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56" r:id="rId3"/>
    <p:sldId id="557" r:id="rId4"/>
    <p:sldId id="564" r:id="rId5"/>
    <p:sldId id="559" r:id="rId6"/>
    <p:sldId id="558" r:id="rId7"/>
    <p:sldId id="560" r:id="rId8"/>
    <p:sldId id="561" r:id="rId9"/>
    <p:sldId id="562" r:id="rId10"/>
    <p:sldId id="565" r:id="rId11"/>
    <p:sldId id="563" r:id="rId12"/>
    <p:sldId id="352" r:id="rId13"/>
  </p:sldIdLst>
  <p:sldSz cx="9144000" cy="6858000" type="screen4x3"/>
  <p:notesSz cx="6858000" cy="9144000"/>
  <p:custDataLst>
    <p:tags r:id="rId15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2972-FF82-4F4B-ACE7-E50806C5DF5A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B14E-6212-497C-8C7D-4033074684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62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3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3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0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1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0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3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16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9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08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4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28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168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2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2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5F44-FCDA-4240-A00C-20A75FC7D6B1}" type="datetimeFigureOut">
              <a:rPr lang="es-CO" smtClean="0"/>
              <a:t>1/03/2022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FC10-3FCF-4AA6-A22B-C166443769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85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s://getbootstrap.com/docs/5.1/getting-started/introduction/#starter-template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hyperlink" Target="https://bootswatch.com/" TargetMode="External"/><Relationship Id="rId5" Type="http://schemas.openxmlformats.org/officeDocument/2006/relationships/hyperlink" Target="https://getbootstrap.com/docs/5.1/getting-started/download/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hyperlink" Target="https://www.w3schools.com/bootstrap5/bootstrap_jumbotron.php" TargetMode="External"/><Relationship Id="rId5" Type="http://schemas.openxmlformats.org/officeDocument/2006/relationships/hyperlink" Target="https://getbootstrap.com/docs/5.1/layout/grid/#example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hyperlink" Target="https://getbootstrap.com/docs/4.0/components/navs/#vertical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</a:p>
          <a:p>
            <a:pPr algn="r"/>
            <a:r>
              <a:rPr lang="es-C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Ejercicio Práctico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Nuevas Tecnologías de Desarrollo</a:t>
            </a:r>
          </a:p>
          <a:p>
            <a:pPr algn="r"/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F9ABBA-CCB8-4F5D-B22F-35F75A98150A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1</a:t>
            </a:fld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097BE8-BE3F-47A7-90EE-09BBF2D6D5F3}"/>
              </a:ext>
            </a:extLst>
          </p:cNvPr>
          <p:cNvSpPr txBox="1"/>
          <p:nvPr/>
        </p:nvSpPr>
        <p:spPr>
          <a:xfrm>
            <a:off x="6307729" y="5805264"/>
            <a:ext cx="258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i="1" dirty="0">
                <a:solidFill>
                  <a:schemeClr val="bg1">
                    <a:lumMod val="65000"/>
                  </a:schemeClr>
                </a:solidFill>
              </a:rPr>
              <a:t>Modificado: Febrero de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3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10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6622" y="1079988"/>
            <a:ext cx="843075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Para cargar una imagen se puede usar la siguiente función. </a:t>
            </a:r>
            <a:r>
              <a:rPr lang="es-CO" sz="1600" dirty="0" smtClean="0"/>
              <a:t>En el siguiente código se está llamando al evento </a:t>
            </a:r>
            <a:r>
              <a:rPr lang="es-CO" sz="1600" dirty="0" err="1" smtClean="0"/>
              <a:t>onchange</a:t>
            </a:r>
            <a:r>
              <a:rPr lang="es-CO" sz="1600" dirty="0" smtClean="0"/>
              <a:t>. El código</a:t>
            </a:r>
            <a:r>
              <a:rPr lang="es-CO" sz="1600" dirty="0" smtClean="0"/>
              <a:t> </a:t>
            </a:r>
            <a:r>
              <a:rPr lang="es-CO" sz="1600" dirty="0" smtClean="0"/>
              <a:t>no se coloca dentro de un nuevo método sino que </a:t>
            </a:r>
            <a:r>
              <a:rPr lang="es-CO" sz="1600" dirty="0" smtClean="0"/>
              <a:t>se coloca por separado en el archivo de JavaScript. Y se activará </a:t>
            </a:r>
            <a:r>
              <a:rPr lang="es-CO" sz="1600" dirty="0" smtClean="0"/>
              <a:t>cuando se </a:t>
            </a:r>
            <a:r>
              <a:rPr lang="es-CO" sz="1600" dirty="0" smtClean="0"/>
              <a:t>intente </a:t>
            </a:r>
            <a:r>
              <a:rPr lang="es-CO" sz="1600" dirty="0" smtClean="0"/>
              <a:t>cargar un </a:t>
            </a:r>
            <a:r>
              <a:rPr lang="es-CO" sz="1600" dirty="0" smtClean="0"/>
              <a:t>archivo desde la interfaz web:</a:t>
            </a:r>
            <a:endParaRPr lang="es-CO" sz="1600" dirty="0" smtClean="0"/>
          </a:p>
          <a:p>
            <a:endParaRPr lang="es-CO" sz="1600" dirty="0" smtClean="0"/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('imagen').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entradaArchivo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evt.target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archivos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entradaArchivo.files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archivos &amp;&amp;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archivos.length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imagen = new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imagen.onload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etiquetaImg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etiquetaImg.setAttribute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imagen.result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etiquetaImg.setAttribute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'200px');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etiquetaImg.setAttribute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'180px');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contenido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('contenido');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contenido.appendChild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etiquetaImg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imagen.readAsDataURL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(archivos[0]);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600" dirty="0" err="1">
                <a:solidFill>
                  <a:srgbClr val="0000FF"/>
                </a:solidFill>
              </a:rPr>
              <a:t>o</a:t>
            </a:r>
            <a:r>
              <a:rPr lang="es-CO" sz="1600" dirty="0" err="1" smtClean="0">
                <a:solidFill>
                  <a:srgbClr val="0000FF"/>
                </a:solidFill>
              </a:rPr>
              <a:t>nchange</a:t>
            </a:r>
            <a:r>
              <a:rPr lang="es-CO" sz="1600" dirty="0" smtClean="0"/>
              <a:t> permite identificar si hubo algún cambio en el componente que llama esta propiedad.</a:t>
            </a:r>
          </a:p>
          <a:p>
            <a:r>
              <a:rPr lang="es-CO" sz="1600" dirty="0" smtClean="0">
                <a:solidFill>
                  <a:srgbClr val="0000FF"/>
                </a:solidFill>
              </a:rPr>
              <a:t>target</a:t>
            </a:r>
            <a:r>
              <a:rPr lang="es-CO" sz="1600" dirty="0" smtClean="0"/>
              <a:t> permite recuperar la información del archivo seleccionado.</a:t>
            </a:r>
            <a:endParaRPr lang="es-C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01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11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6622" y="1079988"/>
            <a:ext cx="84307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Para </a:t>
            </a:r>
            <a:r>
              <a:rPr lang="es-CO" sz="1600" dirty="0" smtClean="0"/>
              <a:t>imprimir una parte de la página HTML, se puede imprimir lo que está dentro del div con id “contenido” usando el siguiente código:</a:t>
            </a:r>
            <a:endParaRPr lang="es-CO" sz="1600" dirty="0" smtClean="0"/>
          </a:p>
          <a:p>
            <a:endParaRPr lang="es-CO" sz="1600" dirty="0" smtClean="0"/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imprimir(){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divContents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contenido").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window.open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('', '', '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=500,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=500');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a.document.write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a.mywindow.document.write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('&lt;link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/&gt;');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a.document.write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&lt;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h1&gt;Resultado&lt;/h1&gt; &lt;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a.document.write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divContents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a.document.write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('&lt;/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a.document.close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a.print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68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149591" y="3429000"/>
            <a:ext cx="284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/>
              <a:t>¡GRACIAS!</a:t>
            </a:r>
            <a:endParaRPr lang="es-CO" sz="4800" b="1" dirty="0"/>
          </a:p>
        </p:txBody>
      </p:sp>
      <p:sp>
        <p:nvSpPr>
          <p:cNvPr id="6" name="TextBox 4"/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Nuevas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Tecnologías</a:t>
            </a:r>
            <a:r>
              <a:rPr lang="en-US" sz="2400" b="1" dirty="0">
                <a:solidFill>
                  <a:schemeClr val="bg1"/>
                </a:solidFill>
              </a:rPr>
              <a:t> de Desarrollo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E2A8AB-B840-4EC7-9D9A-60B80B5DF68E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12</a:t>
            </a:fld>
            <a:endParaRPr lang="es-C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9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2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43608" y="1643867"/>
            <a:ext cx="6810998" cy="5016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1445256" y="2059396"/>
            <a:ext cx="1085315" cy="29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Título +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445258" y="2459989"/>
            <a:ext cx="1085315" cy="29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dk1"/>
                </a:solidFill>
              </a:rPr>
              <a:t>Párrafo +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45258" y="2827458"/>
            <a:ext cx="1085315" cy="29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dk1"/>
                </a:solidFill>
              </a:rPr>
              <a:t>Imagen +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45257" y="3617940"/>
            <a:ext cx="1085315" cy="29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dk1"/>
                </a:solidFill>
              </a:rPr>
              <a:t>Imprimir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445257" y="3222693"/>
            <a:ext cx="1085315" cy="29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dk1"/>
                </a:solidFill>
              </a:rPr>
              <a:t>Enlace +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812586" y="1956844"/>
            <a:ext cx="4930923" cy="44897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6906021" y="1187460"/>
            <a:ext cx="2023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Contenido principal</a:t>
            </a:r>
            <a:endParaRPr lang="es-CO" dirty="0"/>
          </a:p>
        </p:txBody>
      </p:sp>
      <p:cxnSp>
        <p:nvCxnSpPr>
          <p:cNvPr id="16" name="Conector angular 15"/>
          <p:cNvCxnSpPr>
            <a:stCxn id="14" idx="0"/>
            <a:endCxn id="15" idx="1"/>
          </p:cNvCxnSpPr>
          <p:nvPr/>
        </p:nvCxnSpPr>
        <p:spPr>
          <a:xfrm rot="5400000" flipH="1" flipV="1">
            <a:off x="5799675" y="850499"/>
            <a:ext cx="584718" cy="16279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1277544" y="1948301"/>
            <a:ext cx="1423945" cy="2135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3531073" y="1115452"/>
            <a:ext cx="15205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/>
              <a:t>Opciones</a:t>
            </a:r>
            <a:endParaRPr lang="es-CO" dirty="0"/>
          </a:p>
        </p:txBody>
      </p:sp>
      <p:cxnSp>
        <p:nvCxnSpPr>
          <p:cNvPr id="20" name="Conector angular 19"/>
          <p:cNvCxnSpPr>
            <a:stCxn id="17" idx="0"/>
            <a:endCxn id="19" idx="1"/>
          </p:cNvCxnSpPr>
          <p:nvPr/>
        </p:nvCxnSpPr>
        <p:spPr>
          <a:xfrm rot="5400000" flipH="1" flipV="1">
            <a:off x="2436204" y="853432"/>
            <a:ext cx="648183" cy="15415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03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3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98209" y="2780928"/>
            <a:ext cx="8430755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Nota</a:t>
            </a:r>
            <a:r>
              <a:rPr lang="es-CO" sz="2000" dirty="0" smtClean="0"/>
              <a:t>: Al copiar y pegar trozos de código de un documento, presentación, PDF, etc., tener en cuenta que se puede ir algún elemento o formato adicional que haga que el código no funcione apropiadamente. </a:t>
            </a:r>
            <a:r>
              <a:rPr lang="es-CO" sz="2000" dirty="0" smtClean="0"/>
              <a:t>Una alternativa puede ser primero copiar el código en un bloc de notas y luego si pasarlo al archivo que corresponda.</a:t>
            </a:r>
            <a:endParaRPr lang="es-CO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807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4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98209" y="1150429"/>
            <a:ext cx="84307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Crear una nueva carpeta para el proyecto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ejemplojs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600" dirty="0" smtClean="0"/>
          </a:p>
          <a:p>
            <a:r>
              <a:rPr lang="es-CO" sz="1600" dirty="0" smtClean="0"/>
              <a:t>Descargar los archivos compilados de </a:t>
            </a:r>
            <a:r>
              <a:rPr lang="es-CO" sz="1600" dirty="0" err="1" smtClean="0"/>
              <a:t>Bootstrap</a:t>
            </a:r>
            <a:endParaRPr lang="es-CO" sz="1600" dirty="0" smtClean="0"/>
          </a:p>
          <a:p>
            <a:endParaRPr lang="es-CO" sz="1600" dirty="0"/>
          </a:p>
          <a:p>
            <a:r>
              <a:rPr lang="es-CO" sz="1600" dirty="0" smtClean="0">
                <a:hlinkClick r:id="rId5"/>
              </a:rPr>
              <a:t>https://getbootstrap.com/docs/5.1/getting-started/download/</a:t>
            </a:r>
            <a:endParaRPr lang="es-CO" sz="1600" dirty="0" smtClean="0"/>
          </a:p>
          <a:p>
            <a:endParaRPr lang="es-CO" sz="1600" dirty="0"/>
          </a:p>
          <a:p>
            <a:r>
              <a:rPr lang="es-CO" sz="1600" dirty="0" smtClean="0"/>
              <a:t>Descomprimir el archivo que se descarga</a:t>
            </a:r>
          </a:p>
          <a:p>
            <a:endParaRPr lang="es-CO" sz="1600" dirty="0" smtClean="0"/>
          </a:p>
          <a:p>
            <a:r>
              <a:rPr lang="es-CO" sz="1600" dirty="0" smtClean="0"/>
              <a:t>Copiar las carpetas </a:t>
            </a:r>
            <a:r>
              <a:rPr lang="es-CO" sz="1600" dirty="0" err="1" smtClean="0"/>
              <a:t>css</a:t>
            </a:r>
            <a:r>
              <a:rPr lang="es-CO" sz="1600" dirty="0" smtClean="0"/>
              <a:t> y </a:t>
            </a:r>
            <a:r>
              <a:rPr lang="es-CO" sz="1600" dirty="0" err="1" smtClean="0"/>
              <a:t>js</a:t>
            </a:r>
            <a:r>
              <a:rPr lang="es-CO" sz="1600" dirty="0" smtClean="0"/>
              <a:t> en la carpeta que se creó 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ejemplojs</a:t>
            </a:r>
            <a:r>
              <a:rPr lang="es-CO" sz="1600" dirty="0" smtClean="0"/>
              <a:t>)</a:t>
            </a:r>
          </a:p>
          <a:p>
            <a:endParaRPr lang="es-CO" sz="1600" dirty="0"/>
          </a:p>
          <a:p>
            <a:r>
              <a:rPr lang="es-CO" sz="1600" dirty="0" smtClean="0"/>
              <a:t>Ir a </a:t>
            </a:r>
            <a:r>
              <a:rPr lang="es-CO" sz="1600" dirty="0" smtClean="0">
                <a:hlinkClick r:id="rId6"/>
              </a:rPr>
              <a:t>https://bootswatch.com/</a:t>
            </a:r>
            <a:endParaRPr lang="es-CO" sz="1600" dirty="0" smtClean="0"/>
          </a:p>
          <a:p>
            <a:endParaRPr lang="es-CO" sz="1600" dirty="0"/>
          </a:p>
          <a:p>
            <a:r>
              <a:rPr lang="es-CO" sz="1600" dirty="0" smtClean="0"/>
              <a:t>Seleccionar uno de los temas y descargar el archivo bootstrap.min.css y reemplazarlo porque el que está dentro de la carpeta </a:t>
            </a:r>
            <a:r>
              <a:rPr lang="es-CO" sz="1600" dirty="0" err="1" smtClean="0"/>
              <a:t>css</a:t>
            </a:r>
            <a:r>
              <a:rPr lang="es-CO" sz="1600" dirty="0" smtClean="0"/>
              <a:t> del proyecto.</a:t>
            </a:r>
          </a:p>
          <a:p>
            <a:endParaRPr lang="es-CO" sz="1600" dirty="0"/>
          </a:p>
          <a:p>
            <a:r>
              <a:rPr lang="es-CO" sz="1600" dirty="0" smtClean="0"/>
              <a:t>En la misma </a:t>
            </a:r>
            <a:r>
              <a:rPr lang="es-CO" sz="1600" dirty="0" smtClean="0"/>
              <a:t>carpeta del </a:t>
            </a:r>
            <a:r>
              <a:rPr lang="es-CO" sz="1600" dirty="0"/>
              <a:t>proyecto 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ejemplojs</a:t>
            </a:r>
            <a:r>
              <a:rPr lang="es-CO" sz="1600" dirty="0" smtClean="0"/>
              <a:t>) </a:t>
            </a:r>
            <a:r>
              <a:rPr lang="es-CO" sz="1600" dirty="0" smtClean="0"/>
              <a:t>agregar </a:t>
            </a:r>
            <a:r>
              <a:rPr lang="es-CO" sz="1600" dirty="0" smtClean="0"/>
              <a:t>un archivo HTML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endParaRPr lang="es-CO" sz="1600" dirty="0"/>
          </a:p>
          <a:p>
            <a:r>
              <a:rPr lang="es-CO" sz="1600" dirty="0" smtClean="0"/>
              <a:t>Agregar el esqueleto HTML usando el starter </a:t>
            </a:r>
            <a:r>
              <a:rPr lang="es-CO" sz="1600" dirty="0" err="1" smtClean="0"/>
              <a:t>template</a:t>
            </a:r>
            <a:r>
              <a:rPr lang="es-CO" sz="1600" dirty="0" smtClean="0"/>
              <a:t> de </a:t>
            </a:r>
            <a:r>
              <a:rPr lang="es-CO" sz="1600" dirty="0" err="1" smtClean="0"/>
              <a:t>bootstrap</a:t>
            </a:r>
            <a:endParaRPr lang="es-CO" sz="1600" dirty="0" smtClean="0"/>
          </a:p>
          <a:p>
            <a:r>
              <a:rPr lang="es-CO" sz="1600" dirty="0" smtClean="0">
                <a:hlinkClick r:id="rId7"/>
              </a:rPr>
              <a:t>https://getbootstrap.com/docs/5.1/getting-started/introduction/#starter-template</a:t>
            </a:r>
            <a:endParaRPr lang="es-CO" sz="1600" dirty="0" smtClean="0"/>
          </a:p>
          <a:p>
            <a:endParaRPr lang="es-CO" sz="1600" dirty="0"/>
          </a:p>
          <a:p>
            <a:r>
              <a:rPr lang="es-CO" sz="1600" dirty="0" smtClean="0"/>
              <a:t>En ese código modificar el llamado al </a:t>
            </a:r>
            <a:r>
              <a:rPr lang="es-CO" sz="1600" dirty="0" err="1" smtClean="0"/>
              <a:t>arhivo</a:t>
            </a:r>
            <a:r>
              <a:rPr lang="es-CO" sz="1600" dirty="0" smtClean="0"/>
              <a:t> .</a:t>
            </a:r>
            <a:r>
              <a:rPr lang="es-CO" sz="1600" dirty="0" err="1" smtClean="0"/>
              <a:t>css</a:t>
            </a:r>
            <a:r>
              <a:rPr lang="es-CO" sz="1600" dirty="0" smtClean="0"/>
              <a:t> y el llamado al archivo .</a:t>
            </a:r>
            <a:r>
              <a:rPr lang="es-CO" sz="1600" dirty="0" err="1" smtClean="0"/>
              <a:t>js</a:t>
            </a:r>
            <a:r>
              <a:rPr lang="es-CO" sz="1600" dirty="0" smtClean="0"/>
              <a:t> para apuntar a los que están localmente, y quitando los atributos </a:t>
            </a:r>
            <a:r>
              <a:rPr lang="es-CO" sz="1600" dirty="0" err="1" smtClean="0"/>
              <a:t>integrity</a:t>
            </a:r>
            <a:r>
              <a:rPr lang="es-CO" sz="1600" dirty="0" smtClean="0"/>
              <a:t> y </a:t>
            </a:r>
            <a:r>
              <a:rPr lang="es-CO" sz="1600" dirty="0" err="1" smtClean="0"/>
              <a:t>crossorigin</a:t>
            </a:r>
            <a:r>
              <a:rPr lang="es-CO" sz="1600" dirty="0" smtClean="0"/>
              <a:t>.</a:t>
            </a:r>
            <a:endParaRPr lang="es-C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4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5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9552" y="1420707"/>
            <a:ext cx="84307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Tomando como base la grilla de </a:t>
            </a:r>
            <a:r>
              <a:rPr lang="es-CO" sz="1600" dirty="0" err="1" smtClean="0"/>
              <a:t>Bootstrap</a:t>
            </a:r>
            <a:r>
              <a:rPr lang="es-CO" sz="1600" dirty="0" smtClean="0"/>
              <a:t>, generar un contenido con dos columnas</a:t>
            </a:r>
          </a:p>
          <a:p>
            <a:r>
              <a:rPr lang="es-CO" sz="1600" dirty="0" smtClean="0">
                <a:hlinkClick r:id="rId5"/>
              </a:rPr>
              <a:t>https://getbootstrap.com/docs/5.1/layout/grid/#example</a:t>
            </a:r>
            <a:endParaRPr lang="es-CO" sz="1600" dirty="0" smtClean="0"/>
          </a:p>
          <a:p>
            <a:r>
              <a:rPr lang="es-CO" sz="1600" dirty="0" smtClean="0"/>
              <a:t>La columna 1 que ocupe 3 espacios y la columna 2 que ocupe 8</a:t>
            </a:r>
          </a:p>
          <a:p>
            <a:endParaRPr lang="es-CO" sz="1600" dirty="0" smtClean="0"/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class="row"&gt;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class="col-3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&lt;div class="col-8"&gt;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s-CO" sz="1600" dirty="0" smtClean="0"/>
          </a:p>
          <a:p>
            <a:r>
              <a:rPr lang="es-CO" sz="1600" dirty="0" smtClean="0"/>
              <a:t>Dentro del </a:t>
            </a:r>
            <a:r>
              <a:rPr lang="es-CO" sz="1600" dirty="0" err="1" smtClean="0"/>
              <a:t>container</a:t>
            </a:r>
            <a:r>
              <a:rPr lang="es-CO" sz="1600" dirty="0" smtClean="0"/>
              <a:t>, agregar un </a:t>
            </a:r>
            <a:r>
              <a:rPr lang="es-CO" sz="1600" dirty="0" err="1" smtClean="0"/>
              <a:t>Jumbotron</a:t>
            </a:r>
            <a:r>
              <a:rPr lang="es-CO" sz="1600" dirty="0" smtClean="0"/>
              <a:t> en el que se coloque el h1 que se tiene como título</a:t>
            </a:r>
          </a:p>
          <a:p>
            <a:r>
              <a:rPr lang="es-CO" sz="1600" dirty="0" smtClean="0">
                <a:hlinkClick r:id="rId6"/>
              </a:rPr>
              <a:t>https://www.w3schools.com/bootstrap5/bootstrap_jumbotron.php</a:t>
            </a:r>
            <a:endParaRPr lang="es-CO" sz="1600" dirty="0" smtClean="0"/>
          </a:p>
          <a:p>
            <a:endParaRPr lang="es-CO" sz="1600" dirty="0" smtClean="0"/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="mt-4 p-5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bg-primary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text-white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h1&gt;Crea tu página de contenido&lt;/h1&gt;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CO" sz="1600" dirty="0" smtClean="0"/>
          </a:p>
          <a:p>
            <a:endParaRPr lang="es-C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62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6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076325"/>
            <a:ext cx="5328592" cy="5760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489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7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6622" y="1308686"/>
            <a:ext cx="8430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En la primer columna agregar un </a:t>
            </a:r>
            <a:r>
              <a:rPr lang="es-CO" sz="1600" dirty="0" err="1" smtClean="0"/>
              <a:t>navbar</a:t>
            </a:r>
            <a:r>
              <a:rPr lang="es-CO" sz="1600" dirty="0" smtClean="0"/>
              <a:t> vertical</a:t>
            </a:r>
          </a:p>
          <a:p>
            <a:r>
              <a:rPr lang="es-CO" sz="1600" dirty="0" smtClean="0">
                <a:hlinkClick r:id="rId5"/>
              </a:rPr>
              <a:t>https://getbootstrap.com/docs/4.0/components/navs/#vertical</a:t>
            </a:r>
            <a:endParaRPr lang="es-CO" sz="1600" dirty="0" smtClean="0"/>
          </a:p>
          <a:p>
            <a:endParaRPr lang="es-CO" sz="1600" dirty="0" smtClean="0"/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flex-column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 active"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="#"&gt;Título&lt;/a&gt;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="#"&gt;Párrafo&lt;/a&gt;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="#"&gt;Imagen&lt;/a&gt;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="#"&gt;Enlace&lt;/a&gt;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&lt;li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-link"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="#"&gt;Imprimir&lt;/a&gt;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9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8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2262" y="1150429"/>
            <a:ext cx="8430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En la segunda columna agregar:</a:t>
            </a:r>
            <a:br>
              <a:rPr lang="es-CO" sz="1600" dirty="0" smtClean="0"/>
            </a:br>
            <a:endParaRPr lang="es-C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un div  de tipo fila (</a:t>
            </a:r>
            <a:r>
              <a:rPr lang="es-CO" sz="1600" dirty="0" err="1" smtClean="0"/>
              <a:t>row</a:t>
            </a:r>
            <a:r>
              <a:rPr lang="es-CO" sz="1600" dirty="0" smtClean="0"/>
              <a:t>) con un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name="" id="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rows="8"&gt;&lt;/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un div  de tipo fila (</a:t>
            </a:r>
            <a:r>
              <a:rPr lang="es-CO" sz="1600" dirty="0" err="1" smtClean="0"/>
              <a:t>row</a:t>
            </a:r>
            <a:r>
              <a:rPr lang="es-CO" sz="1600" dirty="0" smtClean="0"/>
              <a:t>) con un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s-CO" sz="1600" dirty="0" smtClean="0"/>
              <a:t> de tipo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type="file" id="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/>
              <a:t>un div con una clase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s-CO" sz="1600" dirty="0" smtClean="0"/>
              <a:t> y un id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contenido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class="card" id="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contenido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                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600" dirty="0" smtClean="0"/>
          </a:p>
          <a:p>
            <a:endParaRPr lang="es-C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0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7AA9B5-2153-47DD-B97A-8E9434842321}"/>
              </a:ext>
            </a:extLst>
          </p:cNvPr>
          <p:cNvSpPr txBox="1"/>
          <p:nvPr/>
        </p:nvSpPr>
        <p:spPr>
          <a:xfrm>
            <a:off x="8227575" y="6381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1FDFB2-0228-41E6-921C-5F444EF70BC7}" type="slidenum">
              <a:rPr lang="es-CO" smtClean="0"/>
              <a:pPr algn="ctr"/>
              <a:t>9</a:t>
            </a:fld>
            <a:endParaRPr lang="es-CO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FB86D0-CD8A-4F09-A243-61BEE3FC8414}"/>
              </a:ext>
            </a:extLst>
          </p:cNvPr>
          <p:cNvSpPr txBox="1"/>
          <p:nvPr/>
        </p:nvSpPr>
        <p:spPr>
          <a:xfrm>
            <a:off x="398209" y="344382"/>
            <a:ext cx="57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JavaScript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8923" y="1164892"/>
            <a:ext cx="8430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En la carpeta </a:t>
            </a:r>
            <a:r>
              <a:rPr lang="es-CO" sz="1600" dirty="0" err="1" smtClean="0"/>
              <a:t>js</a:t>
            </a:r>
            <a:r>
              <a:rPr lang="es-CO" sz="1600" dirty="0" smtClean="0"/>
              <a:t>, agregar un archivo que se llame contenido.js</a:t>
            </a:r>
          </a:p>
          <a:p>
            <a:endParaRPr lang="es-CO" sz="1600" dirty="0"/>
          </a:p>
          <a:p>
            <a:r>
              <a:rPr lang="es-CO" sz="1600" dirty="0" smtClean="0"/>
              <a:t>En index.html agregar una etiqueta script al final del </a:t>
            </a:r>
            <a:r>
              <a:rPr lang="es-CO" sz="1600" dirty="0" err="1" smtClean="0"/>
              <a:t>body</a:t>
            </a:r>
            <a:r>
              <a:rPr lang="es-CO" sz="1600" dirty="0" smtClean="0"/>
              <a:t> para llamar a ese archivo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/contenido.js"&gt;&lt;/script&gt;</a:t>
            </a:r>
          </a:p>
          <a:p>
            <a:endParaRPr lang="es-CO" sz="1600" dirty="0" smtClean="0"/>
          </a:p>
          <a:p>
            <a:r>
              <a:rPr lang="es-CO" sz="1600" dirty="0" smtClean="0"/>
              <a:t>En el link de la opción para párrafo agregar el atributo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nuevoParrafo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</a:p>
          <a:p>
            <a:endParaRPr lang="es-CO" sz="1600" dirty="0" smtClean="0"/>
          </a:p>
          <a:p>
            <a:r>
              <a:rPr lang="es-CO" sz="1600" dirty="0" smtClean="0"/>
              <a:t>En el archivo contenido.js agregar la siguiente función de JavaScript</a:t>
            </a:r>
          </a:p>
          <a:p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nuevoParrafo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contenido =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('contenido');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("texto").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contenido.innerHTML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contenido.innerHTML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'&lt;p&gt;' + texto + '&lt;/p&gt;';</a:t>
            </a:r>
          </a:p>
          <a:p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CO" sz="1600" dirty="0" smtClean="0"/>
          </a:p>
          <a:p>
            <a:r>
              <a:rPr lang="es-CO" sz="1600" dirty="0" err="1" smtClean="0">
                <a:solidFill>
                  <a:srgbClr val="0000FF"/>
                </a:solidFill>
              </a:rPr>
              <a:t>document.getElementById</a:t>
            </a:r>
            <a:r>
              <a:rPr lang="es-CO" sz="1600" dirty="0" smtClean="0"/>
              <a:t> permite traer un elemento por su id</a:t>
            </a:r>
          </a:p>
          <a:p>
            <a:r>
              <a:rPr lang="es-CO" sz="1600" dirty="0" smtClean="0"/>
              <a:t>La propiedad </a:t>
            </a:r>
            <a:r>
              <a:rPr lang="es-CO" sz="1600" dirty="0" err="1" smtClean="0">
                <a:solidFill>
                  <a:srgbClr val="0000FF"/>
                </a:solidFill>
              </a:rPr>
              <a:t>value</a:t>
            </a:r>
            <a:r>
              <a:rPr lang="es-CO" sz="1600" dirty="0" smtClean="0"/>
              <a:t> trae el contenido de una etiqueta si corresponde</a:t>
            </a:r>
          </a:p>
          <a:p>
            <a:r>
              <a:rPr lang="es-CO" sz="1600" dirty="0" smtClean="0"/>
              <a:t>En JavaScript se concatena con</a:t>
            </a:r>
            <a:r>
              <a:rPr lang="es-CO" sz="1600" dirty="0" smtClean="0">
                <a:solidFill>
                  <a:srgbClr val="0000FF"/>
                </a:solidFill>
              </a:rPr>
              <a:t> +</a:t>
            </a:r>
          </a:p>
          <a:p>
            <a:r>
              <a:rPr lang="es-CO" sz="1600" dirty="0" err="1" smtClean="0">
                <a:solidFill>
                  <a:srgbClr val="0000FF"/>
                </a:solidFill>
              </a:rPr>
              <a:t>innerHTML</a:t>
            </a:r>
            <a:r>
              <a:rPr lang="es-CO" sz="1600" dirty="0" smtClean="0"/>
              <a:t> trae las etiquetas HTML que estén dentro de la etiqueta que lo llama</a:t>
            </a:r>
          </a:p>
          <a:p>
            <a:endParaRPr lang="es-CO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42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833</Words>
  <Application>Microsoft Office PowerPoint</Application>
  <PresentationFormat>Presentación en pantalla (4:3)</PresentationFormat>
  <Paragraphs>174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</dc:creator>
  <cp:lastModifiedBy>Cecilia Avila Garzon</cp:lastModifiedBy>
  <cp:revision>356</cp:revision>
  <dcterms:created xsi:type="dcterms:W3CDTF">2017-12-15T15:58:02Z</dcterms:created>
  <dcterms:modified xsi:type="dcterms:W3CDTF">2022-03-01T13:58:31Z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CCB45148-9D01-45E6-ADBC-F45C8387EE28</vt:lpwstr>
  </property>
  <property fmtid="{D5CDD505-2E9C-101B-9397-08002B2CF9AE}" pid="3" name="ArticulatePath">
    <vt:lpwstr>Clase0</vt:lpwstr>
  </property>
</Properties>
</file>