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sldIdLst>
    <p:sldId id="256" r:id="rId2"/>
    <p:sldId id="280" r:id="rId3"/>
    <p:sldId id="279" r:id="rId4"/>
    <p:sldId id="281" r:id="rId5"/>
    <p:sldId id="273" r:id="rId6"/>
    <p:sldId id="275" r:id="rId7"/>
    <p:sldId id="278" r:id="rId8"/>
    <p:sldId id="276" r:id="rId9"/>
    <p:sldId id="277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6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4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8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4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6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5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9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9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8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3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1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9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5163-43D4-4A9B-AEE8-FB7ECF501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 fontScale="90000"/>
          </a:bodyPr>
          <a:lstStyle/>
          <a:p>
            <a:r>
              <a:rPr lang="es-ES" dirty="0"/>
              <a:t>Práctica 4: Árboles de </a:t>
            </a:r>
            <a:r>
              <a:rPr lang="es-ES" dirty="0" err="1"/>
              <a:t>Decision</a:t>
            </a:r>
            <a:r>
              <a:rPr lang="es-ES" dirty="0"/>
              <a:t> y Diagramas de</a:t>
            </a:r>
            <a:br>
              <a:rPr lang="es-ES" dirty="0"/>
            </a:br>
            <a:r>
              <a:rPr lang="es-ES" dirty="0"/>
              <a:t>Influencia en </a:t>
            </a:r>
            <a:r>
              <a:rPr lang="es-ES" dirty="0" err="1"/>
              <a:t>Hugin</a:t>
            </a:r>
            <a:r>
              <a:rPr lang="es-ES" dirty="0"/>
              <a:t> Expert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285F3-26B4-444D-9BB3-DB346194D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s-ES"/>
              <a:t>Juan Francisco García Delgado y Juan José Montoya Segura</a:t>
            </a:r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45176-0CD1-4EE4-9063-A071470E3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4668" y="0"/>
            <a:ext cx="305733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65CFA-9197-407E-85E8-F8F5AE708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724" y="2492880"/>
            <a:ext cx="2411217" cy="187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4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8CADB29-8DC2-4A50-8BEC-5C30E8868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F1B43F-EA23-4B99-96C3-C17484DE3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673946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C3153-1312-4F05-B97D-092F6EA3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29" y="1405466"/>
            <a:ext cx="4805489" cy="4047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13800" b="1" spc="-100" dirty="0"/>
              <a:t>FIN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08BB-EB5C-48F5-95FD-3F539DDD4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34135" y="761999"/>
            <a:ext cx="1561446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898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29" y="2518762"/>
            <a:ext cx="4380880" cy="19352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b="1" spc="-100" dirty="0" err="1"/>
              <a:t>Árbol</a:t>
            </a:r>
            <a:r>
              <a:rPr lang="en-US" sz="5500" b="1" spc="-100" dirty="0"/>
              <a:t> de </a:t>
            </a:r>
            <a:r>
              <a:rPr lang="en-US" sz="5500" b="1" spc="-100" dirty="0" err="1"/>
              <a:t>decisión</a:t>
            </a:r>
            <a:endParaRPr lang="en-US" sz="5500" b="1" spc="-1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0" y="894989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063BB-F072-4F80-847F-03BEB537E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353" y="60459"/>
            <a:ext cx="7631083" cy="670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6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32" y="1920245"/>
            <a:ext cx="4380880" cy="19352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b="1" spc="-100" dirty="0" err="1"/>
              <a:t>Resuelto</a:t>
            </a:r>
            <a:endParaRPr lang="en-US" sz="5500" b="1" spc="-1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0" y="919928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41FAE2-888D-49AC-BA36-EC67AC600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166" y="124691"/>
            <a:ext cx="7526330" cy="660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4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7CED3-1129-4D21-9AB0-A5433C1E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atin typeface="+mn-lt"/>
              </a:rPr>
              <a:t>Ejercicio</a:t>
            </a:r>
            <a:r>
              <a:rPr lang="en-US" sz="5400" b="1" dirty="0">
                <a:latin typeface="+mn-lt"/>
              </a:rPr>
              <a:t> 01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252EEE-C6F2-40A3-8F71-6102B4D89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Diagrama</a:t>
            </a:r>
            <a:r>
              <a:rPr lang="en-US" sz="4000" dirty="0">
                <a:solidFill>
                  <a:srgbClr val="FFFFFF"/>
                </a:solidFill>
              </a:rPr>
              <a:t> de </a:t>
            </a:r>
            <a:r>
              <a:rPr lang="en-US" sz="4000" dirty="0" err="1">
                <a:solidFill>
                  <a:srgbClr val="FFFFFF"/>
                </a:solidFill>
              </a:rPr>
              <a:t>influencia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8596708-920E-4DEC-AC38-D9990D0B3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3" y="1407875"/>
            <a:ext cx="6193767" cy="403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1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48" y="2210833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5500" b="1" spc="-100" dirty="0" err="1"/>
              <a:t>Definición</a:t>
            </a:r>
            <a:r>
              <a:rPr lang="en-US" sz="5500" b="1" spc="-100" dirty="0"/>
              <a:t> del </a:t>
            </a:r>
            <a:r>
              <a:rPr lang="en-US" sz="5500" b="1" spc="-100" dirty="0" err="1"/>
              <a:t>problema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290806" y="894989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02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6A4FAC-985B-4923-95C0-409C9512939F}"/>
              </a:ext>
            </a:extLst>
          </p:cNvPr>
          <p:cNvSpPr txBox="1">
            <a:spLocks/>
          </p:cNvSpPr>
          <p:nvPr/>
        </p:nvSpPr>
        <p:spPr>
          <a:xfrm>
            <a:off x="4770873" y="758952"/>
            <a:ext cx="6671710" cy="54740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500" b="1" spc="-100" dirty="0">
              <a:solidFill>
                <a:schemeClr val="tx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FDC938-736C-408E-B308-F2319EC6FBF7}"/>
              </a:ext>
            </a:extLst>
          </p:cNvPr>
          <p:cNvSpPr txBox="1"/>
          <p:nvPr/>
        </p:nvSpPr>
        <p:spPr>
          <a:xfrm>
            <a:off x="4842166" y="839294"/>
            <a:ext cx="71657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Basado en la parte de coches de la empresa UBER</a:t>
            </a:r>
          </a:p>
          <a:p>
            <a:r>
              <a:rPr lang="es-ES" sz="2400" dirty="0"/>
              <a:t>Coches con un TVM de 10 años.</a:t>
            </a:r>
          </a:p>
          <a:p>
            <a:r>
              <a:rPr lang="es-ES" sz="2400" dirty="0"/>
              <a:t>En un tiempo de aquí a 2 años.</a:t>
            </a:r>
          </a:p>
          <a:p>
            <a:r>
              <a:rPr lang="es-ES" sz="2400" dirty="0"/>
              <a:t>Consideramos unas pérdidas de 50 euros/hora.</a:t>
            </a:r>
          </a:p>
          <a:p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Reemplazar el coche.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Reparar el coche.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Mantenimiento diario del coche.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400" dirty="0"/>
              <a:t>Un coche nuevo se compra por 15.000 euros.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400" dirty="0"/>
              <a:t>El viejo se vende por 5.000 euros.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400" dirty="0"/>
              <a:t>Reparar el coche vale 600 euros.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400" dirty="0"/>
              <a:t>El mantenimiento es fijo a  20.000 euros / dos años.</a:t>
            </a:r>
          </a:p>
        </p:txBody>
      </p:sp>
    </p:spTree>
    <p:extLst>
      <p:ext uri="{BB962C8B-B14F-4D97-AF65-F5344CB8AC3E}">
        <p14:creationId xmlns:p14="http://schemas.microsoft.com/office/powerpoint/2010/main" val="15272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48" y="2118554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5500" b="1" spc="-100" dirty="0" err="1"/>
              <a:t>Árbol</a:t>
            </a:r>
            <a:r>
              <a:rPr lang="en-US" sz="5500" b="1" spc="-100" dirty="0"/>
              <a:t> de </a:t>
            </a:r>
            <a:br>
              <a:rPr lang="en-US" sz="5500" b="1" spc="-100" dirty="0"/>
            </a:br>
            <a:r>
              <a:rPr lang="en-US" sz="5500" b="1" spc="-100" dirty="0" err="1"/>
              <a:t>decisión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290806" y="894989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720C6-7434-4DAC-9C18-938C4CD14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08" y="290529"/>
            <a:ext cx="5358322" cy="626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9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F424-659E-451A-9FF3-A6ED8FFA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03" y="2061982"/>
            <a:ext cx="2947482" cy="729901"/>
          </a:xfrm>
        </p:spPr>
        <p:txBody>
          <a:bodyPr/>
          <a:lstStyle/>
          <a:p>
            <a:r>
              <a:rPr lang="en-US" dirty="0" err="1"/>
              <a:t>Resuelto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B13E9-B0D9-4424-845F-AA6CA87E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665" y="286789"/>
            <a:ext cx="5174099" cy="628442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1D7C5FB-0E71-44D6-A366-B3B45D238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6663" y="604912"/>
            <a:ext cx="4139543" cy="14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1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48" y="2118554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300" b="1" spc="-100" dirty="0"/>
            </a:br>
            <a:r>
              <a:rPr lang="en-US" sz="5300" b="1" spc="-100" dirty="0" err="1"/>
              <a:t>Resolución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290806" y="894989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14C909-427C-4D8B-A8A9-FE17832B28B3}"/>
              </a:ext>
            </a:extLst>
          </p:cNvPr>
          <p:cNvSpPr txBox="1"/>
          <p:nvPr/>
        </p:nvSpPr>
        <p:spPr>
          <a:xfrm>
            <a:off x="4642229" y="1325876"/>
            <a:ext cx="7344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Reemplazar: (-40.250 x 0`18) + (-25.050 x 0`82) = -27.788</a:t>
            </a:r>
          </a:p>
          <a:p>
            <a:endParaRPr lang="es-ES" sz="2400" dirty="0"/>
          </a:p>
          <a:p>
            <a:r>
              <a:rPr lang="es-ES" sz="2400" dirty="0"/>
              <a:t>Reparar: (-10.700 x 0`18) + (-650 x 0`82) = -2.459</a:t>
            </a:r>
          </a:p>
          <a:p>
            <a:endParaRPr lang="es-ES" sz="2400" dirty="0"/>
          </a:p>
          <a:p>
            <a:r>
              <a:rPr lang="es-ES" sz="2400" dirty="0"/>
              <a:t>Mantenimiento: -20.000</a:t>
            </a:r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Concluimos que lo mejor es </a:t>
            </a:r>
            <a:r>
              <a:rPr lang="es-ES" sz="2400" b="1" u="sng" dirty="0"/>
              <a:t>reparar</a:t>
            </a:r>
            <a:r>
              <a:rPr lang="es-ES" sz="2400" dirty="0"/>
              <a:t> la avería cuando se de. Al menos de cara a dos años.</a:t>
            </a:r>
          </a:p>
        </p:txBody>
      </p:sp>
    </p:spTree>
    <p:extLst>
      <p:ext uri="{BB962C8B-B14F-4D97-AF65-F5344CB8AC3E}">
        <p14:creationId xmlns:p14="http://schemas.microsoft.com/office/powerpoint/2010/main" val="391545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48" y="2166797"/>
            <a:ext cx="5422097" cy="23052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b="1" spc="-100" dirty="0" err="1"/>
              <a:t>Diagrama</a:t>
            </a:r>
            <a:r>
              <a:rPr lang="en-US" sz="5500" b="1" spc="-100" dirty="0"/>
              <a:t> de </a:t>
            </a:r>
            <a:br>
              <a:rPr lang="en-US" sz="5500" b="1" spc="-100" dirty="0"/>
            </a:br>
            <a:r>
              <a:rPr lang="en-US" sz="5500" b="1" spc="-100" dirty="0" err="1"/>
              <a:t>influencia</a:t>
            </a: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290806" y="894989"/>
            <a:ext cx="3873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chemeClr val="bg1"/>
                </a:solidFill>
              </a:rPr>
              <a:t>Ejercicio 02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1C35C42-B91D-43B0-A02F-BDBE9BB71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219" y="1123791"/>
            <a:ext cx="5506941" cy="439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8642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3F3F3F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183</Words>
  <Application>Microsoft Office PowerPoint</Application>
  <PresentationFormat>Panorámica</PresentationFormat>
  <Paragraphs>39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Corbel</vt:lpstr>
      <vt:lpstr>Wingdings</vt:lpstr>
      <vt:lpstr>Wingdings 2</vt:lpstr>
      <vt:lpstr>Frame</vt:lpstr>
      <vt:lpstr>Práctica 4: Árboles de Decision y Diagramas de Influencia en Hugin Expert</vt:lpstr>
      <vt:lpstr>Árbol de decisión</vt:lpstr>
      <vt:lpstr>Resuelto</vt:lpstr>
      <vt:lpstr>Ejercicio 01</vt:lpstr>
      <vt:lpstr>             Definición del problema  </vt:lpstr>
      <vt:lpstr>             Árbol de  decisión  </vt:lpstr>
      <vt:lpstr>Resuelto</vt:lpstr>
      <vt:lpstr>             Resolución  </vt:lpstr>
      <vt:lpstr>Diagrama de  influencia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4: Árboles de Decision y Diagramas de Influencia en Hugin Expert</dc:title>
  <dc:creator>Juan Francisco García Delgado</dc:creator>
  <cp:lastModifiedBy>Juan José Montoya Segura</cp:lastModifiedBy>
  <cp:revision>2</cp:revision>
  <dcterms:created xsi:type="dcterms:W3CDTF">2019-01-14T15:46:03Z</dcterms:created>
  <dcterms:modified xsi:type="dcterms:W3CDTF">2019-01-14T15:49:48Z</dcterms:modified>
</cp:coreProperties>
</file>