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78"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3566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484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348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894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286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11/28/2018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555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11/28/2018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09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11/28/2018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799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618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11/28/2018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753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11/28/2018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761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11/28/2018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739004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5163-43D4-4A9B-AEE8-FB7ECF501C66}"/>
              </a:ext>
            </a:extLst>
          </p:cNvPr>
          <p:cNvSpPr>
            <a:spLocks noGrp="1"/>
          </p:cNvSpPr>
          <p:nvPr>
            <p:ph type="ctrTitle"/>
          </p:nvPr>
        </p:nvSpPr>
        <p:spPr>
          <a:xfrm>
            <a:off x="1069848" y="1298448"/>
            <a:ext cx="7315200" cy="3255264"/>
          </a:xfrm>
        </p:spPr>
        <p:txBody>
          <a:bodyPr>
            <a:normAutofit/>
          </a:bodyPr>
          <a:lstStyle/>
          <a:p>
            <a:r>
              <a:rPr lang="es-ES" b="1"/>
              <a:t>Modelado de riesgos con </a:t>
            </a:r>
            <a:r>
              <a:rPr lang="es-ES" b="1" err="1"/>
              <a:t>Hugin</a:t>
            </a:r>
            <a:r>
              <a:rPr lang="es-ES" b="1"/>
              <a:t> Expert</a:t>
            </a:r>
            <a:endParaRPr lang="en-US" b="1"/>
          </a:p>
        </p:txBody>
      </p:sp>
      <p:sp>
        <p:nvSpPr>
          <p:cNvPr id="3" name="Subtitle 2">
            <a:extLst>
              <a:ext uri="{FF2B5EF4-FFF2-40B4-BE49-F238E27FC236}">
                <a16:creationId xmlns:a16="http://schemas.microsoft.com/office/drawing/2014/main" id="{FD1285F3-26B4-444D-9BB3-DB346194DF8D}"/>
              </a:ext>
            </a:extLst>
          </p:cNvPr>
          <p:cNvSpPr>
            <a:spLocks noGrp="1"/>
          </p:cNvSpPr>
          <p:nvPr>
            <p:ph type="subTitle" idx="1"/>
          </p:nvPr>
        </p:nvSpPr>
        <p:spPr>
          <a:xfrm>
            <a:off x="1100015" y="4670246"/>
            <a:ext cx="7315200" cy="914400"/>
          </a:xfrm>
        </p:spPr>
        <p:txBody>
          <a:bodyPr>
            <a:normAutofit/>
          </a:bodyPr>
          <a:lstStyle/>
          <a:p>
            <a:r>
              <a:rPr lang="es-ES"/>
              <a:t>Juan Francisco García Delgado y Juan José Montoya Segura</a:t>
            </a:r>
            <a:endParaRPr lang="en-US"/>
          </a:p>
        </p:txBody>
      </p:sp>
      <p:sp useBgFill="1">
        <p:nvSpPr>
          <p:cNvPr id="9" name="Rectangle 8">
            <a:extLst>
              <a:ext uri="{FF2B5EF4-FFF2-40B4-BE49-F238E27FC236}">
                <a16:creationId xmlns:a16="http://schemas.microsoft.com/office/drawing/2014/main" id="{65545176-0CD1-4EE4-9063-A071470E3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34668" y="0"/>
            <a:ext cx="305733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965CFA-9197-407E-85E8-F8F5AE7088CB}"/>
              </a:ext>
            </a:extLst>
          </p:cNvPr>
          <p:cNvPicPr>
            <a:picLocks noChangeAspect="1"/>
          </p:cNvPicPr>
          <p:nvPr/>
        </p:nvPicPr>
        <p:blipFill>
          <a:blip r:embed="rId2"/>
          <a:stretch>
            <a:fillRect/>
          </a:stretch>
        </p:blipFill>
        <p:spPr>
          <a:xfrm>
            <a:off x="9457724" y="2492880"/>
            <a:ext cx="2411217" cy="1872239"/>
          </a:xfrm>
          <a:prstGeom prst="rect">
            <a:avLst/>
          </a:prstGeom>
        </p:spPr>
      </p:pic>
    </p:spTree>
    <p:extLst>
      <p:ext uri="{BB962C8B-B14F-4D97-AF65-F5344CB8AC3E}">
        <p14:creationId xmlns:p14="http://schemas.microsoft.com/office/powerpoint/2010/main" val="1457748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90ED96-7C1A-47FF-9F92-D416056F516B}"/>
              </a:ext>
            </a:extLst>
          </p:cNvPr>
          <p:cNvSpPr>
            <a:spLocks noGrp="1"/>
          </p:cNvSpPr>
          <p:nvPr>
            <p:ph type="title"/>
          </p:nvPr>
        </p:nvSpPr>
        <p:spPr>
          <a:xfrm>
            <a:off x="261348" y="2118554"/>
            <a:ext cx="5422097" cy="3615655"/>
          </a:xfrm>
        </p:spPr>
        <p:txBody>
          <a:bodyPr vert="horz" lIns="91440" tIns="45720" rIns="91440" bIns="45720" rtlCol="0" anchor="b">
            <a:normAutofit fontScale="90000"/>
          </a:bodyPr>
          <a:lstStyle/>
          <a:p>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r>
              <a:rPr lang="en-US" sz="5500" b="1" spc="-100" dirty="0" err="1"/>
              <a:t>Modelado</a:t>
            </a:r>
            <a:r>
              <a:rPr lang="en-US" sz="5500" b="1" spc="-100" dirty="0"/>
              <a:t> </a:t>
            </a:r>
            <a:r>
              <a:rPr lang="en-US" sz="5500" b="1" spc="-100" dirty="0" err="1"/>
              <a:t>modificado</a:t>
            </a:r>
            <a:r>
              <a:rPr lang="en-US" sz="5500" b="1" spc="-100" dirty="0"/>
              <a:t> </a:t>
            </a:r>
            <a:br>
              <a:rPr lang="en-US" sz="5500" b="1" spc="-100" dirty="0"/>
            </a:br>
            <a:r>
              <a:rPr lang="en-US" sz="5500" b="1" spc="-100" dirty="0"/>
              <a:t>de la red</a:t>
            </a:r>
            <a:br>
              <a:rPr lang="en-US" sz="5500" b="1" spc="-100" dirty="0"/>
            </a:br>
            <a:br>
              <a:rPr lang="en-US" sz="5500" b="1" spc="-100" dirty="0"/>
            </a:br>
            <a:endParaRPr lang="en-US" sz="5500" b="1" spc="-100" dirty="0"/>
          </a:p>
        </p:txBody>
      </p:sp>
      <p:pic>
        <p:nvPicPr>
          <p:cNvPr id="4" name="Content Placeholder 3">
            <a:extLst>
              <a:ext uri="{FF2B5EF4-FFF2-40B4-BE49-F238E27FC236}">
                <a16:creationId xmlns:a16="http://schemas.microsoft.com/office/drawing/2014/main" id="{097AB118-122C-4ACA-88BA-4F1C4D4303D1}"/>
              </a:ext>
            </a:extLst>
          </p:cNvPr>
          <p:cNvPicPr>
            <a:picLocks noGrp="1" noChangeAspect="1"/>
          </p:cNvPicPr>
          <p:nvPr>
            <p:ph idx="1"/>
          </p:nvPr>
        </p:nvPicPr>
        <p:blipFill>
          <a:blip r:embed="rId2"/>
          <a:stretch>
            <a:fillRect/>
          </a:stretch>
        </p:blipFill>
        <p:spPr>
          <a:xfrm>
            <a:off x="5145578" y="858555"/>
            <a:ext cx="6367271" cy="514089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uadroTexto 2">
            <a:extLst>
              <a:ext uri="{FF2B5EF4-FFF2-40B4-BE49-F238E27FC236}">
                <a16:creationId xmlns:a16="http://schemas.microsoft.com/office/drawing/2014/main" id="{1B760E71-EBCA-411D-A0A3-F4D6EB1241AB}"/>
              </a:ext>
            </a:extLst>
          </p:cNvPr>
          <p:cNvSpPr txBox="1"/>
          <p:nvPr/>
        </p:nvSpPr>
        <p:spPr>
          <a:xfrm>
            <a:off x="290806" y="894989"/>
            <a:ext cx="3665989" cy="861774"/>
          </a:xfrm>
          <a:prstGeom prst="rect">
            <a:avLst/>
          </a:prstGeom>
          <a:noFill/>
        </p:spPr>
        <p:txBody>
          <a:bodyPr wrap="square" rtlCol="0">
            <a:spAutoFit/>
          </a:bodyPr>
          <a:lstStyle/>
          <a:p>
            <a:r>
              <a:rPr lang="es-ES" sz="5000" b="1" dirty="0">
                <a:solidFill>
                  <a:schemeClr val="bg1"/>
                </a:solidFill>
              </a:rPr>
              <a:t>Apartado B</a:t>
            </a:r>
          </a:p>
        </p:txBody>
      </p:sp>
    </p:spTree>
    <p:extLst>
      <p:ext uri="{BB962C8B-B14F-4D97-AF65-F5344CB8AC3E}">
        <p14:creationId xmlns:p14="http://schemas.microsoft.com/office/powerpoint/2010/main" val="338763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9977-7D08-4A9E-878F-CB5C994FCE7A}"/>
              </a:ext>
            </a:extLst>
          </p:cNvPr>
          <p:cNvSpPr>
            <a:spLocks noGrp="1"/>
          </p:cNvSpPr>
          <p:nvPr>
            <p:ph type="title"/>
          </p:nvPr>
        </p:nvSpPr>
        <p:spPr/>
        <p:txBody>
          <a:bodyPr/>
          <a:lstStyle/>
          <a:p>
            <a:r>
              <a:rPr lang="es-ES" dirty="0"/>
              <a:t>Probabilidades</a:t>
            </a:r>
            <a:endParaRPr lang="en-US" dirty="0"/>
          </a:p>
        </p:txBody>
      </p:sp>
      <p:pic>
        <p:nvPicPr>
          <p:cNvPr id="6" name="Content Placeholder 5">
            <a:extLst>
              <a:ext uri="{FF2B5EF4-FFF2-40B4-BE49-F238E27FC236}">
                <a16:creationId xmlns:a16="http://schemas.microsoft.com/office/drawing/2014/main" id="{E4CFD474-4411-4352-B72E-1D1ABC0D9126}"/>
              </a:ext>
            </a:extLst>
          </p:cNvPr>
          <p:cNvPicPr>
            <a:picLocks noGrp="1" noChangeAspect="1"/>
          </p:cNvPicPr>
          <p:nvPr>
            <p:ph idx="1"/>
          </p:nvPr>
        </p:nvPicPr>
        <p:blipFill>
          <a:blip r:embed="rId2"/>
          <a:stretch>
            <a:fillRect/>
          </a:stretch>
        </p:blipFill>
        <p:spPr>
          <a:xfrm>
            <a:off x="4732266" y="4153013"/>
            <a:ext cx="5581650" cy="1581150"/>
          </a:xfrm>
          <a:prstGeom prst="rect">
            <a:avLst/>
          </a:prstGeom>
        </p:spPr>
      </p:pic>
      <p:pic>
        <p:nvPicPr>
          <p:cNvPr id="4" name="Picture 3">
            <a:extLst>
              <a:ext uri="{FF2B5EF4-FFF2-40B4-BE49-F238E27FC236}">
                <a16:creationId xmlns:a16="http://schemas.microsoft.com/office/drawing/2014/main" id="{CAA3F2FE-8068-478F-B2C2-19F0E44AFEED}"/>
              </a:ext>
            </a:extLst>
          </p:cNvPr>
          <p:cNvPicPr>
            <a:picLocks noChangeAspect="1"/>
          </p:cNvPicPr>
          <p:nvPr/>
        </p:nvPicPr>
        <p:blipFill>
          <a:blip r:embed="rId3"/>
          <a:stretch>
            <a:fillRect/>
          </a:stretch>
        </p:blipFill>
        <p:spPr>
          <a:xfrm>
            <a:off x="5226947" y="1123837"/>
            <a:ext cx="4600575" cy="1285875"/>
          </a:xfrm>
          <a:prstGeom prst="rect">
            <a:avLst/>
          </a:prstGeom>
        </p:spPr>
      </p:pic>
      <p:pic>
        <p:nvPicPr>
          <p:cNvPr id="5" name="Picture 4">
            <a:extLst>
              <a:ext uri="{FF2B5EF4-FFF2-40B4-BE49-F238E27FC236}">
                <a16:creationId xmlns:a16="http://schemas.microsoft.com/office/drawing/2014/main" id="{BEDBBEC0-C891-486B-9507-36292554CFF1}"/>
              </a:ext>
            </a:extLst>
          </p:cNvPr>
          <p:cNvPicPr>
            <a:picLocks noChangeAspect="1"/>
          </p:cNvPicPr>
          <p:nvPr/>
        </p:nvPicPr>
        <p:blipFill>
          <a:blip r:embed="rId4"/>
          <a:stretch>
            <a:fillRect/>
          </a:stretch>
        </p:blipFill>
        <p:spPr>
          <a:xfrm>
            <a:off x="4898954" y="2552891"/>
            <a:ext cx="5248275" cy="1447800"/>
          </a:xfrm>
          <a:prstGeom prst="rect">
            <a:avLst/>
          </a:prstGeom>
        </p:spPr>
      </p:pic>
    </p:spTree>
    <p:extLst>
      <p:ext uri="{BB962C8B-B14F-4D97-AF65-F5344CB8AC3E}">
        <p14:creationId xmlns:p14="http://schemas.microsoft.com/office/powerpoint/2010/main" val="16198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EC76F8D-E592-4969-930A-821090DCCF0C}"/>
              </a:ext>
            </a:extLst>
          </p:cNvPr>
          <p:cNvPicPr>
            <a:picLocks noChangeAspect="1"/>
          </p:cNvPicPr>
          <p:nvPr/>
        </p:nvPicPr>
        <p:blipFill>
          <a:blip r:embed="rId2"/>
          <a:stretch>
            <a:fillRect/>
          </a:stretch>
        </p:blipFill>
        <p:spPr>
          <a:xfrm>
            <a:off x="3121467" y="1181986"/>
            <a:ext cx="6438734" cy="1491640"/>
          </a:xfrm>
          <a:prstGeom prst="rect">
            <a:avLst/>
          </a:prstGeom>
        </p:spPr>
      </p:pic>
      <p:pic>
        <p:nvPicPr>
          <p:cNvPr id="5" name="Picture 4">
            <a:extLst>
              <a:ext uri="{FF2B5EF4-FFF2-40B4-BE49-F238E27FC236}">
                <a16:creationId xmlns:a16="http://schemas.microsoft.com/office/drawing/2014/main" id="{F176EE01-E307-45E1-B985-57431324215D}"/>
              </a:ext>
            </a:extLst>
          </p:cNvPr>
          <p:cNvPicPr>
            <a:picLocks noChangeAspect="1"/>
          </p:cNvPicPr>
          <p:nvPr/>
        </p:nvPicPr>
        <p:blipFill>
          <a:blip r:embed="rId3"/>
          <a:stretch>
            <a:fillRect/>
          </a:stretch>
        </p:blipFill>
        <p:spPr>
          <a:xfrm>
            <a:off x="2975393" y="3628548"/>
            <a:ext cx="6730882" cy="1202636"/>
          </a:xfrm>
          <a:prstGeom prst="rect">
            <a:avLst/>
          </a:prstGeom>
        </p:spPr>
      </p:pic>
    </p:spTree>
    <p:extLst>
      <p:ext uri="{BB962C8B-B14F-4D97-AF65-F5344CB8AC3E}">
        <p14:creationId xmlns:p14="http://schemas.microsoft.com/office/powerpoint/2010/main" val="74739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4A59-458C-41F3-A44D-970911E3D7D3}"/>
              </a:ext>
            </a:extLst>
          </p:cNvPr>
          <p:cNvSpPr>
            <a:spLocks noGrp="1"/>
          </p:cNvSpPr>
          <p:nvPr>
            <p:ph type="title"/>
          </p:nvPr>
        </p:nvSpPr>
        <p:spPr/>
        <p:txBody>
          <a:bodyPr/>
          <a:lstStyle/>
          <a:p>
            <a:r>
              <a:rPr lang="es-ES" dirty="0"/>
              <a:t>Ejercicio 2</a:t>
            </a:r>
            <a:endParaRPr lang="en-US" dirty="0"/>
          </a:p>
        </p:txBody>
      </p:sp>
      <p:sp>
        <p:nvSpPr>
          <p:cNvPr id="3" name="Content Placeholder 2">
            <a:extLst>
              <a:ext uri="{FF2B5EF4-FFF2-40B4-BE49-F238E27FC236}">
                <a16:creationId xmlns:a16="http://schemas.microsoft.com/office/drawing/2014/main" id="{32008E8F-86C1-448F-BE25-8A1C92E5D5FA}"/>
              </a:ext>
            </a:extLst>
          </p:cNvPr>
          <p:cNvSpPr>
            <a:spLocks noGrp="1"/>
          </p:cNvSpPr>
          <p:nvPr>
            <p:ph idx="1"/>
          </p:nvPr>
        </p:nvSpPr>
        <p:spPr>
          <a:xfrm>
            <a:off x="3892492" y="-75500"/>
            <a:ext cx="7617203" cy="7042558"/>
          </a:xfrm>
        </p:spPr>
        <p:txBody>
          <a:bodyPr>
            <a:normAutofit lnSpcReduction="10000"/>
          </a:bodyPr>
          <a:lstStyle/>
          <a:p>
            <a:pPr marL="0" indent="0">
              <a:buNone/>
            </a:pPr>
            <a:r>
              <a:rPr lang="en-US" dirty="0"/>
              <a:t>• </a:t>
            </a:r>
            <a:r>
              <a:rPr lang="en-US" b="1" dirty="0" err="1"/>
              <a:t>Activos</a:t>
            </a:r>
            <a:r>
              <a:rPr lang="en-US" b="1" dirty="0"/>
              <a:t>:</a:t>
            </a:r>
          </a:p>
          <a:p>
            <a:pPr marL="502920" lvl="1" indent="0">
              <a:buNone/>
            </a:pPr>
            <a:r>
              <a:rPr lang="en-US" dirty="0"/>
              <a:t>– </a:t>
            </a:r>
            <a:r>
              <a:rPr lang="en-US" dirty="0" err="1"/>
              <a:t>Servicio</a:t>
            </a:r>
            <a:r>
              <a:rPr lang="en-US" dirty="0"/>
              <a:t> de </a:t>
            </a:r>
            <a:r>
              <a:rPr lang="en-US" dirty="0" err="1"/>
              <a:t>transporte</a:t>
            </a:r>
            <a:r>
              <a:rPr lang="en-US" dirty="0"/>
              <a:t> (</a:t>
            </a:r>
            <a:r>
              <a:rPr lang="en-US" dirty="0" err="1"/>
              <a:t>Activo</a:t>
            </a:r>
            <a:r>
              <a:rPr lang="en-US" dirty="0"/>
              <a:t> o no </a:t>
            </a:r>
            <a:r>
              <a:rPr lang="en-US" dirty="0" err="1"/>
              <a:t>activo</a:t>
            </a:r>
            <a:r>
              <a:rPr lang="en-US" dirty="0"/>
              <a:t>).</a:t>
            </a:r>
          </a:p>
          <a:p>
            <a:pPr marL="502920" lvl="1" indent="0">
              <a:buNone/>
            </a:pPr>
            <a:r>
              <a:rPr lang="en-US" dirty="0"/>
              <a:t>– </a:t>
            </a:r>
            <a:r>
              <a:rPr lang="en-US" dirty="0" err="1"/>
              <a:t>Cliente</a:t>
            </a:r>
            <a:r>
              <a:rPr lang="en-US" dirty="0"/>
              <a:t> (</a:t>
            </a:r>
            <a:r>
              <a:rPr lang="en-US" dirty="0" err="1"/>
              <a:t>Satisfecho</a:t>
            </a:r>
            <a:r>
              <a:rPr lang="en-US" dirty="0"/>
              <a:t> o no </a:t>
            </a:r>
            <a:r>
              <a:rPr lang="en-US" dirty="0" err="1"/>
              <a:t>satisfecho</a:t>
            </a:r>
            <a:r>
              <a:rPr lang="en-US" dirty="0"/>
              <a:t>).</a:t>
            </a:r>
          </a:p>
          <a:p>
            <a:pPr marL="502920" lvl="1" indent="0">
              <a:buNone/>
            </a:pPr>
            <a:r>
              <a:rPr lang="en-US" dirty="0"/>
              <a:t>– Coche (</a:t>
            </a:r>
            <a:r>
              <a:rPr lang="en-US" dirty="0" err="1"/>
              <a:t>Funcional</a:t>
            </a:r>
            <a:r>
              <a:rPr lang="en-US" dirty="0"/>
              <a:t> o no </a:t>
            </a:r>
            <a:r>
              <a:rPr lang="en-US" dirty="0" err="1"/>
              <a:t>funcional</a:t>
            </a:r>
            <a:r>
              <a:rPr lang="en-US" dirty="0"/>
              <a:t>).</a:t>
            </a:r>
          </a:p>
          <a:p>
            <a:pPr marL="502920" lvl="1" indent="0">
              <a:buNone/>
            </a:pPr>
            <a:r>
              <a:rPr lang="en-US" dirty="0"/>
              <a:t>– Data Center (</a:t>
            </a:r>
            <a:r>
              <a:rPr lang="en-US" dirty="0" err="1"/>
              <a:t>Funcional</a:t>
            </a:r>
            <a:r>
              <a:rPr lang="en-US" dirty="0"/>
              <a:t> o no </a:t>
            </a:r>
            <a:r>
              <a:rPr lang="en-US" dirty="0" err="1"/>
              <a:t>funcional</a:t>
            </a:r>
            <a:r>
              <a:rPr lang="en-US" dirty="0"/>
              <a:t>).</a:t>
            </a:r>
          </a:p>
          <a:p>
            <a:pPr marL="502920" lvl="1" indent="0">
              <a:buNone/>
            </a:pPr>
            <a:r>
              <a:rPr lang="en-US" dirty="0"/>
              <a:t>– Base de </a:t>
            </a:r>
            <a:r>
              <a:rPr lang="en-US" dirty="0" err="1"/>
              <a:t>datos</a:t>
            </a:r>
            <a:r>
              <a:rPr lang="en-US" dirty="0"/>
              <a:t> (</a:t>
            </a:r>
            <a:r>
              <a:rPr lang="en-US" dirty="0" err="1"/>
              <a:t>Funcional</a:t>
            </a:r>
            <a:r>
              <a:rPr lang="en-US" dirty="0"/>
              <a:t> o no </a:t>
            </a:r>
            <a:r>
              <a:rPr lang="en-US" dirty="0" err="1"/>
              <a:t>funcional</a:t>
            </a:r>
            <a:r>
              <a:rPr lang="en-US" dirty="0"/>
              <a:t>).</a:t>
            </a:r>
          </a:p>
          <a:p>
            <a:pPr marL="0" indent="0">
              <a:buNone/>
            </a:pPr>
            <a:r>
              <a:rPr lang="en-US" b="1" dirty="0"/>
              <a:t>• </a:t>
            </a:r>
            <a:r>
              <a:rPr lang="en-US" b="1" dirty="0" err="1"/>
              <a:t>Amenazas</a:t>
            </a:r>
            <a:r>
              <a:rPr lang="en-US" b="1" dirty="0"/>
              <a:t>:</a:t>
            </a:r>
          </a:p>
          <a:p>
            <a:pPr marL="502920" lvl="1" indent="0">
              <a:buNone/>
            </a:pPr>
            <a:r>
              <a:rPr lang="en-US" dirty="0"/>
              <a:t>– </a:t>
            </a:r>
            <a:r>
              <a:rPr lang="en-US" dirty="0" err="1"/>
              <a:t>Accidente</a:t>
            </a:r>
            <a:r>
              <a:rPr lang="en-US" dirty="0"/>
              <a:t> de </a:t>
            </a:r>
            <a:r>
              <a:rPr lang="en-US" dirty="0" err="1"/>
              <a:t>tráfico</a:t>
            </a:r>
            <a:r>
              <a:rPr lang="en-US" dirty="0"/>
              <a:t> (</a:t>
            </a:r>
            <a:r>
              <a:rPr lang="en-US" dirty="0" err="1"/>
              <a:t>Probabilidad</a:t>
            </a:r>
            <a:r>
              <a:rPr lang="en-US" dirty="0"/>
              <a:t>: </a:t>
            </a:r>
            <a:r>
              <a:rPr lang="en-US" dirty="0" err="1"/>
              <a:t>si</a:t>
            </a:r>
            <a:r>
              <a:rPr lang="en-US" dirty="0"/>
              <a:t> o no).</a:t>
            </a:r>
          </a:p>
          <a:p>
            <a:pPr marL="502920" lvl="1" indent="0">
              <a:buNone/>
            </a:pPr>
            <a:r>
              <a:rPr lang="en-US" dirty="0"/>
              <a:t>– </a:t>
            </a:r>
            <a:r>
              <a:rPr lang="en-US" dirty="0" err="1"/>
              <a:t>Incendio</a:t>
            </a:r>
            <a:r>
              <a:rPr lang="en-US" dirty="0"/>
              <a:t> (</a:t>
            </a:r>
            <a:r>
              <a:rPr lang="en-US" dirty="0" err="1"/>
              <a:t>Probabilidad</a:t>
            </a:r>
            <a:r>
              <a:rPr lang="en-US" dirty="0"/>
              <a:t>: </a:t>
            </a:r>
            <a:r>
              <a:rPr lang="en-US" dirty="0" err="1"/>
              <a:t>si</a:t>
            </a:r>
            <a:r>
              <a:rPr lang="en-US" dirty="0"/>
              <a:t> o no).</a:t>
            </a:r>
          </a:p>
          <a:p>
            <a:pPr marL="502920" lvl="1" indent="0">
              <a:buNone/>
            </a:pPr>
            <a:r>
              <a:rPr lang="en-US" dirty="0"/>
              <a:t>– Corte de </a:t>
            </a:r>
            <a:r>
              <a:rPr lang="en-US" dirty="0" err="1"/>
              <a:t>electricidad</a:t>
            </a:r>
            <a:r>
              <a:rPr lang="en-US" dirty="0"/>
              <a:t> (</a:t>
            </a:r>
            <a:r>
              <a:rPr lang="en-US" dirty="0" err="1"/>
              <a:t>Probabilidad</a:t>
            </a:r>
            <a:r>
              <a:rPr lang="en-US" dirty="0"/>
              <a:t>: </a:t>
            </a:r>
            <a:r>
              <a:rPr lang="en-US" dirty="0" err="1"/>
              <a:t>si</a:t>
            </a:r>
            <a:r>
              <a:rPr lang="en-US" dirty="0"/>
              <a:t> o no).</a:t>
            </a:r>
          </a:p>
          <a:p>
            <a:pPr marL="0" indent="0">
              <a:buNone/>
            </a:pPr>
            <a:r>
              <a:rPr lang="en-US" dirty="0"/>
              <a:t>• </a:t>
            </a:r>
            <a:r>
              <a:rPr lang="en-US" b="1" dirty="0" err="1"/>
              <a:t>Salvaguardas</a:t>
            </a:r>
            <a:r>
              <a:rPr lang="en-US" b="1" dirty="0"/>
              <a:t> </a:t>
            </a:r>
            <a:r>
              <a:rPr lang="en-US" b="1" dirty="0" err="1"/>
              <a:t>preventivas</a:t>
            </a:r>
            <a:r>
              <a:rPr lang="en-US" b="1" dirty="0"/>
              <a:t>:</a:t>
            </a:r>
          </a:p>
          <a:p>
            <a:pPr marL="502920" lvl="1" indent="0">
              <a:buNone/>
            </a:pPr>
            <a:r>
              <a:rPr lang="en-US" dirty="0"/>
              <a:t>– </a:t>
            </a:r>
            <a:r>
              <a:rPr lang="en-US" dirty="0" err="1"/>
              <a:t>Cinturón</a:t>
            </a:r>
            <a:r>
              <a:rPr lang="en-US" dirty="0"/>
              <a:t> de </a:t>
            </a:r>
            <a:r>
              <a:rPr lang="en-US" dirty="0" err="1"/>
              <a:t>seguridad</a:t>
            </a:r>
            <a:r>
              <a:rPr lang="en-US" dirty="0"/>
              <a:t> (</a:t>
            </a:r>
            <a:r>
              <a:rPr lang="en-US" dirty="0" err="1"/>
              <a:t>Probabilidad</a:t>
            </a:r>
            <a:r>
              <a:rPr lang="en-US" dirty="0"/>
              <a:t>: </a:t>
            </a:r>
            <a:r>
              <a:rPr lang="en-US" dirty="0" err="1"/>
              <a:t>si</a:t>
            </a:r>
            <a:r>
              <a:rPr lang="en-US" dirty="0"/>
              <a:t> o no).</a:t>
            </a:r>
          </a:p>
          <a:p>
            <a:pPr marL="502920" lvl="1" indent="0">
              <a:buNone/>
            </a:pPr>
            <a:r>
              <a:rPr lang="en-US" dirty="0"/>
              <a:t>– Sistema de </a:t>
            </a:r>
            <a:r>
              <a:rPr lang="en-US" dirty="0" err="1"/>
              <a:t>extinción</a:t>
            </a:r>
            <a:r>
              <a:rPr lang="en-US" dirty="0"/>
              <a:t> de </a:t>
            </a:r>
            <a:r>
              <a:rPr lang="en-US" dirty="0" err="1"/>
              <a:t>incendios</a:t>
            </a:r>
            <a:r>
              <a:rPr lang="en-US" dirty="0"/>
              <a:t> (</a:t>
            </a:r>
            <a:r>
              <a:rPr lang="en-US" dirty="0" err="1"/>
              <a:t>Probabilidad</a:t>
            </a:r>
            <a:r>
              <a:rPr lang="en-US" dirty="0"/>
              <a:t>: </a:t>
            </a:r>
            <a:r>
              <a:rPr lang="en-US" dirty="0" err="1"/>
              <a:t>si</a:t>
            </a:r>
            <a:r>
              <a:rPr lang="en-US" dirty="0"/>
              <a:t> o no).</a:t>
            </a:r>
          </a:p>
          <a:p>
            <a:pPr marL="502920" lvl="1" indent="0">
              <a:buNone/>
            </a:pPr>
            <a:r>
              <a:rPr lang="en-US" dirty="0"/>
              <a:t>– Backup Offsite (</a:t>
            </a:r>
            <a:r>
              <a:rPr lang="en-US" dirty="0" err="1"/>
              <a:t>Probabilidad</a:t>
            </a:r>
            <a:r>
              <a:rPr lang="en-US" dirty="0"/>
              <a:t>: </a:t>
            </a:r>
            <a:r>
              <a:rPr lang="en-US" dirty="0" err="1"/>
              <a:t>si</a:t>
            </a:r>
            <a:r>
              <a:rPr lang="en-US" dirty="0"/>
              <a:t> o no).</a:t>
            </a:r>
          </a:p>
          <a:p>
            <a:pPr marL="0" indent="0">
              <a:buNone/>
            </a:pPr>
            <a:r>
              <a:rPr lang="en-US" dirty="0"/>
              <a:t>• </a:t>
            </a:r>
            <a:r>
              <a:rPr lang="en-US" b="1" dirty="0" err="1"/>
              <a:t>Salvaguardas</a:t>
            </a:r>
            <a:r>
              <a:rPr lang="en-US" b="1" dirty="0"/>
              <a:t> </a:t>
            </a:r>
            <a:r>
              <a:rPr lang="en-US" b="1" dirty="0" err="1"/>
              <a:t>eliminatorias</a:t>
            </a:r>
            <a:r>
              <a:rPr lang="en-US" b="1" dirty="0"/>
              <a:t>:</a:t>
            </a:r>
          </a:p>
          <a:p>
            <a:pPr marL="502920" lvl="1" indent="0">
              <a:buNone/>
            </a:pPr>
            <a:r>
              <a:rPr lang="en-US" dirty="0"/>
              <a:t>– Sistema ABS (</a:t>
            </a:r>
            <a:r>
              <a:rPr lang="en-US" dirty="0" err="1"/>
              <a:t>Probabilidad</a:t>
            </a:r>
            <a:r>
              <a:rPr lang="en-US" dirty="0"/>
              <a:t>: </a:t>
            </a:r>
            <a:r>
              <a:rPr lang="en-US" dirty="0" err="1"/>
              <a:t>si</a:t>
            </a:r>
            <a:r>
              <a:rPr lang="en-US" dirty="0"/>
              <a:t> o no).</a:t>
            </a:r>
          </a:p>
          <a:p>
            <a:pPr marL="502920" lvl="1" indent="0">
              <a:buNone/>
            </a:pPr>
            <a:r>
              <a:rPr lang="en-US" dirty="0"/>
              <a:t>– Sistema SAI (</a:t>
            </a:r>
            <a:r>
              <a:rPr lang="en-US" dirty="0" err="1"/>
              <a:t>Probabilidad</a:t>
            </a:r>
            <a:r>
              <a:rPr lang="en-US" dirty="0"/>
              <a:t>: </a:t>
            </a:r>
            <a:r>
              <a:rPr lang="en-US" dirty="0" err="1"/>
              <a:t>si</a:t>
            </a:r>
            <a:r>
              <a:rPr lang="en-US" dirty="0"/>
              <a:t> o no).</a:t>
            </a:r>
          </a:p>
          <a:p>
            <a:pPr marL="0" indent="0">
              <a:buNone/>
            </a:pPr>
            <a:r>
              <a:rPr lang="en-US" b="1" dirty="0"/>
              <a:t>• </a:t>
            </a:r>
            <a:r>
              <a:rPr lang="en-US" b="1" dirty="0" err="1"/>
              <a:t>Disparadores</a:t>
            </a:r>
            <a:r>
              <a:rPr lang="en-US" b="1" dirty="0"/>
              <a:t>:</a:t>
            </a:r>
          </a:p>
          <a:p>
            <a:pPr marL="502920" lvl="1" indent="0">
              <a:buNone/>
            </a:pPr>
            <a:r>
              <a:rPr lang="en-US" dirty="0"/>
              <a:t>– </a:t>
            </a:r>
            <a:r>
              <a:rPr lang="en-US" dirty="0" err="1"/>
              <a:t>Conducción</a:t>
            </a:r>
            <a:r>
              <a:rPr lang="en-US" dirty="0"/>
              <a:t> </a:t>
            </a:r>
            <a:r>
              <a:rPr lang="en-US" dirty="0" err="1"/>
              <a:t>rápida</a:t>
            </a:r>
            <a:r>
              <a:rPr lang="en-US" dirty="0"/>
              <a:t> (</a:t>
            </a:r>
            <a:r>
              <a:rPr lang="en-US" dirty="0" err="1"/>
              <a:t>Probabilidad</a:t>
            </a:r>
            <a:r>
              <a:rPr lang="en-US" dirty="0"/>
              <a:t>: </a:t>
            </a:r>
            <a:r>
              <a:rPr lang="en-US" dirty="0" err="1"/>
              <a:t>si</a:t>
            </a:r>
            <a:r>
              <a:rPr lang="en-US" dirty="0"/>
              <a:t> o no).</a:t>
            </a:r>
          </a:p>
          <a:p>
            <a:pPr marL="502920" lvl="1" indent="0">
              <a:buNone/>
            </a:pPr>
            <a:r>
              <a:rPr lang="en-US" dirty="0"/>
              <a:t>– </a:t>
            </a:r>
            <a:r>
              <a:rPr lang="en-US" dirty="0" err="1"/>
              <a:t>Tormenta</a:t>
            </a:r>
            <a:r>
              <a:rPr lang="en-US" dirty="0"/>
              <a:t> </a:t>
            </a:r>
            <a:r>
              <a:rPr lang="en-US" dirty="0" err="1"/>
              <a:t>eléctrica</a:t>
            </a:r>
            <a:r>
              <a:rPr lang="en-US" dirty="0"/>
              <a:t> (</a:t>
            </a:r>
            <a:r>
              <a:rPr lang="en-US" dirty="0" err="1"/>
              <a:t>Probabilidad</a:t>
            </a:r>
            <a:r>
              <a:rPr lang="en-US" dirty="0"/>
              <a:t>: </a:t>
            </a:r>
            <a:r>
              <a:rPr lang="en-US" dirty="0" err="1"/>
              <a:t>si</a:t>
            </a:r>
            <a:r>
              <a:rPr lang="en-US" dirty="0"/>
              <a:t> o no).</a:t>
            </a:r>
          </a:p>
          <a:p>
            <a:pPr marL="502920" lvl="1" indent="0">
              <a:buNone/>
            </a:pPr>
            <a:r>
              <a:rPr lang="en-US" dirty="0"/>
              <a:t>– </a:t>
            </a:r>
            <a:r>
              <a:rPr lang="en-US" dirty="0" err="1"/>
              <a:t>Subida</a:t>
            </a:r>
            <a:r>
              <a:rPr lang="en-US" dirty="0"/>
              <a:t> de </a:t>
            </a:r>
            <a:r>
              <a:rPr lang="en-US" dirty="0" err="1"/>
              <a:t>tensión</a:t>
            </a:r>
            <a:r>
              <a:rPr lang="en-US" dirty="0"/>
              <a:t> (</a:t>
            </a:r>
            <a:r>
              <a:rPr lang="en-US" dirty="0" err="1"/>
              <a:t>Probabilidad</a:t>
            </a:r>
            <a:r>
              <a:rPr lang="en-US" dirty="0"/>
              <a:t>: </a:t>
            </a:r>
            <a:r>
              <a:rPr lang="en-US" dirty="0" err="1"/>
              <a:t>si</a:t>
            </a:r>
            <a:r>
              <a:rPr lang="en-US" dirty="0"/>
              <a:t> o no).</a:t>
            </a:r>
          </a:p>
        </p:txBody>
      </p:sp>
    </p:spTree>
    <p:extLst>
      <p:ext uri="{BB962C8B-B14F-4D97-AF65-F5344CB8AC3E}">
        <p14:creationId xmlns:p14="http://schemas.microsoft.com/office/powerpoint/2010/main" val="416948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3AEA-2630-4764-9554-675B59740652}"/>
              </a:ext>
            </a:extLst>
          </p:cNvPr>
          <p:cNvSpPr>
            <a:spLocks noGrp="1"/>
          </p:cNvSpPr>
          <p:nvPr>
            <p:ph type="title"/>
          </p:nvPr>
        </p:nvSpPr>
        <p:spPr>
          <a:xfrm>
            <a:off x="252919" y="1123837"/>
            <a:ext cx="2947482" cy="1283461"/>
          </a:xfrm>
        </p:spPr>
        <p:txBody>
          <a:bodyPr anchor="b">
            <a:normAutofit/>
          </a:bodyPr>
          <a:lstStyle/>
          <a:p>
            <a:pPr algn="ctr"/>
            <a:r>
              <a:rPr lang="es-ES" sz="3200" b="1" dirty="0"/>
              <a:t>Red bayesiana</a:t>
            </a:r>
            <a:endParaRPr lang="en-US" sz="3200" b="1" dirty="0"/>
          </a:p>
        </p:txBody>
      </p:sp>
      <p:sp>
        <p:nvSpPr>
          <p:cNvPr id="9" name="Content Placeholder 8">
            <a:extLst>
              <a:ext uri="{FF2B5EF4-FFF2-40B4-BE49-F238E27FC236}">
                <a16:creationId xmlns:a16="http://schemas.microsoft.com/office/drawing/2014/main" id="{006E0FE1-22D0-47E2-93DC-0FC63D04A298}"/>
              </a:ext>
            </a:extLst>
          </p:cNvPr>
          <p:cNvSpPr>
            <a:spLocks noGrp="1"/>
          </p:cNvSpPr>
          <p:nvPr>
            <p:ph idx="1"/>
          </p:nvPr>
        </p:nvSpPr>
        <p:spPr>
          <a:xfrm>
            <a:off x="252920" y="2407298"/>
            <a:ext cx="2947482" cy="3498980"/>
          </a:xfrm>
        </p:spPr>
        <p:txBody>
          <a:bodyPr anchor="t">
            <a:normAutofit/>
          </a:bodyPr>
          <a:lstStyle/>
          <a:p>
            <a:endParaRPr lang="en-US" sz="1600">
              <a:solidFill>
                <a:schemeClr val="bg1"/>
              </a:solidFill>
            </a:endParaRPr>
          </a:p>
        </p:txBody>
      </p:sp>
      <p:pic>
        <p:nvPicPr>
          <p:cNvPr id="7" name="Content Placeholder 3">
            <a:extLst>
              <a:ext uri="{FF2B5EF4-FFF2-40B4-BE49-F238E27FC236}">
                <a16:creationId xmlns:a16="http://schemas.microsoft.com/office/drawing/2014/main" id="{66E42504-B0A1-48EF-A918-DB381DF6AEA5}"/>
              </a:ext>
            </a:extLst>
          </p:cNvPr>
          <p:cNvPicPr>
            <a:picLocks noChangeAspect="1"/>
          </p:cNvPicPr>
          <p:nvPr/>
        </p:nvPicPr>
        <p:blipFill rotWithShape="1">
          <a:blip r:embed="rId2"/>
          <a:srcRect t="1857" b="1879"/>
          <a:stretch/>
        </p:blipFill>
        <p:spPr>
          <a:xfrm>
            <a:off x="3778897" y="758952"/>
            <a:ext cx="7772401" cy="5330952"/>
          </a:xfrm>
          <a:prstGeom prst="rect">
            <a:avLst/>
          </a:prstGeom>
        </p:spPr>
      </p:pic>
    </p:spTree>
    <p:extLst>
      <p:ext uri="{BB962C8B-B14F-4D97-AF65-F5344CB8AC3E}">
        <p14:creationId xmlns:p14="http://schemas.microsoft.com/office/powerpoint/2010/main" val="376151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A5A2BA67-BF68-4F48-BAA9-1091D4FE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190DBD-4A62-4416-ACB7-ACEC1DE3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D60A7F-182C-4D06-BD3E-D7F4404724EC}"/>
              </a:ext>
            </a:extLst>
          </p:cNvPr>
          <p:cNvSpPr>
            <a:spLocks noGrp="1"/>
          </p:cNvSpPr>
          <p:nvPr>
            <p:ph type="title"/>
          </p:nvPr>
        </p:nvSpPr>
        <p:spPr>
          <a:xfrm>
            <a:off x="0" y="606288"/>
            <a:ext cx="6092889" cy="4125104"/>
          </a:xfrm>
        </p:spPr>
        <p:txBody>
          <a:bodyPr vert="horz" lIns="91440" tIns="45720" rIns="91440" bIns="45720" rtlCol="0" anchor="b">
            <a:normAutofit/>
          </a:bodyPr>
          <a:lstStyle/>
          <a:p>
            <a:r>
              <a:rPr lang="en-US" sz="4000" spc="-100" dirty="0"/>
              <a:t>Las </a:t>
            </a:r>
            <a:r>
              <a:rPr lang="en-US" sz="4000" spc="-100" dirty="0" err="1"/>
              <a:t>probabilidades</a:t>
            </a:r>
            <a:r>
              <a:rPr lang="en-US" sz="4000" spc="-100" dirty="0"/>
              <a:t> de </a:t>
            </a:r>
            <a:r>
              <a:rPr lang="en-US" sz="4000" spc="-100" dirty="0" err="1"/>
              <a:t>daño</a:t>
            </a:r>
            <a:r>
              <a:rPr lang="en-US" sz="4000" spc="-100" dirty="0"/>
              <a:t> </a:t>
            </a:r>
            <a:r>
              <a:rPr lang="en-US" sz="4000" spc="-100" dirty="0" err="1"/>
              <a:t>sobre</a:t>
            </a:r>
            <a:r>
              <a:rPr lang="en-US" sz="4000" spc="-100" dirty="0"/>
              <a:t> </a:t>
            </a:r>
            <a:r>
              <a:rPr lang="en-US" sz="4000" spc="-100" dirty="0" err="1"/>
              <a:t>cada</a:t>
            </a:r>
            <a:r>
              <a:rPr lang="en-US" sz="4000" spc="-100" dirty="0"/>
              <a:t> </a:t>
            </a:r>
            <a:r>
              <a:rPr lang="en-US" sz="4000" spc="-100" dirty="0" err="1"/>
              <a:t>uno</a:t>
            </a:r>
            <a:r>
              <a:rPr lang="en-US" sz="4000" spc="-100" dirty="0"/>
              <a:t> de los </a:t>
            </a:r>
            <a:r>
              <a:rPr lang="en-US" sz="4000" spc="-100" dirty="0" err="1"/>
              <a:t>activos</a:t>
            </a:r>
            <a:r>
              <a:rPr lang="en-US" sz="4000" spc="-100" dirty="0"/>
              <a:t> del </a:t>
            </a:r>
            <a:r>
              <a:rPr lang="en-US" sz="4000" spc="-100" dirty="0" err="1"/>
              <a:t>sistema</a:t>
            </a:r>
            <a:r>
              <a:rPr lang="en-US" sz="4000" spc="-100" dirty="0"/>
              <a:t> </a:t>
            </a:r>
            <a:r>
              <a:rPr lang="en-US" sz="4000" spc="-100" dirty="0" err="1"/>
              <a:t>asumiendo</a:t>
            </a:r>
            <a:r>
              <a:rPr lang="en-US" sz="4000" spc="-100" dirty="0"/>
              <a:t> que no </a:t>
            </a:r>
            <a:r>
              <a:rPr lang="en-US" sz="4000" spc="-100" dirty="0" err="1"/>
              <a:t>hemos</a:t>
            </a:r>
            <a:r>
              <a:rPr lang="en-US" sz="4000" spc="-100" dirty="0"/>
              <a:t> </a:t>
            </a:r>
            <a:r>
              <a:rPr lang="en-US" sz="4000" spc="-100" dirty="0" err="1"/>
              <a:t>implementado</a:t>
            </a:r>
            <a:r>
              <a:rPr lang="en-US" sz="4000" spc="-100" dirty="0"/>
              <a:t> </a:t>
            </a:r>
            <a:r>
              <a:rPr lang="en-US" sz="4000" spc="-100" dirty="0" err="1"/>
              <a:t>ninguna</a:t>
            </a:r>
            <a:r>
              <a:rPr lang="en-US" sz="4000" spc="-100" dirty="0"/>
              <a:t> </a:t>
            </a:r>
            <a:r>
              <a:rPr lang="en-US" sz="4000" spc="-100" dirty="0" err="1"/>
              <a:t>salvaguarda</a:t>
            </a:r>
            <a:r>
              <a:rPr lang="en-US" sz="4000" spc="-100" dirty="0"/>
              <a:t>.</a:t>
            </a:r>
          </a:p>
        </p:txBody>
      </p:sp>
      <p:pic>
        <p:nvPicPr>
          <p:cNvPr id="7" name="Content Placeholder 3">
            <a:extLst>
              <a:ext uri="{FF2B5EF4-FFF2-40B4-BE49-F238E27FC236}">
                <a16:creationId xmlns:a16="http://schemas.microsoft.com/office/drawing/2014/main" id="{DFF2DA76-D338-4FCC-A148-6F7836BE5D99}"/>
              </a:ext>
            </a:extLst>
          </p:cNvPr>
          <p:cNvPicPr>
            <a:picLocks noGrp="1" noChangeAspect="1"/>
          </p:cNvPicPr>
          <p:nvPr>
            <p:ph idx="1"/>
          </p:nvPr>
        </p:nvPicPr>
        <p:blipFill rotWithShape="1">
          <a:blip r:embed="rId2"/>
          <a:srcRect l="35" t="-1710" r="-37" b="198"/>
          <a:stretch/>
        </p:blipFill>
        <p:spPr>
          <a:xfrm>
            <a:off x="7755130" y="93483"/>
            <a:ext cx="2723611" cy="6661889"/>
          </a:xfrm>
          <a:prstGeom prst="rect">
            <a:avLst/>
          </a:prstGeom>
        </p:spPr>
      </p:pic>
      <p:sp>
        <p:nvSpPr>
          <p:cNvPr id="18" name="Rectangle 17">
            <a:extLst>
              <a:ext uri="{FF2B5EF4-FFF2-40B4-BE49-F238E27FC236}">
                <a16:creationId xmlns:a16="http://schemas.microsoft.com/office/drawing/2014/main" id="{DBF12D6D-FE37-445A-BF16-6DA1A659A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810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A5A2BA67-BF68-4F48-BAA9-1091D4FE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190DBD-4A62-4416-ACB7-ACEC1DE3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D60A7F-182C-4D06-BD3E-D7F4404724EC}"/>
              </a:ext>
            </a:extLst>
          </p:cNvPr>
          <p:cNvSpPr>
            <a:spLocks noGrp="1"/>
          </p:cNvSpPr>
          <p:nvPr>
            <p:ph type="title"/>
          </p:nvPr>
        </p:nvSpPr>
        <p:spPr>
          <a:xfrm>
            <a:off x="0" y="606288"/>
            <a:ext cx="6092889" cy="4125104"/>
          </a:xfrm>
        </p:spPr>
        <p:txBody>
          <a:bodyPr vert="horz" lIns="91440" tIns="45720" rIns="91440" bIns="45720" rtlCol="0" anchor="b">
            <a:normAutofit/>
          </a:bodyPr>
          <a:lstStyle/>
          <a:p>
            <a:r>
              <a:rPr lang="es-ES" sz="4000" spc="-100" dirty="0"/>
              <a:t>Las probabilidades de daño sobre cada uno de los activos del sistema tras la implantación de cada una de</a:t>
            </a:r>
            <a:br>
              <a:rPr lang="es-ES" sz="4000" spc="-100" dirty="0"/>
            </a:br>
            <a:r>
              <a:rPr lang="es-ES" sz="4000" spc="-100" dirty="0"/>
              <a:t>las salvaguardas.</a:t>
            </a:r>
            <a:endParaRPr lang="en-US" sz="4000" spc="-100" dirty="0"/>
          </a:p>
        </p:txBody>
      </p:sp>
      <p:sp>
        <p:nvSpPr>
          <p:cNvPr id="18" name="Rectangle 17">
            <a:extLst>
              <a:ext uri="{FF2B5EF4-FFF2-40B4-BE49-F238E27FC236}">
                <a16:creationId xmlns:a16="http://schemas.microsoft.com/office/drawing/2014/main" id="{DBF12D6D-FE37-445A-BF16-6DA1A659A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374648BD-F523-4C84-934F-B8AF8FC67258}"/>
              </a:ext>
            </a:extLst>
          </p:cNvPr>
          <p:cNvPicPr>
            <a:picLocks noChangeAspect="1"/>
          </p:cNvPicPr>
          <p:nvPr/>
        </p:nvPicPr>
        <p:blipFill>
          <a:blip r:embed="rId2"/>
          <a:stretch>
            <a:fillRect/>
          </a:stretch>
        </p:blipFill>
        <p:spPr>
          <a:xfrm>
            <a:off x="8140988" y="136862"/>
            <a:ext cx="2002912" cy="6575132"/>
          </a:xfrm>
          <a:prstGeom prst="rect">
            <a:avLst/>
          </a:prstGeom>
        </p:spPr>
      </p:pic>
    </p:spTree>
    <p:extLst>
      <p:ext uri="{BB962C8B-B14F-4D97-AF65-F5344CB8AC3E}">
        <p14:creationId xmlns:p14="http://schemas.microsoft.com/office/powerpoint/2010/main" val="43982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18CADB29-8DC2-4A50-8BEC-5C30E8868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F1B43F-EA23-4B99-96C3-C17484DE3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673946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3C3153-1312-4F05-B97D-092F6EA33E1B}"/>
              </a:ext>
            </a:extLst>
          </p:cNvPr>
          <p:cNvSpPr>
            <a:spLocks noGrp="1"/>
          </p:cNvSpPr>
          <p:nvPr>
            <p:ph type="title"/>
          </p:nvPr>
        </p:nvSpPr>
        <p:spPr>
          <a:xfrm>
            <a:off x="1286929" y="1405466"/>
            <a:ext cx="4805489" cy="4047068"/>
          </a:xfrm>
        </p:spPr>
        <p:txBody>
          <a:bodyPr vert="horz" lIns="91440" tIns="45720" rIns="91440" bIns="45720" rtlCol="0" anchor="ctr">
            <a:normAutofit/>
          </a:bodyPr>
          <a:lstStyle/>
          <a:p>
            <a:pPr algn="r"/>
            <a:r>
              <a:rPr lang="en-US" sz="13800" spc="-100" dirty="0"/>
              <a:t>FIN</a:t>
            </a:r>
          </a:p>
        </p:txBody>
      </p:sp>
      <p:sp>
        <p:nvSpPr>
          <p:cNvPr id="16" name="Rectangle 15">
            <a:extLst>
              <a:ext uri="{FF2B5EF4-FFF2-40B4-BE49-F238E27FC236}">
                <a16:creationId xmlns:a16="http://schemas.microsoft.com/office/drawing/2014/main" id="{D5FD08BB-EB5C-48F5-95FD-3F539DDD4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34135" y="761999"/>
            <a:ext cx="1561446"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898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90ED96-7C1A-47FF-9F92-D416056F516B}"/>
              </a:ext>
            </a:extLst>
          </p:cNvPr>
          <p:cNvSpPr>
            <a:spLocks noGrp="1"/>
          </p:cNvSpPr>
          <p:nvPr>
            <p:ph type="title"/>
          </p:nvPr>
        </p:nvSpPr>
        <p:spPr>
          <a:xfrm>
            <a:off x="261348" y="2118554"/>
            <a:ext cx="5422097" cy="3615655"/>
          </a:xfrm>
        </p:spPr>
        <p:txBody>
          <a:bodyPr vert="horz" lIns="91440" tIns="45720" rIns="91440" bIns="45720" rtlCol="0" anchor="b">
            <a:normAutofit fontScale="90000"/>
          </a:bodyPr>
          <a:lstStyle/>
          <a:p>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r>
              <a:rPr lang="en-US" sz="5500" b="1" spc="-100" dirty="0" err="1"/>
              <a:t>Modelado</a:t>
            </a:r>
            <a:r>
              <a:rPr lang="en-US" sz="5500" b="1" spc="-100" dirty="0"/>
              <a:t> </a:t>
            </a:r>
            <a:r>
              <a:rPr lang="en-US" sz="5500" b="1" spc="-100" dirty="0" err="1"/>
              <a:t>inicial</a:t>
            </a:r>
            <a:r>
              <a:rPr lang="en-US" sz="5500" b="1" spc="-100" dirty="0"/>
              <a:t> de la red</a:t>
            </a:r>
            <a:br>
              <a:rPr lang="en-US" sz="5500" b="1" spc="-100" dirty="0"/>
            </a:br>
            <a:br>
              <a:rPr lang="en-US" sz="5500" b="1" spc="-100" dirty="0"/>
            </a:br>
            <a:endParaRPr lang="en-US" sz="5500" b="1" spc="-100" dirty="0"/>
          </a:p>
        </p:txBody>
      </p:sp>
      <p:pic>
        <p:nvPicPr>
          <p:cNvPr id="4" name="Content Placeholder 3">
            <a:extLst>
              <a:ext uri="{FF2B5EF4-FFF2-40B4-BE49-F238E27FC236}">
                <a16:creationId xmlns:a16="http://schemas.microsoft.com/office/drawing/2014/main" id="{097AB118-122C-4ACA-88BA-4F1C4D4303D1}"/>
              </a:ext>
            </a:extLst>
          </p:cNvPr>
          <p:cNvPicPr>
            <a:picLocks noGrp="1" noChangeAspect="1"/>
          </p:cNvPicPr>
          <p:nvPr>
            <p:ph idx="1"/>
          </p:nvPr>
        </p:nvPicPr>
        <p:blipFill>
          <a:blip r:embed="rId2"/>
          <a:stretch>
            <a:fillRect/>
          </a:stretch>
        </p:blipFill>
        <p:spPr>
          <a:xfrm>
            <a:off x="5145578" y="858555"/>
            <a:ext cx="6367271" cy="514089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uadroTexto 2">
            <a:extLst>
              <a:ext uri="{FF2B5EF4-FFF2-40B4-BE49-F238E27FC236}">
                <a16:creationId xmlns:a16="http://schemas.microsoft.com/office/drawing/2014/main" id="{1B760E71-EBCA-411D-A0A3-F4D6EB1241AB}"/>
              </a:ext>
            </a:extLst>
          </p:cNvPr>
          <p:cNvSpPr txBox="1"/>
          <p:nvPr/>
        </p:nvSpPr>
        <p:spPr>
          <a:xfrm>
            <a:off x="290806" y="894989"/>
            <a:ext cx="3665989" cy="861774"/>
          </a:xfrm>
          <a:prstGeom prst="rect">
            <a:avLst/>
          </a:prstGeom>
          <a:noFill/>
        </p:spPr>
        <p:txBody>
          <a:bodyPr wrap="square" rtlCol="0">
            <a:spAutoFit/>
          </a:bodyPr>
          <a:lstStyle/>
          <a:p>
            <a:r>
              <a:rPr lang="es-ES" sz="5000" b="1" dirty="0">
                <a:solidFill>
                  <a:schemeClr val="bg1"/>
                </a:solidFill>
              </a:rPr>
              <a:t>Apartado A</a:t>
            </a:r>
          </a:p>
        </p:txBody>
      </p:sp>
    </p:spTree>
    <p:extLst>
      <p:ext uri="{BB962C8B-B14F-4D97-AF65-F5344CB8AC3E}">
        <p14:creationId xmlns:p14="http://schemas.microsoft.com/office/powerpoint/2010/main" val="248555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78B0-6FCB-463D-A29E-19BDA3DCD4DF}"/>
              </a:ext>
            </a:extLst>
          </p:cNvPr>
          <p:cNvSpPr>
            <a:spLocks noGrp="1"/>
          </p:cNvSpPr>
          <p:nvPr>
            <p:ph type="title"/>
          </p:nvPr>
        </p:nvSpPr>
        <p:spPr/>
        <p:txBody>
          <a:bodyPr/>
          <a:lstStyle/>
          <a:p>
            <a:r>
              <a:rPr lang="es-ES" b="1" dirty="0"/>
              <a:t>Tablas de probabilidad definidas</a:t>
            </a:r>
            <a:endParaRPr lang="en-US" b="1" dirty="0"/>
          </a:p>
        </p:txBody>
      </p:sp>
      <p:sp>
        <p:nvSpPr>
          <p:cNvPr id="3" name="Content Placeholder 2">
            <a:extLst>
              <a:ext uri="{FF2B5EF4-FFF2-40B4-BE49-F238E27FC236}">
                <a16:creationId xmlns:a16="http://schemas.microsoft.com/office/drawing/2014/main" id="{14F194FF-F90B-4051-8D9D-8D155DE8F949}"/>
              </a:ext>
            </a:extLst>
          </p:cNvPr>
          <p:cNvSpPr>
            <a:spLocks noGrp="1"/>
          </p:cNvSpPr>
          <p:nvPr>
            <p:ph idx="1"/>
          </p:nvPr>
        </p:nvSpPr>
        <p:spPr>
          <a:xfrm>
            <a:off x="4010584" y="872836"/>
            <a:ext cx="7315200" cy="1512916"/>
          </a:xfrm>
        </p:spPr>
        <p:txBody>
          <a:bodyPr>
            <a:normAutofit/>
          </a:bodyPr>
          <a:lstStyle/>
          <a:p>
            <a:r>
              <a:rPr lang="es-ES" sz="2800" b="1" dirty="0"/>
              <a:t>Avisos en Carretera</a:t>
            </a:r>
          </a:p>
          <a:p>
            <a:endParaRPr lang="es-ES" dirty="0"/>
          </a:p>
          <a:p>
            <a:endParaRPr lang="es-ES" dirty="0"/>
          </a:p>
          <a:p>
            <a:endParaRPr lang="es-ES" dirty="0"/>
          </a:p>
        </p:txBody>
      </p:sp>
      <p:pic>
        <p:nvPicPr>
          <p:cNvPr id="6" name="Picture 5">
            <a:extLst>
              <a:ext uri="{FF2B5EF4-FFF2-40B4-BE49-F238E27FC236}">
                <a16:creationId xmlns:a16="http://schemas.microsoft.com/office/drawing/2014/main" id="{197832A7-64B6-4D13-9971-8F17E8E2B1F5}"/>
              </a:ext>
            </a:extLst>
          </p:cNvPr>
          <p:cNvPicPr>
            <a:picLocks noChangeAspect="1"/>
          </p:cNvPicPr>
          <p:nvPr/>
        </p:nvPicPr>
        <p:blipFill>
          <a:blip r:embed="rId2"/>
          <a:stretch>
            <a:fillRect/>
          </a:stretch>
        </p:blipFill>
        <p:spPr>
          <a:xfrm>
            <a:off x="5851529" y="1267816"/>
            <a:ext cx="3621578" cy="1117936"/>
          </a:xfrm>
          <a:prstGeom prst="rect">
            <a:avLst/>
          </a:prstGeom>
        </p:spPr>
      </p:pic>
      <p:sp>
        <p:nvSpPr>
          <p:cNvPr id="8" name="Content Placeholder 2">
            <a:extLst>
              <a:ext uri="{FF2B5EF4-FFF2-40B4-BE49-F238E27FC236}">
                <a16:creationId xmlns:a16="http://schemas.microsoft.com/office/drawing/2014/main" id="{D0940785-FB52-4506-8731-A2B9287A5F0F}"/>
              </a:ext>
            </a:extLst>
          </p:cNvPr>
          <p:cNvSpPr txBox="1">
            <a:spLocks/>
          </p:cNvSpPr>
          <p:nvPr/>
        </p:nvSpPr>
        <p:spPr>
          <a:xfrm>
            <a:off x="4004718" y="2280247"/>
            <a:ext cx="7315200" cy="64839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Conducción rápida</a:t>
            </a:r>
            <a:endParaRPr lang="en-US" sz="2800" b="1" dirty="0"/>
          </a:p>
        </p:txBody>
      </p:sp>
      <p:pic>
        <p:nvPicPr>
          <p:cNvPr id="9" name="Picture 8">
            <a:extLst>
              <a:ext uri="{FF2B5EF4-FFF2-40B4-BE49-F238E27FC236}">
                <a16:creationId xmlns:a16="http://schemas.microsoft.com/office/drawing/2014/main" id="{325DA99B-665B-4E49-B62D-C2138FE1297D}"/>
              </a:ext>
            </a:extLst>
          </p:cNvPr>
          <p:cNvPicPr>
            <a:picLocks noChangeAspect="1"/>
          </p:cNvPicPr>
          <p:nvPr/>
        </p:nvPicPr>
        <p:blipFill>
          <a:blip r:embed="rId3"/>
          <a:stretch>
            <a:fillRect/>
          </a:stretch>
        </p:blipFill>
        <p:spPr>
          <a:xfrm>
            <a:off x="5851529" y="2848799"/>
            <a:ext cx="3832198" cy="1345207"/>
          </a:xfrm>
          <a:prstGeom prst="rect">
            <a:avLst/>
          </a:prstGeom>
        </p:spPr>
      </p:pic>
      <p:sp>
        <p:nvSpPr>
          <p:cNvPr id="10" name="Content Placeholder 2">
            <a:extLst>
              <a:ext uri="{FF2B5EF4-FFF2-40B4-BE49-F238E27FC236}">
                <a16:creationId xmlns:a16="http://schemas.microsoft.com/office/drawing/2014/main" id="{F9855A15-B276-4CD4-AC8A-2D1B27508BAF}"/>
              </a:ext>
            </a:extLst>
          </p:cNvPr>
          <p:cNvSpPr txBox="1">
            <a:spLocks/>
          </p:cNvSpPr>
          <p:nvPr/>
        </p:nvSpPr>
        <p:spPr>
          <a:xfrm>
            <a:off x="4004718" y="4270559"/>
            <a:ext cx="7315200" cy="448131"/>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Accidente por velocidad</a:t>
            </a:r>
            <a:endParaRPr lang="en-US" sz="2800" b="1" dirty="0"/>
          </a:p>
        </p:txBody>
      </p:sp>
      <p:pic>
        <p:nvPicPr>
          <p:cNvPr id="11" name="Picture 10">
            <a:extLst>
              <a:ext uri="{FF2B5EF4-FFF2-40B4-BE49-F238E27FC236}">
                <a16:creationId xmlns:a16="http://schemas.microsoft.com/office/drawing/2014/main" id="{5C666D8B-1546-4C45-B797-C666C582C420}"/>
              </a:ext>
            </a:extLst>
          </p:cNvPr>
          <p:cNvPicPr>
            <a:picLocks noChangeAspect="1"/>
          </p:cNvPicPr>
          <p:nvPr/>
        </p:nvPicPr>
        <p:blipFill>
          <a:blip r:embed="rId4"/>
          <a:stretch>
            <a:fillRect/>
          </a:stretch>
        </p:blipFill>
        <p:spPr>
          <a:xfrm>
            <a:off x="5827171" y="4795243"/>
            <a:ext cx="3856556" cy="1212409"/>
          </a:xfrm>
          <a:prstGeom prst="rect">
            <a:avLst/>
          </a:prstGeom>
        </p:spPr>
      </p:pic>
    </p:spTree>
    <p:extLst>
      <p:ext uri="{BB962C8B-B14F-4D97-AF65-F5344CB8AC3E}">
        <p14:creationId xmlns:p14="http://schemas.microsoft.com/office/powerpoint/2010/main" val="238257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183C-7A2B-4113-AFEC-FA9113784989}"/>
              </a:ext>
            </a:extLst>
          </p:cNvPr>
          <p:cNvSpPr>
            <a:spLocks noGrp="1"/>
          </p:cNvSpPr>
          <p:nvPr>
            <p:ph type="title"/>
          </p:nvPr>
        </p:nvSpPr>
        <p:spPr/>
        <p:txBody>
          <a:bodyPr/>
          <a:lstStyle/>
          <a:p>
            <a:r>
              <a:rPr lang="es-ES" b="1" dirty="0"/>
              <a:t>Tablas de probabilidad definidas</a:t>
            </a:r>
            <a:endParaRPr lang="en-US" b="1" dirty="0"/>
          </a:p>
        </p:txBody>
      </p:sp>
      <p:sp>
        <p:nvSpPr>
          <p:cNvPr id="3" name="Content Placeholder 2">
            <a:extLst>
              <a:ext uri="{FF2B5EF4-FFF2-40B4-BE49-F238E27FC236}">
                <a16:creationId xmlns:a16="http://schemas.microsoft.com/office/drawing/2014/main" id="{7619E413-3D53-489F-B28C-68FE046D7077}"/>
              </a:ext>
            </a:extLst>
          </p:cNvPr>
          <p:cNvSpPr>
            <a:spLocks noGrp="1"/>
          </p:cNvSpPr>
          <p:nvPr>
            <p:ph idx="1"/>
          </p:nvPr>
        </p:nvSpPr>
        <p:spPr>
          <a:xfrm>
            <a:off x="4176839" y="932229"/>
            <a:ext cx="7315200" cy="615557"/>
          </a:xfrm>
        </p:spPr>
        <p:txBody>
          <a:bodyPr>
            <a:normAutofit/>
          </a:bodyPr>
          <a:lstStyle/>
          <a:p>
            <a:r>
              <a:rPr lang="es-ES" sz="2800" b="1" dirty="0"/>
              <a:t>Cinturón de seguridad</a:t>
            </a:r>
            <a:endParaRPr lang="en-US" sz="2800" b="1" dirty="0"/>
          </a:p>
        </p:txBody>
      </p:sp>
      <p:pic>
        <p:nvPicPr>
          <p:cNvPr id="4" name="Picture 3">
            <a:extLst>
              <a:ext uri="{FF2B5EF4-FFF2-40B4-BE49-F238E27FC236}">
                <a16:creationId xmlns:a16="http://schemas.microsoft.com/office/drawing/2014/main" id="{C1632350-BFAC-41AF-993C-2CDA05850AC4}"/>
              </a:ext>
            </a:extLst>
          </p:cNvPr>
          <p:cNvPicPr>
            <a:picLocks noChangeAspect="1"/>
          </p:cNvPicPr>
          <p:nvPr/>
        </p:nvPicPr>
        <p:blipFill>
          <a:blip r:embed="rId2"/>
          <a:stretch>
            <a:fillRect/>
          </a:stretch>
        </p:blipFill>
        <p:spPr>
          <a:xfrm>
            <a:off x="5314196" y="1838631"/>
            <a:ext cx="5040485" cy="1228665"/>
          </a:xfrm>
          <a:prstGeom prst="rect">
            <a:avLst/>
          </a:prstGeom>
        </p:spPr>
      </p:pic>
      <p:sp>
        <p:nvSpPr>
          <p:cNvPr id="5" name="Content Placeholder 2">
            <a:extLst>
              <a:ext uri="{FF2B5EF4-FFF2-40B4-BE49-F238E27FC236}">
                <a16:creationId xmlns:a16="http://schemas.microsoft.com/office/drawing/2014/main" id="{A14CE7D1-5C9E-42E7-A394-BD145DBB5DAA}"/>
              </a:ext>
            </a:extLst>
          </p:cNvPr>
          <p:cNvSpPr txBox="1">
            <a:spLocks/>
          </p:cNvSpPr>
          <p:nvPr/>
        </p:nvSpPr>
        <p:spPr>
          <a:xfrm>
            <a:off x="4176838" y="3392008"/>
            <a:ext cx="7315200" cy="61555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Heridas del conductor</a:t>
            </a:r>
            <a:endParaRPr lang="en-US" sz="2800" b="1" dirty="0"/>
          </a:p>
        </p:txBody>
      </p:sp>
      <p:pic>
        <p:nvPicPr>
          <p:cNvPr id="6" name="Picture 5">
            <a:extLst>
              <a:ext uri="{FF2B5EF4-FFF2-40B4-BE49-F238E27FC236}">
                <a16:creationId xmlns:a16="http://schemas.microsoft.com/office/drawing/2014/main" id="{CC30D347-EBBF-4918-818B-7E573C24CDF5}"/>
              </a:ext>
            </a:extLst>
          </p:cNvPr>
          <p:cNvPicPr>
            <a:picLocks noChangeAspect="1"/>
          </p:cNvPicPr>
          <p:nvPr/>
        </p:nvPicPr>
        <p:blipFill>
          <a:blip r:embed="rId3"/>
          <a:stretch>
            <a:fillRect/>
          </a:stretch>
        </p:blipFill>
        <p:spPr>
          <a:xfrm>
            <a:off x="5467230" y="4077393"/>
            <a:ext cx="4887451" cy="1789874"/>
          </a:xfrm>
          <a:prstGeom prst="rect">
            <a:avLst/>
          </a:prstGeom>
        </p:spPr>
      </p:pic>
    </p:spTree>
    <p:extLst>
      <p:ext uri="{BB962C8B-B14F-4D97-AF65-F5344CB8AC3E}">
        <p14:creationId xmlns:p14="http://schemas.microsoft.com/office/powerpoint/2010/main" val="405576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94043-C9C3-44F5-80FC-4D583A716D3E}"/>
              </a:ext>
            </a:extLst>
          </p:cNvPr>
          <p:cNvSpPr>
            <a:spLocks noGrp="1"/>
          </p:cNvSpPr>
          <p:nvPr>
            <p:ph type="title"/>
          </p:nvPr>
        </p:nvSpPr>
        <p:spPr>
          <a:xfrm>
            <a:off x="8161390" y="1079770"/>
            <a:ext cx="3654857" cy="1527244"/>
          </a:xfrm>
        </p:spPr>
        <p:txBody>
          <a:bodyPr>
            <a:normAutofit/>
          </a:bodyPr>
          <a:lstStyle/>
          <a:p>
            <a:r>
              <a:rPr lang="es-ES" b="1" dirty="0"/>
              <a:t>Cuestiones sobre el modelo</a:t>
            </a:r>
            <a:endParaRPr lang="en-US" b="1" dirty="0"/>
          </a:p>
        </p:txBody>
      </p:sp>
      <p:sp>
        <p:nvSpPr>
          <p:cNvPr id="13" name="Rectangle 1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DB05552-457F-4CF2-9747-F66253045586}"/>
              </a:ext>
            </a:extLst>
          </p:cNvPr>
          <p:cNvPicPr>
            <a:picLocks noChangeAspect="1"/>
          </p:cNvPicPr>
          <p:nvPr/>
        </p:nvPicPr>
        <p:blipFill>
          <a:blip r:embed="rId2"/>
          <a:stretch>
            <a:fillRect/>
          </a:stretch>
        </p:blipFill>
        <p:spPr>
          <a:xfrm>
            <a:off x="375753" y="1306876"/>
            <a:ext cx="7253231" cy="4244248"/>
          </a:xfrm>
          <a:prstGeom prst="rect">
            <a:avLst/>
          </a:prstGeom>
        </p:spPr>
      </p:pic>
      <p:sp>
        <p:nvSpPr>
          <p:cNvPr id="3" name="Content Placeholder 2">
            <a:extLst>
              <a:ext uri="{FF2B5EF4-FFF2-40B4-BE49-F238E27FC236}">
                <a16:creationId xmlns:a16="http://schemas.microsoft.com/office/drawing/2014/main" id="{F75892E2-B0BA-4D63-84EB-9B0A65E666D0}"/>
              </a:ext>
            </a:extLst>
          </p:cNvPr>
          <p:cNvSpPr>
            <a:spLocks noGrp="1"/>
          </p:cNvSpPr>
          <p:nvPr>
            <p:ph idx="1"/>
          </p:nvPr>
        </p:nvSpPr>
        <p:spPr>
          <a:xfrm>
            <a:off x="8161390" y="2607014"/>
            <a:ext cx="3654857" cy="3157903"/>
          </a:xfrm>
        </p:spPr>
        <p:txBody>
          <a:bodyPr anchor="t">
            <a:normAutofit/>
          </a:bodyPr>
          <a:lstStyle/>
          <a:p>
            <a:r>
              <a:rPr lang="es-ES" sz="2400" dirty="0">
                <a:solidFill>
                  <a:srgbClr val="FFFFFF"/>
                </a:solidFill>
              </a:rPr>
              <a:t>¿Cómo cambia la probabilidad de sufrir heridas en una accidente si la carretera contiene avisos de velocidad?</a:t>
            </a:r>
          </a:p>
          <a:p>
            <a:endParaRPr lang="en-US" sz="1600" dirty="0">
              <a:solidFill>
                <a:srgbClr val="FFFFFF"/>
              </a:solidFill>
            </a:endParaRPr>
          </a:p>
        </p:txBody>
      </p:sp>
    </p:spTree>
    <p:extLst>
      <p:ext uri="{BB962C8B-B14F-4D97-AF65-F5344CB8AC3E}">
        <p14:creationId xmlns:p14="http://schemas.microsoft.com/office/powerpoint/2010/main" val="366912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25DC8-A7F7-4BB6-8F46-D4213FAACD94}"/>
              </a:ext>
            </a:extLst>
          </p:cNvPr>
          <p:cNvSpPr>
            <a:spLocks noGrp="1"/>
          </p:cNvSpPr>
          <p:nvPr>
            <p:ph idx="1"/>
          </p:nvPr>
        </p:nvSpPr>
        <p:spPr>
          <a:xfrm>
            <a:off x="252920" y="1172095"/>
            <a:ext cx="2947482" cy="4734183"/>
          </a:xfrm>
        </p:spPr>
        <p:txBody>
          <a:bodyPr anchor="ctr">
            <a:normAutofit/>
          </a:bodyPr>
          <a:lstStyle/>
          <a:p>
            <a:r>
              <a:rPr lang="es-ES" sz="2400" dirty="0">
                <a:solidFill>
                  <a:schemeClr val="bg1"/>
                </a:solidFill>
              </a:rPr>
              <a:t>¿Influye el hecho de que la carretera tenga avisos de velocidad sobre el hecho de llevar cinturón de seguridad? ¿Cómo sería esta influencia en caso de que el conductor presentara heridas?</a:t>
            </a:r>
            <a:endParaRPr lang="en-US" sz="2400" dirty="0">
              <a:solidFill>
                <a:schemeClr val="bg1"/>
              </a:solidFill>
            </a:endParaRPr>
          </a:p>
        </p:txBody>
      </p:sp>
      <p:pic>
        <p:nvPicPr>
          <p:cNvPr id="4" name="Picture 3">
            <a:extLst>
              <a:ext uri="{FF2B5EF4-FFF2-40B4-BE49-F238E27FC236}">
                <a16:creationId xmlns:a16="http://schemas.microsoft.com/office/drawing/2014/main" id="{5422CB6C-A8B9-42A9-BDF4-00159D4EAAD9}"/>
              </a:ext>
            </a:extLst>
          </p:cNvPr>
          <p:cNvPicPr>
            <a:picLocks noChangeAspect="1"/>
          </p:cNvPicPr>
          <p:nvPr/>
        </p:nvPicPr>
        <p:blipFill>
          <a:blip r:embed="rId2"/>
          <a:stretch>
            <a:fillRect/>
          </a:stretch>
        </p:blipFill>
        <p:spPr>
          <a:xfrm>
            <a:off x="3495101" y="1833179"/>
            <a:ext cx="8181561" cy="3191642"/>
          </a:xfrm>
          <a:prstGeom prst="rect">
            <a:avLst/>
          </a:prstGeom>
        </p:spPr>
      </p:pic>
    </p:spTree>
    <p:extLst>
      <p:ext uri="{BB962C8B-B14F-4D97-AF65-F5344CB8AC3E}">
        <p14:creationId xmlns:p14="http://schemas.microsoft.com/office/powerpoint/2010/main" val="230840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033E21-2A93-4431-90EA-B7D7C7563B4E}"/>
              </a:ext>
            </a:extLst>
          </p:cNvPr>
          <p:cNvSpPr>
            <a:spLocks noGrp="1"/>
          </p:cNvSpPr>
          <p:nvPr>
            <p:ph type="title"/>
          </p:nvPr>
        </p:nvSpPr>
        <p:spPr>
          <a:xfrm>
            <a:off x="266007" y="1298447"/>
            <a:ext cx="4062530" cy="4586963"/>
          </a:xfrm>
        </p:spPr>
        <p:txBody>
          <a:bodyPr vert="horz" lIns="91440" tIns="45720" rIns="91440" bIns="45720" rtlCol="0" anchor="b">
            <a:normAutofit/>
          </a:bodyPr>
          <a:lstStyle/>
          <a:p>
            <a:r>
              <a:rPr lang="en-US" sz="3200" spc="-100" dirty="0" err="1"/>
              <a:t>En</a:t>
            </a:r>
            <a:r>
              <a:rPr lang="en-US" sz="3200" spc="-100" dirty="0"/>
              <a:t> </a:t>
            </a:r>
            <a:r>
              <a:rPr lang="en-US" sz="3200" spc="-100" dirty="0" err="1"/>
              <a:t>caso</a:t>
            </a:r>
            <a:r>
              <a:rPr lang="en-US" sz="3200" spc="-100" dirty="0"/>
              <a:t> de </a:t>
            </a:r>
            <a:r>
              <a:rPr lang="en-US" sz="3200" spc="-100" dirty="0" err="1"/>
              <a:t>sufrir</a:t>
            </a:r>
            <a:r>
              <a:rPr lang="en-US" sz="3200" spc="-100" dirty="0"/>
              <a:t> </a:t>
            </a:r>
            <a:r>
              <a:rPr lang="en-US" sz="3200" spc="-100" dirty="0" err="1"/>
              <a:t>heridas</a:t>
            </a:r>
            <a:r>
              <a:rPr lang="en-US" sz="3200" spc="-100" dirty="0"/>
              <a:t>, ¿</a:t>
            </a:r>
            <a:r>
              <a:rPr lang="en-US" sz="3200" spc="-100" dirty="0" err="1"/>
              <a:t>Cuál</a:t>
            </a:r>
            <a:r>
              <a:rPr lang="en-US" sz="3200" spc="-100" dirty="0"/>
              <a:t> es la causa </a:t>
            </a:r>
            <a:r>
              <a:rPr lang="en-US" sz="3200" spc="-100" dirty="0" err="1"/>
              <a:t>más</a:t>
            </a:r>
            <a:r>
              <a:rPr lang="en-US" sz="3200" spc="-100" dirty="0"/>
              <a:t> probable de entre</a:t>
            </a:r>
            <a:br>
              <a:rPr lang="en-US" sz="3200" spc="-100" dirty="0"/>
            </a:br>
            <a:r>
              <a:rPr lang="en-US" sz="3200" spc="-100" dirty="0"/>
              <a:t>las </a:t>
            </a:r>
            <a:r>
              <a:rPr lang="en-US" sz="3200" spc="-100" dirty="0" err="1"/>
              <a:t>siguientes</a:t>
            </a:r>
            <a:r>
              <a:rPr lang="en-US" sz="3200" spc="-100" dirty="0"/>
              <a:t>: no </a:t>
            </a:r>
            <a:r>
              <a:rPr lang="en-US" sz="3200" spc="-100" dirty="0" err="1"/>
              <a:t>llevaba</a:t>
            </a:r>
            <a:r>
              <a:rPr lang="en-US" sz="3200" spc="-100" dirty="0"/>
              <a:t> el </a:t>
            </a:r>
            <a:r>
              <a:rPr lang="en-US" sz="3200" spc="-100" dirty="0" err="1"/>
              <a:t>cinturón</a:t>
            </a:r>
            <a:r>
              <a:rPr lang="en-US" sz="3200" spc="-100" dirty="0"/>
              <a:t> de </a:t>
            </a:r>
            <a:r>
              <a:rPr lang="en-US" sz="3200" spc="-100" dirty="0" err="1"/>
              <a:t>seguridad</a:t>
            </a:r>
            <a:r>
              <a:rPr lang="en-US" sz="3200" spc="-100" dirty="0"/>
              <a:t>, no </a:t>
            </a:r>
            <a:r>
              <a:rPr lang="en-US" sz="3200" spc="-100" dirty="0" err="1"/>
              <a:t>había</a:t>
            </a:r>
            <a:r>
              <a:rPr lang="en-US" sz="3200" spc="-100" dirty="0"/>
              <a:t> </a:t>
            </a:r>
            <a:r>
              <a:rPr lang="en-US" sz="3200" spc="-100" dirty="0" err="1"/>
              <a:t>avisos</a:t>
            </a:r>
            <a:r>
              <a:rPr lang="en-US" sz="3200" spc="-100" dirty="0"/>
              <a:t> de</a:t>
            </a:r>
            <a:br>
              <a:rPr lang="en-US" sz="3200" spc="-100" dirty="0"/>
            </a:br>
            <a:r>
              <a:rPr lang="en-US" sz="3200" spc="-100" dirty="0" err="1"/>
              <a:t>límite</a:t>
            </a:r>
            <a:r>
              <a:rPr lang="en-US" sz="3200" spc="-100" dirty="0"/>
              <a:t> de </a:t>
            </a:r>
            <a:r>
              <a:rPr lang="en-US" sz="3200" spc="-100" dirty="0" err="1"/>
              <a:t>velocidad</a:t>
            </a:r>
            <a:r>
              <a:rPr lang="en-US" sz="3200" spc="-100" dirty="0"/>
              <a:t> </a:t>
            </a:r>
            <a:r>
              <a:rPr lang="en-US" sz="3200" spc="-100" dirty="0" err="1"/>
              <a:t>en</a:t>
            </a:r>
            <a:r>
              <a:rPr lang="en-US" sz="3200" spc="-100" dirty="0"/>
              <a:t> </a:t>
            </a:r>
            <a:r>
              <a:rPr lang="en-US" sz="3200" spc="-100" dirty="0" err="1"/>
              <a:t>esa</a:t>
            </a:r>
            <a:r>
              <a:rPr lang="en-US" sz="3200" spc="-100" dirty="0"/>
              <a:t> </a:t>
            </a:r>
            <a:r>
              <a:rPr lang="en-US" sz="3200" spc="-100" dirty="0" err="1"/>
              <a:t>carretera</a:t>
            </a:r>
            <a:r>
              <a:rPr lang="en-US" sz="3200" spc="-100" dirty="0"/>
              <a:t> o </a:t>
            </a:r>
            <a:r>
              <a:rPr lang="en-US" sz="3200" spc="-100" dirty="0" err="1"/>
              <a:t>llevaba</a:t>
            </a:r>
            <a:r>
              <a:rPr lang="en-US" sz="3200" spc="-100" dirty="0"/>
              <a:t> un </a:t>
            </a:r>
            <a:r>
              <a:rPr lang="en-US" sz="3200" spc="-100" dirty="0" err="1"/>
              <a:t>límite</a:t>
            </a:r>
            <a:r>
              <a:rPr lang="en-US" sz="3200" spc="-100" dirty="0"/>
              <a:t> de </a:t>
            </a:r>
            <a:r>
              <a:rPr lang="en-US" sz="3200" spc="-100" dirty="0" err="1"/>
              <a:t>velocidad</a:t>
            </a:r>
            <a:br>
              <a:rPr lang="en-US" sz="3200" spc="-100" dirty="0"/>
            </a:br>
            <a:r>
              <a:rPr lang="en-US" sz="3200" spc="-100" dirty="0" err="1"/>
              <a:t>inadecuado</a:t>
            </a:r>
            <a:r>
              <a:rPr lang="en-US" sz="3200" spc="-100" dirty="0"/>
              <a:t>?</a:t>
            </a:r>
          </a:p>
        </p:txBody>
      </p:sp>
      <p:pic>
        <p:nvPicPr>
          <p:cNvPr id="4" name="Content Placeholder 3">
            <a:extLst>
              <a:ext uri="{FF2B5EF4-FFF2-40B4-BE49-F238E27FC236}">
                <a16:creationId xmlns:a16="http://schemas.microsoft.com/office/drawing/2014/main" id="{9BF73E5F-5538-4F8B-954A-4659DBB886DA}"/>
              </a:ext>
            </a:extLst>
          </p:cNvPr>
          <p:cNvPicPr>
            <a:picLocks noGrp="1" noChangeAspect="1"/>
          </p:cNvPicPr>
          <p:nvPr>
            <p:ph idx="1"/>
          </p:nvPr>
        </p:nvPicPr>
        <p:blipFill>
          <a:blip r:embed="rId2"/>
          <a:stretch>
            <a:fillRect/>
          </a:stretch>
        </p:blipFill>
        <p:spPr>
          <a:xfrm>
            <a:off x="5768239" y="759599"/>
            <a:ext cx="5072073" cy="533065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73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42FB-1A16-4EC8-B27B-7130520FB7E9}"/>
              </a:ext>
            </a:extLst>
          </p:cNvPr>
          <p:cNvSpPr>
            <a:spLocks noGrp="1"/>
          </p:cNvSpPr>
          <p:nvPr>
            <p:ph type="title"/>
          </p:nvPr>
        </p:nvSpPr>
        <p:spPr>
          <a:xfrm>
            <a:off x="252919" y="872837"/>
            <a:ext cx="2947482" cy="5112328"/>
          </a:xfrm>
        </p:spPr>
        <p:txBody>
          <a:bodyPr anchor="ctr">
            <a:normAutofit fontScale="90000"/>
          </a:bodyPr>
          <a:lstStyle/>
          <a:p>
            <a:r>
              <a:rPr lang="es-ES" sz="3200" dirty="0"/>
              <a:t>Si se certifica que sí llevaba cinturón de seguridad, ¿Cuál sería</a:t>
            </a:r>
            <a:br>
              <a:rPr lang="es-ES" sz="3200" dirty="0"/>
            </a:br>
            <a:r>
              <a:rPr lang="es-ES" sz="3200" dirty="0"/>
              <a:t>ahora la probabilidad del resto de las causas mencionadas en el apartado</a:t>
            </a:r>
            <a:br>
              <a:rPr lang="es-ES" sz="3200" dirty="0"/>
            </a:br>
            <a:r>
              <a:rPr lang="es-ES" sz="3200" dirty="0"/>
              <a:t>anterior?</a:t>
            </a:r>
            <a:endParaRPr lang="en-US" sz="3200" dirty="0"/>
          </a:p>
        </p:txBody>
      </p:sp>
      <p:pic>
        <p:nvPicPr>
          <p:cNvPr id="4" name="Picture 3">
            <a:extLst>
              <a:ext uri="{FF2B5EF4-FFF2-40B4-BE49-F238E27FC236}">
                <a16:creationId xmlns:a16="http://schemas.microsoft.com/office/drawing/2014/main" id="{FA072C97-B997-4178-9826-EF0C567569B0}"/>
              </a:ext>
            </a:extLst>
          </p:cNvPr>
          <p:cNvPicPr>
            <a:picLocks noChangeAspect="1"/>
          </p:cNvPicPr>
          <p:nvPr/>
        </p:nvPicPr>
        <p:blipFill>
          <a:blip r:embed="rId2"/>
          <a:stretch>
            <a:fillRect/>
          </a:stretch>
        </p:blipFill>
        <p:spPr>
          <a:xfrm>
            <a:off x="5122355" y="748145"/>
            <a:ext cx="5085485" cy="5344746"/>
          </a:xfrm>
          <a:prstGeom prst="rect">
            <a:avLst/>
          </a:prstGeom>
        </p:spPr>
      </p:pic>
    </p:spTree>
    <p:extLst>
      <p:ext uri="{BB962C8B-B14F-4D97-AF65-F5344CB8AC3E}">
        <p14:creationId xmlns:p14="http://schemas.microsoft.com/office/powerpoint/2010/main" val="262802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9D39-EFAE-4837-9BF6-5E454063D45D}"/>
              </a:ext>
            </a:extLst>
          </p:cNvPr>
          <p:cNvSpPr>
            <a:spLocks noGrp="1"/>
          </p:cNvSpPr>
          <p:nvPr>
            <p:ph type="title"/>
          </p:nvPr>
        </p:nvSpPr>
        <p:spPr>
          <a:xfrm>
            <a:off x="252919" y="806335"/>
            <a:ext cx="2947482" cy="5237018"/>
          </a:xfrm>
        </p:spPr>
        <p:txBody>
          <a:bodyPr anchor="ctr">
            <a:normAutofit fontScale="90000"/>
          </a:bodyPr>
          <a:lstStyle/>
          <a:p>
            <a:r>
              <a:rPr lang="es-ES" sz="2800" dirty="0"/>
              <a:t>Si se certifica que ha habido un accidente de tráfico por velocidad</a:t>
            </a:r>
            <a:br>
              <a:rPr lang="es-ES" sz="2800" dirty="0"/>
            </a:br>
            <a:r>
              <a:rPr lang="es-ES" sz="2800" dirty="0"/>
              <a:t>inadecuada y el conductor presenta heridas, ¿Cómo afecta el uso del</a:t>
            </a:r>
            <a:br>
              <a:rPr lang="es-ES" sz="2800" dirty="0"/>
            </a:br>
            <a:r>
              <a:rPr lang="es-ES" sz="2800" dirty="0"/>
              <a:t>cinturón a la probabilidad de las causas mencionadas en los dos puntos</a:t>
            </a:r>
            <a:br>
              <a:rPr lang="es-ES" sz="2800" dirty="0"/>
            </a:br>
            <a:r>
              <a:rPr lang="es-ES" sz="2800" dirty="0"/>
              <a:t>anteriores?</a:t>
            </a:r>
            <a:endParaRPr lang="en-US" sz="2800" dirty="0"/>
          </a:p>
        </p:txBody>
      </p:sp>
      <p:pic>
        <p:nvPicPr>
          <p:cNvPr id="4" name="Picture 3">
            <a:extLst>
              <a:ext uri="{FF2B5EF4-FFF2-40B4-BE49-F238E27FC236}">
                <a16:creationId xmlns:a16="http://schemas.microsoft.com/office/drawing/2014/main" id="{D6496C56-495B-4EAD-A81B-34440F9DCE25}"/>
              </a:ext>
            </a:extLst>
          </p:cNvPr>
          <p:cNvPicPr>
            <a:picLocks noChangeAspect="1"/>
          </p:cNvPicPr>
          <p:nvPr/>
        </p:nvPicPr>
        <p:blipFill>
          <a:blip r:embed="rId2"/>
          <a:stretch>
            <a:fillRect/>
          </a:stretch>
        </p:blipFill>
        <p:spPr>
          <a:xfrm>
            <a:off x="3778897" y="1303645"/>
            <a:ext cx="7772401" cy="4233746"/>
          </a:xfrm>
          <a:prstGeom prst="rect">
            <a:avLst/>
          </a:prstGeom>
        </p:spPr>
      </p:pic>
    </p:spTree>
    <p:extLst>
      <p:ext uri="{BB962C8B-B14F-4D97-AF65-F5344CB8AC3E}">
        <p14:creationId xmlns:p14="http://schemas.microsoft.com/office/powerpoint/2010/main" val="3397979134"/>
      </p:ext>
    </p:extLst>
  </p:cSld>
  <p:clrMapOvr>
    <a:masterClrMapping/>
  </p:clrMapOvr>
</p:sld>
</file>

<file path=ppt/theme/theme1.xml><?xml version="1.0" encoding="utf-8"?>
<a:theme xmlns:a="http://schemas.openxmlformats.org/drawingml/2006/main" name="Frame">
  <a:themeElements>
    <a:clrScheme name="Custom 1">
      <a:dk1>
        <a:srgbClr val="000000"/>
      </a:dk1>
      <a:lt1>
        <a:srgbClr val="FFFFFF"/>
      </a:lt1>
      <a:dk2>
        <a:srgbClr val="545454"/>
      </a:dk2>
      <a:lt2>
        <a:srgbClr val="BFBFBF"/>
      </a:lt2>
      <a:accent1>
        <a:srgbClr val="3F3F3F"/>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21</TotalTime>
  <Words>362</Words>
  <Application>Microsoft Office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Corbel</vt:lpstr>
      <vt:lpstr>Wingdings 2</vt:lpstr>
      <vt:lpstr>Frame</vt:lpstr>
      <vt:lpstr>Modelado de riesgos con Hugin Expert</vt:lpstr>
      <vt:lpstr>             Modelado inicial de la red  </vt:lpstr>
      <vt:lpstr>Tablas de probabilidad definidas</vt:lpstr>
      <vt:lpstr>Tablas de probabilidad definidas</vt:lpstr>
      <vt:lpstr>Cuestiones sobre el modelo</vt:lpstr>
      <vt:lpstr>PowerPoint Presentation</vt:lpstr>
      <vt:lpstr>En caso de sufrir heridas, ¿Cuál es la causa más probable de entre las siguientes: no llevaba el cinturón de seguridad, no había avisos de límite de velocidad en esa carretera o llevaba un límite de velocidad inadecuado?</vt:lpstr>
      <vt:lpstr>Si se certifica que sí llevaba cinturón de seguridad, ¿Cuál sería ahora la probabilidad del resto de las causas mencionadas en el apartado anterior?</vt:lpstr>
      <vt:lpstr>Si se certifica que ha habido un accidente de tráfico por velocidad inadecuada y el conductor presenta heridas, ¿Cómo afecta el uso del cinturón a la probabilidad de las causas mencionadas en los dos puntos anteriores?</vt:lpstr>
      <vt:lpstr>             Modelado modificado  de la red  </vt:lpstr>
      <vt:lpstr>Probabilidades</vt:lpstr>
      <vt:lpstr>PowerPoint Presentation</vt:lpstr>
      <vt:lpstr>Ejercicio 2</vt:lpstr>
      <vt:lpstr>Red bayesiana</vt:lpstr>
      <vt:lpstr>Las probabilidades de daño sobre cada uno de los activos del sistema asumiendo que no hemos implementado ninguna salvaguarda.</vt:lpstr>
      <vt:lpstr>Las probabilidades de daño sobre cada uno de los activos del sistema tras la implantación de cada una de las salvaguardas.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 riesgos con Hugin Expert</dc:title>
  <dc:creator>Juan Francisco García Delgado</dc:creator>
  <cp:lastModifiedBy>Juan Francisco García Delgado</cp:lastModifiedBy>
  <cp:revision>2</cp:revision>
  <dcterms:created xsi:type="dcterms:W3CDTF">2018-11-28T10:54:32Z</dcterms:created>
  <dcterms:modified xsi:type="dcterms:W3CDTF">2018-11-28T11:16:13Z</dcterms:modified>
</cp:coreProperties>
</file>