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4" d="100"/>
          <a:sy n="104" d="100"/>
        </p:scale>
        <p:origin x="21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3169749"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modificado</a:t>
            </a:r>
            <a:r>
              <a:rPr lang="en-US" sz="5500" b="1" spc="-100" dirty="0"/>
              <a:t> </a:t>
            </a:r>
            <a:br>
              <a:rPr lang="en-US" sz="5500" b="1" spc="-100" dirty="0"/>
            </a:br>
            <a:r>
              <a:rPr lang="en-US" sz="5500" b="1" spc="-100" dirty="0"/>
              <a:t>de la red</a:t>
            </a:r>
            <a:br>
              <a:rPr lang="en-US" sz="5500" b="1" spc="-100" dirty="0"/>
            </a:br>
            <a:br>
              <a:rPr lang="en-US" sz="5500" b="1" spc="-100" dirty="0"/>
            </a:br>
            <a:endParaRPr lang="en-US" sz="5500" b="1"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7" y="894989"/>
            <a:ext cx="3333238" cy="861774"/>
          </a:xfrm>
          <a:prstGeom prst="rect">
            <a:avLst/>
          </a:prstGeom>
          <a:noFill/>
        </p:spPr>
        <p:txBody>
          <a:bodyPr wrap="square" rtlCol="0">
            <a:spAutoFit/>
          </a:bodyPr>
          <a:lstStyle/>
          <a:p>
            <a:r>
              <a:rPr lang="es-ES" sz="5000" b="1" dirty="0">
                <a:solidFill>
                  <a:schemeClr val="bg1"/>
                </a:solidFill>
              </a:rPr>
              <a:t>Apartado B</a:t>
            </a:r>
          </a:p>
        </p:txBody>
      </p:sp>
      <p:pic>
        <p:nvPicPr>
          <p:cNvPr id="7" name="Imagen 6">
            <a:extLst>
              <a:ext uri="{FF2B5EF4-FFF2-40B4-BE49-F238E27FC236}">
                <a16:creationId xmlns:a16="http://schemas.microsoft.com/office/drawing/2014/main" id="{3F362D34-51B6-42AF-9465-4B8C07D16C8F}"/>
              </a:ext>
            </a:extLst>
          </p:cNvPr>
          <p:cNvPicPr>
            <a:picLocks noChangeAspect="1"/>
          </p:cNvPicPr>
          <p:nvPr/>
        </p:nvPicPr>
        <p:blipFill>
          <a:blip r:embed="rId2"/>
          <a:stretch>
            <a:fillRect/>
          </a:stretch>
        </p:blipFill>
        <p:spPr>
          <a:xfrm>
            <a:off x="3542765" y="1170428"/>
            <a:ext cx="8657147" cy="4299194"/>
          </a:xfrm>
          <a:prstGeom prst="rect">
            <a:avLst/>
          </a:prstGeom>
        </p:spPr>
      </p:pic>
      <p:sp>
        <p:nvSpPr>
          <p:cNvPr id="8" name="Rectángulo 7">
            <a:extLst>
              <a:ext uri="{FF2B5EF4-FFF2-40B4-BE49-F238E27FC236}">
                <a16:creationId xmlns:a16="http://schemas.microsoft.com/office/drawing/2014/main" id="{20C09C93-8555-42BE-8E6C-9E0C1514DE44}"/>
              </a:ext>
            </a:extLst>
          </p:cNvPr>
          <p:cNvSpPr/>
          <p:nvPr/>
        </p:nvSpPr>
        <p:spPr>
          <a:xfrm>
            <a:off x="3542765" y="533198"/>
            <a:ext cx="1099464" cy="792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E244EFF-3A49-45D8-BE33-D75274E44767}"/>
              </a:ext>
            </a:extLst>
          </p:cNvPr>
          <p:cNvPicPr>
            <a:picLocks noChangeAspect="1"/>
          </p:cNvPicPr>
          <p:nvPr/>
        </p:nvPicPr>
        <p:blipFill>
          <a:blip r:embed="rId3"/>
          <a:stretch>
            <a:fillRect/>
          </a:stretch>
        </p:blipFill>
        <p:spPr>
          <a:xfrm>
            <a:off x="3538757" y="5348786"/>
            <a:ext cx="1103472" cy="792549"/>
          </a:xfrm>
          <a:prstGeom prst="rect">
            <a:avLst/>
          </a:prstGeom>
        </p:spPr>
      </p:pic>
    </p:spTree>
    <p:extLst>
      <p:ext uri="{BB962C8B-B14F-4D97-AF65-F5344CB8AC3E}">
        <p14:creationId xmlns:p14="http://schemas.microsoft.com/office/powerpoint/2010/main" val="33876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977-7D08-4A9E-878F-CB5C994FCE7A}"/>
              </a:ext>
            </a:extLst>
          </p:cNvPr>
          <p:cNvSpPr>
            <a:spLocks noGrp="1"/>
          </p:cNvSpPr>
          <p:nvPr>
            <p:ph type="title"/>
          </p:nvPr>
        </p:nvSpPr>
        <p:spPr/>
        <p:txBody>
          <a:bodyPr/>
          <a:lstStyle/>
          <a:p>
            <a:r>
              <a:rPr lang="es-ES" dirty="0"/>
              <a:t>Probabilidades</a:t>
            </a:r>
            <a:endParaRPr lang="en-US" dirty="0"/>
          </a:p>
        </p:txBody>
      </p:sp>
      <p:pic>
        <p:nvPicPr>
          <p:cNvPr id="6" name="Content Placeholder 5">
            <a:extLst>
              <a:ext uri="{FF2B5EF4-FFF2-40B4-BE49-F238E27FC236}">
                <a16:creationId xmlns:a16="http://schemas.microsoft.com/office/drawing/2014/main" id="{E4CFD474-4411-4352-B72E-1D1ABC0D9126}"/>
              </a:ext>
            </a:extLst>
          </p:cNvPr>
          <p:cNvPicPr>
            <a:picLocks noGrp="1" noChangeAspect="1"/>
          </p:cNvPicPr>
          <p:nvPr>
            <p:ph idx="1"/>
          </p:nvPr>
        </p:nvPicPr>
        <p:blipFill>
          <a:blip r:embed="rId2"/>
          <a:stretch>
            <a:fillRect/>
          </a:stretch>
        </p:blipFill>
        <p:spPr>
          <a:xfrm>
            <a:off x="4732266" y="4153013"/>
            <a:ext cx="5581650" cy="1581150"/>
          </a:xfrm>
          <a:prstGeom prst="rect">
            <a:avLst/>
          </a:prstGeom>
        </p:spPr>
      </p:pic>
      <p:pic>
        <p:nvPicPr>
          <p:cNvPr id="4" name="Picture 3">
            <a:extLst>
              <a:ext uri="{FF2B5EF4-FFF2-40B4-BE49-F238E27FC236}">
                <a16:creationId xmlns:a16="http://schemas.microsoft.com/office/drawing/2014/main" id="{CAA3F2FE-8068-478F-B2C2-19F0E44AFEED}"/>
              </a:ext>
            </a:extLst>
          </p:cNvPr>
          <p:cNvPicPr>
            <a:picLocks noChangeAspect="1"/>
          </p:cNvPicPr>
          <p:nvPr/>
        </p:nvPicPr>
        <p:blipFill>
          <a:blip r:embed="rId3"/>
          <a:stretch>
            <a:fillRect/>
          </a:stretch>
        </p:blipFill>
        <p:spPr>
          <a:xfrm>
            <a:off x="5226947" y="1123837"/>
            <a:ext cx="4600575" cy="1285875"/>
          </a:xfrm>
          <a:prstGeom prst="rect">
            <a:avLst/>
          </a:prstGeom>
        </p:spPr>
      </p:pic>
      <p:pic>
        <p:nvPicPr>
          <p:cNvPr id="5" name="Picture 4">
            <a:extLst>
              <a:ext uri="{FF2B5EF4-FFF2-40B4-BE49-F238E27FC236}">
                <a16:creationId xmlns:a16="http://schemas.microsoft.com/office/drawing/2014/main" id="{BEDBBEC0-C891-486B-9507-36292554CFF1}"/>
              </a:ext>
            </a:extLst>
          </p:cNvPr>
          <p:cNvPicPr>
            <a:picLocks noChangeAspect="1"/>
          </p:cNvPicPr>
          <p:nvPr/>
        </p:nvPicPr>
        <p:blipFill>
          <a:blip r:embed="rId4"/>
          <a:stretch>
            <a:fillRect/>
          </a:stretch>
        </p:blipFill>
        <p:spPr>
          <a:xfrm>
            <a:off x="4898954" y="2552891"/>
            <a:ext cx="5248275" cy="1447800"/>
          </a:xfrm>
          <a:prstGeom prst="rect">
            <a:avLst/>
          </a:prstGeom>
        </p:spPr>
      </p:pic>
    </p:spTree>
    <p:extLst>
      <p:ext uri="{BB962C8B-B14F-4D97-AF65-F5344CB8AC3E}">
        <p14:creationId xmlns:p14="http://schemas.microsoft.com/office/powerpoint/2010/main" val="1619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C76F8D-E592-4969-930A-821090DCCF0C}"/>
              </a:ext>
            </a:extLst>
          </p:cNvPr>
          <p:cNvPicPr>
            <a:picLocks noChangeAspect="1"/>
          </p:cNvPicPr>
          <p:nvPr/>
        </p:nvPicPr>
        <p:blipFill>
          <a:blip r:embed="rId2"/>
          <a:stretch>
            <a:fillRect/>
          </a:stretch>
        </p:blipFill>
        <p:spPr>
          <a:xfrm>
            <a:off x="3121467" y="1181986"/>
            <a:ext cx="6438734" cy="1491640"/>
          </a:xfrm>
          <a:prstGeom prst="rect">
            <a:avLst/>
          </a:prstGeom>
        </p:spPr>
      </p:pic>
      <p:pic>
        <p:nvPicPr>
          <p:cNvPr id="5" name="Picture 4">
            <a:extLst>
              <a:ext uri="{FF2B5EF4-FFF2-40B4-BE49-F238E27FC236}">
                <a16:creationId xmlns:a16="http://schemas.microsoft.com/office/drawing/2014/main" id="{F176EE01-E307-45E1-B985-57431324215D}"/>
              </a:ext>
            </a:extLst>
          </p:cNvPr>
          <p:cNvPicPr>
            <a:picLocks noChangeAspect="1"/>
          </p:cNvPicPr>
          <p:nvPr/>
        </p:nvPicPr>
        <p:blipFill>
          <a:blip r:embed="rId3"/>
          <a:stretch>
            <a:fillRect/>
          </a:stretch>
        </p:blipFill>
        <p:spPr>
          <a:xfrm>
            <a:off x="2975393" y="3628548"/>
            <a:ext cx="6730882" cy="1202636"/>
          </a:xfrm>
          <a:prstGeom prst="rect">
            <a:avLst/>
          </a:prstGeom>
        </p:spPr>
      </p:pic>
    </p:spTree>
    <p:extLst>
      <p:ext uri="{BB962C8B-B14F-4D97-AF65-F5344CB8AC3E}">
        <p14:creationId xmlns:p14="http://schemas.microsoft.com/office/powerpoint/2010/main" val="7473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4A59-458C-41F3-A44D-970911E3D7D3}"/>
              </a:ext>
            </a:extLst>
          </p:cNvPr>
          <p:cNvSpPr>
            <a:spLocks noGrp="1"/>
          </p:cNvSpPr>
          <p:nvPr>
            <p:ph type="title"/>
          </p:nvPr>
        </p:nvSpPr>
        <p:spPr/>
        <p:txBody>
          <a:bodyPr/>
          <a:lstStyle/>
          <a:p>
            <a:r>
              <a:rPr lang="es-ES" dirty="0"/>
              <a:t>Ejercicio 2</a:t>
            </a:r>
            <a:endParaRPr lang="en-US" dirty="0"/>
          </a:p>
        </p:txBody>
      </p:sp>
      <p:sp>
        <p:nvSpPr>
          <p:cNvPr id="3" name="Content Placeholder 2">
            <a:extLst>
              <a:ext uri="{FF2B5EF4-FFF2-40B4-BE49-F238E27FC236}">
                <a16:creationId xmlns:a16="http://schemas.microsoft.com/office/drawing/2014/main" id="{32008E8F-86C1-448F-BE25-8A1C92E5D5FA}"/>
              </a:ext>
            </a:extLst>
          </p:cNvPr>
          <p:cNvSpPr>
            <a:spLocks noGrp="1"/>
          </p:cNvSpPr>
          <p:nvPr>
            <p:ph idx="1"/>
          </p:nvPr>
        </p:nvSpPr>
        <p:spPr>
          <a:xfrm>
            <a:off x="3892492" y="-75500"/>
            <a:ext cx="7617203" cy="7042558"/>
          </a:xfrm>
        </p:spPr>
        <p:txBody>
          <a:bodyPr>
            <a:normAutofit lnSpcReduction="10000"/>
          </a:bodyPr>
          <a:lstStyle/>
          <a:p>
            <a:pPr marL="0" indent="0">
              <a:buNone/>
            </a:pPr>
            <a:r>
              <a:rPr lang="en-US" dirty="0"/>
              <a:t>• </a:t>
            </a:r>
            <a:r>
              <a:rPr lang="en-US" b="1" dirty="0" err="1"/>
              <a:t>Activos</a:t>
            </a:r>
            <a:r>
              <a:rPr lang="en-US" b="1" dirty="0"/>
              <a:t>:</a:t>
            </a:r>
          </a:p>
          <a:p>
            <a:pPr marL="502920" lvl="1" indent="0">
              <a:buNone/>
            </a:pPr>
            <a:r>
              <a:rPr lang="en-US" dirty="0"/>
              <a:t>– </a:t>
            </a:r>
            <a:r>
              <a:rPr lang="en-US" dirty="0" err="1"/>
              <a:t>Servicio</a:t>
            </a:r>
            <a:r>
              <a:rPr lang="en-US" dirty="0"/>
              <a:t> de </a:t>
            </a:r>
            <a:r>
              <a:rPr lang="en-US" dirty="0" err="1"/>
              <a:t>transporte</a:t>
            </a:r>
            <a:r>
              <a:rPr lang="en-US" dirty="0"/>
              <a:t> (</a:t>
            </a:r>
            <a:r>
              <a:rPr lang="en-US" dirty="0" err="1"/>
              <a:t>Activo</a:t>
            </a:r>
            <a:r>
              <a:rPr lang="en-US" dirty="0"/>
              <a:t> o no </a:t>
            </a:r>
            <a:r>
              <a:rPr lang="en-US" dirty="0" err="1"/>
              <a:t>activo</a:t>
            </a:r>
            <a:r>
              <a:rPr lang="en-US" dirty="0"/>
              <a:t>).</a:t>
            </a:r>
          </a:p>
          <a:p>
            <a:pPr marL="502920" lvl="1" indent="0">
              <a:buNone/>
            </a:pPr>
            <a:r>
              <a:rPr lang="en-US" dirty="0"/>
              <a:t>– </a:t>
            </a:r>
            <a:r>
              <a:rPr lang="en-US" dirty="0" err="1"/>
              <a:t>Cliente</a:t>
            </a:r>
            <a:r>
              <a:rPr lang="en-US" dirty="0"/>
              <a:t> (</a:t>
            </a:r>
            <a:r>
              <a:rPr lang="en-US" dirty="0" err="1"/>
              <a:t>Satisfecho</a:t>
            </a:r>
            <a:r>
              <a:rPr lang="en-US" dirty="0"/>
              <a:t> o no </a:t>
            </a:r>
            <a:r>
              <a:rPr lang="en-US" dirty="0" err="1"/>
              <a:t>satisfecho</a:t>
            </a:r>
            <a:r>
              <a:rPr lang="en-US" dirty="0"/>
              <a:t>).</a:t>
            </a:r>
          </a:p>
          <a:p>
            <a:pPr marL="502920" lvl="1" indent="0">
              <a:buNone/>
            </a:pPr>
            <a:r>
              <a:rPr lang="en-US" dirty="0"/>
              <a:t>– Coche (</a:t>
            </a:r>
            <a:r>
              <a:rPr lang="en-US" dirty="0" err="1"/>
              <a:t>Funcional</a:t>
            </a:r>
            <a:r>
              <a:rPr lang="en-US" dirty="0"/>
              <a:t> o no </a:t>
            </a:r>
            <a:r>
              <a:rPr lang="en-US" dirty="0" err="1"/>
              <a:t>funcional</a:t>
            </a:r>
            <a:r>
              <a:rPr lang="en-US" dirty="0"/>
              <a:t>).</a:t>
            </a:r>
          </a:p>
          <a:p>
            <a:pPr marL="502920" lvl="1" indent="0">
              <a:buNone/>
            </a:pPr>
            <a:r>
              <a:rPr lang="en-US" dirty="0"/>
              <a:t>– Data Center (</a:t>
            </a:r>
            <a:r>
              <a:rPr lang="en-US" dirty="0" err="1"/>
              <a:t>Funcional</a:t>
            </a:r>
            <a:r>
              <a:rPr lang="en-US" dirty="0"/>
              <a:t> o no </a:t>
            </a:r>
            <a:r>
              <a:rPr lang="en-US" dirty="0" err="1"/>
              <a:t>funcional</a:t>
            </a:r>
            <a:r>
              <a:rPr lang="en-US" dirty="0"/>
              <a:t>).</a:t>
            </a:r>
          </a:p>
          <a:p>
            <a:pPr marL="502920" lvl="1" indent="0">
              <a:buNone/>
            </a:pPr>
            <a:r>
              <a:rPr lang="en-US" dirty="0"/>
              <a:t>– Base de </a:t>
            </a:r>
            <a:r>
              <a:rPr lang="en-US" dirty="0" err="1"/>
              <a:t>datos</a:t>
            </a:r>
            <a:r>
              <a:rPr lang="en-US" dirty="0"/>
              <a:t> (</a:t>
            </a:r>
            <a:r>
              <a:rPr lang="en-US" dirty="0" err="1"/>
              <a:t>Funcional</a:t>
            </a:r>
            <a:r>
              <a:rPr lang="en-US" dirty="0"/>
              <a:t> o no </a:t>
            </a:r>
            <a:r>
              <a:rPr lang="en-US" dirty="0" err="1"/>
              <a:t>funcional</a:t>
            </a:r>
            <a:r>
              <a:rPr lang="en-US" dirty="0"/>
              <a:t>).</a:t>
            </a:r>
          </a:p>
          <a:p>
            <a:pPr marL="0" indent="0">
              <a:buNone/>
            </a:pPr>
            <a:r>
              <a:rPr lang="en-US" b="1" dirty="0"/>
              <a:t>• </a:t>
            </a:r>
            <a:r>
              <a:rPr lang="en-US" b="1" dirty="0" err="1"/>
              <a:t>Amenazas</a:t>
            </a:r>
            <a:r>
              <a:rPr lang="en-US" b="1" dirty="0"/>
              <a:t>:</a:t>
            </a:r>
          </a:p>
          <a:p>
            <a:pPr marL="502920" lvl="1" indent="0">
              <a:buNone/>
            </a:pPr>
            <a:r>
              <a:rPr lang="en-US" dirty="0"/>
              <a:t>– </a:t>
            </a:r>
            <a:r>
              <a:rPr lang="en-US" dirty="0" err="1"/>
              <a:t>Accidente</a:t>
            </a:r>
            <a:r>
              <a:rPr lang="en-US" dirty="0"/>
              <a:t> de </a:t>
            </a:r>
            <a:r>
              <a:rPr lang="en-US" dirty="0" err="1"/>
              <a:t>tráfico</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Incendio</a:t>
            </a:r>
            <a:r>
              <a:rPr lang="en-US" dirty="0"/>
              <a:t> (</a:t>
            </a:r>
            <a:r>
              <a:rPr lang="en-US" dirty="0" err="1"/>
              <a:t>Probabilidad</a:t>
            </a:r>
            <a:r>
              <a:rPr lang="en-US" dirty="0"/>
              <a:t>: </a:t>
            </a:r>
            <a:r>
              <a:rPr lang="en-US" dirty="0" err="1"/>
              <a:t>si</a:t>
            </a:r>
            <a:r>
              <a:rPr lang="en-US" dirty="0"/>
              <a:t> o no).</a:t>
            </a:r>
          </a:p>
          <a:p>
            <a:pPr marL="502920" lvl="1" indent="0">
              <a:buNone/>
            </a:pPr>
            <a:r>
              <a:rPr lang="en-US" dirty="0"/>
              <a:t>– Corte de </a:t>
            </a:r>
            <a:r>
              <a:rPr lang="en-US" dirty="0" err="1"/>
              <a:t>electricidad</a:t>
            </a:r>
            <a:r>
              <a:rPr lang="en-US" dirty="0"/>
              <a:t>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preventivas</a:t>
            </a:r>
            <a:r>
              <a:rPr lang="en-US" b="1" dirty="0"/>
              <a:t>:</a:t>
            </a:r>
          </a:p>
          <a:p>
            <a:pPr marL="502920" lvl="1" indent="0">
              <a:buNone/>
            </a:pPr>
            <a:r>
              <a:rPr lang="en-US" dirty="0"/>
              <a:t>– </a:t>
            </a:r>
            <a:r>
              <a:rPr lang="en-US" dirty="0" err="1"/>
              <a:t>Cinturón</a:t>
            </a:r>
            <a:r>
              <a:rPr lang="en-US" dirty="0"/>
              <a:t> de </a:t>
            </a:r>
            <a:r>
              <a:rPr lang="en-US" dirty="0" err="1"/>
              <a:t>seguridad</a:t>
            </a:r>
            <a:r>
              <a:rPr lang="en-US" dirty="0"/>
              <a:t> (</a:t>
            </a:r>
            <a:r>
              <a:rPr lang="en-US" dirty="0" err="1"/>
              <a:t>Probabilidad</a:t>
            </a:r>
            <a:r>
              <a:rPr lang="en-US" dirty="0"/>
              <a:t>: </a:t>
            </a:r>
            <a:r>
              <a:rPr lang="en-US" dirty="0" err="1"/>
              <a:t>si</a:t>
            </a:r>
            <a:r>
              <a:rPr lang="en-US" dirty="0"/>
              <a:t> o no).</a:t>
            </a:r>
          </a:p>
          <a:p>
            <a:pPr marL="502920" lvl="1" indent="0">
              <a:buNone/>
            </a:pPr>
            <a:r>
              <a:rPr lang="en-US" dirty="0"/>
              <a:t>– Sistema de </a:t>
            </a:r>
            <a:r>
              <a:rPr lang="en-US" dirty="0" err="1"/>
              <a:t>extinción</a:t>
            </a:r>
            <a:r>
              <a:rPr lang="en-US" dirty="0"/>
              <a:t> de </a:t>
            </a:r>
            <a:r>
              <a:rPr lang="en-US" dirty="0" err="1"/>
              <a:t>incendios</a:t>
            </a:r>
            <a:r>
              <a:rPr lang="en-US" dirty="0"/>
              <a:t> (</a:t>
            </a:r>
            <a:r>
              <a:rPr lang="en-US" dirty="0" err="1"/>
              <a:t>Probabilidad</a:t>
            </a:r>
            <a:r>
              <a:rPr lang="en-US" dirty="0"/>
              <a:t>: </a:t>
            </a:r>
            <a:r>
              <a:rPr lang="en-US" dirty="0" err="1"/>
              <a:t>si</a:t>
            </a:r>
            <a:r>
              <a:rPr lang="en-US" dirty="0"/>
              <a:t> o no).</a:t>
            </a:r>
          </a:p>
          <a:p>
            <a:pPr marL="502920" lvl="1" indent="0">
              <a:buNone/>
            </a:pPr>
            <a:r>
              <a:rPr lang="en-US" dirty="0"/>
              <a:t>– Backup Offsite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eliminatorias</a:t>
            </a:r>
            <a:r>
              <a:rPr lang="en-US" b="1" dirty="0"/>
              <a:t>:</a:t>
            </a:r>
          </a:p>
          <a:p>
            <a:pPr marL="502920" lvl="1" indent="0">
              <a:buNone/>
            </a:pPr>
            <a:r>
              <a:rPr lang="en-US" dirty="0"/>
              <a:t>– Sistema ABS (</a:t>
            </a:r>
            <a:r>
              <a:rPr lang="en-US" dirty="0" err="1"/>
              <a:t>Probabilidad</a:t>
            </a:r>
            <a:r>
              <a:rPr lang="en-US" dirty="0"/>
              <a:t>: </a:t>
            </a:r>
            <a:r>
              <a:rPr lang="en-US" dirty="0" err="1"/>
              <a:t>si</a:t>
            </a:r>
            <a:r>
              <a:rPr lang="en-US" dirty="0"/>
              <a:t> o no).</a:t>
            </a:r>
          </a:p>
          <a:p>
            <a:pPr marL="502920" lvl="1" indent="0">
              <a:buNone/>
            </a:pPr>
            <a:r>
              <a:rPr lang="en-US" dirty="0"/>
              <a:t>– Sistema SAI (</a:t>
            </a:r>
            <a:r>
              <a:rPr lang="en-US" dirty="0" err="1"/>
              <a:t>Probabilidad</a:t>
            </a:r>
            <a:r>
              <a:rPr lang="en-US" dirty="0"/>
              <a:t>: </a:t>
            </a:r>
            <a:r>
              <a:rPr lang="en-US" dirty="0" err="1"/>
              <a:t>si</a:t>
            </a:r>
            <a:r>
              <a:rPr lang="en-US" dirty="0"/>
              <a:t> o no).</a:t>
            </a:r>
          </a:p>
          <a:p>
            <a:pPr marL="0" indent="0">
              <a:buNone/>
            </a:pPr>
            <a:r>
              <a:rPr lang="en-US" b="1" dirty="0"/>
              <a:t>• </a:t>
            </a:r>
            <a:r>
              <a:rPr lang="en-US" b="1" dirty="0" err="1"/>
              <a:t>Disparadores</a:t>
            </a:r>
            <a:r>
              <a:rPr lang="en-US" b="1" dirty="0"/>
              <a:t>:</a:t>
            </a:r>
          </a:p>
          <a:p>
            <a:pPr marL="502920" lvl="1" indent="0">
              <a:buNone/>
            </a:pPr>
            <a:r>
              <a:rPr lang="en-US" dirty="0"/>
              <a:t>– </a:t>
            </a:r>
            <a:r>
              <a:rPr lang="en-US" dirty="0" err="1"/>
              <a:t>Conducción</a:t>
            </a:r>
            <a:r>
              <a:rPr lang="en-US" dirty="0"/>
              <a:t> </a:t>
            </a:r>
            <a:r>
              <a:rPr lang="en-US" dirty="0" err="1"/>
              <a:t>rápida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Tormenta</a:t>
            </a:r>
            <a:r>
              <a:rPr lang="en-US" dirty="0"/>
              <a:t> </a:t>
            </a:r>
            <a:r>
              <a:rPr lang="en-US" dirty="0" err="1"/>
              <a:t>eléctrica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Subida</a:t>
            </a:r>
            <a:r>
              <a:rPr lang="en-US" dirty="0"/>
              <a:t> de </a:t>
            </a:r>
            <a:r>
              <a:rPr lang="en-US" dirty="0" err="1"/>
              <a:t>tensión</a:t>
            </a:r>
            <a:r>
              <a:rPr lang="en-US" dirty="0"/>
              <a:t> (</a:t>
            </a:r>
            <a:r>
              <a:rPr lang="en-US" dirty="0" err="1"/>
              <a:t>Probabilidad</a:t>
            </a:r>
            <a:r>
              <a:rPr lang="en-US" dirty="0"/>
              <a:t>: </a:t>
            </a:r>
            <a:r>
              <a:rPr lang="en-US" dirty="0" err="1"/>
              <a:t>si</a:t>
            </a:r>
            <a:r>
              <a:rPr lang="en-US" dirty="0"/>
              <a:t> o no).</a:t>
            </a:r>
          </a:p>
        </p:txBody>
      </p:sp>
    </p:spTree>
    <p:extLst>
      <p:ext uri="{BB962C8B-B14F-4D97-AF65-F5344CB8AC3E}">
        <p14:creationId xmlns:p14="http://schemas.microsoft.com/office/powerpoint/2010/main" val="41694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AEA-2630-4764-9554-675B59740652}"/>
              </a:ext>
            </a:extLst>
          </p:cNvPr>
          <p:cNvSpPr>
            <a:spLocks noGrp="1"/>
          </p:cNvSpPr>
          <p:nvPr>
            <p:ph type="title"/>
          </p:nvPr>
        </p:nvSpPr>
        <p:spPr>
          <a:xfrm>
            <a:off x="0" y="758952"/>
            <a:ext cx="2947482" cy="587734"/>
          </a:xfrm>
        </p:spPr>
        <p:txBody>
          <a:bodyPr anchor="b">
            <a:normAutofit/>
          </a:bodyPr>
          <a:lstStyle/>
          <a:p>
            <a:pPr algn="ctr"/>
            <a:r>
              <a:rPr lang="es-ES" sz="3200" b="1" dirty="0"/>
              <a:t>Red bayesiana</a:t>
            </a:r>
            <a:endParaRPr lang="en-US" sz="3200" b="1" dirty="0"/>
          </a:p>
        </p:txBody>
      </p:sp>
      <p:pic>
        <p:nvPicPr>
          <p:cNvPr id="7" name="Content Placeholder 3">
            <a:extLst>
              <a:ext uri="{FF2B5EF4-FFF2-40B4-BE49-F238E27FC236}">
                <a16:creationId xmlns:a16="http://schemas.microsoft.com/office/drawing/2014/main" id="{66E42504-B0A1-48EF-A918-DB381DF6AEA5}"/>
              </a:ext>
            </a:extLst>
          </p:cNvPr>
          <p:cNvPicPr>
            <a:picLocks noChangeAspect="1"/>
          </p:cNvPicPr>
          <p:nvPr/>
        </p:nvPicPr>
        <p:blipFill rotWithShape="1">
          <a:blip r:embed="rId2"/>
          <a:srcRect t="1857" b="1879"/>
          <a:stretch/>
        </p:blipFill>
        <p:spPr>
          <a:xfrm>
            <a:off x="2947483" y="188699"/>
            <a:ext cx="8603816" cy="5901205"/>
          </a:xfrm>
          <a:prstGeom prst="rect">
            <a:avLst/>
          </a:prstGeom>
        </p:spPr>
      </p:pic>
    </p:spTree>
    <p:extLst>
      <p:ext uri="{BB962C8B-B14F-4D97-AF65-F5344CB8AC3E}">
        <p14:creationId xmlns:p14="http://schemas.microsoft.com/office/powerpoint/2010/main" val="37615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n-US" sz="4000" spc="-100" dirty="0"/>
              <a:t>Las </a:t>
            </a:r>
            <a:r>
              <a:rPr lang="en-US" sz="4000" spc="-100" dirty="0" err="1"/>
              <a:t>probabilidades</a:t>
            </a:r>
            <a:r>
              <a:rPr lang="en-US" sz="4000" spc="-100" dirty="0"/>
              <a:t> de </a:t>
            </a:r>
            <a:r>
              <a:rPr lang="en-US" sz="4000" spc="-100" dirty="0" err="1"/>
              <a:t>daño</a:t>
            </a:r>
            <a:r>
              <a:rPr lang="en-US" sz="4000" spc="-100" dirty="0"/>
              <a:t> </a:t>
            </a:r>
            <a:r>
              <a:rPr lang="en-US" sz="4000" spc="-100" dirty="0" err="1"/>
              <a:t>sobre</a:t>
            </a:r>
            <a:r>
              <a:rPr lang="en-US" sz="4000" spc="-100" dirty="0"/>
              <a:t> </a:t>
            </a:r>
            <a:r>
              <a:rPr lang="en-US" sz="4000" spc="-100" dirty="0" err="1"/>
              <a:t>cada</a:t>
            </a:r>
            <a:r>
              <a:rPr lang="en-US" sz="4000" spc="-100" dirty="0"/>
              <a:t> </a:t>
            </a:r>
            <a:r>
              <a:rPr lang="en-US" sz="4000" spc="-100" dirty="0" err="1"/>
              <a:t>uno</a:t>
            </a:r>
            <a:r>
              <a:rPr lang="en-US" sz="4000" spc="-100" dirty="0"/>
              <a:t> de los </a:t>
            </a:r>
            <a:r>
              <a:rPr lang="en-US" sz="4000" spc="-100" dirty="0" err="1"/>
              <a:t>activos</a:t>
            </a:r>
            <a:r>
              <a:rPr lang="en-US" sz="4000" spc="-100" dirty="0"/>
              <a:t> del </a:t>
            </a:r>
            <a:r>
              <a:rPr lang="en-US" sz="4000" spc="-100" dirty="0" err="1"/>
              <a:t>sistema</a:t>
            </a:r>
            <a:r>
              <a:rPr lang="en-US" sz="4000" spc="-100" dirty="0"/>
              <a:t> </a:t>
            </a:r>
            <a:r>
              <a:rPr lang="en-US" sz="4000" spc="-100" dirty="0" err="1"/>
              <a:t>asumiendo</a:t>
            </a:r>
            <a:r>
              <a:rPr lang="en-US" sz="4000" spc="-100" dirty="0"/>
              <a:t> que no </a:t>
            </a:r>
            <a:r>
              <a:rPr lang="en-US" sz="4000" spc="-100" dirty="0" err="1"/>
              <a:t>hemos</a:t>
            </a:r>
            <a:r>
              <a:rPr lang="en-US" sz="4000" spc="-100" dirty="0"/>
              <a:t> </a:t>
            </a:r>
            <a:r>
              <a:rPr lang="en-US" sz="4000" spc="-100" dirty="0" err="1"/>
              <a:t>implementado</a:t>
            </a:r>
            <a:r>
              <a:rPr lang="en-US" sz="4000" spc="-100" dirty="0"/>
              <a:t> </a:t>
            </a:r>
            <a:r>
              <a:rPr lang="en-US" sz="4000" spc="-100" dirty="0" err="1"/>
              <a:t>ninguna</a:t>
            </a:r>
            <a:r>
              <a:rPr lang="en-US" sz="4000" spc="-100" dirty="0"/>
              <a:t> </a:t>
            </a:r>
            <a:r>
              <a:rPr lang="en-US" sz="4000" spc="-100" dirty="0" err="1"/>
              <a:t>salvaguarda</a:t>
            </a:r>
            <a:r>
              <a:rPr lang="en-US" sz="4000" spc="-100" dirty="0"/>
              <a:t>.</a:t>
            </a:r>
          </a:p>
        </p:txBody>
      </p:sp>
      <p:pic>
        <p:nvPicPr>
          <p:cNvPr id="7" name="Content Placeholder 3">
            <a:extLst>
              <a:ext uri="{FF2B5EF4-FFF2-40B4-BE49-F238E27FC236}">
                <a16:creationId xmlns:a16="http://schemas.microsoft.com/office/drawing/2014/main" id="{DFF2DA76-D338-4FCC-A148-6F7836BE5D99}"/>
              </a:ext>
            </a:extLst>
          </p:cNvPr>
          <p:cNvPicPr>
            <a:picLocks noGrp="1" noChangeAspect="1"/>
          </p:cNvPicPr>
          <p:nvPr>
            <p:ph idx="1"/>
          </p:nvPr>
        </p:nvPicPr>
        <p:blipFill rotWithShape="1">
          <a:blip r:embed="rId2"/>
          <a:srcRect l="35" t="-1710" r="-37" b="198"/>
          <a:stretch/>
        </p:blipFill>
        <p:spPr>
          <a:xfrm>
            <a:off x="7755130" y="93483"/>
            <a:ext cx="2723611" cy="6661889"/>
          </a:xfrm>
          <a:prstGeom prst="rect">
            <a:avLst/>
          </a:prstGeom>
        </p:spPr>
      </p:pic>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10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s-ES" sz="4000" spc="-100" dirty="0"/>
              <a:t>Las probabilidades de daño sobre cada uno de los activos del sistema tras la implantación de cada una de</a:t>
            </a:r>
            <a:br>
              <a:rPr lang="es-ES" sz="4000" spc="-100" dirty="0"/>
            </a:br>
            <a:r>
              <a:rPr lang="es-ES" sz="4000" spc="-100" dirty="0"/>
              <a:t>las salvaguardas.</a:t>
            </a:r>
            <a:endParaRPr lang="en-US" sz="4000" spc="-100" dirty="0"/>
          </a:p>
        </p:txBody>
      </p:sp>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74648BD-F523-4C84-934F-B8AF8FC67258}"/>
              </a:ext>
            </a:extLst>
          </p:cNvPr>
          <p:cNvPicPr>
            <a:picLocks noChangeAspect="1"/>
          </p:cNvPicPr>
          <p:nvPr/>
        </p:nvPicPr>
        <p:blipFill>
          <a:blip r:embed="rId2"/>
          <a:stretch>
            <a:fillRect/>
          </a:stretch>
        </p:blipFill>
        <p:spPr>
          <a:xfrm>
            <a:off x="8140988" y="136862"/>
            <a:ext cx="2002912" cy="6575132"/>
          </a:xfrm>
          <a:prstGeom prst="rect">
            <a:avLst/>
          </a:prstGeom>
        </p:spPr>
      </p:pic>
    </p:spTree>
    <p:extLst>
      <p:ext uri="{BB962C8B-B14F-4D97-AF65-F5344CB8AC3E}">
        <p14:creationId xmlns:p14="http://schemas.microsoft.com/office/powerpoint/2010/main" val="4398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8CADB29-8DC2-4A50-8BEC-5C30E8868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F1B43F-EA23-4B99-96C3-C17484DE3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673946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3153-1312-4F05-B97D-092F6EA33E1B}"/>
              </a:ext>
            </a:extLst>
          </p:cNvPr>
          <p:cNvSpPr>
            <a:spLocks noGrp="1"/>
          </p:cNvSpPr>
          <p:nvPr>
            <p:ph type="title"/>
          </p:nvPr>
        </p:nvSpPr>
        <p:spPr>
          <a:xfrm>
            <a:off x="1286929" y="1405466"/>
            <a:ext cx="4805489" cy="4047068"/>
          </a:xfrm>
        </p:spPr>
        <p:txBody>
          <a:bodyPr vert="horz" lIns="91440" tIns="45720" rIns="91440" bIns="45720" rtlCol="0" anchor="ctr">
            <a:normAutofit/>
          </a:bodyPr>
          <a:lstStyle/>
          <a:p>
            <a:pPr algn="r"/>
            <a:r>
              <a:rPr lang="en-US" sz="13800" spc="-100" dirty="0"/>
              <a:t>FIN</a:t>
            </a:r>
          </a:p>
        </p:txBody>
      </p:sp>
      <p:sp>
        <p:nvSpPr>
          <p:cNvPr id="16" name="Rectangle 15">
            <a:extLst>
              <a:ext uri="{FF2B5EF4-FFF2-40B4-BE49-F238E27FC236}">
                <a16:creationId xmlns:a16="http://schemas.microsoft.com/office/drawing/2014/main" id="{D5FD08BB-EB5C-48F5-95FD-3F539DDD4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34135" y="761999"/>
            <a:ext cx="156144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89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inicial</a:t>
            </a:r>
            <a:r>
              <a:rPr lang="en-US" sz="5500" b="1" spc="-100" dirty="0"/>
              <a:t> 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A</a:t>
            </a:r>
          </a:p>
        </p:txBody>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134</TotalTime>
  <Words>362</Words>
  <Application>Microsoft Office PowerPoint</Application>
  <PresentationFormat>Panorámica</PresentationFormat>
  <Paragraphs>47</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Corbel</vt:lpstr>
      <vt:lpstr>Wingdings 2</vt:lpstr>
      <vt:lpstr>Frame</vt:lpstr>
      <vt:lpstr>Modelado de riesgos con Hugin Expert</vt:lpstr>
      <vt:lpstr>             Modelado inicial de la red  </vt:lpstr>
      <vt:lpstr>Tablas de probabilidad definidas</vt:lpstr>
      <vt:lpstr>Tablas de probabilidad definidas</vt:lpstr>
      <vt:lpstr>Cuestiones sobre el modelo</vt:lpstr>
      <vt:lpstr>Presentación de PowerPoint</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lpstr>             Modelado modificado  de la red  </vt:lpstr>
      <vt:lpstr>Probabilidades</vt:lpstr>
      <vt:lpstr>Presentación de PowerPoint</vt:lpstr>
      <vt:lpstr>Ejercicio 2</vt:lpstr>
      <vt:lpstr>Red bayesiana</vt:lpstr>
      <vt:lpstr>Las probabilidades de daño sobre cada uno de los activos del sistema asumiendo que no hemos implementado ninguna salvaguarda.</vt:lpstr>
      <vt:lpstr>Las probabilidades de daño sobre cada uno de los activos del sistema tras la implantación de cada una de las salvaguardas.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José Montoya Segura</cp:lastModifiedBy>
  <cp:revision>4</cp:revision>
  <dcterms:created xsi:type="dcterms:W3CDTF">2018-11-28T10:54:32Z</dcterms:created>
  <dcterms:modified xsi:type="dcterms:W3CDTF">2018-12-01T18:16:31Z</dcterms:modified>
</cp:coreProperties>
</file>