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6" r:id="rId4"/>
    <p:sldId id="257" r:id="rId5"/>
    <p:sldId id="260" r:id="rId6"/>
    <p:sldId id="262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>
        <p:scale>
          <a:sx n="75" d="100"/>
          <a:sy n="75" d="100"/>
        </p:scale>
        <p:origin x="1560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C5C90-49C6-4DF9-BD87-497E0ABE6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B971F-C51E-4E97-A4E5-3B5C1C87F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15F03-F931-45D7-9394-25E6819B8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FCC9-4E1F-40C0-907F-8701078815C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E3417-F2FA-4C58-B3A7-A27B8102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FA789-2E42-41BD-B308-05FE8308F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43F5-9579-41D4-9730-55D5F390C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2FD96-5BDB-463D-8A89-0375DA2E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913E3-3F5C-463B-9271-B390648C1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8BBE4-2C31-4C2E-93D4-1966A8A25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FCC9-4E1F-40C0-907F-8701078815C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3CC71-27E2-4939-9832-DC45741D7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5992B-ABC3-4DB1-821D-A7E281ED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43F5-9579-41D4-9730-55D5F390C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0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B945C-1E95-44C9-9827-3A68AF228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44EEF-5EC9-4F1C-8D68-23FFF4099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C4B29-CA99-422F-A875-D023EA63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FCC9-4E1F-40C0-907F-8701078815C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73CD4-60B5-4855-85B7-427FC668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FA771-6D84-488D-B37F-4E6985BAB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43F5-9579-41D4-9730-55D5F390C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7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B309E-B78A-4A71-878E-881164F5E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5E2AE-C222-4129-AD0D-4EB037446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D2E61-C167-4DB0-ACD5-90116807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FCC9-4E1F-40C0-907F-8701078815C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EE1A4-0A55-4501-BE4D-39BDACA1E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9B1E1-0205-4F4D-94A2-F8A7F4E3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43F5-9579-41D4-9730-55D5F390C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4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9EC26-36F2-4C3C-9E10-15A447DFB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8CFBD-AE35-42EC-9D9D-6B6C57028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572E1-FEE8-4EF7-9E52-6E2153FA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FCC9-4E1F-40C0-907F-8701078815C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5F5FE-1F09-4399-A41C-2C14A25E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87F82-7EB9-473C-B738-AAE95BBDD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43F5-9579-41D4-9730-55D5F390C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3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9CA46-3335-4D14-AB6B-49BB841E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EAA8E-BA7E-4C80-80FF-6835E03C3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4C019-F64C-4604-8416-8AD729F42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CACB4-F335-4347-8866-1433655A4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FCC9-4E1F-40C0-907F-8701078815C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B6933-3390-415B-9E27-5E297E40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8CCA5-9FC6-4032-A486-343D4AF75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43F5-9579-41D4-9730-55D5F390C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8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C7DF-5A37-4588-B980-D6321242C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14F8B-96CC-45F9-8A93-51D8894DF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9FB6B-B504-4092-90C4-447664532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F02D46-4331-41E7-80A8-8E954FC1C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F350EF-45E4-438A-84A7-8C6FA4813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83AB41-1FB7-42B3-B396-1E2CE523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FCC9-4E1F-40C0-907F-8701078815C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03F05-1E13-41D1-96EE-886D9A43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4B0DA7-B4E3-49C8-9323-318755C48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43F5-9579-41D4-9730-55D5F390C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8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1F073-A619-42BF-B343-2596F461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64424-836E-41E3-9338-1CE899B1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FCC9-4E1F-40C0-907F-8701078815C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68B3D-722C-4C59-AA25-1CCE17619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F68C00-789C-419D-BC62-BBB77B0C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43F5-9579-41D4-9730-55D5F390C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7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A3972-A5F6-4326-AAE3-53C42A53A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FCC9-4E1F-40C0-907F-8701078815C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F63AD0-3B22-425B-94FE-44E7AB2F0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7F392-97E8-444B-8325-DA5FBF67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43F5-9579-41D4-9730-55D5F390C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5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C9A99-F00C-427B-80DF-D642DADC3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D3884-5652-4991-91BD-D2065E1F4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E128E-900D-4D79-8A3E-7496A9651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8D7B6-563E-4497-B2F3-40F207AE1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FCC9-4E1F-40C0-907F-8701078815C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3C1A0-EBAD-43F9-A0C6-805C4DD5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55408-6EA0-4A28-9160-2C41EAAD8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43F5-9579-41D4-9730-55D5F390C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1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11A39-9CE3-4BEB-B126-D43B2B8D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39AFD-8FED-4605-AE0F-8F0DE01F6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36D34-8D38-463E-AD42-2C52E9A3E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3EBA4-1F7E-4AEA-919A-B7996A6B9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FCC9-4E1F-40C0-907F-8701078815C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558A9-E46D-432B-8187-6EF9F0E47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45030-29B5-472F-A8C2-5B7C4747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43F5-9579-41D4-9730-55D5F390C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2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0E1DBB-8C07-4B98-A0DF-3B12EB5C1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7A8F1-99F5-4FFE-A80F-B4D94C486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21253-7EED-4F56-B43D-1E3BB3BAE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8FCC9-4E1F-40C0-907F-8701078815C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B712E-2F31-4C35-B927-D5CFFF505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A35AF-BBCC-4F20-9160-F54C2111A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443F5-9579-41D4-9730-55D5F390C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5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hyperlink" Target="https://gis.stackexchange.com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E447-E94C-4D57-AB3C-92632BF2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E9FCC-1A64-41FC-9D8F-D7B86719E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7EE8336-635C-4560-A3D8-CB273A854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11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394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99A380-BF5F-4C7D-9515-B0C78CFF5250}"/>
              </a:ext>
            </a:extLst>
          </p:cNvPr>
          <p:cNvSpPr/>
          <p:nvPr/>
        </p:nvSpPr>
        <p:spPr>
          <a:xfrm>
            <a:off x="146557" y="143933"/>
            <a:ext cx="5190066" cy="572747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3 Rectángulo">
            <a:extLst>
              <a:ext uri="{FF2B5EF4-FFF2-40B4-BE49-F238E27FC236}">
                <a16:creationId xmlns:a16="http://schemas.microsoft.com/office/drawing/2014/main" id="{D19435DB-3615-4869-8297-C9E79B89E133}"/>
              </a:ext>
            </a:extLst>
          </p:cNvPr>
          <p:cNvSpPr/>
          <p:nvPr/>
        </p:nvSpPr>
        <p:spPr>
          <a:xfrm>
            <a:off x="0" y="5973097"/>
            <a:ext cx="12192001" cy="884903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A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49D141-ADBB-4EF1-BCE9-B9A3E7F976BE}"/>
              </a:ext>
            </a:extLst>
          </p:cNvPr>
          <p:cNvSpPr txBox="1"/>
          <p:nvPr/>
        </p:nvSpPr>
        <p:spPr>
          <a:xfrm>
            <a:off x="271305" y="312708"/>
            <a:ext cx="44985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Tipos</a:t>
            </a:r>
            <a:r>
              <a:rPr lang="en-US" sz="3200" b="1" dirty="0"/>
              <a:t> de files </a:t>
            </a:r>
            <a:r>
              <a:rPr lang="en-US" sz="3200" b="1" dirty="0" err="1"/>
              <a:t>en</a:t>
            </a:r>
            <a:r>
              <a:rPr lang="en-US" sz="3200" b="1" dirty="0"/>
              <a:t> </a:t>
            </a:r>
            <a:r>
              <a:rPr lang="en-US" sz="3200" b="1" dirty="0" err="1"/>
              <a:t>el</a:t>
            </a:r>
            <a:r>
              <a:rPr lang="en-US" sz="3200" b="1" dirty="0"/>
              <a:t> </a:t>
            </a:r>
            <a:r>
              <a:rPr lang="en-US" sz="3200" b="1" dirty="0" err="1"/>
              <a:t>nicho</a:t>
            </a:r>
            <a:r>
              <a:rPr lang="en-US" sz="3200" b="1" dirty="0"/>
              <a:t> </a:t>
            </a:r>
            <a:r>
              <a:rPr lang="en-US" sz="3200" b="1" dirty="0" err="1"/>
              <a:t>geospacial</a:t>
            </a:r>
            <a:endParaRPr lang="en-US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E2F476-8D71-4ABE-8BCA-44A552CFEB7C}"/>
              </a:ext>
            </a:extLst>
          </p:cNvPr>
          <p:cNvSpPr txBox="1"/>
          <p:nvPr/>
        </p:nvSpPr>
        <p:spPr>
          <a:xfrm>
            <a:off x="466808" y="1491618"/>
            <a:ext cx="2053767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Raster</a:t>
            </a:r>
          </a:p>
          <a:p>
            <a:r>
              <a:rPr lang="en-US" sz="2400" dirty="0"/>
              <a:t>-  TIFF</a:t>
            </a:r>
          </a:p>
          <a:p>
            <a:pPr marL="285750" indent="-285750">
              <a:buFontTx/>
              <a:buChar char="-"/>
            </a:pPr>
            <a:r>
              <a:rPr lang="en-US" sz="2400" dirty="0" err="1"/>
              <a:t>GeoTIFF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PNG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JPEG</a:t>
            </a:r>
          </a:p>
          <a:p>
            <a:pPr marL="285750" indent="-285750">
              <a:buFontTx/>
              <a:buChar char="-"/>
            </a:pPr>
            <a:r>
              <a:rPr lang="en-US" sz="2400" dirty="0" err="1"/>
              <a:t>Muchos</a:t>
            </a:r>
            <a:r>
              <a:rPr lang="en-US" sz="2400" dirty="0"/>
              <a:t> mas</a:t>
            </a:r>
          </a:p>
          <a:p>
            <a:r>
              <a:rPr lang="en-US" sz="2800" b="1" dirty="0"/>
              <a:t>Vector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Shapefiles</a:t>
            </a:r>
          </a:p>
          <a:p>
            <a:pPr marL="285750" indent="-285750">
              <a:buFontTx/>
              <a:buChar char="-"/>
            </a:pPr>
            <a:r>
              <a:rPr lang="en-US" sz="2400" dirty="0" err="1"/>
              <a:t>Geojson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TopoJson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Muchos</a:t>
            </a:r>
            <a:r>
              <a:rPr lang="en-US" sz="2400" dirty="0"/>
              <a:t> mas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3A4E46-3815-4F03-A5BC-381F5B63E3F7}"/>
              </a:ext>
            </a:extLst>
          </p:cNvPr>
          <p:cNvSpPr txBox="1"/>
          <p:nvPr/>
        </p:nvSpPr>
        <p:spPr>
          <a:xfrm>
            <a:off x="6172167" y="188013"/>
            <a:ext cx="5502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Tecnologias</a:t>
            </a:r>
            <a:r>
              <a:rPr lang="en-US" sz="3200" b="1" dirty="0"/>
              <a:t> para manipular GIS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9712FA-5729-4E21-83EF-B15E7D225F77}"/>
              </a:ext>
            </a:extLst>
          </p:cNvPr>
          <p:cNvSpPr txBox="1"/>
          <p:nvPr/>
        </p:nvSpPr>
        <p:spPr>
          <a:xfrm>
            <a:off x="6172167" y="790503"/>
            <a:ext cx="55095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 PostgreSQL + </a:t>
            </a:r>
            <a:r>
              <a:rPr lang="en-US" sz="2400" dirty="0" err="1"/>
              <a:t>PostGIS</a:t>
            </a:r>
            <a:r>
              <a:rPr lang="en-US" sz="2400" dirty="0"/>
              <a:t> </a:t>
            </a:r>
            <a:r>
              <a:rPr lang="en-US" dirty="0"/>
              <a:t>(</a:t>
            </a:r>
            <a:r>
              <a:rPr lang="en-US" dirty="0" err="1"/>
              <a:t>OpenSource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sz="2400" dirty="0" err="1"/>
              <a:t>QGIS</a:t>
            </a:r>
            <a:r>
              <a:rPr lang="en-US" sz="2400" dirty="0"/>
              <a:t> </a:t>
            </a:r>
            <a:r>
              <a:rPr lang="en-US" dirty="0"/>
              <a:t>(</a:t>
            </a:r>
            <a:r>
              <a:rPr lang="en-US" dirty="0" err="1"/>
              <a:t>OpenSource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ArcGIS</a:t>
            </a:r>
          </a:p>
          <a:p>
            <a:r>
              <a:rPr lang="en-US" sz="2800" b="1" dirty="0" err="1"/>
              <a:t>Librerias</a:t>
            </a:r>
            <a:r>
              <a:rPr lang="en-US" sz="2800" b="1" dirty="0"/>
              <a:t> </a:t>
            </a:r>
            <a:r>
              <a:rPr lang="en-US" sz="2800" b="1" dirty="0" err="1"/>
              <a:t>en</a:t>
            </a:r>
            <a:r>
              <a:rPr lang="en-US" sz="2800" b="1" dirty="0"/>
              <a:t> python</a:t>
            </a:r>
          </a:p>
          <a:p>
            <a:pPr marL="285750" indent="-285750">
              <a:buFontTx/>
              <a:buChar char="-"/>
            </a:pPr>
            <a:r>
              <a:rPr lang="en-US" sz="2400" dirty="0" err="1"/>
              <a:t>GeoPandas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Shapely</a:t>
            </a:r>
          </a:p>
          <a:p>
            <a:pPr marL="285750" indent="-285750">
              <a:buFontTx/>
              <a:buChar char="-"/>
            </a:pPr>
            <a:r>
              <a:rPr lang="en-US" sz="2400" dirty="0" err="1"/>
              <a:t>GDAL</a:t>
            </a:r>
            <a:r>
              <a:rPr lang="en-US" sz="2400" dirty="0"/>
              <a:t>/</a:t>
            </a:r>
            <a:r>
              <a:rPr lang="en-US" sz="2400" dirty="0" err="1"/>
              <a:t>OGR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Rasterio</a:t>
            </a:r>
            <a:endParaRPr lang="en-US" sz="2400" dirty="0"/>
          </a:p>
        </p:txBody>
      </p:sp>
      <p:pic>
        <p:nvPicPr>
          <p:cNvPr id="7174" name="Picture 6" descr="PostGIS - enbolivia.com">
            <a:extLst>
              <a:ext uri="{FF2B5EF4-FFF2-40B4-BE49-F238E27FC236}">
                <a16:creationId xmlns:a16="http://schemas.microsoft.com/office/drawing/2014/main" id="{A58BE16B-CE32-4BF0-BE4C-5BD7EBE31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978" y="600781"/>
            <a:ext cx="1705022" cy="170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Guía de Estilo Gráfico">
            <a:extLst>
              <a:ext uri="{FF2B5EF4-FFF2-40B4-BE49-F238E27FC236}">
                <a16:creationId xmlns:a16="http://schemas.microsoft.com/office/drawing/2014/main" id="{AC620A89-BAA6-4AAF-A07C-A928E620D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7551" y="549755"/>
            <a:ext cx="295722" cy="141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GeoPandas logo — GeoPandas 0.10.2+0.g04d377f.dirty documentation">
            <a:extLst>
              <a:ext uri="{FF2B5EF4-FFF2-40B4-BE49-F238E27FC236}">
                <a16:creationId xmlns:a16="http://schemas.microsoft.com/office/drawing/2014/main" id="{062E85DE-757F-4983-8A9E-F69CD4FFB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15" y="3185490"/>
            <a:ext cx="1850977" cy="57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>
            <a:extLst>
              <a:ext uri="{FF2B5EF4-FFF2-40B4-BE49-F238E27FC236}">
                <a16:creationId xmlns:a16="http://schemas.microsoft.com/office/drawing/2014/main" id="{6AC9AF8C-D0B0-44A8-BF01-6A81D0B90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434" y="1793415"/>
            <a:ext cx="1099012" cy="121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0EF167-83C4-4E8C-B4AD-D8969C3647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9162" y="4038389"/>
            <a:ext cx="4067743" cy="202910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6AB324D-9AA3-4574-BD46-70E0F4BF74CC}"/>
              </a:ext>
            </a:extLst>
          </p:cNvPr>
          <p:cNvSpPr txBox="1"/>
          <p:nvPr/>
        </p:nvSpPr>
        <p:spPr>
          <a:xfrm>
            <a:off x="7701879" y="3742891"/>
            <a:ext cx="45118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 </a:t>
            </a:r>
            <a:r>
              <a:rPr lang="en-US" sz="2400" b="1" dirty="0" err="1"/>
              <a:t>donde</a:t>
            </a:r>
            <a:r>
              <a:rPr lang="en-US" sz="2400" b="1" dirty="0"/>
              <a:t> </a:t>
            </a:r>
            <a:r>
              <a:rPr lang="en-US" sz="2400" b="1" dirty="0" err="1"/>
              <a:t>recurrir</a:t>
            </a:r>
            <a:r>
              <a:rPr lang="en-US" sz="2400" b="1" dirty="0"/>
              <a:t> </a:t>
            </a:r>
            <a:r>
              <a:rPr lang="en-US" sz="2400" b="1" dirty="0" err="1"/>
              <a:t>si</a:t>
            </a:r>
            <a:r>
              <a:rPr lang="en-US" sz="2400" b="1" dirty="0"/>
              <a:t> </a:t>
            </a:r>
            <a:r>
              <a:rPr lang="en-US" sz="2400" b="1" dirty="0" err="1"/>
              <a:t>estoy</a:t>
            </a:r>
            <a:r>
              <a:rPr lang="en-US" sz="2400" b="1" dirty="0"/>
              <a:t> blocked?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Pares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Telegrams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hlinkClick r:id="rId7"/>
              </a:rPr>
              <a:t>https://</a:t>
            </a:r>
            <a:r>
              <a:rPr lang="en-US" sz="2400" dirty="0" err="1">
                <a:hlinkClick r:id="rId7"/>
              </a:rPr>
              <a:t>gis.stackexchange.com</a:t>
            </a:r>
            <a:r>
              <a:rPr lang="en-US" sz="2400" dirty="0">
                <a:hlinkClick r:id="rId7"/>
              </a:rPr>
              <a:t>/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Mail del dev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GIT (issues)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269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>
            <a:extLst>
              <a:ext uri="{FF2B5EF4-FFF2-40B4-BE49-F238E27FC236}">
                <a16:creationId xmlns:a16="http://schemas.microsoft.com/office/drawing/2014/main" id="{E5A592C3-C321-4ED9-BD96-85454E009DB0}"/>
              </a:ext>
            </a:extLst>
          </p:cNvPr>
          <p:cNvSpPr/>
          <p:nvPr/>
        </p:nvSpPr>
        <p:spPr>
          <a:xfrm>
            <a:off x="0" y="5973097"/>
            <a:ext cx="12192001" cy="884903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AR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01FE85-17BA-4210-989A-E437BF3365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Geospatial Data Technologies - ADASA">
            <a:extLst>
              <a:ext uri="{FF2B5EF4-FFF2-40B4-BE49-F238E27FC236}">
                <a16:creationId xmlns:a16="http://schemas.microsoft.com/office/drawing/2014/main" id="{E2A64B38-CFD6-439F-8FAF-FB80A33C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30199E-AF2D-42CB-BA54-35AAB0604182}"/>
              </a:ext>
            </a:extLst>
          </p:cNvPr>
          <p:cNvSpPr txBox="1"/>
          <p:nvPr/>
        </p:nvSpPr>
        <p:spPr>
          <a:xfrm>
            <a:off x="1801534" y="762000"/>
            <a:ext cx="88664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Introduction to geospatial data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(GIS)</a:t>
            </a:r>
          </a:p>
        </p:txBody>
      </p:sp>
    </p:spTree>
    <p:extLst>
      <p:ext uri="{BB962C8B-B14F-4D97-AF65-F5344CB8AC3E}">
        <p14:creationId xmlns:p14="http://schemas.microsoft.com/office/powerpoint/2010/main" val="3394326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Qué es el Sistema de Información Geográfica (SIG)?">
            <a:extLst>
              <a:ext uri="{FF2B5EF4-FFF2-40B4-BE49-F238E27FC236}">
                <a16:creationId xmlns:a16="http://schemas.microsoft.com/office/drawing/2014/main" id="{2E4DBCEF-9AED-4499-B199-7C5062499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2903"/>
            <a:ext cx="12192000" cy="121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>
            <a:extLst>
              <a:ext uri="{FF2B5EF4-FFF2-40B4-BE49-F238E27FC236}">
                <a16:creationId xmlns:a16="http://schemas.microsoft.com/office/drawing/2014/main" id="{E5A592C3-C321-4ED9-BD96-85454E009DB0}"/>
              </a:ext>
            </a:extLst>
          </p:cNvPr>
          <p:cNvSpPr/>
          <p:nvPr/>
        </p:nvSpPr>
        <p:spPr>
          <a:xfrm>
            <a:off x="0" y="5973097"/>
            <a:ext cx="12192001" cy="884903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A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0199E-AF2D-42CB-BA54-35AAB0604182}"/>
              </a:ext>
            </a:extLst>
          </p:cNvPr>
          <p:cNvSpPr txBox="1"/>
          <p:nvPr/>
        </p:nvSpPr>
        <p:spPr>
          <a:xfrm>
            <a:off x="284791" y="931197"/>
            <a:ext cx="80494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0" i="0" dirty="0">
                <a:solidFill>
                  <a:srgbClr val="E8E6E3"/>
                </a:solidFill>
                <a:effectLst/>
                <a:highlight>
                  <a:srgbClr val="000000"/>
                </a:highlight>
                <a:latin typeface="Avenir Next"/>
              </a:rPr>
              <a:t>Un sistema de información geográfica (SIG) es un marco de trabajo para reunir, gestionar y analizar datos. Arraigado en la ciencia geográfica, SIG integra diversos tipos de datos. Analiza la ubicación espacial y organiza capas de información para su visualización, utilizando mapas y escenas </a:t>
            </a:r>
            <a:r>
              <a:rPr lang="es-ES" sz="2000" b="0" i="0" dirty="0" err="1">
                <a:solidFill>
                  <a:srgbClr val="E8E6E3"/>
                </a:solidFill>
                <a:effectLst/>
                <a:highlight>
                  <a:srgbClr val="000000"/>
                </a:highlight>
                <a:latin typeface="Avenir Next"/>
              </a:rPr>
              <a:t>3D</a:t>
            </a:r>
            <a:r>
              <a:rPr lang="es-ES" sz="2000" b="0" i="0" dirty="0">
                <a:solidFill>
                  <a:srgbClr val="E8E6E3"/>
                </a:solidFill>
                <a:effectLst/>
                <a:highlight>
                  <a:srgbClr val="000000"/>
                </a:highlight>
                <a:latin typeface="Avenir Next"/>
              </a:rPr>
              <a:t>. Con esta capacidad única, SIG revela el conocimiento más profundo escondido en los datos, como patrones, relaciones y situaciones, ayudando a los usuarios a tomar decisiones más inteligentes.</a:t>
            </a:r>
          </a:p>
          <a:p>
            <a:endParaRPr lang="es-ES" sz="2000" dirty="0">
              <a:solidFill>
                <a:srgbClr val="E8E6E3"/>
              </a:solidFill>
              <a:highlight>
                <a:srgbClr val="000000"/>
              </a:highlight>
              <a:latin typeface="Avenir Next"/>
            </a:endParaRPr>
          </a:p>
          <a:p>
            <a:endParaRPr lang="es-ES" sz="2000" dirty="0">
              <a:solidFill>
                <a:srgbClr val="E8E6E3"/>
              </a:solidFill>
              <a:highlight>
                <a:srgbClr val="000000"/>
              </a:highlight>
              <a:latin typeface="Avenir Next"/>
            </a:endParaRPr>
          </a:p>
          <a:p>
            <a:r>
              <a:rPr lang="es-ES" sz="2000" dirty="0">
                <a:solidFill>
                  <a:srgbClr val="E8E6E3"/>
                </a:solidFill>
                <a:highlight>
                  <a:srgbClr val="000000"/>
                </a:highlight>
                <a:latin typeface="Avenir Next"/>
              </a:rPr>
              <a:t>GIS no necesariamente es un sistema informático. Existen evidencias de lo que se puede denominar como sistema GIS hace 15.000 años, en cuevas de Francia. </a:t>
            </a:r>
          </a:p>
          <a:p>
            <a:endParaRPr lang="es-ES" sz="2000" dirty="0">
              <a:solidFill>
                <a:srgbClr val="E8E6E3"/>
              </a:solidFill>
              <a:highlight>
                <a:srgbClr val="000000"/>
              </a:highlight>
              <a:latin typeface="Avenir Next"/>
            </a:endParaRPr>
          </a:p>
          <a:p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Tomlinson es </a:t>
            </a: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</a:rPr>
              <a:t>considerado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</a:rPr>
              <a:t>el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 padre de </a:t>
            </a: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</a:rPr>
              <a:t>los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 GIS </a:t>
            </a: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</a:rPr>
              <a:t>por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</a:rPr>
              <a:t>haber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</a:rPr>
              <a:t>ordenado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 la </a:t>
            </a: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</a:rPr>
              <a:t>información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</a:rPr>
              <a:t>en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</a:rPr>
              <a:t>capas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, </a:t>
            </a: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</a:rPr>
              <a:t>facilitando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</a:rPr>
              <a:t>su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</a:rPr>
              <a:t>analisis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 especial.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D8DD1D-DB95-4BB4-935A-3ECD18A4C8BC}"/>
              </a:ext>
            </a:extLst>
          </p:cNvPr>
          <p:cNvSpPr txBox="1"/>
          <p:nvPr/>
        </p:nvSpPr>
        <p:spPr>
          <a:xfrm>
            <a:off x="284791" y="100200"/>
            <a:ext cx="31646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Que es GIS?</a:t>
            </a:r>
          </a:p>
        </p:txBody>
      </p:sp>
    </p:spTree>
    <p:extLst>
      <p:ext uri="{BB962C8B-B14F-4D97-AF65-F5344CB8AC3E}">
        <p14:creationId xmlns:p14="http://schemas.microsoft.com/office/powerpoint/2010/main" val="1868177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>
            <a:extLst>
              <a:ext uri="{FF2B5EF4-FFF2-40B4-BE49-F238E27FC236}">
                <a16:creationId xmlns:a16="http://schemas.microsoft.com/office/drawing/2014/main" id="{08C8CD49-B34A-469C-A529-E27D4D3B6624}"/>
              </a:ext>
            </a:extLst>
          </p:cNvPr>
          <p:cNvSpPr/>
          <p:nvPr/>
        </p:nvSpPr>
        <p:spPr>
          <a:xfrm>
            <a:off x="0" y="5973097"/>
            <a:ext cx="12192001" cy="884903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A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3389FB-E837-4F8D-87D0-8B7C9FA06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43" y="0"/>
            <a:ext cx="11676185" cy="656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68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Rectángulo">
            <a:extLst>
              <a:ext uri="{FF2B5EF4-FFF2-40B4-BE49-F238E27FC236}">
                <a16:creationId xmlns:a16="http://schemas.microsoft.com/office/drawing/2014/main" id="{6F8C9148-C77B-4F5E-BCF4-298864D36402}"/>
              </a:ext>
            </a:extLst>
          </p:cNvPr>
          <p:cNvSpPr/>
          <p:nvPr/>
        </p:nvSpPr>
        <p:spPr>
          <a:xfrm>
            <a:off x="0" y="5973097"/>
            <a:ext cx="12192001" cy="884903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AR"/>
          </a:p>
        </p:txBody>
      </p:sp>
      <p:pic>
        <p:nvPicPr>
          <p:cNvPr id="3074" name="Picture 2" descr="SPATIAL DATA MODELS">
            <a:extLst>
              <a:ext uri="{FF2B5EF4-FFF2-40B4-BE49-F238E27FC236}">
                <a16:creationId xmlns:a16="http://schemas.microsoft.com/office/drawing/2014/main" id="{CF628041-5075-474C-84F6-79627702E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43" y="773723"/>
            <a:ext cx="4083278" cy="519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761D0A-7F8F-4C2A-A1D2-58157FE6E9E8}"/>
              </a:ext>
            </a:extLst>
          </p:cNvPr>
          <p:cNvSpPr txBox="1"/>
          <p:nvPr/>
        </p:nvSpPr>
        <p:spPr>
          <a:xfrm>
            <a:off x="1030694" y="250503"/>
            <a:ext cx="3121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Datos</a:t>
            </a:r>
            <a:r>
              <a:rPr lang="en-US" sz="2800" dirty="0"/>
              <a:t> </a:t>
            </a:r>
            <a:r>
              <a:rPr lang="en-US" sz="2800" dirty="0" err="1"/>
              <a:t>geoespaciales</a:t>
            </a:r>
            <a:endParaRPr lang="en-US" sz="2800" dirty="0"/>
          </a:p>
        </p:txBody>
      </p:sp>
      <p:pic>
        <p:nvPicPr>
          <p:cNvPr id="3084" name="Picture 12" descr="HiMAT data tutorial: Data Types">
            <a:extLst>
              <a:ext uri="{FF2B5EF4-FFF2-40B4-BE49-F238E27FC236}">
                <a16:creationId xmlns:a16="http://schemas.microsoft.com/office/drawing/2014/main" id="{B8127F72-164F-462A-8B0C-28E9DB06FA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" r="16934"/>
          <a:stretch/>
        </p:blipFill>
        <p:spPr bwMode="auto">
          <a:xfrm>
            <a:off x="5075048" y="854110"/>
            <a:ext cx="6179106" cy="483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17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Rectángulo">
            <a:extLst>
              <a:ext uri="{FF2B5EF4-FFF2-40B4-BE49-F238E27FC236}">
                <a16:creationId xmlns:a16="http://schemas.microsoft.com/office/drawing/2014/main" id="{84493E35-04CE-42CF-AC80-9F7AF3A77621}"/>
              </a:ext>
            </a:extLst>
          </p:cNvPr>
          <p:cNvSpPr/>
          <p:nvPr/>
        </p:nvSpPr>
        <p:spPr>
          <a:xfrm>
            <a:off x="0" y="5973097"/>
            <a:ext cx="12192001" cy="884903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AR"/>
          </a:p>
        </p:txBody>
      </p:sp>
      <p:pic>
        <p:nvPicPr>
          <p:cNvPr id="5122" name="Picture 2" descr="Spatial data model">
            <a:extLst>
              <a:ext uri="{FF2B5EF4-FFF2-40B4-BE49-F238E27FC236}">
                <a16:creationId xmlns:a16="http://schemas.microsoft.com/office/drawing/2014/main" id="{8DED6D11-CF8E-4FA3-B784-954450857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17621"/>
            <a:ext cx="9613276" cy="540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41ADC7-2125-4543-8608-C804DDA90C2D}"/>
              </a:ext>
            </a:extLst>
          </p:cNvPr>
          <p:cNvSpPr txBox="1"/>
          <p:nvPr/>
        </p:nvSpPr>
        <p:spPr>
          <a:xfrm>
            <a:off x="4009293" y="148289"/>
            <a:ext cx="3335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vectorizado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049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>
            <a:extLst>
              <a:ext uri="{FF2B5EF4-FFF2-40B4-BE49-F238E27FC236}">
                <a16:creationId xmlns:a16="http://schemas.microsoft.com/office/drawing/2014/main" id="{F31F860C-4829-44B5-9BDC-4C044AFD02C2}"/>
              </a:ext>
            </a:extLst>
          </p:cNvPr>
          <p:cNvSpPr/>
          <p:nvPr/>
        </p:nvSpPr>
        <p:spPr>
          <a:xfrm>
            <a:off x="0" y="5973097"/>
            <a:ext cx="12192001" cy="884903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AR"/>
          </a:p>
        </p:txBody>
      </p:sp>
      <p:pic>
        <p:nvPicPr>
          <p:cNvPr id="4102" name="Picture 6" descr="Geospatial Data Verification ← Winwaed Blog">
            <a:extLst>
              <a:ext uri="{FF2B5EF4-FFF2-40B4-BE49-F238E27FC236}">
                <a16:creationId xmlns:a16="http://schemas.microsoft.com/office/drawing/2014/main" id="{7F6136D7-3C03-40F7-9EC9-DFDEED9328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" t="18833"/>
          <a:stretch/>
        </p:blipFill>
        <p:spPr bwMode="auto">
          <a:xfrm>
            <a:off x="2578448" y="2613782"/>
            <a:ext cx="6384682" cy="352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ython Geographic Data Visualization Tool GeoPandas - SoByte">
            <a:extLst>
              <a:ext uri="{FF2B5EF4-FFF2-40B4-BE49-F238E27FC236}">
                <a16:creationId xmlns:a16="http://schemas.microsoft.com/office/drawing/2014/main" id="{76C9C09E-E156-4232-9975-6317E4273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825" y="408610"/>
            <a:ext cx="7550614" cy="207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BEB3AE-2F00-4D58-A7A5-DA813CB4EE21}"/>
              </a:ext>
            </a:extLst>
          </p:cNvPr>
          <p:cNvSpPr txBox="1"/>
          <p:nvPr/>
        </p:nvSpPr>
        <p:spPr>
          <a:xfrm>
            <a:off x="4320791" y="192423"/>
            <a:ext cx="4642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Ejemplo</a:t>
            </a:r>
            <a:r>
              <a:rPr lang="en-US" sz="3200" dirty="0"/>
              <a:t> </a:t>
            </a:r>
            <a:r>
              <a:rPr lang="en-US" sz="3200" dirty="0" err="1"/>
              <a:t>geodataframe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0241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Rectángulo">
            <a:extLst>
              <a:ext uri="{FF2B5EF4-FFF2-40B4-BE49-F238E27FC236}">
                <a16:creationId xmlns:a16="http://schemas.microsoft.com/office/drawing/2014/main" id="{2E8AA736-0AE0-434D-ACAF-55543E8D1169}"/>
              </a:ext>
            </a:extLst>
          </p:cNvPr>
          <p:cNvSpPr/>
          <p:nvPr/>
        </p:nvSpPr>
        <p:spPr>
          <a:xfrm>
            <a:off x="0" y="5973097"/>
            <a:ext cx="12192001" cy="884903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A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68370B-B188-432E-9717-7E0F81AFB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506" y="35745"/>
            <a:ext cx="6659461" cy="593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93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Rectángulo">
            <a:extLst>
              <a:ext uri="{FF2B5EF4-FFF2-40B4-BE49-F238E27FC236}">
                <a16:creationId xmlns:a16="http://schemas.microsoft.com/office/drawing/2014/main" id="{D99A541F-6E3A-40E1-9E2F-67862D19DB54}"/>
              </a:ext>
            </a:extLst>
          </p:cNvPr>
          <p:cNvSpPr/>
          <p:nvPr/>
        </p:nvSpPr>
        <p:spPr>
          <a:xfrm>
            <a:off x="0" y="5973097"/>
            <a:ext cx="12192001" cy="884903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AR"/>
          </a:p>
        </p:txBody>
      </p:sp>
      <p:pic>
        <p:nvPicPr>
          <p:cNvPr id="6148" name="Picture 4" descr="How to Reproject Vector Data in Python Using Geopandas - GIS in Python |  Earth Data Science - Earth Lab">
            <a:extLst>
              <a:ext uri="{FF2B5EF4-FFF2-40B4-BE49-F238E27FC236}">
                <a16:creationId xmlns:a16="http://schemas.microsoft.com/office/drawing/2014/main" id="{A22447C2-9F57-4BF6-81D5-F93164764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47" y="1549399"/>
            <a:ext cx="6028486" cy="364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CEF754-7EBE-4553-8283-3F5B5FB82D0A}"/>
              </a:ext>
            </a:extLst>
          </p:cNvPr>
          <p:cNvSpPr txBox="1"/>
          <p:nvPr/>
        </p:nvSpPr>
        <p:spPr>
          <a:xfrm>
            <a:off x="4513797" y="479752"/>
            <a:ext cx="3605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Projections (CRS)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EB06A9B-E7E0-4077-B6CA-4643DB07A0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7" t="8791" b="8791"/>
          <a:stretch/>
        </p:blipFill>
        <p:spPr bwMode="auto">
          <a:xfrm>
            <a:off x="6235933" y="1161129"/>
            <a:ext cx="6812781" cy="41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858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3498</TotalTime>
  <Words>229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 B</dc:creator>
  <cp:lastModifiedBy>Julian Biltes</cp:lastModifiedBy>
  <cp:revision>4</cp:revision>
  <dcterms:created xsi:type="dcterms:W3CDTF">2022-02-11T11:35:38Z</dcterms:created>
  <dcterms:modified xsi:type="dcterms:W3CDTF">2022-04-21T21:55:31Z</dcterms:modified>
</cp:coreProperties>
</file>