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55e2dac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55e2dac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55e2dac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55e2dac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55e2dac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55e2dac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55e2dac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55e2dac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55e2dac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55e2dac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55e2dac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55e2dac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55e2dac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55e2dac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5e2dac8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55e2dac8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55e2dac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55e2dac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24775"/>
            <a:ext cx="8743200" cy="164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419"/>
              <a:t>¿Qué impulsa la satisfacción de los pasajeros?</a:t>
            </a:r>
            <a:endParaRPr b="1"/>
          </a:p>
        </p:txBody>
      </p:sp>
      <p:sp>
        <p:nvSpPr>
          <p:cNvPr id="55" name="Google Shape;55;p13"/>
          <p:cNvSpPr txBox="1"/>
          <p:nvPr>
            <p:ph idx="1" type="subTitle"/>
          </p:nvPr>
        </p:nvSpPr>
        <p:spPr>
          <a:xfrm>
            <a:off x="311700" y="4478700"/>
            <a:ext cx="8520600" cy="6648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Clr>
                <a:schemeClr val="dk1"/>
              </a:buClr>
              <a:buSzPct val="39285"/>
              <a:buFont typeface="Arial"/>
              <a:buNone/>
            </a:pPr>
            <a:r>
              <a:rPr lang="es-419"/>
              <a:t> Juan Francisco Alegre</a:t>
            </a:r>
            <a:endParaRPr/>
          </a:p>
          <a:p>
            <a:pPr indent="0" lvl="0" marL="0" rtl="0" algn="ctr">
              <a:spcBef>
                <a:spcPts val="0"/>
              </a:spcBef>
              <a:spcAft>
                <a:spcPts val="0"/>
              </a:spcAft>
              <a:buNone/>
            </a:pPr>
            <a:r>
              <a:rPr lang="es-419"/>
              <a:t>Data Science II - Comisión 74565</a:t>
            </a:r>
            <a:endParaRPr/>
          </a:p>
          <a:p>
            <a:pPr indent="0" lvl="0" marL="0" rtl="0" algn="ctr">
              <a:spcBef>
                <a:spcPts val="0"/>
              </a:spcBef>
              <a:spcAft>
                <a:spcPts val="0"/>
              </a:spcAft>
              <a:buNone/>
            </a:pPr>
            <a:r>
              <a:rPr lang="es-419"/>
              <a:t>CoderHouse</a:t>
            </a:r>
            <a:endParaRPr/>
          </a:p>
        </p:txBody>
      </p:sp>
      <p:cxnSp>
        <p:nvCxnSpPr>
          <p:cNvPr id="56" name="Google Shape;56;p13"/>
          <p:cNvCxnSpPr/>
          <p:nvPr/>
        </p:nvCxnSpPr>
        <p:spPr>
          <a:xfrm>
            <a:off x="197900" y="4343153"/>
            <a:ext cx="8764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txBox="1"/>
          <p:nvPr/>
        </p:nvSpPr>
        <p:spPr>
          <a:xfrm>
            <a:off x="2863825" y="250200"/>
            <a:ext cx="306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Conclusiones</a:t>
            </a:r>
            <a:endParaRPr b="1" sz="3000">
              <a:solidFill>
                <a:schemeClr val="dk1"/>
              </a:solidFill>
              <a:highlight>
                <a:schemeClr val="lt1"/>
              </a:highlight>
            </a:endParaRPr>
          </a:p>
        </p:txBody>
      </p:sp>
      <p:sp>
        <p:nvSpPr>
          <p:cNvPr id="117" name="Google Shape;117;p22"/>
          <p:cNvSpPr txBox="1"/>
          <p:nvPr/>
        </p:nvSpPr>
        <p:spPr>
          <a:xfrm>
            <a:off x="583600" y="1389725"/>
            <a:ext cx="80739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s-419" sz="1800">
                <a:solidFill>
                  <a:schemeClr val="dk2"/>
                </a:solidFill>
              </a:rPr>
              <a:t>La edad no tiene influencia en la </a:t>
            </a:r>
            <a:r>
              <a:rPr lang="es-419" sz="1800">
                <a:solidFill>
                  <a:schemeClr val="dk2"/>
                </a:solidFill>
              </a:rPr>
              <a:t>satisfacción</a:t>
            </a:r>
            <a:r>
              <a:rPr lang="es-419" sz="1800">
                <a:solidFill>
                  <a:schemeClr val="dk2"/>
                </a:solidFill>
              </a:rPr>
              <a:t> del cliente.</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Los clientes leales tienden a estar mas satisfechos.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Los viajes de negocios tienen a ser mejor calificados, que los personales.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Si el cliente viaje en Business tiende a calificar de forma satisfactoria el vuelo.</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En cuanto a los vuelos de mayor distancia con menor demora tanto en el despegue como en el arribo tienen a ser mas satisfactorios.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En cuanto a los servicios, no hay un servicio que por si solo impacte en la </a:t>
            </a:r>
            <a:r>
              <a:rPr lang="es-419" sz="1800">
                <a:solidFill>
                  <a:schemeClr val="dk2"/>
                </a:solidFill>
              </a:rPr>
              <a:t>satisfacción</a:t>
            </a:r>
            <a:r>
              <a:rPr lang="es-419" sz="1800">
                <a:solidFill>
                  <a:schemeClr val="dk2"/>
                </a:solidFill>
              </a:rPr>
              <a:t> sino que </a:t>
            </a:r>
            <a:r>
              <a:rPr lang="es-419" sz="1800">
                <a:solidFill>
                  <a:schemeClr val="dk2"/>
                </a:solidFill>
              </a:rPr>
              <a:t>están</a:t>
            </a:r>
            <a:r>
              <a:rPr lang="es-419" sz="1800">
                <a:solidFill>
                  <a:schemeClr val="dk2"/>
                </a:solidFill>
              </a:rPr>
              <a:t> muy relacionados entre ellos.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Podemos determinar que los servicios que tienen mayor influencia son el embarque en </a:t>
            </a:r>
            <a:r>
              <a:rPr lang="es-419" sz="1800">
                <a:solidFill>
                  <a:schemeClr val="dk2"/>
                </a:solidFill>
              </a:rPr>
              <a:t>línea</a:t>
            </a:r>
            <a:r>
              <a:rPr lang="es-419" sz="1800">
                <a:solidFill>
                  <a:schemeClr val="dk2"/>
                </a:solidFill>
              </a:rPr>
              <a:t>, Entrenamiento a bordo, Comodidad del asiento y limpieza.</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665850" y="1547875"/>
            <a:ext cx="13107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700" u="sng">
                <a:solidFill>
                  <a:schemeClr val="dk1"/>
                </a:solidFill>
              </a:rPr>
              <a:t>Índice</a:t>
            </a:r>
            <a:r>
              <a:rPr b="1" lang="es-419" sz="2700">
                <a:solidFill>
                  <a:schemeClr val="dk1"/>
                </a:solidFill>
              </a:rPr>
              <a:t>:</a:t>
            </a:r>
            <a:endParaRPr b="1" sz="2700">
              <a:solidFill>
                <a:schemeClr val="dk1"/>
              </a:solidFill>
            </a:endParaRPr>
          </a:p>
          <a:p>
            <a:pPr indent="0" lvl="0" marL="0" rtl="0" algn="l">
              <a:spcBef>
                <a:spcPts val="0"/>
              </a:spcBef>
              <a:spcAft>
                <a:spcPts val="0"/>
              </a:spcAft>
              <a:buNone/>
            </a:pPr>
            <a:r>
              <a:t/>
            </a:r>
            <a:endParaRPr b="1" sz="2200" u="sng">
              <a:solidFill>
                <a:schemeClr val="lt1"/>
              </a:solidFill>
            </a:endParaRPr>
          </a:p>
          <a:p>
            <a:pPr indent="0" lvl="0" marL="0" rtl="0" algn="l">
              <a:spcBef>
                <a:spcPts val="0"/>
              </a:spcBef>
              <a:spcAft>
                <a:spcPts val="0"/>
              </a:spcAft>
              <a:buNone/>
            </a:pPr>
            <a:r>
              <a:t/>
            </a:r>
            <a:endParaRPr b="1" sz="2200" u="sng">
              <a:solidFill>
                <a:schemeClr val="lt1"/>
              </a:solidFill>
            </a:endParaRPr>
          </a:p>
        </p:txBody>
      </p:sp>
      <p:sp>
        <p:nvSpPr>
          <p:cNvPr id="62" name="Google Shape;62;p14"/>
          <p:cNvSpPr txBox="1"/>
          <p:nvPr/>
        </p:nvSpPr>
        <p:spPr>
          <a:xfrm>
            <a:off x="1721100" y="2324475"/>
            <a:ext cx="5811300" cy="2087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s-419" sz="2000">
                <a:solidFill>
                  <a:schemeClr val="dk1"/>
                </a:solidFill>
              </a:rPr>
              <a:t>Contexto y audiencia.</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Objetivo e </a:t>
            </a:r>
            <a:r>
              <a:rPr lang="es-419" sz="2000">
                <a:solidFill>
                  <a:schemeClr val="dk1"/>
                </a:solidFill>
              </a:rPr>
              <a:t>hipótesis</a:t>
            </a:r>
            <a:r>
              <a:rPr lang="es-419" sz="2000">
                <a:solidFill>
                  <a:schemeClr val="dk1"/>
                </a:solidFill>
              </a:rPr>
              <a:t>.</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Análisis</a:t>
            </a:r>
            <a:r>
              <a:rPr lang="es-419" sz="2000">
                <a:solidFill>
                  <a:schemeClr val="dk1"/>
                </a:solidFill>
              </a:rPr>
              <a:t> exploratorio de los datos.</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Conclusiones.</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Google Shape;67;p15" title="f66ff3fa-2f66-4d7f-baab-3052a9d34378"/>
          <p:cNvPicPr preferRelativeResize="0"/>
          <p:nvPr/>
        </p:nvPicPr>
        <p:blipFill>
          <a:blip r:embed="rId4">
            <a:alphaModFix/>
          </a:blip>
          <a:stretch>
            <a:fillRect/>
          </a:stretch>
        </p:blipFill>
        <p:spPr>
          <a:xfrm>
            <a:off x="4354675" y="2571750"/>
            <a:ext cx="4566774" cy="2303451"/>
          </a:xfrm>
          <a:prstGeom prst="rect">
            <a:avLst/>
          </a:prstGeom>
          <a:noFill/>
          <a:ln>
            <a:noFill/>
          </a:ln>
        </p:spPr>
      </p:pic>
      <p:sp>
        <p:nvSpPr>
          <p:cNvPr id="68" name="Google Shape;68;p15"/>
          <p:cNvSpPr txBox="1"/>
          <p:nvPr/>
        </p:nvSpPr>
        <p:spPr>
          <a:xfrm>
            <a:off x="2431075" y="237850"/>
            <a:ext cx="433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Contexto y audiencia</a:t>
            </a:r>
            <a:endParaRPr b="1" sz="3000">
              <a:solidFill>
                <a:schemeClr val="dk1"/>
              </a:solidFill>
              <a:highlight>
                <a:schemeClr val="lt1"/>
              </a:highlight>
            </a:endParaRPr>
          </a:p>
        </p:txBody>
      </p:sp>
      <p:sp>
        <p:nvSpPr>
          <p:cNvPr id="69" name="Google Shape;69;p15"/>
          <p:cNvSpPr txBox="1"/>
          <p:nvPr/>
        </p:nvSpPr>
        <p:spPr>
          <a:xfrm>
            <a:off x="593475" y="1302850"/>
            <a:ext cx="811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En los ultimos años se observa un crecimiento en la cantidad de vuelos que realizan las personas, aunque así también hay una gran cantidad de oferta para hacerle frente a esa demanda. </a:t>
            </a:r>
            <a:r>
              <a:rPr lang="es-419">
                <a:solidFill>
                  <a:srgbClr val="1F1F1F"/>
                </a:solidFill>
                <a:highlight>
                  <a:srgbClr val="FFFFFF"/>
                </a:highlight>
                <a:latin typeface="Roboto"/>
                <a:ea typeface="Roboto"/>
                <a:cs typeface="Roboto"/>
                <a:sym typeface="Roboto"/>
              </a:rPr>
              <a:t>En la actualidad, la satisfacción de los pasajeros es un factor crítico para las aerolíneas, pues influye directamente en la fidelidad de los clientes y en los ingresos. </a:t>
            </a:r>
            <a:endParaRPr sz="2000">
              <a:solidFill>
                <a:schemeClr val="dk2"/>
              </a:solidFill>
            </a:endParaRPr>
          </a:p>
        </p:txBody>
      </p:sp>
      <p:sp>
        <p:nvSpPr>
          <p:cNvPr id="70" name="Google Shape;70;p15"/>
          <p:cNvSpPr txBox="1"/>
          <p:nvPr/>
        </p:nvSpPr>
        <p:spPr>
          <a:xfrm>
            <a:off x="593475" y="2349550"/>
            <a:ext cx="363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Estudios recientes muestran que la </a:t>
            </a:r>
            <a:r>
              <a:rPr lang="es-419">
                <a:solidFill>
                  <a:srgbClr val="1F1F1F"/>
                </a:solidFill>
                <a:highlight>
                  <a:srgbClr val="FFFFFF"/>
                </a:highlight>
                <a:latin typeface="Roboto"/>
                <a:ea typeface="Roboto"/>
                <a:cs typeface="Roboto"/>
                <a:sym typeface="Roboto"/>
              </a:rPr>
              <a:t>mayoría</a:t>
            </a:r>
            <a:r>
              <a:rPr lang="es-419">
                <a:solidFill>
                  <a:srgbClr val="1F1F1F"/>
                </a:solidFill>
                <a:highlight>
                  <a:srgbClr val="FFFFFF"/>
                </a:highlight>
                <a:latin typeface="Roboto"/>
                <a:ea typeface="Roboto"/>
                <a:cs typeface="Roboto"/>
                <a:sym typeface="Roboto"/>
              </a:rPr>
              <a:t> de los usuarios considera la calidad del servicio como factor clave en su elección de vuelo.</a:t>
            </a:r>
            <a:endParaRPr>
              <a:solidFill>
                <a:schemeClr val="dk2"/>
              </a:solidFill>
            </a:endParaRPr>
          </a:p>
        </p:txBody>
      </p:sp>
      <p:sp>
        <p:nvSpPr>
          <p:cNvPr id="71" name="Google Shape;71;p15"/>
          <p:cNvSpPr txBox="1"/>
          <p:nvPr/>
        </p:nvSpPr>
        <p:spPr>
          <a:xfrm>
            <a:off x="593475" y="3414525"/>
            <a:ext cx="3575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Ante este escenario la </a:t>
            </a:r>
            <a:r>
              <a:rPr lang="es-419">
                <a:solidFill>
                  <a:srgbClr val="1F1F1F"/>
                </a:solidFill>
                <a:highlight>
                  <a:srgbClr val="FFFFFF"/>
                </a:highlight>
                <a:latin typeface="Roboto"/>
                <a:ea typeface="Roboto"/>
                <a:cs typeface="Roboto"/>
                <a:sym typeface="Roboto"/>
              </a:rPr>
              <a:t>aerolínea</a:t>
            </a:r>
            <a:r>
              <a:rPr lang="es-419">
                <a:solidFill>
                  <a:srgbClr val="1F1F1F"/>
                </a:solidFill>
                <a:highlight>
                  <a:srgbClr val="FFFFFF"/>
                </a:highlight>
                <a:latin typeface="Roboto"/>
                <a:ea typeface="Roboto"/>
                <a:cs typeface="Roboto"/>
                <a:sym typeface="Roboto"/>
              </a:rPr>
              <a:t> US nos contrata para analizar que impulsa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 los pasajeros.</a:t>
            </a:r>
            <a:endParaRPr>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Por ende vamos a realizar un </a:t>
            </a:r>
            <a:r>
              <a:rPr lang="es-419">
                <a:solidFill>
                  <a:srgbClr val="1F1F1F"/>
                </a:solidFill>
                <a:highlight>
                  <a:srgbClr val="FFFFFF"/>
                </a:highlight>
                <a:latin typeface="Roboto"/>
                <a:ea typeface="Roboto"/>
                <a:cs typeface="Roboto"/>
                <a:sym typeface="Roboto"/>
              </a:rPr>
              <a:t>análisis</a:t>
            </a:r>
            <a:r>
              <a:rPr lang="es-419">
                <a:solidFill>
                  <a:srgbClr val="1F1F1F"/>
                </a:solidFill>
                <a:highlight>
                  <a:srgbClr val="FFFFFF"/>
                </a:highlight>
                <a:latin typeface="Roboto"/>
                <a:ea typeface="Roboto"/>
                <a:cs typeface="Roboto"/>
                <a:sym typeface="Roboto"/>
              </a:rPr>
              <a:t> de los datos para poder responder la pregunta del </a:t>
            </a:r>
            <a:r>
              <a:rPr lang="es-419">
                <a:solidFill>
                  <a:srgbClr val="1F1F1F"/>
                </a:solidFill>
                <a:highlight>
                  <a:srgbClr val="FFFFFF"/>
                </a:highlight>
                <a:latin typeface="Roboto"/>
                <a:ea typeface="Roboto"/>
                <a:cs typeface="Roboto"/>
                <a:sym typeface="Roboto"/>
              </a:rPr>
              <a:t>párrafo</a:t>
            </a:r>
            <a:r>
              <a:rPr lang="es-419">
                <a:solidFill>
                  <a:srgbClr val="1F1F1F"/>
                </a:solidFill>
                <a:highlight>
                  <a:srgbClr val="FFFFFF"/>
                </a:highlight>
                <a:latin typeface="Roboto"/>
                <a:ea typeface="Roboto"/>
                <a:cs typeface="Roboto"/>
                <a:sym typeface="Roboto"/>
              </a:rPr>
              <a:t> anterior.</a:t>
            </a:r>
            <a:endParaRPr>
              <a:solidFill>
                <a:srgbClr val="1F1F1F"/>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nvSpPr>
        <p:spPr>
          <a:xfrm>
            <a:off x="478200" y="1314050"/>
            <a:ext cx="8187600" cy="286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a:solidFill>
                  <a:srgbClr val="1F1F1F"/>
                </a:solidFill>
                <a:highlight>
                  <a:srgbClr val="FFFFFF"/>
                </a:highlight>
                <a:latin typeface="Roboto"/>
                <a:ea typeface="Roboto"/>
                <a:cs typeface="Roboto"/>
                <a:sym typeface="Roboto"/>
              </a:rPr>
              <a:t>En base a la </a:t>
            </a:r>
            <a:r>
              <a:rPr lang="es-419">
                <a:solidFill>
                  <a:srgbClr val="1F1F1F"/>
                </a:solidFill>
                <a:highlight>
                  <a:srgbClr val="FFFFFF"/>
                </a:highlight>
                <a:latin typeface="Roboto"/>
                <a:ea typeface="Roboto"/>
                <a:cs typeface="Roboto"/>
                <a:sym typeface="Roboto"/>
              </a:rPr>
              <a:t>problemática</a:t>
            </a:r>
            <a:r>
              <a:rPr lang="es-419">
                <a:solidFill>
                  <a:srgbClr val="1F1F1F"/>
                </a:solidFill>
                <a:highlight>
                  <a:srgbClr val="FFFFFF"/>
                </a:highlight>
                <a:latin typeface="Roboto"/>
                <a:ea typeface="Roboto"/>
                <a:cs typeface="Roboto"/>
                <a:sym typeface="Roboto"/>
              </a:rPr>
              <a:t> planteada, se realizará un análisis de </a:t>
            </a:r>
            <a:r>
              <a:rPr lang="es-419">
                <a:solidFill>
                  <a:srgbClr val="1F1F1F"/>
                </a:solidFill>
                <a:highlight>
                  <a:srgbClr val="FFFFFF"/>
                </a:highlight>
                <a:latin typeface="Roboto"/>
                <a:ea typeface="Roboto"/>
                <a:cs typeface="Roboto"/>
                <a:sym typeface="Roboto"/>
              </a:rPr>
              <a:t>qué</a:t>
            </a:r>
            <a:r>
              <a:rPr lang="es-419">
                <a:solidFill>
                  <a:srgbClr val="1F1F1F"/>
                </a:solidFill>
                <a:highlight>
                  <a:srgbClr val="FFFFFF"/>
                </a:highlight>
                <a:latin typeface="Roboto"/>
                <a:ea typeface="Roboto"/>
                <a:cs typeface="Roboto"/>
                <a:sym typeface="Roboto"/>
              </a:rPr>
              <a:t> variables son aquellas que llevan 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 y </a:t>
            </a:r>
            <a:r>
              <a:rPr lang="es-419">
                <a:solidFill>
                  <a:srgbClr val="1F1F1F"/>
                </a:solidFill>
                <a:highlight>
                  <a:srgbClr val="FFFFFF"/>
                </a:highlight>
                <a:latin typeface="Roboto"/>
                <a:ea typeface="Roboto"/>
                <a:cs typeface="Roboto"/>
                <a:sym typeface="Roboto"/>
              </a:rPr>
              <a:t>cuáles</a:t>
            </a:r>
            <a:r>
              <a:rPr lang="es-419">
                <a:solidFill>
                  <a:srgbClr val="1F1F1F"/>
                </a:solidFill>
                <a:highlight>
                  <a:srgbClr val="FFFFFF"/>
                </a:highlight>
                <a:latin typeface="Roboto"/>
                <a:ea typeface="Roboto"/>
                <a:cs typeface="Roboto"/>
                <a:sym typeface="Roboto"/>
              </a:rPr>
              <a:t> no.</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a:solidFill>
                  <a:srgbClr val="1F1F1F"/>
                </a:solidFill>
                <a:highlight>
                  <a:srgbClr val="FFFFFF"/>
                </a:highlight>
                <a:latin typeface="Roboto"/>
                <a:ea typeface="Roboto"/>
                <a:cs typeface="Roboto"/>
                <a:sym typeface="Roboto"/>
              </a:rPr>
              <a:t>Para esto vamos a plantear algunas </a:t>
            </a:r>
            <a:r>
              <a:rPr lang="es-419">
                <a:solidFill>
                  <a:srgbClr val="1F1F1F"/>
                </a:solidFill>
                <a:highlight>
                  <a:srgbClr val="FFFFFF"/>
                </a:highlight>
                <a:latin typeface="Roboto"/>
                <a:ea typeface="Roboto"/>
                <a:cs typeface="Roboto"/>
                <a:sym typeface="Roboto"/>
              </a:rPr>
              <a:t>hipótesis</a:t>
            </a:r>
            <a:r>
              <a:rPr lang="es-419">
                <a:solidFill>
                  <a:srgbClr val="1F1F1F"/>
                </a:solidFill>
                <a:highlight>
                  <a:srgbClr val="FFFFFF"/>
                </a:highlight>
                <a:latin typeface="Roboto"/>
                <a:ea typeface="Roboto"/>
                <a:cs typeface="Roboto"/>
                <a:sym typeface="Roboto"/>
              </a:rPr>
              <a:t>:</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La edad y la distancia del vuelo afecta 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Si la clase de vuelo es mayor,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aumenta?</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El Check in y la reserva online ayuda a que aumente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Influye la edad??</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El tipo de viaje influye en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Los minutos de retraso tanto en la llegada como en la salida afectan?</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Hay algun servicio que impacte directamente en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600"/>
              </a:spcAft>
              <a:buNone/>
            </a:pPr>
            <a:r>
              <a:rPr lang="es-419">
                <a:solidFill>
                  <a:srgbClr val="1F1F1F"/>
                </a:solidFill>
                <a:highlight>
                  <a:srgbClr val="FFFFFF"/>
                </a:highlight>
                <a:latin typeface="Roboto"/>
                <a:ea typeface="Roboto"/>
                <a:cs typeface="Roboto"/>
                <a:sym typeface="Roboto"/>
              </a:rPr>
              <a:t>Analizaremos los datos para responder a las mismas.</a:t>
            </a:r>
            <a:endParaRPr>
              <a:solidFill>
                <a:srgbClr val="1F1F1F"/>
              </a:solidFill>
              <a:highlight>
                <a:srgbClr val="FFFFFF"/>
              </a:highlight>
              <a:latin typeface="Roboto"/>
              <a:ea typeface="Roboto"/>
              <a:cs typeface="Roboto"/>
              <a:sym typeface="Roboto"/>
            </a:endParaRPr>
          </a:p>
        </p:txBody>
      </p:sp>
      <p:sp>
        <p:nvSpPr>
          <p:cNvPr id="77" name="Google Shape;77;p16"/>
          <p:cNvSpPr txBox="1"/>
          <p:nvPr/>
        </p:nvSpPr>
        <p:spPr>
          <a:xfrm>
            <a:off x="2431075" y="237850"/>
            <a:ext cx="433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Objetivo e hipotesis</a:t>
            </a:r>
            <a:endParaRPr b="1" sz="30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nvSpPr>
        <p:spPr>
          <a:xfrm>
            <a:off x="1389275" y="237850"/>
            <a:ext cx="640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Analisis exploratorio de los datos</a:t>
            </a:r>
            <a:endParaRPr b="1" sz="3000">
              <a:solidFill>
                <a:schemeClr val="dk1"/>
              </a:solidFill>
              <a:highlight>
                <a:schemeClr val="lt1"/>
              </a:highlight>
            </a:endParaRPr>
          </a:p>
        </p:txBody>
      </p:sp>
      <p:pic>
        <p:nvPicPr>
          <p:cNvPr id="83" name="Google Shape;83;p17"/>
          <p:cNvPicPr preferRelativeResize="0"/>
          <p:nvPr/>
        </p:nvPicPr>
        <p:blipFill>
          <a:blip r:embed="rId4">
            <a:alphaModFix/>
          </a:blip>
          <a:stretch>
            <a:fillRect/>
          </a:stretch>
        </p:blipFill>
        <p:spPr>
          <a:xfrm>
            <a:off x="6011475" y="960550"/>
            <a:ext cx="3069450" cy="1842725"/>
          </a:xfrm>
          <a:prstGeom prst="rect">
            <a:avLst/>
          </a:prstGeom>
          <a:noFill/>
          <a:ln>
            <a:noFill/>
          </a:ln>
        </p:spPr>
      </p:pic>
      <p:pic>
        <p:nvPicPr>
          <p:cNvPr id="84" name="Google Shape;84;p17"/>
          <p:cNvPicPr preferRelativeResize="0"/>
          <p:nvPr/>
        </p:nvPicPr>
        <p:blipFill>
          <a:blip r:embed="rId5">
            <a:alphaModFix/>
          </a:blip>
          <a:stretch>
            <a:fillRect/>
          </a:stretch>
        </p:blipFill>
        <p:spPr>
          <a:xfrm>
            <a:off x="163200" y="3180250"/>
            <a:ext cx="8825825" cy="1963250"/>
          </a:xfrm>
          <a:prstGeom prst="rect">
            <a:avLst/>
          </a:prstGeom>
          <a:noFill/>
          <a:ln>
            <a:noFill/>
          </a:ln>
        </p:spPr>
      </p:pic>
      <p:sp>
        <p:nvSpPr>
          <p:cNvPr id="85" name="Google Shape;85;p17"/>
          <p:cNvSpPr txBox="1"/>
          <p:nvPr/>
        </p:nvSpPr>
        <p:spPr>
          <a:xfrm>
            <a:off x="311575" y="960550"/>
            <a:ext cx="5576400" cy="2219700"/>
          </a:xfrm>
          <a:prstGeom prst="rect">
            <a:avLst/>
          </a:prstGeom>
          <a:noFill/>
          <a:ln>
            <a:noFill/>
          </a:ln>
        </p:spPr>
        <p:txBody>
          <a:bodyPr anchorCtr="0" anchor="t" bIns="91425" lIns="91425" spcFirstLastPara="1" rIns="91425" wrap="square" tIns="91425">
            <a:spAutoFit/>
          </a:bodyPr>
          <a:lstStyle/>
          <a:p>
            <a:pPr indent="0" lvl="0" marL="76200" marR="76200" rtl="0" algn="l">
              <a:lnSpc>
                <a:spcPct val="160000"/>
              </a:lnSpc>
              <a:spcBef>
                <a:spcPts val="600"/>
              </a:spcBef>
              <a:spcAft>
                <a:spcPts val="0"/>
              </a:spcAft>
              <a:buNone/>
            </a:pPr>
            <a:r>
              <a:rPr b="1" lang="es-419" sz="1200">
                <a:solidFill>
                  <a:srgbClr val="1F1F1F"/>
                </a:solidFill>
                <a:highlight>
                  <a:schemeClr val="lt1"/>
                </a:highlight>
              </a:rPr>
              <a:t>Los datos </a:t>
            </a:r>
            <a:r>
              <a:rPr b="1" lang="es-419" sz="1200">
                <a:solidFill>
                  <a:srgbClr val="1F1F1F"/>
                </a:solidFill>
                <a:highlight>
                  <a:schemeClr val="lt1"/>
                </a:highlight>
              </a:rPr>
              <a:t>están</a:t>
            </a:r>
            <a:r>
              <a:rPr b="1" lang="es-419" sz="1200">
                <a:solidFill>
                  <a:srgbClr val="1F1F1F"/>
                </a:solidFill>
                <a:highlight>
                  <a:schemeClr val="lt1"/>
                </a:highlight>
              </a:rPr>
              <a:t> equilibrados entre los pasajeros satisfechos (43%) y los no satisfechos con un (57%).</a:t>
            </a:r>
            <a:endParaRPr b="1" sz="1200">
              <a:solidFill>
                <a:srgbClr val="1F1F1F"/>
              </a:solidFill>
              <a:highlight>
                <a:schemeClr val="lt1"/>
              </a:highlight>
            </a:endParaRPr>
          </a:p>
          <a:p>
            <a:pPr indent="0" lvl="0" marL="76200" marR="76200" rtl="0" algn="l">
              <a:lnSpc>
                <a:spcPct val="160000"/>
              </a:lnSpc>
              <a:spcBef>
                <a:spcPts val="600"/>
              </a:spcBef>
              <a:spcAft>
                <a:spcPts val="600"/>
              </a:spcAft>
              <a:buNone/>
            </a:pPr>
            <a:r>
              <a:rPr b="1" lang="es-419" sz="1200">
                <a:solidFill>
                  <a:srgbClr val="1F1F1F"/>
                </a:solidFill>
                <a:highlight>
                  <a:srgbClr val="FFFFFF"/>
                </a:highlight>
              </a:rPr>
              <a:t>Si analizamos las variables </a:t>
            </a:r>
            <a:r>
              <a:rPr b="1" lang="es-419" sz="1200">
                <a:solidFill>
                  <a:srgbClr val="1F1F1F"/>
                </a:solidFill>
                <a:highlight>
                  <a:srgbClr val="FFFFFF"/>
                </a:highlight>
              </a:rPr>
              <a:t>categóricas</a:t>
            </a:r>
            <a:r>
              <a:rPr b="1" lang="es-419" sz="1200">
                <a:solidFill>
                  <a:srgbClr val="1F1F1F"/>
                </a:solidFill>
                <a:highlight>
                  <a:srgbClr val="FFFFFF"/>
                </a:highlight>
              </a:rPr>
              <a:t> observamos que en cuanto a </a:t>
            </a:r>
            <a:r>
              <a:rPr b="1" lang="es-419" sz="1200">
                <a:solidFill>
                  <a:srgbClr val="1F1F1F"/>
                </a:solidFill>
                <a:highlight>
                  <a:srgbClr val="FFFFFF"/>
                </a:highlight>
              </a:rPr>
              <a:t>género</a:t>
            </a:r>
            <a:r>
              <a:rPr b="1" lang="es-419" sz="1200">
                <a:solidFill>
                  <a:srgbClr val="1F1F1F"/>
                </a:solidFill>
                <a:highlight>
                  <a:srgbClr val="FFFFFF"/>
                </a:highlight>
              </a:rPr>
              <a:t> </a:t>
            </a:r>
            <a:r>
              <a:rPr b="1" lang="es-419" sz="1200">
                <a:solidFill>
                  <a:srgbClr val="1F1F1F"/>
                </a:solidFill>
                <a:highlight>
                  <a:srgbClr val="FFFFFF"/>
                </a:highlight>
              </a:rPr>
              <a:t>está</a:t>
            </a:r>
            <a:r>
              <a:rPr b="1" lang="es-419" sz="1200">
                <a:solidFill>
                  <a:srgbClr val="1F1F1F"/>
                </a:solidFill>
                <a:highlight>
                  <a:srgbClr val="FFFFFF"/>
                </a:highlight>
              </a:rPr>
              <a:t> dividido en formas casi iguales (51% mujeres y 49% hombres), hay muchos </a:t>
            </a:r>
            <a:r>
              <a:rPr b="1" lang="es-419" sz="1200">
                <a:solidFill>
                  <a:srgbClr val="1F1F1F"/>
                </a:solidFill>
                <a:highlight>
                  <a:srgbClr val="FFFFFF"/>
                </a:highlight>
              </a:rPr>
              <a:t>más</a:t>
            </a:r>
            <a:r>
              <a:rPr b="1" lang="es-419" sz="1200">
                <a:solidFill>
                  <a:srgbClr val="1F1F1F"/>
                </a:solidFill>
                <a:highlight>
                  <a:srgbClr val="FFFFFF"/>
                </a:highlight>
              </a:rPr>
              <a:t> clientes leales (82%), el 69% de los viajes son por negocios y mas de un 90% de los pasajeros viajan en Business o en </a:t>
            </a:r>
            <a:r>
              <a:rPr b="1" lang="es-419" sz="1200">
                <a:solidFill>
                  <a:srgbClr val="1F1F1F"/>
                </a:solidFill>
                <a:highlight>
                  <a:srgbClr val="FFFFFF"/>
                </a:highlight>
              </a:rPr>
              <a:t>Económica</a:t>
            </a:r>
            <a:r>
              <a:rPr b="1" lang="es-419" sz="1200">
                <a:solidFill>
                  <a:srgbClr val="1F1F1F"/>
                </a:solidFill>
                <a:highlight>
                  <a:srgbClr val="FFFFFF"/>
                </a:highlight>
              </a:rPr>
              <a:t> (Eco), dividido de forma similar.</a:t>
            </a:r>
            <a:endParaRPr b="1" sz="1200">
              <a:solidFill>
                <a:srgbClr val="1F1F1F"/>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nvSpPr>
        <p:spPr>
          <a:xfrm>
            <a:off x="4255750" y="881700"/>
            <a:ext cx="4512900" cy="343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Si evaluamos los viajes personales, solo el 10% de los clientes quedan satisfechos. Mientras que si el viaje es de negocios casi el 60% de los clientes quedan satisfechos.</a:t>
            </a:r>
            <a:endParaRPr>
              <a:solidFill>
                <a:srgbClr val="1F1F1F"/>
              </a:solidFill>
              <a:highlight>
                <a:srgbClr val="FFFFFF"/>
              </a:highlight>
              <a:latin typeface="Roboto"/>
              <a:ea typeface="Roboto"/>
              <a:cs typeface="Roboto"/>
              <a:sym typeface="Roboto"/>
            </a:endParaRPr>
          </a:p>
          <a:p>
            <a:pPr indent="0" lvl="0" marL="91440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cuanto a las clases, si el cliente viaje en Business es muy probable que quede satisfecho (casi 70%), mientras que en Economica no supera el 19% y en Eco Plus esta por debajo del 25%.</a:t>
            </a:r>
            <a:endParaRPr>
              <a:solidFill>
                <a:srgbClr val="1F1F1F"/>
              </a:solidFill>
              <a:highlight>
                <a:srgbClr val="FFFFFF"/>
              </a:highlight>
              <a:latin typeface="Roboto"/>
              <a:ea typeface="Roboto"/>
              <a:cs typeface="Roboto"/>
              <a:sym typeface="Roboto"/>
            </a:endParaRPr>
          </a:p>
        </p:txBody>
      </p:sp>
      <p:pic>
        <p:nvPicPr>
          <p:cNvPr id="91" name="Google Shape;91;p18"/>
          <p:cNvPicPr preferRelativeResize="0"/>
          <p:nvPr/>
        </p:nvPicPr>
        <p:blipFill>
          <a:blip r:embed="rId4">
            <a:alphaModFix/>
          </a:blip>
          <a:stretch>
            <a:fillRect/>
          </a:stretch>
        </p:blipFill>
        <p:spPr>
          <a:xfrm>
            <a:off x="152400" y="292551"/>
            <a:ext cx="3720026" cy="2279199"/>
          </a:xfrm>
          <a:prstGeom prst="rect">
            <a:avLst/>
          </a:prstGeom>
          <a:noFill/>
          <a:ln>
            <a:noFill/>
          </a:ln>
        </p:spPr>
      </p:pic>
      <p:pic>
        <p:nvPicPr>
          <p:cNvPr id="92" name="Google Shape;92;p18"/>
          <p:cNvPicPr preferRelativeResize="0"/>
          <p:nvPr/>
        </p:nvPicPr>
        <p:blipFill>
          <a:blip r:embed="rId5">
            <a:alphaModFix/>
          </a:blip>
          <a:stretch>
            <a:fillRect/>
          </a:stretch>
        </p:blipFill>
        <p:spPr>
          <a:xfrm>
            <a:off x="152400" y="2764198"/>
            <a:ext cx="3720024" cy="2226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4">
            <a:alphaModFix/>
          </a:blip>
          <a:stretch>
            <a:fillRect/>
          </a:stretch>
        </p:blipFill>
        <p:spPr>
          <a:xfrm>
            <a:off x="129650" y="348050"/>
            <a:ext cx="3916177" cy="2354225"/>
          </a:xfrm>
          <a:prstGeom prst="rect">
            <a:avLst/>
          </a:prstGeom>
          <a:noFill/>
          <a:ln>
            <a:noFill/>
          </a:ln>
        </p:spPr>
      </p:pic>
      <p:pic>
        <p:nvPicPr>
          <p:cNvPr id="98" name="Google Shape;98;p19"/>
          <p:cNvPicPr preferRelativeResize="0"/>
          <p:nvPr/>
        </p:nvPicPr>
        <p:blipFill>
          <a:blip r:embed="rId5">
            <a:alphaModFix/>
          </a:blip>
          <a:stretch>
            <a:fillRect/>
          </a:stretch>
        </p:blipFill>
        <p:spPr>
          <a:xfrm>
            <a:off x="140025" y="2813521"/>
            <a:ext cx="3895425" cy="2354229"/>
          </a:xfrm>
          <a:prstGeom prst="rect">
            <a:avLst/>
          </a:prstGeom>
          <a:noFill/>
          <a:ln>
            <a:noFill/>
          </a:ln>
        </p:spPr>
      </p:pic>
      <p:sp>
        <p:nvSpPr>
          <p:cNvPr id="99" name="Google Shape;99;p19"/>
          <p:cNvSpPr txBox="1"/>
          <p:nvPr/>
        </p:nvSpPr>
        <p:spPr>
          <a:xfrm>
            <a:off x="4834400" y="496575"/>
            <a:ext cx="3916200" cy="4254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relacion a la edad las distribuciones son similares, con picos en los clientes insatisfechos en los 25 y 40 años, mientras que los satisfechos es mayor el pico de los 40 años.</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cuanto a la distribución de la distancia del vuelo, se puede observar con mayor claridad que una vez pasado los 1.000 Km la curva de los insatisfechos es mucho mas plana que en los clientes satisfechos.</a:t>
            </a:r>
            <a:endParaRPr>
              <a:solidFill>
                <a:srgbClr val="1F1F1F"/>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4">
            <a:alphaModFix/>
          </a:blip>
          <a:stretch>
            <a:fillRect/>
          </a:stretch>
        </p:blipFill>
        <p:spPr>
          <a:xfrm>
            <a:off x="855575" y="164950"/>
            <a:ext cx="7332001" cy="4055149"/>
          </a:xfrm>
          <a:prstGeom prst="rect">
            <a:avLst/>
          </a:prstGeom>
          <a:noFill/>
          <a:ln>
            <a:noFill/>
          </a:ln>
        </p:spPr>
      </p:pic>
      <p:sp>
        <p:nvSpPr>
          <p:cNvPr id="105" name="Google Shape;105;p20"/>
          <p:cNvSpPr txBox="1"/>
          <p:nvPr/>
        </p:nvSpPr>
        <p:spPr>
          <a:xfrm>
            <a:off x="160725" y="4220100"/>
            <a:ext cx="898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1F1F1F"/>
                </a:solidFill>
                <a:highlight>
                  <a:srgbClr val="FFFFFF"/>
                </a:highlight>
                <a:latin typeface="Roboto"/>
                <a:ea typeface="Roboto"/>
                <a:cs typeface="Roboto"/>
                <a:sym typeface="Roboto"/>
              </a:rPr>
              <a:t>Si analizamos los diagramas de dispersión podemos concluir que los vuelos largos bien gestionados tienden a dar más satisfacción. Y si observamos los graficos 3 y 4 Stripplot con jitter (puntos individuales dispersos horizontalmente), la densidad de los clientes satisfechos va disminuyendo mientras aumenta la demora tanto en la salida como en la llegada. Por lo tanto la demora en Salida y/o en llegada afecta a la </a:t>
            </a:r>
            <a:r>
              <a:rPr lang="es-419" sz="1200">
                <a:solidFill>
                  <a:srgbClr val="1F1F1F"/>
                </a:solidFill>
                <a:highlight>
                  <a:srgbClr val="FFFFFF"/>
                </a:highlight>
                <a:latin typeface="Roboto"/>
                <a:ea typeface="Roboto"/>
                <a:cs typeface="Roboto"/>
                <a:sym typeface="Roboto"/>
              </a:rPr>
              <a:t>satisfacción</a:t>
            </a:r>
            <a:r>
              <a:rPr lang="es-419" sz="1200">
                <a:solidFill>
                  <a:srgbClr val="1F1F1F"/>
                </a:solidFill>
                <a:highlight>
                  <a:srgbClr val="FFFFFF"/>
                </a:highlight>
                <a:latin typeface="Roboto"/>
                <a:ea typeface="Roboto"/>
                <a:cs typeface="Roboto"/>
                <a:sym typeface="Roboto"/>
              </a:rPr>
              <a:t> del cliente.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4">
            <a:alphaModFix/>
          </a:blip>
          <a:stretch>
            <a:fillRect/>
          </a:stretch>
        </p:blipFill>
        <p:spPr>
          <a:xfrm>
            <a:off x="152400" y="152400"/>
            <a:ext cx="5406554" cy="4838699"/>
          </a:xfrm>
          <a:prstGeom prst="rect">
            <a:avLst/>
          </a:prstGeom>
          <a:noFill/>
          <a:ln>
            <a:noFill/>
          </a:ln>
        </p:spPr>
      </p:pic>
      <p:sp>
        <p:nvSpPr>
          <p:cNvPr id="111" name="Google Shape;111;p21"/>
          <p:cNvSpPr txBox="1"/>
          <p:nvPr/>
        </p:nvSpPr>
        <p:spPr>
          <a:xfrm>
            <a:off x="5835900" y="152400"/>
            <a:ext cx="3000000" cy="46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1200">
                <a:solidFill>
                  <a:srgbClr val="1F1F1F"/>
                </a:solidFill>
                <a:highlight>
                  <a:srgbClr val="FFFFFF"/>
                </a:highlight>
                <a:latin typeface="Roboto"/>
                <a:ea typeface="Roboto"/>
                <a:cs typeface="Roboto"/>
                <a:sym typeface="Roboto"/>
              </a:rPr>
              <a:t>L</a:t>
            </a:r>
            <a:r>
              <a:rPr lang="es-419" sz="1200">
                <a:solidFill>
                  <a:srgbClr val="1F1F1F"/>
                </a:solidFill>
                <a:highlight>
                  <a:srgbClr val="FFFFFF"/>
                </a:highlight>
                <a:latin typeface="Roboto"/>
                <a:ea typeface="Roboto"/>
                <a:cs typeface="Roboto"/>
                <a:sym typeface="Roboto"/>
              </a:rPr>
              <a:t>as correlaciones mas importantes con la satisfaccion se dan en Embarque en linea(r ≈ +0.50), Entretenimiento a Bordo (r ≈ +0.40), Comodidad Asiento (r ≈ +0.35), Limpieza (r ≈ +0.31), Distancia Vuelo (r ≈ +0.30) y Demora Despegue de forma negativa (r ≈ -0.05). Las correlaciones no son muy fuertes, ni muy marcadas para determinar que una variable explique la </a:t>
            </a:r>
            <a:r>
              <a:rPr lang="es-419" sz="1200">
                <a:solidFill>
                  <a:srgbClr val="1F1F1F"/>
                </a:solidFill>
                <a:highlight>
                  <a:srgbClr val="FFFFFF"/>
                </a:highlight>
                <a:latin typeface="Roboto"/>
                <a:ea typeface="Roboto"/>
                <a:cs typeface="Roboto"/>
                <a:sym typeface="Roboto"/>
              </a:rPr>
              <a:t>satisfacción</a:t>
            </a:r>
            <a:r>
              <a:rPr lang="es-419" sz="1200">
                <a:solidFill>
                  <a:srgbClr val="1F1F1F"/>
                </a:solidFill>
                <a:highlight>
                  <a:srgbClr val="FFFFFF"/>
                </a:highlight>
                <a:latin typeface="Roboto"/>
                <a:ea typeface="Roboto"/>
                <a:cs typeface="Roboto"/>
                <a:sym typeface="Roboto"/>
              </a:rPr>
              <a:t>.</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600"/>
              </a:spcAft>
              <a:buNone/>
            </a:pPr>
            <a:r>
              <a:rPr lang="es-419" sz="1200">
                <a:solidFill>
                  <a:srgbClr val="1F1F1F"/>
                </a:solidFill>
                <a:highlight>
                  <a:srgbClr val="FFFFFF"/>
                </a:highlight>
                <a:latin typeface="Roboto"/>
                <a:ea typeface="Roboto"/>
                <a:cs typeface="Roboto"/>
                <a:sym typeface="Roboto"/>
              </a:rPr>
              <a:t>Además</a:t>
            </a:r>
            <a:r>
              <a:rPr lang="es-419" sz="1200">
                <a:solidFill>
                  <a:srgbClr val="1F1F1F"/>
                </a:solidFill>
                <a:highlight>
                  <a:srgbClr val="FFFFFF"/>
                </a:highlight>
                <a:latin typeface="Roboto"/>
                <a:ea typeface="Roboto"/>
                <a:cs typeface="Roboto"/>
                <a:sym typeface="Roboto"/>
              </a:rPr>
              <a:t> podemos observar que la variable Demora Despegue y Arribo estan muy fuerte correlacionadas (r ≈ +0.96), lo que explica que si hay demora en la salida, la hay </a:t>
            </a:r>
            <a:r>
              <a:rPr lang="es-419" sz="1200">
                <a:solidFill>
                  <a:srgbClr val="1F1F1F"/>
                </a:solidFill>
                <a:highlight>
                  <a:srgbClr val="FFFFFF"/>
                </a:highlight>
                <a:latin typeface="Roboto"/>
                <a:ea typeface="Roboto"/>
                <a:cs typeface="Roboto"/>
                <a:sym typeface="Roboto"/>
              </a:rPr>
              <a:t>también</a:t>
            </a:r>
            <a:r>
              <a:rPr lang="es-419" sz="1200">
                <a:solidFill>
                  <a:srgbClr val="1F1F1F"/>
                </a:solidFill>
                <a:highlight>
                  <a:srgbClr val="FFFFFF"/>
                </a:highlight>
                <a:latin typeface="Roboto"/>
                <a:ea typeface="Roboto"/>
                <a:cs typeface="Roboto"/>
                <a:sym typeface="Roboto"/>
              </a:rPr>
              <a:t> en la llegada. Y que las variables de Servicios a Bordo </a:t>
            </a:r>
            <a:r>
              <a:rPr lang="es-419" sz="1200">
                <a:solidFill>
                  <a:srgbClr val="1F1F1F"/>
                </a:solidFill>
                <a:highlight>
                  <a:srgbClr val="FFFFFF"/>
                </a:highlight>
                <a:latin typeface="Roboto"/>
                <a:ea typeface="Roboto"/>
                <a:cs typeface="Roboto"/>
                <a:sym typeface="Roboto"/>
              </a:rPr>
              <a:t>están</a:t>
            </a:r>
            <a:r>
              <a:rPr lang="es-419" sz="1200">
                <a:solidFill>
                  <a:srgbClr val="1F1F1F"/>
                </a:solidFill>
                <a:highlight>
                  <a:srgbClr val="FFFFFF"/>
                </a:highlight>
                <a:latin typeface="Roboto"/>
                <a:ea typeface="Roboto"/>
                <a:cs typeface="Roboto"/>
                <a:sym typeface="Roboto"/>
              </a:rPr>
              <a:t> correlacionadas entre si, por Ej: </a:t>
            </a:r>
            <a:r>
              <a:rPr lang="es-419" sz="1200">
                <a:solidFill>
                  <a:srgbClr val="1F1F1F"/>
                </a:solidFill>
                <a:highlight>
                  <a:srgbClr val="FFFFFF"/>
                </a:highlight>
                <a:latin typeface="Roboto"/>
                <a:ea typeface="Roboto"/>
                <a:cs typeface="Roboto"/>
                <a:sym typeface="Roboto"/>
              </a:rPr>
              <a:t>Entretenimiento</a:t>
            </a:r>
            <a:r>
              <a:rPr lang="es-419" sz="1200">
                <a:solidFill>
                  <a:srgbClr val="1F1F1F"/>
                </a:solidFill>
                <a:highlight>
                  <a:srgbClr val="FFFFFF"/>
                </a:highlight>
                <a:latin typeface="Roboto"/>
                <a:ea typeface="Roboto"/>
                <a:cs typeface="Roboto"/>
                <a:sym typeface="Roboto"/>
              </a:rPr>
              <a:t> a bordo con Limpieza (0.69), comida y bebida con </a:t>
            </a:r>
            <a:r>
              <a:rPr lang="es-419" sz="1200">
                <a:solidFill>
                  <a:srgbClr val="1F1F1F"/>
                </a:solidFill>
                <a:highlight>
                  <a:srgbClr val="FFFFFF"/>
                </a:highlight>
                <a:latin typeface="Roboto"/>
                <a:ea typeface="Roboto"/>
                <a:cs typeface="Roboto"/>
                <a:sym typeface="Roboto"/>
              </a:rPr>
              <a:t>Entretenimiento</a:t>
            </a:r>
            <a:r>
              <a:rPr lang="es-419" sz="1200">
                <a:solidFill>
                  <a:srgbClr val="1F1F1F"/>
                </a:solidFill>
                <a:highlight>
                  <a:srgbClr val="FFFFFF"/>
                </a:highlight>
                <a:latin typeface="Roboto"/>
                <a:ea typeface="Roboto"/>
                <a:cs typeface="Roboto"/>
                <a:sym typeface="Roboto"/>
              </a:rPr>
              <a:t> a bordo (0.62); Comida y bebida con Limpieza (0.66), Etc.</a:t>
            </a:r>
            <a:endParaRPr sz="1200">
              <a:solidFill>
                <a:srgbClr val="1F1F1F"/>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