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9" r:id="rId5"/>
    <p:sldId id="272" r:id="rId6"/>
    <p:sldId id="283" r:id="rId7"/>
    <p:sldId id="284" r:id="rId8"/>
    <p:sldId id="285" r:id="rId9"/>
    <p:sldId id="278" r:id="rId10"/>
    <p:sldId id="279" r:id="rId11"/>
    <p:sldId id="271" r:id="rId12"/>
    <p:sldId id="280" r:id="rId13"/>
    <p:sldId id="281" r:id="rId14"/>
    <p:sldId id="286" r:id="rId15"/>
    <p:sldId id="274"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A76CE48-B599-464C-9E3A-7BBC126E72B1}">
          <p14:sldIdLst>
            <p14:sldId id="259"/>
            <p14:sldId id="272"/>
            <p14:sldId id="283"/>
            <p14:sldId id="284"/>
            <p14:sldId id="285"/>
            <p14:sldId id="278"/>
            <p14:sldId id="279"/>
            <p14:sldId id="271"/>
            <p14:sldId id="280"/>
            <p14:sldId id="281"/>
            <p14:sldId id="28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99959A"/>
    <a:srgbClr val="C33B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5103" autoAdjust="0"/>
  </p:normalViewPr>
  <p:slideViewPr>
    <p:cSldViewPr snapToGrid="0">
      <p:cViewPr>
        <p:scale>
          <a:sx n="50" d="100"/>
          <a:sy n="50" d="100"/>
        </p:scale>
        <p:origin x="108" y="372"/>
      </p:cViewPr>
      <p:guideLst/>
    </p:cSldViewPr>
  </p:slid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CC330-C08E-44EF-85B5-7020C28F6BCA}" type="datetimeFigureOut">
              <a:rPr lang="es-CL" smtClean="0"/>
              <a:t>19-07-2023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EDC87-21DE-4982-8241-7999FB5B776B}" type="slidenum">
              <a:rPr lang="es-CL" smtClean="0"/>
              <a:t>‹Nº›</a:t>
            </a:fld>
            <a:endParaRPr lang="es-CL"/>
          </a:p>
        </p:txBody>
      </p:sp>
    </p:spTree>
    <p:extLst>
      <p:ext uri="{BB962C8B-B14F-4D97-AF65-F5344CB8AC3E}">
        <p14:creationId xmlns:p14="http://schemas.microsoft.com/office/powerpoint/2010/main" val="402897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28EEDC87-21DE-4982-8241-7999FB5B776B}" type="slidenum">
              <a:rPr lang="es-CL" smtClean="0"/>
              <a:t>1</a:t>
            </a:fld>
            <a:endParaRPr lang="es-CL"/>
          </a:p>
        </p:txBody>
      </p:sp>
    </p:spTree>
    <p:extLst>
      <p:ext uri="{BB962C8B-B14F-4D97-AF65-F5344CB8AC3E}">
        <p14:creationId xmlns:p14="http://schemas.microsoft.com/office/powerpoint/2010/main" val="29507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ECE0A-ABF6-3E92-6E8C-213532532B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7029EF-D03A-BD6F-2910-24284B800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795EA763-6661-55F1-36B0-17CC1482202F}"/>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40AB544D-65DC-CEDB-C780-799365D1D088}"/>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EB64EAAE-6AC9-3D31-C517-44DBDC463217}"/>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12006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CD763-A45A-5533-BCA5-05179F145BB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6D6681A-8734-A9B9-3E6B-BF87B11947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59414E8-455C-B915-88AB-7E34733D7056}"/>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82D1ABAE-04DB-F7BE-8D29-74C80EBAC356}"/>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989B74CA-B639-D8CE-4131-551E39C0CA5C}"/>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48491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06E2B6-97D3-F410-B89F-9A2F32A57B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202C7F2-754F-F105-60F6-726AD947A8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D4F13DD-6B06-FEF9-56FE-B9B45FC234E3}"/>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F777F714-4FC1-1A15-0B6B-0062F4AED872}"/>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E0200191-E315-93BD-99F8-3259DFADD821}"/>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15390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7EF65-ABB0-B70F-BA4A-F2838570A22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D587BE9-845A-E1EB-79F5-C0045630B8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67389F4-C0C9-A023-E0D4-8E34D8951254}"/>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74D84664-A1AA-EF80-5743-C5DCA15A5AE6}"/>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C3D1C3B7-AEBE-F744-E068-C9EEA5C21BBB}"/>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65675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08BD5-B2F4-8A81-718D-FEA76F325B2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8817BA5-9B67-8D1D-2464-16B31DF5F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B06D2DB-3511-CCED-D971-FFD5B25310D7}"/>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2C560DEA-5F35-D161-65E2-836BF6DE935C}"/>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1BAB152E-8209-08EF-E835-CA081CF45842}"/>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49666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E6F82-9C27-B7B4-F46A-8E46ACD453A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696B2C3-1139-2832-2BAA-536792D0469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186FAF3-0BA6-AE6C-30C5-15495CD71D3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48854971-1039-3DF0-509C-DD227B33BE82}"/>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6" name="Marcador de pie de página 5">
            <a:extLst>
              <a:ext uri="{FF2B5EF4-FFF2-40B4-BE49-F238E27FC236}">
                <a16:creationId xmlns:a16="http://schemas.microsoft.com/office/drawing/2014/main" id="{54CB7C93-6A43-113A-592D-9F761C5EFCE4}"/>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43F6DFCB-08FE-8CAC-D60D-36E87D613891}"/>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117864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116EE-AC56-E687-13F6-781ADFDB88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C9D9A61-B6D9-8179-6E4E-E0A9093C6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0FADBE5-971A-3413-EE2B-7160227AE3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FEAA1DF-7FBB-1547-A22E-E633881AE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0C4EC2-CC55-1A3A-762E-3F65B9F57E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7398684-04D5-9196-C446-102A85D3EA4D}"/>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8" name="Marcador de pie de página 7">
            <a:extLst>
              <a:ext uri="{FF2B5EF4-FFF2-40B4-BE49-F238E27FC236}">
                <a16:creationId xmlns:a16="http://schemas.microsoft.com/office/drawing/2014/main" id="{2BD7799F-5F6A-B3E4-1987-5283F836BF14}"/>
              </a:ext>
            </a:extLst>
          </p:cNvPr>
          <p:cNvSpPr>
            <a:spLocks noGrp="1"/>
          </p:cNvSpPr>
          <p:nvPr>
            <p:ph type="ftr" sz="quarter" idx="11"/>
          </p:nvPr>
        </p:nvSpPr>
        <p:spPr/>
        <p:txBody>
          <a:bodyPr/>
          <a:lstStyle/>
          <a:p>
            <a:endParaRPr lang="es-CL" dirty="0"/>
          </a:p>
        </p:txBody>
      </p:sp>
      <p:sp>
        <p:nvSpPr>
          <p:cNvPr id="9" name="Marcador de número de diapositiva 8">
            <a:extLst>
              <a:ext uri="{FF2B5EF4-FFF2-40B4-BE49-F238E27FC236}">
                <a16:creationId xmlns:a16="http://schemas.microsoft.com/office/drawing/2014/main" id="{C14150C3-F65D-B6F4-2295-4B92F8EC4755}"/>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52005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68BF1-0F3E-FE02-5F6A-73F12BD85E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EFCE536-88BC-DAC1-BE2B-276C68DA77A9}"/>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4" name="Marcador de pie de página 3">
            <a:extLst>
              <a:ext uri="{FF2B5EF4-FFF2-40B4-BE49-F238E27FC236}">
                <a16:creationId xmlns:a16="http://schemas.microsoft.com/office/drawing/2014/main" id="{EDEFC2BA-2F66-A259-5D6F-1DEF7423E251}"/>
              </a:ext>
            </a:extLst>
          </p:cNvPr>
          <p:cNvSpPr>
            <a:spLocks noGrp="1"/>
          </p:cNvSpPr>
          <p:nvPr>
            <p:ph type="ftr" sz="quarter" idx="11"/>
          </p:nvPr>
        </p:nvSpPr>
        <p:spPr/>
        <p:txBody>
          <a:bodyPr/>
          <a:lstStyle/>
          <a:p>
            <a:endParaRPr lang="es-CL" dirty="0"/>
          </a:p>
        </p:txBody>
      </p:sp>
      <p:sp>
        <p:nvSpPr>
          <p:cNvPr id="5" name="Marcador de número de diapositiva 4">
            <a:extLst>
              <a:ext uri="{FF2B5EF4-FFF2-40B4-BE49-F238E27FC236}">
                <a16:creationId xmlns:a16="http://schemas.microsoft.com/office/drawing/2014/main" id="{1ACC79EC-92C2-A1A8-DC6E-9280F63C3425}"/>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19808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1B1925-75B0-8C37-4992-2CD4EB60BB12}"/>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3" name="Marcador de pie de página 2">
            <a:extLst>
              <a:ext uri="{FF2B5EF4-FFF2-40B4-BE49-F238E27FC236}">
                <a16:creationId xmlns:a16="http://schemas.microsoft.com/office/drawing/2014/main" id="{4A5A3169-1FDB-0E3F-B8A5-2683CF9C35CA}"/>
              </a:ext>
            </a:extLst>
          </p:cNvPr>
          <p:cNvSpPr>
            <a:spLocks noGrp="1"/>
          </p:cNvSpPr>
          <p:nvPr>
            <p:ph type="ftr" sz="quarter" idx="11"/>
          </p:nvPr>
        </p:nvSpPr>
        <p:spPr/>
        <p:txBody>
          <a:bodyPr/>
          <a:lstStyle/>
          <a:p>
            <a:endParaRPr lang="es-CL" dirty="0"/>
          </a:p>
        </p:txBody>
      </p:sp>
      <p:sp>
        <p:nvSpPr>
          <p:cNvPr id="4" name="Marcador de número de diapositiva 3">
            <a:extLst>
              <a:ext uri="{FF2B5EF4-FFF2-40B4-BE49-F238E27FC236}">
                <a16:creationId xmlns:a16="http://schemas.microsoft.com/office/drawing/2014/main" id="{3084BFBF-C726-C60D-13BD-EA0740D142F8}"/>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55596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CB12B-CB1E-08DF-D32B-3192CCD372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DA89607-2E50-0EE1-52BD-DAE692B1B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964E9EBD-13B7-93D3-8061-43763D396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904F2C-3861-2481-BF5E-7C67801C55CE}"/>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6" name="Marcador de pie de página 5">
            <a:extLst>
              <a:ext uri="{FF2B5EF4-FFF2-40B4-BE49-F238E27FC236}">
                <a16:creationId xmlns:a16="http://schemas.microsoft.com/office/drawing/2014/main" id="{121DBA55-749C-AE40-4BE1-2B7456D05F3B}"/>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08C7E7A0-FDD5-4372-0FB8-AD7E7AA6273B}"/>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58406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88E9D-44A3-B618-FA2D-8D0492704F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47249986-F94D-65EC-6051-4FE216597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dirty="0"/>
          </a:p>
        </p:txBody>
      </p:sp>
      <p:sp>
        <p:nvSpPr>
          <p:cNvPr id="4" name="Marcador de texto 3">
            <a:extLst>
              <a:ext uri="{FF2B5EF4-FFF2-40B4-BE49-F238E27FC236}">
                <a16:creationId xmlns:a16="http://schemas.microsoft.com/office/drawing/2014/main" id="{C0898EC2-C4B4-A920-E8C9-4871CD75F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8121263-1363-9D7E-D459-A3FC120AE684}"/>
              </a:ext>
            </a:extLst>
          </p:cNvPr>
          <p:cNvSpPr>
            <a:spLocks noGrp="1"/>
          </p:cNvSpPr>
          <p:nvPr>
            <p:ph type="dt" sz="half" idx="10"/>
          </p:nvPr>
        </p:nvSpPr>
        <p:spPr/>
        <p:txBody>
          <a:bodyPr/>
          <a:lstStyle/>
          <a:p>
            <a:fld id="{540FD9A8-36A6-4D72-A782-8DB9033AC51F}" type="datetimeFigureOut">
              <a:rPr lang="es-CL" smtClean="0"/>
              <a:t>19-07-2023</a:t>
            </a:fld>
            <a:endParaRPr lang="es-CL" dirty="0"/>
          </a:p>
        </p:txBody>
      </p:sp>
      <p:sp>
        <p:nvSpPr>
          <p:cNvPr id="6" name="Marcador de pie de página 5">
            <a:extLst>
              <a:ext uri="{FF2B5EF4-FFF2-40B4-BE49-F238E27FC236}">
                <a16:creationId xmlns:a16="http://schemas.microsoft.com/office/drawing/2014/main" id="{697028FA-3277-3267-54B9-E17BE3FA583D}"/>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7E68ABED-FC7A-D932-2E82-1379243ACDBB}"/>
              </a:ext>
            </a:extLst>
          </p:cNvPr>
          <p:cNvSpPr>
            <a:spLocks noGrp="1"/>
          </p:cNvSpPr>
          <p:nvPr>
            <p:ph type="sldNum" sz="quarter" idx="12"/>
          </p:nvPr>
        </p:nvSpPr>
        <p:spPr/>
        <p:txBody>
          <a:body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52222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8C6E37-50EE-A804-8951-C41F577C0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C1342A7-0236-CDD5-A202-117231AF7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4725B70-8483-122A-9D14-815B6BD4F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FD9A8-36A6-4D72-A782-8DB9033AC51F}" type="datetimeFigureOut">
              <a:rPr lang="es-CL" smtClean="0"/>
              <a:t>19-07-2023</a:t>
            </a:fld>
            <a:endParaRPr lang="es-CL" dirty="0"/>
          </a:p>
        </p:txBody>
      </p:sp>
      <p:sp>
        <p:nvSpPr>
          <p:cNvPr id="5" name="Marcador de pie de página 4">
            <a:extLst>
              <a:ext uri="{FF2B5EF4-FFF2-40B4-BE49-F238E27FC236}">
                <a16:creationId xmlns:a16="http://schemas.microsoft.com/office/drawing/2014/main" id="{54D36B92-14A5-3F09-FF29-1B0362C65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p>
        </p:txBody>
      </p:sp>
      <p:sp>
        <p:nvSpPr>
          <p:cNvPr id="6" name="Marcador de número de diapositiva 5">
            <a:extLst>
              <a:ext uri="{FF2B5EF4-FFF2-40B4-BE49-F238E27FC236}">
                <a16:creationId xmlns:a16="http://schemas.microsoft.com/office/drawing/2014/main" id="{F7037CAF-BE87-B273-1878-5EB943FE1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67448-B252-4361-937E-1FDB385732E0}" type="slidenum">
              <a:rPr lang="es-CL" smtClean="0"/>
              <a:t>‹Nº›</a:t>
            </a:fld>
            <a:endParaRPr lang="es-CL" dirty="0"/>
          </a:p>
        </p:txBody>
      </p:sp>
    </p:spTree>
    <p:extLst>
      <p:ext uri="{BB962C8B-B14F-4D97-AF65-F5344CB8AC3E}">
        <p14:creationId xmlns:p14="http://schemas.microsoft.com/office/powerpoint/2010/main" val="284587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ángulo 48">
            <a:extLst>
              <a:ext uri="{FF2B5EF4-FFF2-40B4-BE49-F238E27FC236}">
                <a16:creationId xmlns:a16="http://schemas.microsoft.com/office/drawing/2014/main" id="{D24B2400-AB96-76CB-6E10-693D1B92A749}"/>
              </a:ext>
            </a:extLst>
          </p:cNvPr>
          <p:cNvSpPr/>
          <p:nvPr/>
        </p:nvSpPr>
        <p:spPr>
          <a:xfrm>
            <a:off x="-76648" y="5155449"/>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50" name="CuadroTexto 49">
            <a:extLst>
              <a:ext uri="{FF2B5EF4-FFF2-40B4-BE49-F238E27FC236}">
                <a16:creationId xmlns:a16="http://schemas.microsoft.com/office/drawing/2014/main" id="{6D2C87A4-CA31-1B32-C1C1-0AEE1BA6C33B}"/>
              </a:ext>
            </a:extLst>
          </p:cNvPr>
          <p:cNvSpPr txBox="1"/>
          <p:nvPr/>
        </p:nvSpPr>
        <p:spPr>
          <a:xfrm>
            <a:off x="585633" y="700779"/>
            <a:ext cx="5805559" cy="1569660"/>
          </a:xfrm>
          <a:prstGeom prst="rect">
            <a:avLst/>
          </a:prstGeom>
          <a:noFill/>
        </p:spPr>
        <p:txBody>
          <a:bodyPr wrap="square" rtlCol="0">
            <a:spAutoFit/>
          </a:bodyPr>
          <a:lstStyle/>
          <a:p>
            <a:r>
              <a:rPr lang="es-MX" sz="4800" dirty="0">
                <a:latin typeface="Bahnschrift Condensed" panose="020B0502040204020203" pitchFamily="34" charset="0"/>
              </a:rPr>
              <a:t>Sistema IoT: ”Una solución al mundo subterráneo</a:t>
            </a:r>
            <a:endParaRPr lang="es-CL" sz="4800" dirty="0">
              <a:latin typeface="Bahnschrift Condensed" panose="020B0502040204020203"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585633" y="3358008"/>
            <a:ext cx="5137921" cy="2554545"/>
          </a:xfrm>
          <a:prstGeom prst="rect">
            <a:avLst/>
          </a:prstGeom>
          <a:noFill/>
        </p:spPr>
        <p:txBody>
          <a:bodyPr wrap="square" rtlCol="0">
            <a:spAutoFit/>
          </a:bodyPr>
          <a:lstStyle/>
          <a:p>
            <a:pPr algn="just"/>
            <a:r>
              <a:rPr lang="es-MX" sz="2000" b="1" dirty="0">
                <a:latin typeface="Arial" panose="020B0604020202020204" pitchFamily="34" charset="0"/>
                <a:cs typeface="Arial" panose="020B0604020202020204" pitchFamily="34" charset="0"/>
              </a:rPr>
              <a:t>Integrantes: </a:t>
            </a:r>
          </a:p>
          <a:p>
            <a:pPr algn="just"/>
            <a:r>
              <a:rPr lang="es-MX" sz="2000" dirty="0">
                <a:latin typeface="Arial" panose="020B0604020202020204" pitchFamily="34" charset="0"/>
                <a:cs typeface="Arial" panose="020B0604020202020204" pitchFamily="34" charset="0"/>
              </a:rPr>
              <a:t>Juan Hurtado</a:t>
            </a:r>
          </a:p>
          <a:p>
            <a:pPr algn="just"/>
            <a:r>
              <a:rPr lang="es-MX" sz="2000" dirty="0">
                <a:latin typeface="Arial" panose="020B0604020202020204" pitchFamily="34" charset="0"/>
                <a:cs typeface="Arial" panose="020B0604020202020204" pitchFamily="34" charset="0"/>
              </a:rPr>
              <a:t>Erick Bravo</a:t>
            </a:r>
          </a:p>
          <a:p>
            <a:pPr algn="just"/>
            <a:r>
              <a:rPr lang="es-MX" sz="2000" dirty="0">
                <a:latin typeface="Arial" panose="020B0604020202020204" pitchFamily="34" charset="0"/>
                <a:cs typeface="Arial" panose="020B0604020202020204" pitchFamily="34" charset="0"/>
              </a:rPr>
              <a:t>Milenka Zambrano</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Seminario de Ingeniería Eléctrica e Innovación Tecnológica </a:t>
            </a:r>
          </a:p>
          <a:p>
            <a:pPr algn="just"/>
            <a:r>
              <a:rPr lang="es-MX" sz="2000" dirty="0">
                <a:latin typeface="Arial" panose="020B0604020202020204" pitchFamily="34" charset="0"/>
                <a:cs typeface="Arial" panose="020B0604020202020204" pitchFamily="34" charset="0"/>
              </a:rPr>
              <a:t>19 de Julio del 2023</a:t>
            </a:r>
            <a:endParaRPr lang="es-CL" sz="2000" dirty="0">
              <a:latin typeface="Arial" panose="020B0604020202020204" pitchFamily="34" charset="0"/>
              <a:cs typeface="Arial" panose="020B0604020202020204" pitchFamily="34" charset="0"/>
            </a:endParaRPr>
          </a:p>
        </p:txBody>
      </p:sp>
      <p:grpSp>
        <p:nvGrpSpPr>
          <p:cNvPr id="16" name="Grupo 15">
            <a:extLst>
              <a:ext uri="{FF2B5EF4-FFF2-40B4-BE49-F238E27FC236}">
                <a16:creationId xmlns:a16="http://schemas.microsoft.com/office/drawing/2014/main" id="{C0E21EED-1A27-9F88-6498-8AEAD1BB833B}"/>
              </a:ext>
            </a:extLst>
          </p:cNvPr>
          <p:cNvGrpSpPr/>
          <p:nvPr/>
        </p:nvGrpSpPr>
        <p:grpSpPr>
          <a:xfrm>
            <a:off x="7114816" y="1142116"/>
            <a:ext cx="12225014" cy="5735637"/>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17" name="Rectángulo: esquinas redondeadas 16">
            <a:extLst>
              <a:ext uri="{FF2B5EF4-FFF2-40B4-BE49-F238E27FC236}">
                <a16:creationId xmlns:a16="http://schemas.microsoft.com/office/drawing/2014/main" id="{E00148A7-157E-EF3C-B2C3-87EAAA8F8525}"/>
              </a:ext>
            </a:extLst>
          </p:cNvPr>
          <p:cNvSpPr/>
          <p:nvPr/>
        </p:nvSpPr>
        <p:spPr>
          <a:xfrm>
            <a:off x="3601106" y="-6357177"/>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9" name="Grupo 18">
            <a:extLst>
              <a:ext uri="{FF2B5EF4-FFF2-40B4-BE49-F238E27FC236}">
                <a16:creationId xmlns:a16="http://schemas.microsoft.com/office/drawing/2014/main" id="{86A751A5-FA33-156D-319B-A3691671C3FA}"/>
              </a:ext>
            </a:extLst>
          </p:cNvPr>
          <p:cNvGrpSpPr/>
          <p:nvPr/>
        </p:nvGrpSpPr>
        <p:grpSpPr>
          <a:xfrm>
            <a:off x="4814788" y="-8595955"/>
            <a:ext cx="5385155" cy="2571046"/>
            <a:chOff x="5393602" y="-1256787"/>
            <a:chExt cx="5385155" cy="2571046"/>
          </a:xfrm>
        </p:grpSpPr>
        <p:sp>
          <p:nvSpPr>
            <p:cNvPr id="21" name="Rectángulo 20">
              <a:extLst>
                <a:ext uri="{FF2B5EF4-FFF2-40B4-BE49-F238E27FC236}">
                  <a16:creationId xmlns:a16="http://schemas.microsoft.com/office/drawing/2014/main" id="{21CB87DA-9863-6E77-7D24-4491CF0B3B7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CD3ADA2A-DD24-4DBA-2FE4-6544745432AD}"/>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3164378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06B750-0F77-2F39-9BE1-3C60B39FD018}"/>
              </a:ext>
            </a:extLst>
          </p:cNvPr>
          <p:cNvSpPr/>
          <p:nvPr/>
        </p:nvSpPr>
        <p:spPr>
          <a:xfrm>
            <a:off x="-78491" y="-42465"/>
            <a:ext cx="12270491" cy="802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Times New Roman" panose="02020603050405020304" pitchFamily="18" charset="0"/>
                <a:ea typeface="Times New Roman" panose="02020603050405020304" pitchFamily="18" charset="0"/>
              </a:rPr>
              <a:t>La solución propuesta se muestra en el siguiente diagrama en el cual se muestran los elementos que componen el kit, en el cual los datos recolectados por el sensor son entregados a Metro mediante la red NB -IoT, reportando el estado de la temperatura y humedad al interior de los vagones</a:t>
            </a:r>
            <a:endParaRPr lang="es-CL" dirty="0"/>
          </a:p>
        </p:txBody>
      </p:sp>
      <p:sp>
        <p:nvSpPr>
          <p:cNvPr id="49" name="Rectángulo 48">
            <a:extLst>
              <a:ext uri="{FF2B5EF4-FFF2-40B4-BE49-F238E27FC236}">
                <a16:creationId xmlns:a16="http://schemas.microsoft.com/office/drawing/2014/main" id="{D24B2400-AB96-76CB-6E10-693D1B92A749}"/>
              </a:ext>
            </a:extLst>
          </p:cNvPr>
          <p:cNvSpPr/>
          <p:nvPr/>
        </p:nvSpPr>
        <p:spPr>
          <a:xfrm>
            <a:off x="1237772" y="7667962"/>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nvGrpSpPr>
          <p:cNvPr id="2" name="Grupo 1">
            <a:extLst>
              <a:ext uri="{FF2B5EF4-FFF2-40B4-BE49-F238E27FC236}">
                <a16:creationId xmlns:a16="http://schemas.microsoft.com/office/drawing/2014/main" id="{C713EC03-CC3F-251B-5AC7-E1E14D8220D9}"/>
              </a:ext>
            </a:extLst>
          </p:cNvPr>
          <p:cNvGrpSpPr/>
          <p:nvPr/>
        </p:nvGrpSpPr>
        <p:grpSpPr>
          <a:xfrm>
            <a:off x="-2496296" y="5810959"/>
            <a:ext cx="14979388" cy="7027913"/>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pic>
        <p:nvPicPr>
          <p:cNvPr id="3" name="Picture 2" descr="Hombre de pie - Iconos gratis de personas">
            <a:extLst>
              <a:ext uri="{FF2B5EF4-FFF2-40B4-BE49-F238E27FC236}">
                <a16:creationId xmlns:a16="http://schemas.microsoft.com/office/drawing/2014/main" id="{7B86D147-EF4F-C07E-3510-229056A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301" y="502199"/>
            <a:ext cx="7762317" cy="776231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0235011-DFD8-97B3-0B36-EB6C324D4795}"/>
              </a:ext>
            </a:extLst>
          </p:cNvPr>
          <p:cNvSpPr txBox="1"/>
          <p:nvPr/>
        </p:nvSpPr>
        <p:spPr>
          <a:xfrm>
            <a:off x="1022828" y="1428396"/>
            <a:ext cx="5361689" cy="646331"/>
          </a:xfrm>
          <a:prstGeom prst="rect">
            <a:avLst/>
          </a:prstGeom>
          <a:noFill/>
        </p:spPr>
        <p:txBody>
          <a:bodyPr wrap="square" rtlCol="0">
            <a:spAutoFit/>
          </a:bodyPr>
          <a:lstStyle/>
          <a:p>
            <a:br>
              <a:rPr lang="es-ES" dirty="0"/>
            </a:br>
            <a:endParaRPr lang="es-CL" dirty="0"/>
          </a:p>
        </p:txBody>
      </p:sp>
      <p:sp>
        <p:nvSpPr>
          <p:cNvPr id="10" name="CuadroTexto 9">
            <a:extLst>
              <a:ext uri="{FF2B5EF4-FFF2-40B4-BE49-F238E27FC236}">
                <a16:creationId xmlns:a16="http://schemas.microsoft.com/office/drawing/2014/main" id="{E507208F-B6BF-B6F5-DCD2-B8805454430B}"/>
              </a:ext>
            </a:extLst>
          </p:cNvPr>
          <p:cNvSpPr txBox="1"/>
          <p:nvPr/>
        </p:nvSpPr>
        <p:spPr>
          <a:xfrm>
            <a:off x="491174" y="429264"/>
            <a:ext cx="4624836" cy="523220"/>
          </a:xfrm>
          <a:prstGeom prst="rect">
            <a:avLst/>
          </a:prstGeom>
          <a:noFill/>
        </p:spPr>
        <p:txBody>
          <a:bodyPr wrap="square" rtlCol="0">
            <a:spAutoFit/>
          </a:bodyPr>
          <a:lstStyle/>
          <a:p>
            <a:r>
              <a:rPr lang="es-US" sz="2800" b="1" dirty="0">
                <a:latin typeface="Bahnschrift Condensed" panose="020B0502040204020203" pitchFamily="34" charset="0"/>
              </a:rPr>
              <a:t>Presentación Solución Redefinida</a:t>
            </a:r>
            <a:endParaRPr lang="es-CL" sz="2800" b="1" dirty="0">
              <a:latin typeface="Bahnschrift Condensed" panose="020B0502040204020203" pitchFamily="34" charset="0"/>
            </a:endParaRPr>
          </a:p>
        </p:txBody>
      </p:sp>
      <p:graphicFrame>
        <p:nvGraphicFramePr>
          <p:cNvPr id="16" name="Tabla 15">
            <a:extLst>
              <a:ext uri="{FF2B5EF4-FFF2-40B4-BE49-F238E27FC236}">
                <a16:creationId xmlns:a16="http://schemas.microsoft.com/office/drawing/2014/main" id="{495EBE8F-6F3E-F402-741F-C1FCF1971C2D}"/>
              </a:ext>
            </a:extLst>
          </p:cNvPr>
          <p:cNvGraphicFramePr>
            <a:graphicFrameLocks noGrp="1"/>
          </p:cNvGraphicFramePr>
          <p:nvPr>
            <p:extLst>
              <p:ext uri="{D42A27DB-BD31-4B8C-83A1-F6EECF244321}">
                <p14:modId xmlns:p14="http://schemas.microsoft.com/office/powerpoint/2010/main" val="1259087672"/>
              </p:ext>
            </p:extLst>
          </p:nvPr>
        </p:nvGraphicFramePr>
        <p:xfrm>
          <a:off x="544591" y="1298666"/>
          <a:ext cx="7987268" cy="4169321"/>
        </p:xfrm>
        <a:graphic>
          <a:graphicData uri="http://schemas.openxmlformats.org/drawingml/2006/table">
            <a:tbl>
              <a:tblPr/>
              <a:tblGrid>
                <a:gridCol w="7987268">
                  <a:extLst>
                    <a:ext uri="{9D8B030D-6E8A-4147-A177-3AD203B41FA5}">
                      <a16:colId xmlns:a16="http://schemas.microsoft.com/office/drawing/2014/main" val="3654141950"/>
                    </a:ext>
                  </a:extLst>
                </a:gridCol>
              </a:tblGrid>
              <a:tr h="389120">
                <a:tc>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Nombre: NB-IoT IoT Sensor</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396" marR="61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345768"/>
                  </a:ext>
                </a:extLst>
              </a:tr>
              <a:tr h="1316671">
                <a:tc>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Atributos de la solución y beneficios:</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Permite registrar en tiempo real la temperatura y humedad relativa al interior de los vagones </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Muestra la información de forma concisa y clara a traves del dashboard de Thingsboard</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396" marR="61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030994"/>
                  </a:ext>
                </a:extLst>
              </a:tr>
              <a:tr h="2463530">
                <a:tc>
                  <a:txBody>
                    <a:bodyPr/>
                    <a:lstStyle/>
                    <a:p>
                      <a:pPr algn="l">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Imágenes del Prototipo</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396" marR="61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312158"/>
                  </a:ext>
                </a:extLst>
              </a:tr>
            </a:tbl>
          </a:graphicData>
        </a:graphic>
      </p:graphicFrame>
    </p:spTree>
    <p:extLst>
      <p:ext uri="{BB962C8B-B14F-4D97-AF65-F5344CB8AC3E}">
        <p14:creationId xmlns:p14="http://schemas.microsoft.com/office/powerpoint/2010/main" val="134250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06B750-0F77-2F39-9BE1-3C60B39FD018}"/>
              </a:ext>
            </a:extLst>
          </p:cNvPr>
          <p:cNvSpPr/>
          <p:nvPr/>
        </p:nvSpPr>
        <p:spPr>
          <a:xfrm>
            <a:off x="-78491" y="-122852"/>
            <a:ext cx="12270491" cy="802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Times New Roman" panose="02020603050405020304" pitchFamily="18" charset="0"/>
                <a:ea typeface="Times New Roman" panose="02020603050405020304" pitchFamily="18" charset="0"/>
              </a:rPr>
              <a:t>La solución propuesta se muestra en el siguiente diagrama en el cual se muestran los elementos que componen el kit, en el cual los datos recolectados por el sensor son entregados a Metro mediante la red NB -IoT, reportando el estado de la temperatura y humedad al interior de los vagones</a:t>
            </a:r>
            <a:endParaRPr lang="es-CL" dirty="0"/>
          </a:p>
        </p:txBody>
      </p:sp>
      <p:sp>
        <p:nvSpPr>
          <p:cNvPr id="49" name="Rectángulo 48">
            <a:extLst>
              <a:ext uri="{FF2B5EF4-FFF2-40B4-BE49-F238E27FC236}">
                <a16:creationId xmlns:a16="http://schemas.microsoft.com/office/drawing/2014/main" id="{D24B2400-AB96-76CB-6E10-693D1B92A749}"/>
              </a:ext>
            </a:extLst>
          </p:cNvPr>
          <p:cNvSpPr/>
          <p:nvPr/>
        </p:nvSpPr>
        <p:spPr>
          <a:xfrm>
            <a:off x="1237772" y="7667962"/>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nvGrpSpPr>
          <p:cNvPr id="2" name="Grupo 1">
            <a:extLst>
              <a:ext uri="{FF2B5EF4-FFF2-40B4-BE49-F238E27FC236}">
                <a16:creationId xmlns:a16="http://schemas.microsoft.com/office/drawing/2014/main" id="{C713EC03-CC3F-251B-5AC7-E1E14D8220D9}"/>
              </a:ext>
            </a:extLst>
          </p:cNvPr>
          <p:cNvGrpSpPr/>
          <p:nvPr/>
        </p:nvGrpSpPr>
        <p:grpSpPr>
          <a:xfrm>
            <a:off x="-2496296" y="5810959"/>
            <a:ext cx="14979388" cy="7027913"/>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pic>
        <p:nvPicPr>
          <p:cNvPr id="3" name="Picture 2" descr="Hombre de pie - Iconos gratis de personas">
            <a:extLst>
              <a:ext uri="{FF2B5EF4-FFF2-40B4-BE49-F238E27FC236}">
                <a16:creationId xmlns:a16="http://schemas.microsoft.com/office/drawing/2014/main" id="{7B86D147-EF4F-C07E-3510-229056A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02" y="502199"/>
            <a:ext cx="7762317" cy="776231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0235011-DFD8-97B3-0B36-EB6C324D4795}"/>
              </a:ext>
            </a:extLst>
          </p:cNvPr>
          <p:cNvSpPr txBox="1"/>
          <p:nvPr/>
        </p:nvSpPr>
        <p:spPr>
          <a:xfrm>
            <a:off x="1022828" y="1428396"/>
            <a:ext cx="5361689" cy="646331"/>
          </a:xfrm>
          <a:prstGeom prst="rect">
            <a:avLst/>
          </a:prstGeom>
          <a:noFill/>
        </p:spPr>
        <p:txBody>
          <a:bodyPr wrap="square" rtlCol="0">
            <a:spAutoFit/>
          </a:bodyPr>
          <a:lstStyle/>
          <a:p>
            <a:br>
              <a:rPr lang="es-ES" dirty="0"/>
            </a:br>
            <a:endParaRPr lang="es-CL" dirty="0"/>
          </a:p>
        </p:txBody>
      </p:sp>
      <p:sp>
        <p:nvSpPr>
          <p:cNvPr id="10" name="CuadroTexto 9">
            <a:extLst>
              <a:ext uri="{FF2B5EF4-FFF2-40B4-BE49-F238E27FC236}">
                <a16:creationId xmlns:a16="http://schemas.microsoft.com/office/drawing/2014/main" id="{E507208F-B6BF-B6F5-DCD2-B8805454430B}"/>
              </a:ext>
            </a:extLst>
          </p:cNvPr>
          <p:cNvSpPr txBox="1"/>
          <p:nvPr/>
        </p:nvSpPr>
        <p:spPr>
          <a:xfrm>
            <a:off x="561663" y="639949"/>
            <a:ext cx="4624836" cy="523220"/>
          </a:xfrm>
          <a:prstGeom prst="rect">
            <a:avLst/>
          </a:prstGeom>
          <a:noFill/>
        </p:spPr>
        <p:txBody>
          <a:bodyPr wrap="square" rtlCol="0">
            <a:spAutoFit/>
          </a:bodyPr>
          <a:lstStyle/>
          <a:p>
            <a:r>
              <a:rPr lang="es-US" sz="2800" b="1" dirty="0">
                <a:latin typeface="Bahnschrift Condensed" panose="020B0502040204020203" pitchFamily="34" charset="0"/>
              </a:rPr>
              <a:t>Conclusiones</a:t>
            </a:r>
            <a:endParaRPr lang="es-CL" sz="2800" b="1" dirty="0">
              <a:latin typeface="Bahnschrift Condensed" panose="020B0502040204020203" pitchFamily="34" charset="0"/>
            </a:endParaRPr>
          </a:p>
        </p:txBody>
      </p:sp>
      <p:sp>
        <p:nvSpPr>
          <p:cNvPr id="5" name="CuadroTexto 4">
            <a:extLst>
              <a:ext uri="{FF2B5EF4-FFF2-40B4-BE49-F238E27FC236}">
                <a16:creationId xmlns:a16="http://schemas.microsoft.com/office/drawing/2014/main" id="{B65B2D1F-B2E1-BAC1-B827-C828FB162793}"/>
              </a:ext>
            </a:extLst>
          </p:cNvPr>
          <p:cNvSpPr txBox="1"/>
          <p:nvPr/>
        </p:nvSpPr>
        <p:spPr>
          <a:xfrm>
            <a:off x="544591" y="1354258"/>
            <a:ext cx="4641908" cy="3416320"/>
          </a:xfrm>
          <a:prstGeom prst="rect">
            <a:avLst/>
          </a:prstGeom>
          <a:noFill/>
        </p:spPr>
        <p:txBody>
          <a:bodyPr wrap="square" rtlCol="0">
            <a:spAutoFit/>
          </a:bodyPr>
          <a:lstStyle/>
          <a:p>
            <a:pPr algn="just"/>
            <a:r>
              <a:rPr lang="es-ES" dirty="0">
                <a:latin typeface="Arial" panose="020B0604020202020204" pitchFamily="34" charset="0"/>
                <a:cs typeface="Arial" panose="020B0604020202020204" pitchFamily="34" charset="0"/>
              </a:rPr>
              <a:t>Para concluir, este proyecto de investigación muestra la viabilidad de implementar sensores de temperatura y humedad utilizando redes NB-IoT en sistemas de trenes subterráneo.</a:t>
            </a:r>
          </a:p>
          <a:p>
            <a:pPr algn="just"/>
            <a:endParaRPr lang="es-E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Finalmente, se espera que los resultados de este proyecto puedan servir como base para implementaciones similares en el futuro y ayudar a mejorar la calidad del servicio en el Metro de Santiago. </a:t>
            </a:r>
          </a:p>
          <a:p>
            <a:pPr algn="just"/>
            <a:endParaRPr lang="es-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319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50" name="CuadroTexto 49">
            <a:extLst>
              <a:ext uri="{FF2B5EF4-FFF2-40B4-BE49-F238E27FC236}">
                <a16:creationId xmlns:a16="http://schemas.microsoft.com/office/drawing/2014/main" id="{6D2C87A4-CA31-1B32-C1C1-0AEE1BA6C33B}"/>
              </a:ext>
            </a:extLst>
          </p:cNvPr>
          <p:cNvSpPr txBox="1"/>
          <p:nvPr/>
        </p:nvSpPr>
        <p:spPr>
          <a:xfrm>
            <a:off x="1117090" y="1994465"/>
            <a:ext cx="4227672" cy="1569660"/>
          </a:xfrm>
          <a:prstGeom prst="rect">
            <a:avLst/>
          </a:prstGeom>
          <a:noFill/>
        </p:spPr>
        <p:txBody>
          <a:bodyPr wrap="square" rtlCol="0">
            <a:spAutoFit/>
          </a:bodyPr>
          <a:lstStyle/>
          <a:p>
            <a:pPr algn="just"/>
            <a:r>
              <a:rPr lang="es-US" sz="4800" dirty="0">
                <a:latin typeface="Bahnschrift Condensed" panose="020B0502040204020203" pitchFamily="34" charset="0"/>
              </a:rPr>
              <a:t>Muchas gracias por su atención</a:t>
            </a:r>
            <a:endParaRPr lang="es-CL" sz="4800" dirty="0">
              <a:latin typeface="Bahnschrift Condensed" panose="020B0502040204020203" pitchFamily="34" charset="0"/>
            </a:endParaRPr>
          </a:p>
        </p:txBody>
      </p:sp>
      <p:grpSp>
        <p:nvGrpSpPr>
          <p:cNvPr id="16" name="Grupo 15">
            <a:extLst>
              <a:ext uri="{FF2B5EF4-FFF2-40B4-BE49-F238E27FC236}">
                <a16:creationId xmlns:a16="http://schemas.microsoft.com/office/drawing/2014/main" id="{C0E21EED-1A27-9F88-6498-8AEAD1BB833B}"/>
              </a:ext>
            </a:extLst>
          </p:cNvPr>
          <p:cNvGrpSpPr/>
          <p:nvPr/>
        </p:nvGrpSpPr>
        <p:grpSpPr>
          <a:xfrm>
            <a:off x="6096000" y="1122363"/>
            <a:ext cx="12225014" cy="5735637"/>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17" name="Rectángulo: esquinas redondeadas 16">
            <a:extLst>
              <a:ext uri="{FF2B5EF4-FFF2-40B4-BE49-F238E27FC236}">
                <a16:creationId xmlns:a16="http://schemas.microsoft.com/office/drawing/2014/main" id="{E00148A7-157E-EF3C-B2C3-87EAAA8F8525}"/>
              </a:ext>
            </a:extLst>
          </p:cNvPr>
          <p:cNvSpPr/>
          <p:nvPr/>
        </p:nvSpPr>
        <p:spPr>
          <a:xfrm>
            <a:off x="3601106" y="-6357177"/>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9" name="Grupo 18">
            <a:extLst>
              <a:ext uri="{FF2B5EF4-FFF2-40B4-BE49-F238E27FC236}">
                <a16:creationId xmlns:a16="http://schemas.microsoft.com/office/drawing/2014/main" id="{86A751A5-FA33-156D-319B-A3691671C3FA}"/>
              </a:ext>
            </a:extLst>
          </p:cNvPr>
          <p:cNvGrpSpPr/>
          <p:nvPr/>
        </p:nvGrpSpPr>
        <p:grpSpPr>
          <a:xfrm>
            <a:off x="4814788" y="-8595955"/>
            <a:ext cx="5385155" cy="2571046"/>
            <a:chOff x="5393602" y="-1256787"/>
            <a:chExt cx="5385155" cy="2571046"/>
          </a:xfrm>
        </p:grpSpPr>
        <p:sp>
          <p:nvSpPr>
            <p:cNvPr id="21" name="Rectángulo 20">
              <a:extLst>
                <a:ext uri="{FF2B5EF4-FFF2-40B4-BE49-F238E27FC236}">
                  <a16:creationId xmlns:a16="http://schemas.microsoft.com/office/drawing/2014/main" id="{21CB87DA-9863-6E77-7D24-4491CF0B3B7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CD3ADA2A-DD24-4DBA-2FE4-6544745432AD}"/>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982980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E2D41E15-64E6-5954-4527-BA1C65F64AC4}"/>
              </a:ext>
            </a:extLst>
          </p:cNvPr>
          <p:cNvSpPr/>
          <p:nvPr/>
        </p:nvSpPr>
        <p:spPr>
          <a:xfrm>
            <a:off x="-5055615" y="-3261360"/>
            <a:ext cx="19087827" cy="1240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50" name="CuadroTexto 49">
            <a:extLst>
              <a:ext uri="{FF2B5EF4-FFF2-40B4-BE49-F238E27FC236}">
                <a16:creationId xmlns:a16="http://schemas.microsoft.com/office/drawing/2014/main" id="{6D2C87A4-CA31-1B32-C1C1-0AEE1BA6C33B}"/>
              </a:ext>
            </a:extLst>
          </p:cNvPr>
          <p:cNvSpPr txBox="1"/>
          <p:nvPr/>
        </p:nvSpPr>
        <p:spPr>
          <a:xfrm>
            <a:off x="858982" y="-3489888"/>
            <a:ext cx="5361689" cy="830997"/>
          </a:xfrm>
          <a:prstGeom prst="rect">
            <a:avLst/>
          </a:prstGeom>
          <a:noFill/>
        </p:spPr>
        <p:txBody>
          <a:bodyPr wrap="square" rtlCol="0">
            <a:spAutoFit/>
          </a:bodyPr>
          <a:lstStyle/>
          <a:p>
            <a:r>
              <a:rPr lang="es-MX" sz="4800" dirty="0">
                <a:latin typeface="Berlin Sans FB Demi" panose="020E0802020502020306" pitchFamily="34" charset="0"/>
              </a:rPr>
              <a:t>TITULO</a:t>
            </a:r>
            <a:endParaRPr lang="es-CL" sz="4800" dirty="0">
              <a:latin typeface="Berlin Sans FB Demi" panose="020E0802020502020306"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893935" y="-2565477"/>
            <a:ext cx="5361689" cy="830997"/>
          </a:xfrm>
          <a:prstGeom prst="rect">
            <a:avLst/>
          </a:prstGeom>
          <a:noFill/>
        </p:spPr>
        <p:txBody>
          <a:bodyPr wrap="square" rtlCol="0">
            <a:spAutoFit/>
          </a:bodyPr>
          <a:lstStyle/>
          <a:p>
            <a:r>
              <a:rPr lang="es-MX" sz="4800" dirty="0">
                <a:latin typeface="Berlin Sans FB" panose="020E0602020502020306" pitchFamily="34" charset="0"/>
              </a:rPr>
              <a:t>Integrantes</a:t>
            </a:r>
            <a:r>
              <a:rPr lang="es-MX" sz="4800" dirty="0">
                <a:latin typeface="Berlin Sans FB Demi" panose="020E0802020502020306" pitchFamily="34" charset="0"/>
              </a:rPr>
              <a:t> </a:t>
            </a:r>
            <a:endParaRPr lang="es-CL" sz="4800" dirty="0">
              <a:latin typeface="Berlin Sans FB Demi" panose="020E0802020502020306" pitchFamily="34" charset="0"/>
            </a:endParaRPr>
          </a:p>
        </p:txBody>
      </p:sp>
      <p:pic>
        <p:nvPicPr>
          <p:cNvPr id="31" name="Picture 2" descr="Hombre de pie - Iconos gratis de personas">
            <a:extLst>
              <a:ext uri="{FF2B5EF4-FFF2-40B4-BE49-F238E27FC236}">
                <a16:creationId xmlns:a16="http://schemas.microsoft.com/office/drawing/2014/main" id="{949F251A-174F-DE7F-50AC-8F20D38A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87" y="3714938"/>
            <a:ext cx="2978576" cy="29785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713EC03-CC3F-251B-5AC7-E1E14D8220D9}"/>
              </a:ext>
            </a:extLst>
          </p:cNvPr>
          <p:cNvGrpSpPr/>
          <p:nvPr/>
        </p:nvGrpSpPr>
        <p:grpSpPr>
          <a:xfrm>
            <a:off x="-9392146" y="-4701437"/>
            <a:ext cx="21917053" cy="11126065"/>
            <a:chOff x="6096000" y="1122363"/>
            <a:chExt cx="12381071" cy="6285180"/>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381071" cy="6285180"/>
              <a:chOff x="3881264" y="2010081"/>
              <a:chExt cx="8699488" cy="4416245"/>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6008938" y="2723738"/>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useBgFill="1">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sp>
        <p:nvSpPr>
          <p:cNvPr id="33" name="Rectángulo: esquinas redondeadas 32">
            <a:extLst>
              <a:ext uri="{FF2B5EF4-FFF2-40B4-BE49-F238E27FC236}">
                <a16:creationId xmlns:a16="http://schemas.microsoft.com/office/drawing/2014/main" id="{8EE4D2E8-F0E6-00D5-C0C3-D03FF81E5A54}"/>
              </a:ext>
            </a:extLst>
          </p:cNvPr>
          <p:cNvSpPr/>
          <p:nvPr/>
        </p:nvSpPr>
        <p:spPr>
          <a:xfrm>
            <a:off x="3601106" y="-10657835"/>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4" name="Grupo 33">
            <a:extLst>
              <a:ext uri="{FF2B5EF4-FFF2-40B4-BE49-F238E27FC236}">
                <a16:creationId xmlns:a16="http://schemas.microsoft.com/office/drawing/2014/main" id="{27596675-5EBE-DC57-C056-04F7A7A0C962}"/>
              </a:ext>
            </a:extLst>
          </p:cNvPr>
          <p:cNvGrpSpPr/>
          <p:nvPr/>
        </p:nvGrpSpPr>
        <p:grpSpPr>
          <a:xfrm>
            <a:off x="4814788" y="-12896613"/>
            <a:ext cx="5385155" cy="2571046"/>
            <a:chOff x="5393602" y="-1256787"/>
            <a:chExt cx="5385155" cy="2571046"/>
          </a:xfrm>
        </p:grpSpPr>
        <p:sp>
          <p:nvSpPr>
            <p:cNvPr id="35" name="Rectángulo 34">
              <a:extLst>
                <a:ext uri="{FF2B5EF4-FFF2-40B4-BE49-F238E27FC236}">
                  <a16:creationId xmlns:a16="http://schemas.microsoft.com/office/drawing/2014/main" id="{F7F14E53-8EB9-2B5C-8B37-747CB0680403}"/>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36" name="Rectángulo 35">
              <a:extLst>
                <a:ext uri="{FF2B5EF4-FFF2-40B4-BE49-F238E27FC236}">
                  <a16:creationId xmlns:a16="http://schemas.microsoft.com/office/drawing/2014/main" id="{4373C4B0-927E-D928-3A9C-E68F0472815A}"/>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nvGrpSpPr>
          <p:cNvPr id="41" name="Grupo 40">
            <a:extLst>
              <a:ext uri="{FF2B5EF4-FFF2-40B4-BE49-F238E27FC236}">
                <a16:creationId xmlns:a16="http://schemas.microsoft.com/office/drawing/2014/main" id="{AF5E7EC7-8F72-FB0E-9B54-DE6351012F8A}"/>
              </a:ext>
            </a:extLst>
          </p:cNvPr>
          <p:cNvGrpSpPr/>
          <p:nvPr/>
        </p:nvGrpSpPr>
        <p:grpSpPr>
          <a:xfrm rot="10800000">
            <a:off x="663689" y="587042"/>
            <a:ext cx="7314181" cy="7801235"/>
            <a:chOff x="-344983" y="-2845410"/>
            <a:chExt cx="7892182" cy="8417726"/>
          </a:xfrm>
        </p:grpSpPr>
        <p:sp>
          <p:nvSpPr>
            <p:cNvPr id="37" name="Rectángulo: esquinas redondeadas 36">
              <a:extLst>
                <a:ext uri="{FF2B5EF4-FFF2-40B4-BE49-F238E27FC236}">
                  <a16:creationId xmlns:a16="http://schemas.microsoft.com/office/drawing/2014/main" id="{9A07F9BD-F6D2-1ADD-2576-44E5A63D83A2}"/>
                </a:ext>
              </a:extLst>
            </p:cNvPr>
            <p:cNvSpPr/>
            <p:nvPr/>
          </p:nvSpPr>
          <p:spPr>
            <a:xfrm>
              <a:off x="-344983" y="-606631"/>
              <a:ext cx="7892182" cy="6178947"/>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38" name="Grupo 37">
              <a:extLst>
                <a:ext uri="{FF2B5EF4-FFF2-40B4-BE49-F238E27FC236}">
                  <a16:creationId xmlns:a16="http://schemas.microsoft.com/office/drawing/2014/main" id="{5FE52E18-81F7-E025-2ABD-CD19B74286D9}"/>
                </a:ext>
              </a:extLst>
            </p:cNvPr>
            <p:cNvGrpSpPr/>
            <p:nvPr/>
          </p:nvGrpSpPr>
          <p:grpSpPr>
            <a:xfrm>
              <a:off x="868697" y="-2845410"/>
              <a:ext cx="5385155" cy="2571046"/>
              <a:chOff x="5393602" y="-1256787"/>
              <a:chExt cx="5385155" cy="2571046"/>
            </a:xfrm>
          </p:grpSpPr>
          <p:sp>
            <p:nvSpPr>
              <p:cNvPr id="39" name="Rectángulo 38">
                <a:extLst>
                  <a:ext uri="{FF2B5EF4-FFF2-40B4-BE49-F238E27FC236}">
                    <a16:creationId xmlns:a16="http://schemas.microsoft.com/office/drawing/2014/main" id="{5DFFB718-A524-A940-3D6C-5E85B1EAAA9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40" name="Rectángulo 39">
                <a:extLst>
                  <a:ext uri="{FF2B5EF4-FFF2-40B4-BE49-F238E27FC236}">
                    <a16:creationId xmlns:a16="http://schemas.microsoft.com/office/drawing/2014/main" id="{6AD433B6-1988-5E57-56C9-63C20ADB35F6}"/>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4" name="CuadroTexto 3">
            <a:extLst>
              <a:ext uri="{FF2B5EF4-FFF2-40B4-BE49-F238E27FC236}">
                <a16:creationId xmlns:a16="http://schemas.microsoft.com/office/drawing/2014/main" id="{827931E1-23FD-6863-A435-F6A6600D4C46}"/>
              </a:ext>
            </a:extLst>
          </p:cNvPr>
          <p:cNvSpPr txBox="1"/>
          <p:nvPr/>
        </p:nvSpPr>
        <p:spPr>
          <a:xfrm>
            <a:off x="1077741" y="977503"/>
            <a:ext cx="4779049" cy="584775"/>
          </a:xfrm>
          <a:prstGeom prst="rect">
            <a:avLst/>
          </a:prstGeom>
          <a:noFill/>
        </p:spPr>
        <p:txBody>
          <a:bodyPr wrap="square" rtlCol="0">
            <a:spAutoFit/>
          </a:bodyPr>
          <a:lstStyle/>
          <a:p>
            <a:r>
              <a:rPr lang="es-US" sz="3200" b="1" dirty="0">
                <a:latin typeface="Bahnschrift Condensed" panose="020B0502040204020203" pitchFamily="34" charset="0"/>
                <a:cs typeface="Arial" panose="020B0604020202020204" pitchFamily="34" charset="0"/>
              </a:rPr>
              <a:t>Problema presentado</a:t>
            </a:r>
            <a:endParaRPr lang="es-CL" sz="3200" b="1" dirty="0">
              <a:latin typeface="Bahnschrift Condensed" panose="020B0502040204020203" pitchFamily="34" charset="0"/>
              <a:cs typeface="Arial" panose="020B0604020202020204" pitchFamily="34" charset="0"/>
            </a:endParaRPr>
          </a:p>
        </p:txBody>
      </p:sp>
      <p:pic>
        <p:nvPicPr>
          <p:cNvPr id="10" name="Imagen 9">
            <a:extLst>
              <a:ext uri="{FF2B5EF4-FFF2-40B4-BE49-F238E27FC236}">
                <a16:creationId xmlns:a16="http://schemas.microsoft.com/office/drawing/2014/main" id="{5A40B4DC-3EC4-5720-B2B2-666EDF69822E}"/>
              </a:ext>
            </a:extLst>
          </p:cNvPr>
          <p:cNvPicPr>
            <a:picLocks noChangeAspect="1"/>
          </p:cNvPicPr>
          <p:nvPr/>
        </p:nvPicPr>
        <p:blipFill>
          <a:blip r:embed="rId4"/>
          <a:stretch>
            <a:fillRect/>
          </a:stretch>
        </p:blipFill>
        <p:spPr>
          <a:xfrm>
            <a:off x="2453346" y="3284712"/>
            <a:ext cx="3922082" cy="220617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CuadroTexto 10">
            <a:extLst>
              <a:ext uri="{FF2B5EF4-FFF2-40B4-BE49-F238E27FC236}">
                <a16:creationId xmlns:a16="http://schemas.microsoft.com/office/drawing/2014/main" id="{A7B3A689-1C5B-1149-3853-4853122F205E}"/>
              </a:ext>
            </a:extLst>
          </p:cNvPr>
          <p:cNvSpPr txBox="1"/>
          <p:nvPr/>
        </p:nvSpPr>
        <p:spPr>
          <a:xfrm>
            <a:off x="1293827" y="1656299"/>
            <a:ext cx="5905461" cy="1446550"/>
          </a:xfrm>
          <a:prstGeom prst="rect">
            <a:avLst/>
          </a:prstGeom>
          <a:noFill/>
        </p:spPr>
        <p:txBody>
          <a:bodyPr wrap="square" rtlCol="0">
            <a:spAutoFit/>
          </a:bodyPr>
          <a:lstStyle/>
          <a:p>
            <a:pPr algn="just" rtl="0"/>
            <a:r>
              <a:rPr lang="es-MX" sz="2200" b="0" i="0" u="none" strike="noStrike" dirty="0">
                <a:solidFill>
                  <a:srgbClr val="000000"/>
                </a:solidFill>
                <a:effectLst/>
                <a:latin typeface="Bahnschrift Condensed" panose="020B0502040204020203" pitchFamily="34" charset="0"/>
              </a:rPr>
              <a:t>Malestar general del usuario producido en los medios de transportes subterráneos debido a los  bajos niveles de oxígeno y la calidad del aire al interior de los vagones durante las horas de alto tráfico.</a:t>
            </a:r>
            <a:endParaRPr lang="es-MX" sz="2200" b="0" dirty="0">
              <a:effectLst/>
              <a:latin typeface="Bahnschrift Condensed" panose="020B0502040204020203" pitchFamily="34" charset="0"/>
            </a:endParaRPr>
          </a:p>
        </p:txBody>
      </p:sp>
    </p:spTree>
    <p:extLst>
      <p:ext uri="{BB962C8B-B14F-4D97-AF65-F5344CB8AC3E}">
        <p14:creationId xmlns:p14="http://schemas.microsoft.com/office/powerpoint/2010/main" val="536555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E2D41E15-64E6-5954-4527-BA1C65F64AC4}"/>
              </a:ext>
            </a:extLst>
          </p:cNvPr>
          <p:cNvSpPr/>
          <p:nvPr/>
        </p:nvSpPr>
        <p:spPr>
          <a:xfrm>
            <a:off x="-5055615" y="-3261360"/>
            <a:ext cx="19087827" cy="1240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50" name="CuadroTexto 49">
            <a:extLst>
              <a:ext uri="{FF2B5EF4-FFF2-40B4-BE49-F238E27FC236}">
                <a16:creationId xmlns:a16="http://schemas.microsoft.com/office/drawing/2014/main" id="{6D2C87A4-CA31-1B32-C1C1-0AEE1BA6C33B}"/>
              </a:ext>
            </a:extLst>
          </p:cNvPr>
          <p:cNvSpPr txBox="1"/>
          <p:nvPr/>
        </p:nvSpPr>
        <p:spPr>
          <a:xfrm>
            <a:off x="858982" y="-3489888"/>
            <a:ext cx="5361689" cy="830997"/>
          </a:xfrm>
          <a:prstGeom prst="rect">
            <a:avLst/>
          </a:prstGeom>
          <a:noFill/>
        </p:spPr>
        <p:txBody>
          <a:bodyPr wrap="square" rtlCol="0">
            <a:spAutoFit/>
          </a:bodyPr>
          <a:lstStyle/>
          <a:p>
            <a:r>
              <a:rPr lang="es-MX" sz="4800" dirty="0">
                <a:latin typeface="Berlin Sans FB Demi" panose="020E0802020502020306" pitchFamily="34" charset="0"/>
              </a:rPr>
              <a:t>TITULO</a:t>
            </a:r>
            <a:endParaRPr lang="es-CL" sz="4800" dirty="0">
              <a:latin typeface="Berlin Sans FB Demi" panose="020E0802020502020306"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893935" y="-2565477"/>
            <a:ext cx="5361689" cy="830997"/>
          </a:xfrm>
          <a:prstGeom prst="rect">
            <a:avLst/>
          </a:prstGeom>
          <a:noFill/>
        </p:spPr>
        <p:txBody>
          <a:bodyPr wrap="square" rtlCol="0">
            <a:spAutoFit/>
          </a:bodyPr>
          <a:lstStyle/>
          <a:p>
            <a:r>
              <a:rPr lang="es-MX" sz="4800" dirty="0">
                <a:latin typeface="Berlin Sans FB" panose="020E0602020502020306" pitchFamily="34" charset="0"/>
              </a:rPr>
              <a:t>Integrantes</a:t>
            </a:r>
            <a:r>
              <a:rPr lang="es-MX" sz="4800" dirty="0">
                <a:latin typeface="Berlin Sans FB Demi" panose="020E0802020502020306" pitchFamily="34" charset="0"/>
              </a:rPr>
              <a:t> </a:t>
            </a:r>
            <a:endParaRPr lang="es-CL" sz="4800" dirty="0">
              <a:latin typeface="Berlin Sans FB Demi" panose="020E0802020502020306" pitchFamily="34" charset="0"/>
            </a:endParaRPr>
          </a:p>
        </p:txBody>
      </p:sp>
      <p:pic>
        <p:nvPicPr>
          <p:cNvPr id="31" name="Picture 2" descr="Hombre de pie - Iconos gratis de personas">
            <a:extLst>
              <a:ext uri="{FF2B5EF4-FFF2-40B4-BE49-F238E27FC236}">
                <a16:creationId xmlns:a16="http://schemas.microsoft.com/office/drawing/2014/main" id="{949F251A-174F-DE7F-50AC-8F20D38A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87" y="3714938"/>
            <a:ext cx="2978576" cy="29785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713EC03-CC3F-251B-5AC7-E1E14D8220D9}"/>
              </a:ext>
            </a:extLst>
          </p:cNvPr>
          <p:cNvGrpSpPr/>
          <p:nvPr/>
        </p:nvGrpSpPr>
        <p:grpSpPr>
          <a:xfrm>
            <a:off x="-9392146" y="-4701437"/>
            <a:ext cx="21917053" cy="11126065"/>
            <a:chOff x="6096000" y="1122363"/>
            <a:chExt cx="12381071" cy="6285180"/>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381071" cy="6285180"/>
              <a:chOff x="3881264" y="2010081"/>
              <a:chExt cx="8699488" cy="4416245"/>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6008938" y="2723738"/>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useBgFill="1">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sp>
        <p:nvSpPr>
          <p:cNvPr id="33" name="Rectángulo: esquinas redondeadas 32">
            <a:extLst>
              <a:ext uri="{FF2B5EF4-FFF2-40B4-BE49-F238E27FC236}">
                <a16:creationId xmlns:a16="http://schemas.microsoft.com/office/drawing/2014/main" id="{8EE4D2E8-F0E6-00D5-C0C3-D03FF81E5A54}"/>
              </a:ext>
            </a:extLst>
          </p:cNvPr>
          <p:cNvSpPr/>
          <p:nvPr/>
        </p:nvSpPr>
        <p:spPr>
          <a:xfrm>
            <a:off x="3601106" y="-10657835"/>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4" name="Grupo 33">
            <a:extLst>
              <a:ext uri="{FF2B5EF4-FFF2-40B4-BE49-F238E27FC236}">
                <a16:creationId xmlns:a16="http://schemas.microsoft.com/office/drawing/2014/main" id="{27596675-5EBE-DC57-C056-04F7A7A0C962}"/>
              </a:ext>
            </a:extLst>
          </p:cNvPr>
          <p:cNvGrpSpPr/>
          <p:nvPr/>
        </p:nvGrpSpPr>
        <p:grpSpPr>
          <a:xfrm>
            <a:off x="4814788" y="-12896613"/>
            <a:ext cx="5385155" cy="2571046"/>
            <a:chOff x="5393602" y="-1256787"/>
            <a:chExt cx="5385155" cy="2571046"/>
          </a:xfrm>
        </p:grpSpPr>
        <p:sp>
          <p:nvSpPr>
            <p:cNvPr id="35" name="Rectángulo 34">
              <a:extLst>
                <a:ext uri="{FF2B5EF4-FFF2-40B4-BE49-F238E27FC236}">
                  <a16:creationId xmlns:a16="http://schemas.microsoft.com/office/drawing/2014/main" id="{F7F14E53-8EB9-2B5C-8B37-747CB0680403}"/>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36" name="Rectángulo 35">
              <a:extLst>
                <a:ext uri="{FF2B5EF4-FFF2-40B4-BE49-F238E27FC236}">
                  <a16:creationId xmlns:a16="http://schemas.microsoft.com/office/drawing/2014/main" id="{4373C4B0-927E-D928-3A9C-E68F0472815A}"/>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nvGrpSpPr>
          <p:cNvPr id="41" name="Grupo 40">
            <a:extLst>
              <a:ext uri="{FF2B5EF4-FFF2-40B4-BE49-F238E27FC236}">
                <a16:creationId xmlns:a16="http://schemas.microsoft.com/office/drawing/2014/main" id="{AF5E7EC7-8F72-FB0E-9B54-DE6351012F8A}"/>
              </a:ext>
            </a:extLst>
          </p:cNvPr>
          <p:cNvGrpSpPr/>
          <p:nvPr/>
        </p:nvGrpSpPr>
        <p:grpSpPr>
          <a:xfrm rot="10800000">
            <a:off x="663689" y="587042"/>
            <a:ext cx="7314181" cy="7801235"/>
            <a:chOff x="-344983" y="-2845410"/>
            <a:chExt cx="7892182" cy="8417726"/>
          </a:xfrm>
        </p:grpSpPr>
        <p:sp>
          <p:nvSpPr>
            <p:cNvPr id="37" name="Rectángulo: esquinas redondeadas 36">
              <a:extLst>
                <a:ext uri="{FF2B5EF4-FFF2-40B4-BE49-F238E27FC236}">
                  <a16:creationId xmlns:a16="http://schemas.microsoft.com/office/drawing/2014/main" id="{9A07F9BD-F6D2-1ADD-2576-44E5A63D83A2}"/>
                </a:ext>
              </a:extLst>
            </p:cNvPr>
            <p:cNvSpPr/>
            <p:nvPr/>
          </p:nvSpPr>
          <p:spPr>
            <a:xfrm>
              <a:off x="-344983" y="-606631"/>
              <a:ext cx="7892182" cy="6178947"/>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38" name="Grupo 37">
              <a:extLst>
                <a:ext uri="{FF2B5EF4-FFF2-40B4-BE49-F238E27FC236}">
                  <a16:creationId xmlns:a16="http://schemas.microsoft.com/office/drawing/2014/main" id="{5FE52E18-81F7-E025-2ABD-CD19B74286D9}"/>
                </a:ext>
              </a:extLst>
            </p:cNvPr>
            <p:cNvGrpSpPr/>
            <p:nvPr/>
          </p:nvGrpSpPr>
          <p:grpSpPr>
            <a:xfrm>
              <a:off x="868697" y="-2845410"/>
              <a:ext cx="5385155" cy="2571046"/>
              <a:chOff x="5393602" y="-1256787"/>
              <a:chExt cx="5385155" cy="2571046"/>
            </a:xfrm>
          </p:grpSpPr>
          <p:sp>
            <p:nvSpPr>
              <p:cNvPr id="39" name="Rectángulo 38">
                <a:extLst>
                  <a:ext uri="{FF2B5EF4-FFF2-40B4-BE49-F238E27FC236}">
                    <a16:creationId xmlns:a16="http://schemas.microsoft.com/office/drawing/2014/main" id="{5DFFB718-A524-A940-3D6C-5E85B1EAAA9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40" name="Rectángulo 39">
                <a:extLst>
                  <a:ext uri="{FF2B5EF4-FFF2-40B4-BE49-F238E27FC236}">
                    <a16:creationId xmlns:a16="http://schemas.microsoft.com/office/drawing/2014/main" id="{6AD433B6-1988-5E57-56C9-63C20ADB35F6}"/>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4" name="CuadroTexto 3">
            <a:extLst>
              <a:ext uri="{FF2B5EF4-FFF2-40B4-BE49-F238E27FC236}">
                <a16:creationId xmlns:a16="http://schemas.microsoft.com/office/drawing/2014/main" id="{827931E1-23FD-6863-A435-F6A6600D4C46}"/>
              </a:ext>
            </a:extLst>
          </p:cNvPr>
          <p:cNvSpPr txBox="1"/>
          <p:nvPr/>
        </p:nvSpPr>
        <p:spPr>
          <a:xfrm>
            <a:off x="1077741" y="977503"/>
            <a:ext cx="4779049" cy="584775"/>
          </a:xfrm>
          <a:prstGeom prst="rect">
            <a:avLst/>
          </a:prstGeom>
          <a:noFill/>
        </p:spPr>
        <p:txBody>
          <a:bodyPr wrap="square" rtlCol="0">
            <a:spAutoFit/>
          </a:bodyPr>
          <a:lstStyle/>
          <a:p>
            <a:r>
              <a:rPr lang="es-US" sz="3200" b="1" dirty="0">
                <a:latin typeface="Bahnschrift Condensed" panose="020B0502040204020203" pitchFamily="34" charset="0"/>
                <a:cs typeface="Arial" panose="020B0604020202020204" pitchFamily="34" charset="0"/>
              </a:rPr>
              <a:t>Antecedentes</a:t>
            </a:r>
            <a:endParaRPr lang="es-CL" sz="3200" b="1" dirty="0">
              <a:latin typeface="Bahnschrift Condensed" panose="020B0502040204020203"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7F2D5E84-F621-7C00-6BAF-6B15B5F8CD17}"/>
              </a:ext>
            </a:extLst>
          </p:cNvPr>
          <p:cNvSpPr txBox="1"/>
          <p:nvPr/>
        </p:nvSpPr>
        <p:spPr>
          <a:xfrm>
            <a:off x="1077741" y="1770594"/>
            <a:ext cx="6550132" cy="2554545"/>
          </a:xfrm>
          <a:prstGeom prst="rect">
            <a:avLst/>
          </a:prstGeom>
          <a:noFill/>
        </p:spPr>
        <p:txBody>
          <a:bodyPr wrap="square">
            <a:spAutoFit/>
          </a:bodyPr>
          <a:lstStyle/>
          <a:p>
            <a:pPr algn="just" rtl="0" fontAlgn="base">
              <a:spcBef>
                <a:spcPts val="1200"/>
              </a:spcBef>
              <a:spcAft>
                <a:spcPts val="1200"/>
              </a:spcAft>
            </a:pPr>
            <a:r>
              <a:rPr lang="es-419" sz="2000" dirty="0">
                <a:solidFill>
                  <a:srgbClr val="000000"/>
                </a:solidFill>
                <a:latin typeface="Bahnschrift Condensed" panose="020B0502040204020203" pitchFamily="34" charset="0"/>
              </a:rPr>
              <a:t>Una</a:t>
            </a:r>
            <a:r>
              <a:rPr lang="es-ES" sz="2000" b="0" i="0" u="none" strike="noStrike" dirty="0">
                <a:solidFill>
                  <a:srgbClr val="000000"/>
                </a:solidFill>
                <a:effectLst/>
                <a:latin typeface="Bahnschrift Condensed" panose="020B0502040204020203" pitchFamily="34" charset="0"/>
              </a:rPr>
              <a:t> mujer identificada como Iris Leiva Pérez, de 52 años, falleció esta madrugada a raíz de un accidente vascular cerebral, luego de sufrir ayer un desmayo en la estación Los Héroes de la Línea 1 del Metro.</a:t>
            </a:r>
          </a:p>
          <a:p>
            <a:pPr algn="just" rtl="0">
              <a:spcBef>
                <a:spcPts val="1200"/>
              </a:spcBef>
              <a:spcAft>
                <a:spcPts val="1200"/>
              </a:spcAft>
            </a:pPr>
            <a:r>
              <a:rPr lang="es-419" sz="2000" b="0" i="0" u="none" strike="noStrike" dirty="0">
                <a:solidFill>
                  <a:srgbClr val="2A2A2A"/>
                </a:solidFill>
                <a:effectLst/>
                <a:latin typeface="Bahnschrift Condensed" panose="020B0502040204020203" pitchFamily="34" charset="0"/>
              </a:rPr>
              <a:t>“</a:t>
            </a:r>
            <a:r>
              <a:rPr lang="es-ES" sz="2000" b="0" i="0" u="none" strike="noStrike" dirty="0">
                <a:solidFill>
                  <a:srgbClr val="2A2A2A"/>
                </a:solidFill>
                <a:effectLst/>
                <a:latin typeface="Bahnschrift Condensed" panose="020B0502040204020203" pitchFamily="34" charset="0"/>
              </a:rPr>
              <a:t>Asfixia por compresión, lo que significa que estás tan apretado que tus pulmones no pueden expandirse dentro de tu pecho. Se necesitan unos seis minutos de presión para entrar en asfixia compresiva o restrictiva</a:t>
            </a:r>
            <a:r>
              <a:rPr lang="es-419" sz="2000" dirty="0">
                <a:solidFill>
                  <a:srgbClr val="2A2A2A"/>
                </a:solidFill>
                <a:latin typeface="Bahnschrift Condensed" panose="020B0502040204020203" pitchFamily="34" charset="0"/>
              </a:rPr>
              <a:t> </a:t>
            </a:r>
            <a:r>
              <a:rPr lang="es-ES" sz="2000" b="0" i="0" u="none" strike="noStrike" dirty="0">
                <a:solidFill>
                  <a:srgbClr val="2A2A2A"/>
                </a:solidFill>
                <a:effectLst/>
                <a:latin typeface="Bahnschrift Condensed" panose="020B0502040204020203" pitchFamily="34" charset="0"/>
              </a:rPr>
              <a:t>producidos principalmente por espacios cerrados y poco ventilados.</a:t>
            </a:r>
            <a:r>
              <a:rPr lang="es-419" sz="2000" b="0" i="0" u="none" strike="noStrike" dirty="0">
                <a:solidFill>
                  <a:srgbClr val="2A2A2A"/>
                </a:solidFill>
                <a:effectLst/>
                <a:latin typeface="Bahnschrift Condensed" panose="020B0502040204020203" pitchFamily="34" charset="0"/>
              </a:rPr>
              <a:t>”</a:t>
            </a:r>
            <a:endParaRPr lang="es-ES" sz="2000" b="0" dirty="0">
              <a:effectLst/>
              <a:latin typeface="Bahnschrift Condensed" panose="020B0502040204020203" pitchFamily="34" charset="0"/>
            </a:endParaRPr>
          </a:p>
        </p:txBody>
      </p:sp>
    </p:spTree>
    <p:extLst>
      <p:ext uri="{BB962C8B-B14F-4D97-AF65-F5344CB8AC3E}">
        <p14:creationId xmlns:p14="http://schemas.microsoft.com/office/powerpoint/2010/main" val="779775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E2D41E15-64E6-5954-4527-BA1C65F64AC4}"/>
              </a:ext>
            </a:extLst>
          </p:cNvPr>
          <p:cNvSpPr/>
          <p:nvPr/>
        </p:nvSpPr>
        <p:spPr>
          <a:xfrm>
            <a:off x="-5055615" y="-3261360"/>
            <a:ext cx="19087827" cy="1240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50" name="CuadroTexto 49">
            <a:extLst>
              <a:ext uri="{FF2B5EF4-FFF2-40B4-BE49-F238E27FC236}">
                <a16:creationId xmlns:a16="http://schemas.microsoft.com/office/drawing/2014/main" id="{6D2C87A4-CA31-1B32-C1C1-0AEE1BA6C33B}"/>
              </a:ext>
            </a:extLst>
          </p:cNvPr>
          <p:cNvSpPr txBox="1"/>
          <p:nvPr/>
        </p:nvSpPr>
        <p:spPr>
          <a:xfrm>
            <a:off x="858982" y="-3489888"/>
            <a:ext cx="5361689" cy="830997"/>
          </a:xfrm>
          <a:prstGeom prst="rect">
            <a:avLst/>
          </a:prstGeom>
          <a:noFill/>
        </p:spPr>
        <p:txBody>
          <a:bodyPr wrap="square" rtlCol="0">
            <a:spAutoFit/>
          </a:bodyPr>
          <a:lstStyle/>
          <a:p>
            <a:r>
              <a:rPr lang="es-MX" sz="4800" dirty="0">
                <a:latin typeface="Berlin Sans FB Demi" panose="020E0802020502020306" pitchFamily="34" charset="0"/>
              </a:rPr>
              <a:t>TITULO</a:t>
            </a:r>
            <a:endParaRPr lang="es-CL" sz="4800" dirty="0">
              <a:latin typeface="Berlin Sans FB Demi" panose="020E0802020502020306"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893935" y="-2565477"/>
            <a:ext cx="5361689" cy="830997"/>
          </a:xfrm>
          <a:prstGeom prst="rect">
            <a:avLst/>
          </a:prstGeom>
          <a:noFill/>
        </p:spPr>
        <p:txBody>
          <a:bodyPr wrap="square" rtlCol="0">
            <a:spAutoFit/>
          </a:bodyPr>
          <a:lstStyle/>
          <a:p>
            <a:r>
              <a:rPr lang="es-MX" sz="4800" dirty="0">
                <a:latin typeface="Berlin Sans FB" panose="020E0602020502020306" pitchFamily="34" charset="0"/>
              </a:rPr>
              <a:t>Integrantes</a:t>
            </a:r>
            <a:r>
              <a:rPr lang="es-MX" sz="4800" dirty="0">
                <a:latin typeface="Berlin Sans FB Demi" panose="020E0802020502020306" pitchFamily="34" charset="0"/>
              </a:rPr>
              <a:t> </a:t>
            </a:r>
            <a:endParaRPr lang="es-CL" sz="4800" dirty="0">
              <a:latin typeface="Berlin Sans FB Demi" panose="020E0802020502020306" pitchFamily="34" charset="0"/>
            </a:endParaRPr>
          </a:p>
        </p:txBody>
      </p:sp>
      <p:pic>
        <p:nvPicPr>
          <p:cNvPr id="31" name="Picture 2" descr="Hombre de pie - Iconos gratis de personas">
            <a:extLst>
              <a:ext uri="{FF2B5EF4-FFF2-40B4-BE49-F238E27FC236}">
                <a16:creationId xmlns:a16="http://schemas.microsoft.com/office/drawing/2014/main" id="{949F251A-174F-DE7F-50AC-8F20D38A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87" y="3714938"/>
            <a:ext cx="2978576" cy="29785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713EC03-CC3F-251B-5AC7-E1E14D8220D9}"/>
              </a:ext>
            </a:extLst>
          </p:cNvPr>
          <p:cNvGrpSpPr/>
          <p:nvPr/>
        </p:nvGrpSpPr>
        <p:grpSpPr>
          <a:xfrm>
            <a:off x="-9392146" y="-4701437"/>
            <a:ext cx="21917053" cy="11126065"/>
            <a:chOff x="6096000" y="1122363"/>
            <a:chExt cx="12381071" cy="6285180"/>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381071" cy="6285180"/>
              <a:chOff x="3881264" y="2010081"/>
              <a:chExt cx="8699488" cy="4416245"/>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6008938" y="2723738"/>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useBgFill="1">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sp>
        <p:nvSpPr>
          <p:cNvPr id="33" name="Rectángulo: esquinas redondeadas 32">
            <a:extLst>
              <a:ext uri="{FF2B5EF4-FFF2-40B4-BE49-F238E27FC236}">
                <a16:creationId xmlns:a16="http://schemas.microsoft.com/office/drawing/2014/main" id="{8EE4D2E8-F0E6-00D5-C0C3-D03FF81E5A54}"/>
              </a:ext>
            </a:extLst>
          </p:cNvPr>
          <p:cNvSpPr/>
          <p:nvPr/>
        </p:nvSpPr>
        <p:spPr>
          <a:xfrm>
            <a:off x="3601106" y="-10657835"/>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4" name="Grupo 33">
            <a:extLst>
              <a:ext uri="{FF2B5EF4-FFF2-40B4-BE49-F238E27FC236}">
                <a16:creationId xmlns:a16="http://schemas.microsoft.com/office/drawing/2014/main" id="{27596675-5EBE-DC57-C056-04F7A7A0C962}"/>
              </a:ext>
            </a:extLst>
          </p:cNvPr>
          <p:cNvGrpSpPr/>
          <p:nvPr/>
        </p:nvGrpSpPr>
        <p:grpSpPr>
          <a:xfrm>
            <a:off x="4814788" y="-12896613"/>
            <a:ext cx="5385155" cy="2571046"/>
            <a:chOff x="5393602" y="-1256787"/>
            <a:chExt cx="5385155" cy="2571046"/>
          </a:xfrm>
        </p:grpSpPr>
        <p:sp>
          <p:nvSpPr>
            <p:cNvPr id="35" name="Rectángulo 34">
              <a:extLst>
                <a:ext uri="{FF2B5EF4-FFF2-40B4-BE49-F238E27FC236}">
                  <a16:creationId xmlns:a16="http://schemas.microsoft.com/office/drawing/2014/main" id="{F7F14E53-8EB9-2B5C-8B37-747CB0680403}"/>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36" name="Rectángulo 35">
              <a:extLst>
                <a:ext uri="{FF2B5EF4-FFF2-40B4-BE49-F238E27FC236}">
                  <a16:creationId xmlns:a16="http://schemas.microsoft.com/office/drawing/2014/main" id="{4373C4B0-927E-D928-3A9C-E68F0472815A}"/>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nvGrpSpPr>
          <p:cNvPr id="41" name="Grupo 40">
            <a:extLst>
              <a:ext uri="{FF2B5EF4-FFF2-40B4-BE49-F238E27FC236}">
                <a16:creationId xmlns:a16="http://schemas.microsoft.com/office/drawing/2014/main" id="{AF5E7EC7-8F72-FB0E-9B54-DE6351012F8A}"/>
              </a:ext>
            </a:extLst>
          </p:cNvPr>
          <p:cNvGrpSpPr/>
          <p:nvPr/>
        </p:nvGrpSpPr>
        <p:grpSpPr>
          <a:xfrm rot="10800000">
            <a:off x="663689" y="587042"/>
            <a:ext cx="7314181" cy="7801235"/>
            <a:chOff x="-344983" y="-2845410"/>
            <a:chExt cx="7892182" cy="8417726"/>
          </a:xfrm>
        </p:grpSpPr>
        <p:sp>
          <p:nvSpPr>
            <p:cNvPr id="37" name="Rectángulo: esquinas redondeadas 36">
              <a:extLst>
                <a:ext uri="{FF2B5EF4-FFF2-40B4-BE49-F238E27FC236}">
                  <a16:creationId xmlns:a16="http://schemas.microsoft.com/office/drawing/2014/main" id="{9A07F9BD-F6D2-1ADD-2576-44E5A63D83A2}"/>
                </a:ext>
              </a:extLst>
            </p:cNvPr>
            <p:cNvSpPr/>
            <p:nvPr/>
          </p:nvSpPr>
          <p:spPr>
            <a:xfrm>
              <a:off x="-344983" y="-606631"/>
              <a:ext cx="7892182" cy="6178947"/>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38" name="Grupo 37">
              <a:extLst>
                <a:ext uri="{FF2B5EF4-FFF2-40B4-BE49-F238E27FC236}">
                  <a16:creationId xmlns:a16="http://schemas.microsoft.com/office/drawing/2014/main" id="{5FE52E18-81F7-E025-2ABD-CD19B74286D9}"/>
                </a:ext>
              </a:extLst>
            </p:cNvPr>
            <p:cNvGrpSpPr/>
            <p:nvPr/>
          </p:nvGrpSpPr>
          <p:grpSpPr>
            <a:xfrm>
              <a:off x="868697" y="-2845410"/>
              <a:ext cx="5385155" cy="2571046"/>
              <a:chOff x="5393602" y="-1256787"/>
              <a:chExt cx="5385155" cy="2571046"/>
            </a:xfrm>
          </p:grpSpPr>
          <p:sp>
            <p:nvSpPr>
              <p:cNvPr id="39" name="Rectángulo 38">
                <a:extLst>
                  <a:ext uri="{FF2B5EF4-FFF2-40B4-BE49-F238E27FC236}">
                    <a16:creationId xmlns:a16="http://schemas.microsoft.com/office/drawing/2014/main" id="{5DFFB718-A524-A940-3D6C-5E85B1EAAA9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40" name="Rectángulo 39">
                <a:extLst>
                  <a:ext uri="{FF2B5EF4-FFF2-40B4-BE49-F238E27FC236}">
                    <a16:creationId xmlns:a16="http://schemas.microsoft.com/office/drawing/2014/main" id="{6AD433B6-1988-5E57-56C9-63C20ADB35F6}"/>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4" name="CuadroTexto 3">
            <a:extLst>
              <a:ext uri="{FF2B5EF4-FFF2-40B4-BE49-F238E27FC236}">
                <a16:creationId xmlns:a16="http://schemas.microsoft.com/office/drawing/2014/main" id="{827931E1-23FD-6863-A435-F6A6600D4C46}"/>
              </a:ext>
            </a:extLst>
          </p:cNvPr>
          <p:cNvSpPr txBox="1"/>
          <p:nvPr/>
        </p:nvSpPr>
        <p:spPr>
          <a:xfrm>
            <a:off x="1077741" y="977503"/>
            <a:ext cx="4779049" cy="584775"/>
          </a:xfrm>
          <a:prstGeom prst="rect">
            <a:avLst/>
          </a:prstGeom>
          <a:noFill/>
        </p:spPr>
        <p:txBody>
          <a:bodyPr wrap="square" rtlCol="0">
            <a:spAutoFit/>
          </a:bodyPr>
          <a:lstStyle/>
          <a:p>
            <a:r>
              <a:rPr lang="es-US" sz="3200" b="1" dirty="0">
                <a:latin typeface="Bahnschrift Condensed" panose="020B0502040204020203" pitchFamily="34" charset="0"/>
                <a:cs typeface="Arial" panose="020B0604020202020204" pitchFamily="34" charset="0"/>
              </a:rPr>
              <a:t>Antecedentes</a:t>
            </a:r>
            <a:endParaRPr lang="es-CL" sz="3200" b="1" dirty="0">
              <a:latin typeface="Bahnschrift Condensed" panose="020B0502040204020203"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7F2D5E84-F621-7C00-6BAF-6B15B5F8CD17}"/>
              </a:ext>
            </a:extLst>
          </p:cNvPr>
          <p:cNvSpPr txBox="1"/>
          <p:nvPr/>
        </p:nvSpPr>
        <p:spPr>
          <a:xfrm>
            <a:off x="1111479" y="1615624"/>
            <a:ext cx="6661885" cy="2954655"/>
          </a:xfrm>
          <a:prstGeom prst="rect">
            <a:avLst/>
          </a:prstGeom>
          <a:noFill/>
        </p:spPr>
        <p:txBody>
          <a:bodyPr wrap="square">
            <a:spAutoFit/>
          </a:bodyPr>
          <a:lstStyle/>
          <a:p>
            <a:pPr algn="just" rtl="0" fontAlgn="base">
              <a:spcBef>
                <a:spcPts val="1200"/>
              </a:spcBef>
              <a:spcAft>
                <a:spcPts val="1200"/>
              </a:spcAft>
            </a:pPr>
            <a:r>
              <a:rPr lang="es-ES" sz="2200" dirty="0">
                <a:solidFill>
                  <a:srgbClr val="000000"/>
                </a:solidFill>
                <a:latin typeface="Bahnschrift Condensed" panose="020B0502040204020203" pitchFamily="34" charset="0"/>
              </a:rPr>
              <a:t>Datos obtenidos por usuarios del metro:</a:t>
            </a:r>
          </a:p>
          <a:p>
            <a:pPr marL="285750" indent="-285750" algn="just" rtl="0" fontAlgn="base">
              <a:buFont typeface="Arial" panose="020B0604020202020204" pitchFamily="34" charset="0"/>
              <a:buChar char="•"/>
            </a:pPr>
            <a:r>
              <a:rPr lang="es-ES" sz="2200" dirty="0">
                <a:solidFill>
                  <a:srgbClr val="000000"/>
                </a:solidFill>
                <a:latin typeface="Bahnschrift Condensed" panose="020B0502040204020203" pitchFamily="34" charset="0"/>
              </a:rPr>
              <a:t>De un total de 28 personas el 64.3 % ocupa el metro 4-5 días a la semana</a:t>
            </a:r>
          </a:p>
          <a:p>
            <a:pPr marL="285750" indent="-285750" algn="just" rtl="0" fontAlgn="base">
              <a:buFont typeface="Arial" panose="020B0604020202020204" pitchFamily="34" charset="0"/>
              <a:buChar char="•"/>
            </a:pPr>
            <a:endParaRPr lang="es-ES" sz="2200" dirty="0">
              <a:solidFill>
                <a:srgbClr val="000000"/>
              </a:solidFill>
              <a:latin typeface="Bahnschrift Condensed" panose="020B0502040204020203" pitchFamily="34" charset="0"/>
            </a:endParaRPr>
          </a:p>
          <a:p>
            <a:pPr marL="285750" indent="-285750" algn="just" rtl="0" fontAlgn="base">
              <a:buFont typeface="Arial" panose="020B0604020202020204" pitchFamily="34" charset="0"/>
              <a:buChar char="•"/>
            </a:pPr>
            <a:r>
              <a:rPr lang="es-ES" sz="2200" dirty="0">
                <a:solidFill>
                  <a:srgbClr val="000000"/>
                </a:solidFill>
                <a:latin typeface="Bahnschrift Condensed" panose="020B0502040204020203" pitchFamily="34" charset="0"/>
              </a:rPr>
              <a:t>Asimismo el 85.7 % hace uso del mismo dos veces al día</a:t>
            </a:r>
          </a:p>
          <a:p>
            <a:pPr marL="285750" indent="-285750" algn="just" rtl="0" fontAlgn="base">
              <a:buFont typeface="Arial" panose="020B0604020202020204" pitchFamily="34" charset="0"/>
              <a:buChar char="•"/>
            </a:pPr>
            <a:endParaRPr lang="es-ES" sz="2200" dirty="0">
              <a:solidFill>
                <a:srgbClr val="000000"/>
              </a:solidFill>
              <a:latin typeface="Bahnschrift Condensed" panose="020B0502040204020203" pitchFamily="34" charset="0"/>
            </a:endParaRPr>
          </a:p>
          <a:p>
            <a:pPr marL="285750" indent="-285750" algn="just" rtl="0" fontAlgn="base">
              <a:buFont typeface="Arial" panose="020B0604020202020204" pitchFamily="34" charset="0"/>
              <a:buChar char="•"/>
            </a:pPr>
            <a:r>
              <a:rPr lang="es-ES" sz="2200" dirty="0">
                <a:solidFill>
                  <a:srgbClr val="000000"/>
                </a:solidFill>
                <a:latin typeface="Bahnschrift Condensed" panose="020B0502040204020203" pitchFamily="34" charset="0"/>
              </a:rPr>
              <a:t>Concentrando la mayor parte de estos viajes durante lo denominados Horarios Peak  (7:00-8:59 y 18:00-19:59)</a:t>
            </a:r>
          </a:p>
        </p:txBody>
      </p:sp>
    </p:spTree>
    <p:extLst>
      <p:ext uri="{BB962C8B-B14F-4D97-AF65-F5344CB8AC3E}">
        <p14:creationId xmlns:p14="http://schemas.microsoft.com/office/powerpoint/2010/main" val="210080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06B750-0F77-2F39-9BE1-3C60B39FD018}"/>
              </a:ext>
            </a:extLst>
          </p:cNvPr>
          <p:cNvSpPr/>
          <p:nvPr/>
        </p:nvSpPr>
        <p:spPr>
          <a:xfrm>
            <a:off x="-78491" y="-42465"/>
            <a:ext cx="12270491" cy="802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Times New Roman" panose="02020603050405020304" pitchFamily="18" charset="0"/>
                <a:ea typeface="Times New Roman" panose="02020603050405020304" pitchFamily="18" charset="0"/>
              </a:rPr>
              <a:t>La solución propuesta se muestra en el siguiente diagrama en el cual se muestran los elementos que componen el kit, en el cual los datos recolectados por el sensor son entregados a Metro mediante la red NB -IoT, reportando el estado de la temperatura y humedad al interior de los vagones</a:t>
            </a:r>
            <a:endParaRPr lang="es-CL" dirty="0"/>
          </a:p>
        </p:txBody>
      </p:sp>
      <p:sp>
        <p:nvSpPr>
          <p:cNvPr id="49" name="Rectángulo 48">
            <a:extLst>
              <a:ext uri="{FF2B5EF4-FFF2-40B4-BE49-F238E27FC236}">
                <a16:creationId xmlns:a16="http://schemas.microsoft.com/office/drawing/2014/main" id="{D24B2400-AB96-76CB-6E10-693D1B92A749}"/>
              </a:ext>
            </a:extLst>
          </p:cNvPr>
          <p:cNvSpPr/>
          <p:nvPr/>
        </p:nvSpPr>
        <p:spPr>
          <a:xfrm>
            <a:off x="1237772" y="7667962"/>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nvGrpSpPr>
          <p:cNvPr id="2" name="Grupo 1">
            <a:extLst>
              <a:ext uri="{FF2B5EF4-FFF2-40B4-BE49-F238E27FC236}">
                <a16:creationId xmlns:a16="http://schemas.microsoft.com/office/drawing/2014/main" id="{C713EC03-CC3F-251B-5AC7-E1E14D8220D9}"/>
              </a:ext>
            </a:extLst>
          </p:cNvPr>
          <p:cNvGrpSpPr/>
          <p:nvPr/>
        </p:nvGrpSpPr>
        <p:grpSpPr>
          <a:xfrm>
            <a:off x="-2496296" y="5810959"/>
            <a:ext cx="14979388" cy="7027913"/>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pic>
        <p:nvPicPr>
          <p:cNvPr id="3" name="Picture 2" descr="Hombre de pie - Iconos gratis de personas">
            <a:extLst>
              <a:ext uri="{FF2B5EF4-FFF2-40B4-BE49-F238E27FC236}">
                <a16:creationId xmlns:a16="http://schemas.microsoft.com/office/drawing/2014/main" id="{7B86D147-EF4F-C07E-3510-229056A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02" y="502199"/>
            <a:ext cx="7762317" cy="776231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0235011-DFD8-97B3-0B36-EB6C324D4795}"/>
              </a:ext>
            </a:extLst>
          </p:cNvPr>
          <p:cNvSpPr txBox="1"/>
          <p:nvPr/>
        </p:nvSpPr>
        <p:spPr>
          <a:xfrm>
            <a:off x="1022828" y="1428396"/>
            <a:ext cx="5361689" cy="646331"/>
          </a:xfrm>
          <a:prstGeom prst="rect">
            <a:avLst/>
          </a:prstGeom>
          <a:noFill/>
        </p:spPr>
        <p:txBody>
          <a:bodyPr wrap="square" rtlCol="0">
            <a:spAutoFit/>
          </a:bodyPr>
          <a:lstStyle/>
          <a:p>
            <a:br>
              <a:rPr lang="es-ES" dirty="0"/>
            </a:br>
            <a:endParaRPr lang="es-CL" dirty="0"/>
          </a:p>
        </p:txBody>
      </p:sp>
      <p:sp>
        <p:nvSpPr>
          <p:cNvPr id="10" name="CuadroTexto 9">
            <a:extLst>
              <a:ext uri="{FF2B5EF4-FFF2-40B4-BE49-F238E27FC236}">
                <a16:creationId xmlns:a16="http://schemas.microsoft.com/office/drawing/2014/main" id="{E507208F-B6BF-B6F5-DCD2-B8805454430B}"/>
              </a:ext>
            </a:extLst>
          </p:cNvPr>
          <p:cNvSpPr txBox="1"/>
          <p:nvPr/>
        </p:nvSpPr>
        <p:spPr>
          <a:xfrm>
            <a:off x="544591" y="605292"/>
            <a:ext cx="3675739" cy="523220"/>
          </a:xfrm>
          <a:prstGeom prst="rect">
            <a:avLst/>
          </a:prstGeom>
          <a:noFill/>
        </p:spPr>
        <p:txBody>
          <a:bodyPr wrap="square" rtlCol="0">
            <a:spAutoFit/>
          </a:bodyPr>
          <a:lstStyle/>
          <a:p>
            <a:r>
              <a:rPr lang="es-US" sz="2800" b="1" dirty="0">
                <a:latin typeface="Bahnschrift Condensed" panose="020B0502040204020203" pitchFamily="34" charset="0"/>
              </a:rPr>
              <a:t>¿Quién tiene el problema?</a:t>
            </a:r>
            <a:endParaRPr lang="es-CL" sz="2800" b="1" dirty="0">
              <a:latin typeface="Bahnschrift Condensed" panose="020B0502040204020203" pitchFamily="34" charset="0"/>
            </a:endParaRPr>
          </a:p>
        </p:txBody>
      </p:sp>
      <p:sp>
        <p:nvSpPr>
          <p:cNvPr id="5" name="CuadroTexto 4">
            <a:extLst>
              <a:ext uri="{FF2B5EF4-FFF2-40B4-BE49-F238E27FC236}">
                <a16:creationId xmlns:a16="http://schemas.microsoft.com/office/drawing/2014/main" id="{B110ACC3-0B3B-40F7-2F32-220685619C02}"/>
              </a:ext>
            </a:extLst>
          </p:cNvPr>
          <p:cNvSpPr txBox="1"/>
          <p:nvPr/>
        </p:nvSpPr>
        <p:spPr>
          <a:xfrm>
            <a:off x="544591" y="1315222"/>
            <a:ext cx="7460834" cy="430887"/>
          </a:xfrm>
          <a:prstGeom prst="rect">
            <a:avLst/>
          </a:prstGeom>
          <a:noFill/>
        </p:spPr>
        <p:txBody>
          <a:bodyPr wrap="square" rtlCol="0">
            <a:spAutoFit/>
          </a:bodyPr>
          <a:lstStyle/>
          <a:p>
            <a:pPr algn="just"/>
            <a:r>
              <a:rPr lang="es-US" sz="2200" dirty="0">
                <a:latin typeface="Bahnschrift Condensed" panose="020B0502040204020203" pitchFamily="34" charset="0"/>
              </a:rPr>
              <a:t>El usuario que padece el problema presenta las siguientes características</a:t>
            </a:r>
            <a:endParaRPr lang="es-CL" sz="2200" dirty="0">
              <a:latin typeface="Bahnschrift Condensed" panose="020B0502040204020203" pitchFamily="34" charset="0"/>
            </a:endParaRPr>
          </a:p>
        </p:txBody>
      </p:sp>
      <p:sp>
        <p:nvSpPr>
          <p:cNvPr id="11" name="CuadroTexto 10">
            <a:extLst>
              <a:ext uri="{FF2B5EF4-FFF2-40B4-BE49-F238E27FC236}">
                <a16:creationId xmlns:a16="http://schemas.microsoft.com/office/drawing/2014/main" id="{E0D2A51C-5DCA-9D53-A4BD-81AD13DCC524}"/>
              </a:ext>
            </a:extLst>
          </p:cNvPr>
          <p:cNvSpPr txBox="1"/>
          <p:nvPr/>
        </p:nvSpPr>
        <p:spPr>
          <a:xfrm>
            <a:off x="491173" y="1776269"/>
            <a:ext cx="7762316" cy="2123658"/>
          </a:xfrm>
          <a:prstGeom prst="rect">
            <a:avLst/>
          </a:prstGeom>
          <a:noFill/>
        </p:spPr>
        <p:txBody>
          <a:bodyPr wrap="square" rtlCol="0">
            <a:spAutoFit/>
          </a:bodyPr>
          <a:lstStyle/>
          <a:p>
            <a:pPr marL="285750" indent="-285750">
              <a:buFont typeface="Arial" panose="020B0604020202020204" pitchFamily="34" charset="0"/>
              <a:buChar char="•"/>
            </a:pPr>
            <a:r>
              <a:rPr lang="es-US" sz="2200" dirty="0">
                <a:latin typeface="Bahnschrift Condensed" panose="020B0502040204020203" pitchFamily="34" charset="0"/>
              </a:rPr>
              <a:t>Usuario frecuente del metro de Santiago a la semana y que lo use en horas punta </a:t>
            </a:r>
          </a:p>
          <a:p>
            <a:pPr marL="285750" indent="-285750">
              <a:buFont typeface="Arial" panose="020B0604020202020204" pitchFamily="34" charset="0"/>
              <a:buChar char="•"/>
            </a:pPr>
            <a:r>
              <a:rPr lang="es-US" sz="2200" dirty="0">
                <a:latin typeface="Bahnschrift Condensed" panose="020B0502040204020203" pitchFamily="34" charset="0"/>
              </a:rPr>
              <a:t>Que considere este problema como parte de su vida diaria y que afecte su calidad de vida</a:t>
            </a:r>
          </a:p>
          <a:p>
            <a:pPr marL="285750" indent="-285750">
              <a:buFont typeface="Arial" panose="020B0604020202020204" pitchFamily="34" charset="0"/>
              <a:buChar char="•"/>
            </a:pPr>
            <a:r>
              <a:rPr lang="es-US" sz="2200" dirty="0">
                <a:latin typeface="Bahnschrift Condensed" panose="020B0502040204020203" pitchFamily="34" charset="0"/>
              </a:rPr>
              <a:t>Que necesite que mejore la calidad del aire al interior de los vagones de metro en los horarios punta. </a:t>
            </a:r>
          </a:p>
        </p:txBody>
      </p:sp>
    </p:spTree>
    <p:extLst>
      <p:ext uri="{BB962C8B-B14F-4D97-AF65-F5344CB8AC3E}">
        <p14:creationId xmlns:p14="http://schemas.microsoft.com/office/powerpoint/2010/main" val="589426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E2D41E15-64E6-5954-4527-BA1C65F64AC4}"/>
              </a:ext>
            </a:extLst>
          </p:cNvPr>
          <p:cNvSpPr/>
          <p:nvPr/>
        </p:nvSpPr>
        <p:spPr>
          <a:xfrm>
            <a:off x="-5055615" y="-3261360"/>
            <a:ext cx="19087827" cy="1240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50" name="CuadroTexto 49">
            <a:extLst>
              <a:ext uri="{FF2B5EF4-FFF2-40B4-BE49-F238E27FC236}">
                <a16:creationId xmlns:a16="http://schemas.microsoft.com/office/drawing/2014/main" id="{6D2C87A4-CA31-1B32-C1C1-0AEE1BA6C33B}"/>
              </a:ext>
            </a:extLst>
          </p:cNvPr>
          <p:cNvSpPr txBox="1"/>
          <p:nvPr/>
        </p:nvSpPr>
        <p:spPr>
          <a:xfrm>
            <a:off x="858982" y="-3489888"/>
            <a:ext cx="5361689" cy="830997"/>
          </a:xfrm>
          <a:prstGeom prst="rect">
            <a:avLst/>
          </a:prstGeom>
          <a:noFill/>
        </p:spPr>
        <p:txBody>
          <a:bodyPr wrap="square" rtlCol="0">
            <a:spAutoFit/>
          </a:bodyPr>
          <a:lstStyle/>
          <a:p>
            <a:r>
              <a:rPr lang="es-MX" sz="4800" dirty="0">
                <a:latin typeface="Berlin Sans FB Demi" panose="020E0802020502020306" pitchFamily="34" charset="0"/>
              </a:rPr>
              <a:t>TITULO</a:t>
            </a:r>
            <a:endParaRPr lang="es-CL" sz="4800" dirty="0">
              <a:latin typeface="Berlin Sans FB Demi" panose="020E0802020502020306"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893935" y="-2565477"/>
            <a:ext cx="5361689" cy="830997"/>
          </a:xfrm>
          <a:prstGeom prst="rect">
            <a:avLst/>
          </a:prstGeom>
          <a:noFill/>
        </p:spPr>
        <p:txBody>
          <a:bodyPr wrap="square" rtlCol="0">
            <a:spAutoFit/>
          </a:bodyPr>
          <a:lstStyle/>
          <a:p>
            <a:r>
              <a:rPr lang="es-MX" sz="4800" dirty="0">
                <a:latin typeface="Berlin Sans FB" panose="020E0602020502020306" pitchFamily="34" charset="0"/>
              </a:rPr>
              <a:t>Integrantes</a:t>
            </a:r>
            <a:r>
              <a:rPr lang="es-MX" sz="4800" dirty="0">
                <a:latin typeface="Berlin Sans FB Demi" panose="020E0802020502020306" pitchFamily="34" charset="0"/>
              </a:rPr>
              <a:t> </a:t>
            </a:r>
            <a:endParaRPr lang="es-CL" sz="4800" dirty="0">
              <a:latin typeface="Berlin Sans FB Demi" panose="020E0802020502020306" pitchFamily="34" charset="0"/>
            </a:endParaRPr>
          </a:p>
        </p:txBody>
      </p:sp>
      <p:pic>
        <p:nvPicPr>
          <p:cNvPr id="31" name="Picture 2" descr="Hombre de pie - Iconos gratis de personas">
            <a:extLst>
              <a:ext uri="{FF2B5EF4-FFF2-40B4-BE49-F238E27FC236}">
                <a16:creationId xmlns:a16="http://schemas.microsoft.com/office/drawing/2014/main" id="{949F251A-174F-DE7F-50AC-8F20D38A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87" y="3714938"/>
            <a:ext cx="2978576" cy="29785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713EC03-CC3F-251B-5AC7-E1E14D8220D9}"/>
              </a:ext>
            </a:extLst>
          </p:cNvPr>
          <p:cNvGrpSpPr/>
          <p:nvPr/>
        </p:nvGrpSpPr>
        <p:grpSpPr>
          <a:xfrm>
            <a:off x="-9498826" y="-4701437"/>
            <a:ext cx="21917053" cy="11126065"/>
            <a:chOff x="6096000" y="1122363"/>
            <a:chExt cx="12381071" cy="6285180"/>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381071" cy="6285180"/>
              <a:chOff x="3881264" y="2010081"/>
              <a:chExt cx="8699488" cy="4416245"/>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6008938" y="2723738"/>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useBgFill="1">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sp>
        <p:nvSpPr>
          <p:cNvPr id="33" name="Rectángulo: esquinas redondeadas 32">
            <a:extLst>
              <a:ext uri="{FF2B5EF4-FFF2-40B4-BE49-F238E27FC236}">
                <a16:creationId xmlns:a16="http://schemas.microsoft.com/office/drawing/2014/main" id="{8EE4D2E8-F0E6-00D5-C0C3-D03FF81E5A54}"/>
              </a:ext>
            </a:extLst>
          </p:cNvPr>
          <p:cNvSpPr/>
          <p:nvPr/>
        </p:nvSpPr>
        <p:spPr>
          <a:xfrm>
            <a:off x="3601106" y="-10657835"/>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4" name="Grupo 33">
            <a:extLst>
              <a:ext uri="{FF2B5EF4-FFF2-40B4-BE49-F238E27FC236}">
                <a16:creationId xmlns:a16="http://schemas.microsoft.com/office/drawing/2014/main" id="{27596675-5EBE-DC57-C056-04F7A7A0C962}"/>
              </a:ext>
            </a:extLst>
          </p:cNvPr>
          <p:cNvGrpSpPr/>
          <p:nvPr/>
        </p:nvGrpSpPr>
        <p:grpSpPr>
          <a:xfrm>
            <a:off x="4814788" y="-12896613"/>
            <a:ext cx="5385155" cy="2571046"/>
            <a:chOff x="5393602" y="-1256787"/>
            <a:chExt cx="5385155" cy="2571046"/>
          </a:xfrm>
        </p:grpSpPr>
        <p:sp>
          <p:nvSpPr>
            <p:cNvPr id="35" name="Rectángulo 34">
              <a:extLst>
                <a:ext uri="{FF2B5EF4-FFF2-40B4-BE49-F238E27FC236}">
                  <a16:creationId xmlns:a16="http://schemas.microsoft.com/office/drawing/2014/main" id="{F7F14E53-8EB9-2B5C-8B37-747CB0680403}"/>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36" name="Rectángulo 35">
              <a:extLst>
                <a:ext uri="{FF2B5EF4-FFF2-40B4-BE49-F238E27FC236}">
                  <a16:creationId xmlns:a16="http://schemas.microsoft.com/office/drawing/2014/main" id="{4373C4B0-927E-D928-3A9C-E68F0472815A}"/>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nvGrpSpPr>
          <p:cNvPr id="41" name="Grupo 40">
            <a:extLst>
              <a:ext uri="{FF2B5EF4-FFF2-40B4-BE49-F238E27FC236}">
                <a16:creationId xmlns:a16="http://schemas.microsoft.com/office/drawing/2014/main" id="{AF5E7EC7-8F72-FB0E-9B54-DE6351012F8A}"/>
              </a:ext>
            </a:extLst>
          </p:cNvPr>
          <p:cNvGrpSpPr/>
          <p:nvPr/>
        </p:nvGrpSpPr>
        <p:grpSpPr>
          <a:xfrm rot="10800000">
            <a:off x="663689" y="587042"/>
            <a:ext cx="7314181" cy="7801235"/>
            <a:chOff x="-344983" y="-2845410"/>
            <a:chExt cx="7892182" cy="8417726"/>
          </a:xfrm>
        </p:grpSpPr>
        <p:sp>
          <p:nvSpPr>
            <p:cNvPr id="37" name="Rectángulo: esquinas redondeadas 36">
              <a:extLst>
                <a:ext uri="{FF2B5EF4-FFF2-40B4-BE49-F238E27FC236}">
                  <a16:creationId xmlns:a16="http://schemas.microsoft.com/office/drawing/2014/main" id="{9A07F9BD-F6D2-1ADD-2576-44E5A63D83A2}"/>
                </a:ext>
              </a:extLst>
            </p:cNvPr>
            <p:cNvSpPr/>
            <p:nvPr/>
          </p:nvSpPr>
          <p:spPr>
            <a:xfrm>
              <a:off x="-344983" y="-606631"/>
              <a:ext cx="7892182" cy="6178947"/>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8" name="Grupo 37">
              <a:extLst>
                <a:ext uri="{FF2B5EF4-FFF2-40B4-BE49-F238E27FC236}">
                  <a16:creationId xmlns:a16="http://schemas.microsoft.com/office/drawing/2014/main" id="{5FE52E18-81F7-E025-2ABD-CD19B74286D9}"/>
                </a:ext>
              </a:extLst>
            </p:cNvPr>
            <p:cNvGrpSpPr/>
            <p:nvPr/>
          </p:nvGrpSpPr>
          <p:grpSpPr>
            <a:xfrm>
              <a:off x="868697" y="-2845410"/>
              <a:ext cx="5385155" cy="2571046"/>
              <a:chOff x="5393602" y="-1256787"/>
              <a:chExt cx="5385155" cy="2571046"/>
            </a:xfrm>
          </p:grpSpPr>
          <p:sp>
            <p:nvSpPr>
              <p:cNvPr id="39" name="Rectángulo 38">
                <a:extLst>
                  <a:ext uri="{FF2B5EF4-FFF2-40B4-BE49-F238E27FC236}">
                    <a16:creationId xmlns:a16="http://schemas.microsoft.com/office/drawing/2014/main" id="{5DFFB718-A524-A940-3D6C-5E85B1EAAA9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40" name="Rectángulo 39">
                <a:extLst>
                  <a:ext uri="{FF2B5EF4-FFF2-40B4-BE49-F238E27FC236}">
                    <a16:creationId xmlns:a16="http://schemas.microsoft.com/office/drawing/2014/main" id="{6AD433B6-1988-5E57-56C9-63C20ADB35F6}"/>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3" name="CuadroTexto 2">
            <a:extLst>
              <a:ext uri="{FF2B5EF4-FFF2-40B4-BE49-F238E27FC236}">
                <a16:creationId xmlns:a16="http://schemas.microsoft.com/office/drawing/2014/main" id="{F7F84764-DAE3-DAE2-4DC6-D9C5F5BEBFC4}"/>
              </a:ext>
            </a:extLst>
          </p:cNvPr>
          <p:cNvSpPr txBox="1"/>
          <p:nvPr/>
        </p:nvSpPr>
        <p:spPr>
          <a:xfrm>
            <a:off x="1005358" y="1002563"/>
            <a:ext cx="4779049" cy="584775"/>
          </a:xfrm>
          <a:prstGeom prst="rect">
            <a:avLst/>
          </a:prstGeom>
          <a:noFill/>
        </p:spPr>
        <p:txBody>
          <a:bodyPr wrap="square" rtlCol="0">
            <a:spAutoFit/>
          </a:bodyPr>
          <a:lstStyle/>
          <a:p>
            <a:r>
              <a:rPr lang="es-US" sz="3200" b="1" dirty="0">
                <a:latin typeface="Bahnschrift Condensed" panose="020B0502040204020203" pitchFamily="34" charset="0"/>
                <a:cs typeface="Arial" panose="020B0604020202020204" pitchFamily="34" charset="0"/>
              </a:rPr>
              <a:t>Punto de Vista</a:t>
            </a:r>
            <a:endParaRPr lang="es-CL" sz="3200" b="1" dirty="0">
              <a:latin typeface="Bahnschrift Condensed" panose="020B0502040204020203" pitchFamily="34" charset="0"/>
              <a:cs typeface="Arial" panose="020B0604020202020204" pitchFamily="34" charset="0"/>
            </a:endParaRPr>
          </a:p>
        </p:txBody>
      </p:sp>
      <p:sp>
        <p:nvSpPr>
          <p:cNvPr id="4" name="CuadroTexto 3">
            <a:extLst>
              <a:ext uri="{FF2B5EF4-FFF2-40B4-BE49-F238E27FC236}">
                <a16:creationId xmlns:a16="http://schemas.microsoft.com/office/drawing/2014/main" id="{BA616DA7-D312-9FB4-4470-7FE5334B2C43}"/>
              </a:ext>
            </a:extLst>
          </p:cNvPr>
          <p:cNvSpPr txBox="1"/>
          <p:nvPr/>
        </p:nvSpPr>
        <p:spPr>
          <a:xfrm>
            <a:off x="981482" y="1619377"/>
            <a:ext cx="6678593" cy="430887"/>
          </a:xfrm>
          <a:prstGeom prst="rect">
            <a:avLst/>
          </a:prstGeom>
          <a:noFill/>
        </p:spPr>
        <p:txBody>
          <a:bodyPr wrap="square" rtlCol="0">
            <a:spAutoFit/>
          </a:bodyPr>
          <a:lstStyle/>
          <a:p>
            <a:r>
              <a:rPr lang="es-US" sz="2200" dirty="0">
                <a:latin typeface="Bahnschrift Condensed" panose="020B0502040204020203" pitchFamily="34" charset="0"/>
              </a:rPr>
              <a:t>A continuación, se muestra el punto de vista del problema planteado</a:t>
            </a:r>
            <a:endParaRPr lang="es-CL" sz="2200" dirty="0">
              <a:latin typeface="Bahnschrift Condensed" panose="020B0502040204020203" pitchFamily="34" charset="0"/>
            </a:endParaRPr>
          </a:p>
        </p:txBody>
      </p:sp>
      <p:pic>
        <p:nvPicPr>
          <p:cNvPr id="5" name="Imagen 4">
            <a:extLst>
              <a:ext uri="{FF2B5EF4-FFF2-40B4-BE49-F238E27FC236}">
                <a16:creationId xmlns:a16="http://schemas.microsoft.com/office/drawing/2014/main" id="{BE2FC74F-9E95-1DA5-9D93-B21345F09CCC}"/>
              </a:ext>
            </a:extLst>
          </p:cNvPr>
          <p:cNvPicPr>
            <a:picLocks noChangeAspect="1"/>
          </p:cNvPicPr>
          <p:nvPr/>
        </p:nvPicPr>
        <p:blipFill>
          <a:blip r:embed="rId4"/>
          <a:stretch>
            <a:fillRect/>
          </a:stretch>
        </p:blipFill>
        <p:spPr>
          <a:xfrm>
            <a:off x="971669" y="2408138"/>
            <a:ext cx="6759770" cy="2576787"/>
          </a:xfrm>
          <a:prstGeom prst="rect">
            <a:avLst/>
          </a:prstGeom>
          <a:ln w="38100">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279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E2D41E15-64E6-5954-4527-BA1C65F64AC4}"/>
              </a:ext>
            </a:extLst>
          </p:cNvPr>
          <p:cNvSpPr/>
          <p:nvPr/>
        </p:nvSpPr>
        <p:spPr>
          <a:xfrm>
            <a:off x="-5055615" y="-3261360"/>
            <a:ext cx="19087827" cy="1240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Rectángulo 48">
            <a:extLst>
              <a:ext uri="{FF2B5EF4-FFF2-40B4-BE49-F238E27FC236}">
                <a16:creationId xmlns:a16="http://schemas.microsoft.com/office/drawing/2014/main" id="{D24B2400-AB96-76CB-6E10-693D1B92A749}"/>
              </a:ext>
            </a:extLst>
          </p:cNvPr>
          <p:cNvSpPr/>
          <p:nvPr/>
        </p:nvSpPr>
        <p:spPr>
          <a:xfrm>
            <a:off x="-203200" y="4935340"/>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50" name="CuadroTexto 49">
            <a:extLst>
              <a:ext uri="{FF2B5EF4-FFF2-40B4-BE49-F238E27FC236}">
                <a16:creationId xmlns:a16="http://schemas.microsoft.com/office/drawing/2014/main" id="{6D2C87A4-CA31-1B32-C1C1-0AEE1BA6C33B}"/>
              </a:ext>
            </a:extLst>
          </p:cNvPr>
          <p:cNvSpPr txBox="1"/>
          <p:nvPr/>
        </p:nvSpPr>
        <p:spPr>
          <a:xfrm>
            <a:off x="858982" y="-3489888"/>
            <a:ext cx="5361689" cy="830997"/>
          </a:xfrm>
          <a:prstGeom prst="rect">
            <a:avLst/>
          </a:prstGeom>
          <a:noFill/>
        </p:spPr>
        <p:txBody>
          <a:bodyPr wrap="square" rtlCol="0">
            <a:spAutoFit/>
          </a:bodyPr>
          <a:lstStyle/>
          <a:p>
            <a:r>
              <a:rPr lang="es-MX" sz="4800" dirty="0">
                <a:latin typeface="Berlin Sans FB Demi" panose="020E0802020502020306" pitchFamily="34" charset="0"/>
              </a:rPr>
              <a:t>TITULO</a:t>
            </a:r>
            <a:endParaRPr lang="es-CL" sz="4800" dirty="0">
              <a:latin typeface="Berlin Sans FB Demi" panose="020E0802020502020306" pitchFamily="34" charset="0"/>
            </a:endParaRPr>
          </a:p>
        </p:txBody>
      </p:sp>
      <p:sp>
        <p:nvSpPr>
          <p:cNvPr id="51" name="CuadroTexto 50">
            <a:extLst>
              <a:ext uri="{FF2B5EF4-FFF2-40B4-BE49-F238E27FC236}">
                <a16:creationId xmlns:a16="http://schemas.microsoft.com/office/drawing/2014/main" id="{B7AB1FD2-8330-F859-4061-CDEB1875C471}"/>
              </a:ext>
            </a:extLst>
          </p:cNvPr>
          <p:cNvSpPr txBox="1"/>
          <p:nvPr/>
        </p:nvSpPr>
        <p:spPr>
          <a:xfrm>
            <a:off x="893935" y="-2565477"/>
            <a:ext cx="5361689" cy="830997"/>
          </a:xfrm>
          <a:prstGeom prst="rect">
            <a:avLst/>
          </a:prstGeom>
          <a:noFill/>
        </p:spPr>
        <p:txBody>
          <a:bodyPr wrap="square" rtlCol="0">
            <a:spAutoFit/>
          </a:bodyPr>
          <a:lstStyle/>
          <a:p>
            <a:r>
              <a:rPr lang="es-MX" sz="4800" dirty="0">
                <a:latin typeface="Berlin Sans FB" panose="020E0602020502020306" pitchFamily="34" charset="0"/>
              </a:rPr>
              <a:t>Integrantes</a:t>
            </a:r>
            <a:r>
              <a:rPr lang="es-MX" sz="4800" dirty="0">
                <a:latin typeface="Berlin Sans FB Demi" panose="020E0802020502020306" pitchFamily="34" charset="0"/>
              </a:rPr>
              <a:t> </a:t>
            </a:r>
            <a:endParaRPr lang="es-CL" sz="4800" dirty="0">
              <a:latin typeface="Berlin Sans FB Demi" panose="020E0802020502020306" pitchFamily="34" charset="0"/>
            </a:endParaRPr>
          </a:p>
        </p:txBody>
      </p:sp>
      <p:pic>
        <p:nvPicPr>
          <p:cNvPr id="31" name="Picture 2" descr="Hombre de pie - Iconos gratis de personas">
            <a:extLst>
              <a:ext uri="{FF2B5EF4-FFF2-40B4-BE49-F238E27FC236}">
                <a16:creationId xmlns:a16="http://schemas.microsoft.com/office/drawing/2014/main" id="{949F251A-174F-DE7F-50AC-8F20D38A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87" y="3714938"/>
            <a:ext cx="2978576" cy="297857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713EC03-CC3F-251B-5AC7-E1E14D8220D9}"/>
              </a:ext>
            </a:extLst>
          </p:cNvPr>
          <p:cNvGrpSpPr/>
          <p:nvPr/>
        </p:nvGrpSpPr>
        <p:grpSpPr>
          <a:xfrm>
            <a:off x="-9498826" y="-4701437"/>
            <a:ext cx="21917053" cy="11126065"/>
            <a:chOff x="6096000" y="1122363"/>
            <a:chExt cx="12381071" cy="6285180"/>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381071" cy="6285180"/>
              <a:chOff x="3881264" y="2010081"/>
              <a:chExt cx="8699488" cy="4416245"/>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6008938" y="2723738"/>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useBgFill="1">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useBgFill="1">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sp>
        <p:nvSpPr>
          <p:cNvPr id="33" name="Rectángulo: esquinas redondeadas 32">
            <a:extLst>
              <a:ext uri="{FF2B5EF4-FFF2-40B4-BE49-F238E27FC236}">
                <a16:creationId xmlns:a16="http://schemas.microsoft.com/office/drawing/2014/main" id="{8EE4D2E8-F0E6-00D5-C0C3-D03FF81E5A54}"/>
              </a:ext>
            </a:extLst>
          </p:cNvPr>
          <p:cNvSpPr/>
          <p:nvPr/>
        </p:nvSpPr>
        <p:spPr>
          <a:xfrm>
            <a:off x="3601106" y="-10657835"/>
            <a:ext cx="7892182" cy="5260515"/>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4" name="Grupo 33">
            <a:extLst>
              <a:ext uri="{FF2B5EF4-FFF2-40B4-BE49-F238E27FC236}">
                <a16:creationId xmlns:a16="http://schemas.microsoft.com/office/drawing/2014/main" id="{27596675-5EBE-DC57-C056-04F7A7A0C962}"/>
              </a:ext>
            </a:extLst>
          </p:cNvPr>
          <p:cNvGrpSpPr/>
          <p:nvPr/>
        </p:nvGrpSpPr>
        <p:grpSpPr>
          <a:xfrm>
            <a:off x="4814788" y="-12896613"/>
            <a:ext cx="5385155" cy="2571046"/>
            <a:chOff x="5393602" y="-1256787"/>
            <a:chExt cx="5385155" cy="2571046"/>
          </a:xfrm>
        </p:grpSpPr>
        <p:sp>
          <p:nvSpPr>
            <p:cNvPr id="35" name="Rectángulo 34">
              <a:extLst>
                <a:ext uri="{FF2B5EF4-FFF2-40B4-BE49-F238E27FC236}">
                  <a16:creationId xmlns:a16="http://schemas.microsoft.com/office/drawing/2014/main" id="{F7F14E53-8EB9-2B5C-8B37-747CB0680403}"/>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36" name="Rectángulo 35">
              <a:extLst>
                <a:ext uri="{FF2B5EF4-FFF2-40B4-BE49-F238E27FC236}">
                  <a16:creationId xmlns:a16="http://schemas.microsoft.com/office/drawing/2014/main" id="{4373C4B0-927E-D928-3A9C-E68F0472815A}"/>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nvGrpSpPr>
          <p:cNvPr id="41" name="Grupo 40">
            <a:extLst>
              <a:ext uri="{FF2B5EF4-FFF2-40B4-BE49-F238E27FC236}">
                <a16:creationId xmlns:a16="http://schemas.microsoft.com/office/drawing/2014/main" id="{AF5E7EC7-8F72-FB0E-9B54-DE6351012F8A}"/>
              </a:ext>
            </a:extLst>
          </p:cNvPr>
          <p:cNvGrpSpPr/>
          <p:nvPr/>
        </p:nvGrpSpPr>
        <p:grpSpPr>
          <a:xfrm rot="10800000">
            <a:off x="663689" y="587042"/>
            <a:ext cx="7314181" cy="7801235"/>
            <a:chOff x="-344983" y="-2845410"/>
            <a:chExt cx="7892182" cy="8417726"/>
          </a:xfrm>
        </p:grpSpPr>
        <p:sp>
          <p:nvSpPr>
            <p:cNvPr id="37" name="Rectángulo: esquinas redondeadas 36">
              <a:extLst>
                <a:ext uri="{FF2B5EF4-FFF2-40B4-BE49-F238E27FC236}">
                  <a16:creationId xmlns:a16="http://schemas.microsoft.com/office/drawing/2014/main" id="{9A07F9BD-F6D2-1ADD-2576-44E5A63D83A2}"/>
                </a:ext>
              </a:extLst>
            </p:cNvPr>
            <p:cNvSpPr/>
            <p:nvPr/>
          </p:nvSpPr>
          <p:spPr>
            <a:xfrm>
              <a:off x="-344983" y="-606631"/>
              <a:ext cx="7892182" cy="6178947"/>
            </a:xfrm>
            <a:prstGeom prst="roundRect">
              <a:avLst>
                <a:gd name="adj" fmla="val 6411"/>
              </a:avLst>
            </a:prstGeom>
            <a:solidFill>
              <a:schemeClr val="bg2"/>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8" name="Grupo 37">
              <a:extLst>
                <a:ext uri="{FF2B5EF4-FFF2-40B4-BE49-F238E27FC236}">
                  <a16:creationId xmlns:a16="http://schemas.microsoft.com/office/drawing/2014/main" id="{5FE52E18-81F7-E025-2ABD-CD19B74286D9}"/>
                </a:ext>
              </a:extLst>
            </p:cNvPr>
            <p:cNvGrpSpPr/>
            <p:nvPr/>
          </p:nvGrpSpPr>
          <p:grpSpPr>
            <a:xfrm>
              <a:off x="868697" y="-2845410"/>
              <a:ext cx="5385155" cy="2571046"/>
              <a:chOff x="5393602" y="-1256787"/>
              <a:chExt cx="5385155" cy="2571046"/>
            </a:xfrm>
          </p:grpSpPr>
          <p:sp>
            <p:nvSpPr>
              <p:cNvPr id="39" name="Rectángulo 38">
                <a:extLst>
                  <a:ext uri="{FF2B5EF4-FFF2-40B4-BE49-F238E27FC236}">
                    <a16:creationId xmlns:a16="http://schemas.microsoft.com/office/drawing/2014/main" id="{5DFFB718-A524-A940-3D6C-5E85B1EAAA90}"/>
                  </a:ext>
                </a:extLst>
              </p:cNvPr>
              <p:cNvSpPr/>
              <p:nvPr/>
            </p:nvSpPr>
            <p:spPr>
              <a:xfrm>
                <a:off x="5393602"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40" name="Rectángulo 39">
                <a:extLst>
                  <a:ext uri="{FF2B5EF4-FFF2-40B4-BE49-F238E27FC236}">
                    <a16:creationId xmlns:a16="http://schemas.microsoft.com/office/drawing/2014/main" id="{6AD433B6-1988-5E57-56C9-63C20ADB35F6}"/>
                  </a:ext>
                </a:extLst>
              </p:cNvPr>
              <p:cNvSpPr/>
              <p:nvPr/>
            </p:nvSpPr>
            <p:spPr>
              <a:xfrm>
                <a:off x="10271680" y="-1256787"/>
                <a:ext cx="507077" cy="25710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grpSp>
      <p:sp>
        <p:nvSpPr>
          <p:cNvPr id="3" name="CuadroTexto 2">
            <a:extLst>
              <a:ext uri="{FF2B5EF4-FFF2-40B4-BE49-F238E27FC236}">
                <a16:creationId xmlns:a16="http://schemas.microsoft.com/office/drawing/2014/main" id="{F7F84764-DAE3-DAE2-4DC6-D9C5F5BEBFC4}"/>
              </a:ext>
            </a:extLst>
          </p:cNvPr>
          <p:cNvSpPr txBox="1"/>
          <p:nvPr/>
        </p:nvSpPr>
        <p:spPr>
          <a:xfrm>
            <a:off x="1077741" y="977503"/>
            <a:ext cx="4779049" cy="584775"/>
          </a:xfrm>
          <a:prstGeom prst="rect">
            <a:avLst/>
          </a:prstGeom>
          <a:noFill/>
        </p:spPr>
        <p:txBody>
          <a:bodyPr wrap="square" rtlCol="0">
            <a:spAutoFit/>
          </a:bodyPr>
          <a:lstStyle/>
          <a:p>
            <a:r>
              <a:rPr lang="es-US" sz="3200" b="1" dirty="0">
                <a:latin typeface="Bahnschrift Condensed" panose="020B0502040204020203" pitchFamily="34" charset="0"/>
                <a:cs typeface="Arial" panose="020B0604020202020204" pitchFamily="34" charset="0"/>
              </a:rPr>
              <a:t>Desafío</a:t>
            </a:r>
            <a:endParaRPr lang="es-CL" sz="3200" b="1" dirty="0">
              <a:latin typeface="Bahnschrift Condensed" panose="020B0502040204020203" pitchFamily="34" charset="0"/>
              <a:cs typeface="Arial" panose="020B0604020202020204" pitchFamily="34" charset="0"/>
            </a:endParaRPr>
          </a:p>
        </p:txBody>
      </p:sp>
      <p:sp>
        <p:nvSpPr>
          <p:cNvPr id="5" name="CuadroTexto 4">
            <a:extLst>
              <a:ext uri="{FF2B5EF4-FFF2-40B4-BE49-F238E27FC236}">
                <a16:creationId xmlns:a16="http://schemas.microsoft.com/office/drawing/2014/main" id="{2228072D-8B37-0A29-7155-F4EA7CE54C0F}"/>
              </a:ext>
            </a:extLst>
          </p:cNvPr>
          <p:cNvSpPr txBox="1"/>
          <p:nvPr/>
        </p:nvSpPr>
        <p:spPr>
          <a:xfrm>
            <a:off x="1231034" y="1790806"/>
            <a:ext cx="5817947" cy="2462213"/>
          </a:xfrm>
          <a:prstGeom prst="rect">
            <a:avLst/>
          </a:prstGeom>
          <a:noFill/>
        </p:spPr>
        <p:txBody>
          <a:bodyPr wrap="square">
            <a:spAutoFit/>
          </a:bodyPr>
          <a:lstStyle/>
          <a:p>
            <a:pPr algn="just"/>
            <a:r>
              <a:rPr lang="es-ES" sz="2200" dirty="0">
                <a:latin typeface="Bahnschrift Condensed" panose="020B0502040204020203" pitchFamily="34" charset="0"/>
              </a:rPr>
              <a:t>Con los antecedentes y datos recolectados anteriormente, finalmente planteamos el desafío</a:t>
            </a:r>
          </a:p>
          <a:p>
            <a:pPr algn="just"/>
            <a:endParaRPr lang="es-ES" sz="2200" dirty="0">
              <a:latin typeface="Bahnschrift Condensed" panose="020B0502040204020203" pitchFamily="34" charset="0"/>
            </a:endParaRPr>
          </a:p>
          <a:p>
            <a:pPr algn="ctr"/>
            <a:r>
              <a:rPr lang="es-ES" sz="2200" i="1" dirty="0">
                <a:latin typeface="Bahnschrift Condensed" panose="020B0502040204020203" pitchFamily="34" charset="0"/>
              </a:rPr>
              <a:t>¿Cómo podemos medir y mejorar la calidad del aire al interior de los vagones de tren de Metro en horas punta para que los usuarios tengan un viaje más ameno, evitando problemas derivados de  la salud?</a:t>
            </a:r>
          </a:p>
        </p:txBody>
      </p:sp>
    </p:spTree>
    <p:extLst>
      <p:ext uri="{BB962C8B-B14F-4D97-AF65-F5344CB8AC3E}">
        <p14:creationId xmlns:p14="http://schemas.microsoft.com/office/powerpoint/2010/main" val="184133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06B750-0F77-2F39-9BE1-3C60B39FD018}"/>
              </a:ext>
            </a:extLst>
          </p:cNvPr>
          <p:cNvSpPr/>
          <p:nvPr/>
        </p:nvSpPr>
        <p:spPr>
          <a:xfrm>
            <a:off x="-78491" y="-42465"/>
            <a:ext cx="12270491" cy="802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Times New Roman" panose="02020603050405020304" pitchFamily="18" charset="0"/>
                <a:ea typeface="Times New Roman" panose="02020603050405020304" pitchFamily="18" charset="0"/>
              </a:rPr>
              <a:t>La solución propuesta se muestra en el siguiente diagrama en el cual se muestran los elementos que componen el kit, en el cual los datos recolectados por el sensor son entregados a Metro mediante la red NB -IoT, reportando el estado de la temperatura y humedad al interior de los vagones</a:t>
            </a:r>
            <a:endParaRPr lang="es-CL" dirty="0"/>
          </a:p>
        </p:txBody>
      </p:sp>
      <p:sp>
        <p:nvSpPr>
          <p:cNvPr id="49" name="Rectángulo 48">
            <a:extLst>
              <a:ext uri="{FF2B5EF4-FFF2-40B4-BE49-F238E27FC236}">
                <a16:creationId xmlns:a16="http://schemas.microsoft.com/office/drawing/2014/main" id="{D24B2400-AB96-76CB-6E10-693D1B92A749}"/>
              </a:ext>
            </a:extLst>
          </p:cNvPr>
          <p:cNvSpPr/>
          <p:nvPr/>
        </p:nvSpPr>
        <p:spPr>
          <a:xfrm>
            <a:off x="1237772" y="7667962"/>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nvGrpSpPr>
          <p:cNvPr id="2" name="Grupo 1">
            <a:extLst>
              <a:ext uri="{FF2B5EF4-FFF2-40B4-BE49-F238E27FC236}">
                <a16:creationId xmlns:a16="http://schemas.microsoft.com/office/drawing/2014/main" id="{C713EC03-CC3F-251B-5AC7-E1E14D8220D9}"/>
              </a:ext>
            </a:extLst>
          </p:cNvPr>
          <p:cNvGrpSpPr/>
          <p:nvPr/>
        </p:nvGrpSpPr>
        <p:grpSpPr>
          <a:xfrm>
            <a:off x="-2496296" y="5810959"/>
            <a:ext cx="14979388" cy="7027913"/>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pic>
        <p:nvPicPr>
          <p:cNvPr id="3" name="Picture 2" descr="Hombre de pie - Iconos gratis de personas">
            <a:extLst>
              <a:ext uri="{FF2B5EF4-FFF2-40B4-BE49-F238E27FC236}">
                <a16:creationId xmlns:a16="http://schemas.microsoft.com/office/drawing/2014/main" id="{7B86D147-EF4F-C07E-3510-229056A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02" y="516644"/>
            <a:ext cx="7762317" cy="776231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0235011-DFD8-97B3-0B36-EB6C324D4795}"/>
              </a:ext>
            </a:extLst>
          </p:cNvPr>
          <p:cNvSpPr txBox="1"/>
          <p:nvPr/>
        </p:nvSpPr>
        <p:spPr>
          <a:xfrm>
            <a:off x="1022828" y="1428396"/>
            <a:ext cx="5361689" cy="646331"/>
          </a:xfrm>
          <a:prstGeom prst="rect">
            <a:avLst/>
          </a:prstGeom>
          <a:noFill/>
        </p:spPr>
        <p:txBody>
          <a:bodyPr wrap="square" rtlCol="0">
            <a:spAutoFit/>
          </a:bodyPr>
          <a:lstStyle/>
          <a:p>
            <a:br>
              <a:rPr lang="es-ES" dirty="0"/>
            </a:br>
            <a:endParaRPr lang="es-CL" dirty="0"/>
          </a:p>
        </p:txBody>
      </p:sp>
      <p:sp>
        <p:nvSpPr>
          <p:cNvPr id="10" name="CuadroTexto 9">
            <a:extLst>
              <a:ext uri="{FF2B5EF4-FFF2-40B4-BE49-F238E27FC236}">
                <a16:creationId xmlns:a16="http://schemas.microsoft.com/office/drawing/2014/main" id="{E507208F-B6BF-B6F5-DCD2-B8805454430B}"/>
              </a:ext>
            </a:extLst>
          </p:cNvPr>
          <p:cNvSpPr txBox="1"/>
          <p:nvPr/>
        </p:nvSpPr>
        <p:spPr>
          <a:xfrm>
            <a:off x="491173" y="429264"/>
            <a:ext cx="3675739" cy="523220"/>
          </a:xfrm>
          <a:prstGeom prst="rect">
            <a:avLst/>
          </a:prstGeom>
          <a:noFill/>
        </p:spPr>
        <p:txBody>
          <a:bodyPr wrap="square" rtlCol="0">
            <a:spAutoFit/>
          </a:bodyPr>
          <a:lstStyle/>
          <a:p>
            <a:r>
              <a:rPr lang="es-US" sz="2800" b="1" dirty="0">
                <a:latin typeface="Bahnschrift Condensed" panose="020B0502040204020203" pitchFamily="34" charset="0"/>
              </a:rPr>
              <a:t>Presentación de la Solución</a:t>
            </a:r>
            <a:endParaRPr lang="es-CL" sz="2800" b="1" dirty="0">
              <a:latin typeface="Bahnschrift Condensed" panose="020B0502040204020203" pitchFamily="34" charset="0"/>
            </a:endParaRPr>
          </a:p>
        </p:txBody>
      </p:sp>
      <p:graphicFrame>
        <p:nvGraphicFramePr>
          <p:cNvPr id="19" name="Tabla 18">
            <a:extLst>
              <a:ext uri="{FF2B5EF4-FFF2-40B4-BE49-F238E27FC236}">
                <a16:creationId xmlns:a16="http://schemas.microsoft.com/office/drawing/2014/main" id="{0E30DA31-DC09-55F6-69E6-F37B76C4981C}"/>
              </a:ext>
            </a:extLst>
          </p:cNvPr>
          <p:cNvGraphicFramePr>
            <a:graphicFrameLocks noGrp="1"/>
          </p:cNvGraphicFramePr>
          <p:nvPr>
            <p:extLst>
              <p:ext uri="{D42A27DB-BD31-4B8C-83A1-F6EECF244321}">
                <p14:modId xmlns:p14="http://schemas.microsoft.com/office/powerpoint/2010/main" val="429022286"/>
              </p:ext>
            </p:extLst>
          </p:nvPr>
        </p:nvGraphicFramePr>
        <p:xfrm>
          <a:off x="491172" y="1227774"/>
          <a:ext cx="7460635" cy="4624577"/>
        </p:xfrm>
        <a:graphic>
          <a:graphicData uri="http://schemas.openxmlformats.org/drawingml/2006/table">
            <a:tbl>
              <a:tblPr/>
              <a:tblGrid>
                <a:gridCol w="4823778">
                  <a:extLst>
                    <a:ext uri="{9D8B030D-6E8A-4147-A177-3AD203B41FA5}">
                      <a16:colId xmlns:a16="http://schemas.microsoft.com/office/drawing/2014/main" val="3374063519"/>
                    </a:ext>
                  </a:extLst>
                </a:gridCol>
                <a:gridCol w="2636857">
                  <a:extLst>
                    <a:ext uri="{9D8B030D-6E8A-4147-A177-3AD203B41FA5}">
                      <a16:colId xmlns:a16="http://schemas.microsoft.com/office/drawing/2014/main" val="1531748148"/>
                    </a:ext>
                  </a:extLst>
                </a:gridCol>
              </a:tblGrid>
              <a:tr h="422540">
                <a:tc>
                  <a:txBody>
                    <a:bodyPr/>
                    <a:lstStyle/>
                    <a:p>
                      <a:pPr marL="285750" indent="-285750" algn="just">
                        <a:lnSpc>
                          <a:spcPct val="107000"/>
                        </a:lnSpc>
                        <a:spcAft>
                          <a:spcPts val="800"/>
                        </a:spcAft>
                        <a:buFont typeface="Arial" panose="020B0604020202020204" pitchFamily="34" charset="0"/>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Nombre: NB-IoT Sensor</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Hipótesis/Críticas: </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Tamaño del Kit </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Lugar adecuado de instalación</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Rapidez del envío de datos</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698068"/>
                  </a:ext>
                </a:extLst>
              </a:tr>
              <a:tr h="1404251">
                <a:tc>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¿En qué consiste?: Un sensor que mide la temperatura y humedad del ambiente en tiempo real por cada vagón, y otro sensor que mide la cantidad de personas en tiempo real que entra y por cada puerta del vagón. </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CL"/>
                    </a:p>
                  </a:txBody>
                  <a:tcPr/>
                </a:tc>
                <a:extLst>
                  <a:ext uri="{0D108BD9-81ED-4DB2-BD59-A6C34878D82A}">
                    <a16:rowId xmlns:a16="http://schemas.microsoft.com/office/drawing/2014/main" val="115192184"/>
                  </a:ext>
                </a:extLst>
              </a:tr>
              <a:tr h="2797786">
                <a:tc gridSpan="2">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Diagrama de la solución  </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161240472"/>
                  </a:ext>
                </a:extLst>
              </a:tr>
            </a:tbl>
          </a:graphicData>
        </a:graphic>
      </p:graphicFrame>
      <p:pic>
        <p:nvPicPr>
          <p:cNvPr id="21" name="image5.png">
            <a:extLst>
              <a:ext uri="{FF2B5EF4-FFF2-40B4-BE49-F238E27FC236}">
                <a16:creationId xmlns:a16="http://schemas.microsoft.com/office/drawing/2014/main" id="{CFED89A0-5724-549F-ACAD-660A65F795DA}"/>
              </a:ext>
            </a:extLst>
          </p:cNvPr>
          <p:cNvPicPr/>
          <p:nvPr/>
        </p:nvPicPr>
        <p:blipFill rotWithShape="1">
          <a:blip r:embed="rId3">
            <a:extLst>
              <a:ext uri="{28A0092B-C50C-407E-A947-70E740481C1C}">
                <a14:useLocalDpi xmlns:a14="http://schemas.microsoft.com/office/drawing/2010/main" val="0"/>
              </a:ext>
            </a:extLst>
          </a:blip>
          <a:srcRect l="1274" t="8386" r="874"/>
          <a:stretch/>
        </p:blipFill>
        <p:spPr bwMode="auto">
          <a:xfrm>
            <a:off x="1397188" y="3352195"/>
            <a:ext cx="5166500" cy="2127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6343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06B750-0F77-2F39-9BE1-3C60B39FD018}"/>
              </a:ext>
            </a:extLst>
          </p:cNvPr>
          <p:cNvSpPr/>
          <p:nvPr/>
        </p:nvSpPr>
        <p:spPr>
          <a:xfrm>
            <a:off x="-78491" y="-42465"/>
            <a:ext cx="12270491" cy="802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Times New Roman" panose="02020603050405020304" pitchFamily="18" charset="0"/>
                <a:ea typeface="Times New Roman" panose="02020603050405020304" pitchFamily="18" charset="0"/>
              </a:rPr>
              <a:t>La solución propuesta se muestra en el siguiente diagrama en el cual se muestran los elementos que componen el kit, en el cual los datos recolectados por el sensor son entregados a Metro mediante la red NB -IoT, reportando el estado de la temperatura y humedad al interior de los vagones</a:t>
            </a:r>
            <a:endParaRPr lang="es-CL" dirty="0"/>
          </a:p>
        </p:txBody>
      </p:sp>
      <p:sp>
        <p:nvSpPr>
          <p:cNvPr id="49" name="Rectángulo 48">
            <a:extLst>
              <a:ext uri="{FF2B5EF4-FFF2-40B4-BE49-F238E27FC236}">
                <a16:creationId xmlns:a16="http://schemas.microsoft.com/office/drawing/2014/main" id="{D24B2400-AB96-76CB-6E10-693D1B92A749}"/>
              </a:ext>
            </a:extLst>
          </p:cNvPr>
          <p:cNvSpPr/>
          <p:nvPr/>
        </p:nvSpPr>
        <p:spPr>
          <a:xfrm>
            <a:off x="1237772" y="7667962"/>
            <a:ext cx="14224000" cy="2978576"/>
          </a:xfrm>
          <a:custGeom>
            <a:avLst/>
            <a:gdLst>
              <a:gd name="connsiteX0" fmla="*/ 0 w 13904686"/>
              <a:gd name="connsiteY0" fmla="*/ 0 h 1846461"/>
              <a:gd name="connsiteX1" fmla="*/ 13904686 w 13904686"/>
              <a:gd name="connsiteY1" fmla="*/ 0 h 1846461"/>
              <a:gd name="connsiteX2" fmla="*/ 13904686 w 13904686"/>
              <a:gd name="connsiteY2" fmla="*/ 1846461 h 1846461"/>
              <a:gd name="connsiteX3" fmla="*/ 0 w 13904686"/>
              <a:gd name="connsiteY3" fmla="*/ 1846461 h 1846461"/>
              <a:gd name="connsiteX4" fmla="*/ 0 w 13904686"/>
              <a:gd name="connsiteY4" fmla="*/ 0 h 1846461"/>
              <a:gd name="connsiteX0" fmla="*/ 0 w 14020800"/>
              <a:gd name="connsiteY0" fmla="*/ 1132115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0 w 14020800"/>
              <a:gd name="connsiteY4" fmla="*/ 1132115 h 2978576"/>
              <a:gd name="connsiteX0" fmla="*/ 420915 w 14020800"/>
              <a:gd name="connsiteY0" fmla="*/ 1611086 h 2978576"/>
              <a:gd name="connsiteX1" fmla="*/ 14020800 w 14020800"/>
              <a:gd name="connsiteY1" fmla="*/ 0 h 2978576"/>
              <a:gd name="connsiteX2" fmla="*/ 13904686 w 14020800"/>
              <a:gd name="connsiteY2" fmla="*/ 2978576 h 2978576"/>
              <a:gd name="connsiteX3" fmla="*/ 0 w 14020800"/>
              <a:gd name="connsiteY3" fmla="*/ 2978576 h 2978576"/>
              <a:gd name="connsiteX4" fmla="*/ 420915 w 14020800"/>
              <a:gd name="connsiteY4" fmla="*/ 1611086 h 2978576"/>
              <a:gd name="connsiteX0" fmla="*/ 0 w 14224000"/>
              <a:gd name="connsiteY0" fmla="*/ 1320801 h 2978576"/>
              <a:gd name="connsiteX1" fmla="*/ 14224000 w 14224000"/>
              <a:gd name="connsiteY1" fmla="*/ 0 h 2978576"/>
              <a:gd name="connsiteX2" fmla="*/ 14107886 w 14224000"/>
              <a:gd name="connsiteY2" fmla="*/ 2978576 h 2978576"/>
              <a:gd name="connsiteX3" fmla="*/ 203200 w 14224000"/>
              <a:gd name="connsiteY3" fmla="*/ 2978576 h 2978576"/>
              <a:gd name="connsiteX4" fmla="*/ 0 w 14224000"/>
              <a:gd name="connsiteY4" fmla="*/ 1320801 h 297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0" h="2978576">
                <a:moveTo>
                  <a:pt x="0" y="1320801"/>
                </a:moveTo>
                <a:lnTo>
                  <a:pt x="14224000" y="0"/>
                </a:lnTo>
                <a:lnTo>
                  <a:pt x="14107886" y="2978576"/>
                </a:lnTo>
                <a:lnTo>
                  <a:pt x="203200" y="2978576"/>
                </a:lnTo>
                <a:lnTo>
                  <a:pt x="0" y="132080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grpSp>
        <p:nvGrpSpPr>
          <p:cNvPr id="2" name="Grupo 1">
            <a:extLst>
              <a:ext uri="{FF2B5EF4-FFF2-40B4-BE49-F238E27FC236}">
                <a16:creationId xmlns:a16="http://schemas.microsoft.com/office/drawing/2014/main" id="{C713EC03-CC3F-251B-5AC7-E1E14D8220D9}"/>
              </a:ext>
            </a:extLst>
          </p:cNvPr>
          <p:cNvGrpSpPr/>
          <p:nvPr/>
        </p:nvGrpSpPr>
        <p:grpSpPr>
          <a:xfrm>
            <a:off x="-2496296" y="5810959"/>
            <a:ext cx="14979388" cy="7027913"/>
            <a:chOff x="6096000" y="1122363"/>
            <a:chExt cx="12225014" cy="5735637"/>
          </a:xfrm>
        </p:grpSpPr>
        <p:grpSp>
          <p:nvGrpSpPr>
            <p:cNvPr id="46" name="Grupo 45">
              <a:extLst>
                <a:ext uri="{FF2B5EF4-FFF2-40B4-BE49-F238E27FC236}">
                  <a16:creationId xmlns:a16="http://schemas.microsoft.com/office/drawing/2014/main" id="{616BDDF6-1CC0-8560-C8F9-AAE53B02E8E0}"/>
                </a:ext>
              </a:extLst>
            </p:cNvPr>
            <p:cNvGrpSpPr/>
            <p:nvPr/>
          </p:nvGrpSpPr>
          <p:grpSpPr>
            <a:xfrm>
              <a:off x="6096000" y="1122363"/>
              <a:ext cx="12225014" cy="5735637"/>
              <a:chOff x="3881264" y="2010081"/>
              <a:chExt cx="8589835" cy="4030112"/>
            </a:xfrm>
          </p:grpSpPr>
          <p:sp>
            <p:nvSpPr>
              <p:cNvPr id="28" name="Rectángulo 27">
                <a:extLst>
                  <a:ext uri="{FF2B5EF4-FFF2-40B4-BE49-F238E27FC236}">
                    <a16:creationId xmlns:a16="http://schemas.microsoft.com/office/drawing/2014/main" id="{F9748BAB-AB2C-0562-EF10-AE744BDCBD4B}"/>
                  </a:ext>
                </a:extLst>
              </p:cNvPr>
              <p:cNvSpPr/>
              <p:nvPr/>
            </p:nvSpPr>
            <p:spPr>
              <a:xfrm>
                <a:off x="3881264" y="2934509"/>
                <a:ext cx="2127674" cy="2982447"/>
              </a:xfrm>
              <a:custGeom>
                <a:avLst/>
                <a:gdLst>
                  <a:gd name="connsiteX0" fmla="*/ 0 w 2672104"/>
                  <a:gd name="connsiteY0" fmla="*/ 0 h 2407892"/>
                  <a:gd name="connsiteX1" fmla="*/ 2672104 w 2672104"/>
                  <a:gd name="connsiteY1" fmla="*/ 0 h 2407892"/>
                  <a:gd name="connsiteX2" fmla="*/ 2672104 w 2672104"/>
                  <a:gd name="connsiteY2" fmla="*/ 2407892 h 2407892"/>
                  <a:gd name="connsiteX3" fmla="*/ 0 w 2672104"/>
                  <a:gd name="connsiteY3" fmla="*/ 2407892 h 2407892"/>
                  <a:gd name="connsiteX4" fmla="*/ 0 w 2672104"/>
                  <a:gd name="connsiteY4" fmla="*/ 0 h 2407892"/>
                  <a:gd name="connsiteX0" fmla="*/ 0 w 2713200"/>
                  <a:gd name="connsiteY0" fmla="*/ 1828800 h 2407892"/>
                  <a:gd name="connsiteX1" fmla="*/ 2713200 w 2713200"/>
                  <a:gd name="connsiteY1" fmla="*/ 0 h 2407892"/>
                  <a:gd name="connsiteX2" fmla="*/ 2713200 w 2713200"/>
                  <a:gd name="connsiteY2" fmla="*/ 2407892 h 2407892"/>
                  <a:gd name="connsiteX3" fmla="*/ 41096 w 2713200"/>
                  <a:gd name="connsiteY3" fmla="*/ 2407892 h 2407892"/>
                  <a:gd name="connsiteX4" fmla="*/ 0 w 2713200"/>
                  <a:gd name="connsiteY4" fmla="*/ 1828800 h 2407892"/>
                  <a:gd name="connsiteX0" fmla="*/ 0 w 2713200"/>
                  <a:gd name="connsiteY0" fmla="*/ 1952090 h 2531182"/>
                  <a:gd name="connsiteX1" fmla="*/ 504256 w 2713200"/>
                  <a:gd name="connsiteY1" fmla="*/ 0 h 2531182"/>
                  <a:gd name="connsiteX2" fmla="*/ 2713200 w 2713200"/>
                  <a:gd name="connsiteY2" fmla="*/ 2531182 h 2531182"/>
                  <a:gd name="connsiteX3" fmla="*/ 41096 w 2713200"/>
                  <a:gd name="connsiteY3" fmla="*/ 2531182 h 2531182"/>
                  <a:gd name="connsiteX4" fmla="*/ 0 w 2713200"/>
                  <a:gd name="connsiteY4" fmla="*/ 1952090 h 2531182"/>
                  <a:gd name="connsiteX0" fmla="*/ 0 w 1408382"/>
                  <a:gd name="connsiteY0" fmla="*/ 1952090 h 2972971"/>
                  <a:gd name="connsiteX1" fmla="*/ 504256 w 1408382"/>
                  <a:gd name="connsiteY1" fmla="*/ 0 h 2972971"/>
                  <a:gd name="connsiteX2" fmla="*/ 1408382 w 1408382"/>
                  <a:gd name="connsiteY2" fmla="*/ 2972971 h 2972971"/>
                  <a:gd name="connsiteX3" fmla="*/ 41096 w 1408382"/>
                  <a:gd name="connsiteY3" fmla="*/ 2531182 h 2972971"/>
                  <a:gd name="connsiteX4" fmla="*/ 0 w 1408382"/>
                  <a:gd name="connsiteY4" fmla="*/ 1952090 h 2972971"/>
                  <a:gd name="connsiteX0" fmla="*/ 0 w 2131085"/>
                  <a:gd name="connsiteY0" fmla="*/ 1952090 h 2972971"/>
                  <a:gd name="connsiteX1" fmla="*/ 504256 w 2131085"/>
                  <a:gd name="connsiteY1" fmla="*/ 0 h 2972971"/>
                  <a:gd name="connsiteX2" fmla="*/ 1408382 w 2131085"/>
                  <a:gd name="connsiteY2" fmla="*/ 2972971 h 2972971"/>
                  <a:gd name="connsiteX3" fmla="*/ 41096 w 2131085"/>
                  <a:gd name="connsiteY3" fmla="*/ 2531182 h 2972971"/>
                  <a:gd name="connsiteX4" fmla="*/ 0 w 2131085"/>
                  <a:gd name="connsiteY4" fmla="*/ 1952090 h 2972971"/>
                  <a:gd name="connsiteX0" fmla="*/ 0 w 2154774"/>
                  <a:gd name="connsiteY0" fmla="*/ 1989992 h 2972971"/>
                  <a:gd name="connsiteX1" fmla="*/ 527945 w 2154774"/>
                  <a:gd name="connsiteY1" fmla="*/ 0 h 2972971"/>
                  <a:gd name="connsiteX2" fmla="*/ 1432071 w 2154774"/>
                  <a:gd name="connsiteY2" fmla="*/ 2972971 h 2972971"/>
                  <a:gd name="connsiteX3" fmla="*/ 64785 w 2154774"/>
                  <a:gd name="connsiteY3" fmla="*/ 253118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54804 w 2154774"/>
                  <a:gd name="connsiteY3" fmla="*/ 2422212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54774"/>
                  <a:gd name="connsiteY0" fmla="*/ 1989992 h 2972971"/>
                  <a:gd name="connsiteX1" fmla="*/ 527945 w 2154774"/>
                  <a:gd name="connsiteY1" fmla="*/ 0 h 2972971"/>
                  <a:gd name="connsiteX2" fmla="*/ 1432071 w 2154774"/>
                  <a:gd name="connsiteY2" fmla="*/ 2972971 h 2972971"/>
                  <a:gd name="connsiteX3" fmla="*/ 107426 w 2154774"/>
                  <a:gd name="connsiteY3" fmla="*/ 2521707 h 2972971"/>
                  <a:gd name="connsiteX4" fmla="*/ 0 w 2154774"/>
                  <a:gd name="connsiteY4" fmla="*/ 1989992 h 2972971"/>
                  <a:gd name="connsiteX0" fmla="*/ 0 w 2127674"/>
                  <a:gd name="connsiteY0" fmla="*/ 1989992 h 2982447"/>
                  <a:gd name="connsiteX1" fmla="*/ 527945 w 2127674"/>
                  <a:gd name="connsiteY1" fmla="*/ 0 h 2982447"/>
                  <a:gd name="connsiteX2" fmla="*/ 1398906 w 2127674"/>
                  <a:gd name="connsiteY2" fmla="*/ 2982447 h 2982447"/>
                  <a:gd name="connsiteX3" fmla="*/ 107426 w 2127674"/>
                  <a:gd name="connsiteY3" fmla="*/ 2521707 h 2982447"/>
                  <a:gd name="connsiteX4" fmla="*/ 0 w 2127674"/>
                  <a:gd name="connsiteY4" fmla="*/ 1989992 h 2982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674" h="2982447">
                    <a:moveTo>
                      <a:pt x="0" y="1989992"/>
                    </a:moveTo>
                    <a:lnTo>
                      <a:pt x="527945" y="0"/>
                    </a:lnTo>
                    <a:cubicBezTo>
                      <a:pt x="829320" y="990990"/>
                      <a:pt x="3337297" y="1703780"/>
                      <a:pt x="1398906" y="2982447"/>
                    </a:cubicBezTo>
                    <a:cubicBezTo>
                      <a:pt x="957358" y="2832026"/>
                      <a:pt x="534760" y="2719507"/>
                      <a:pt x="107426" y="2521707"/>
                    </a:cubicBezTo>
                    <a:cubicBezTo>
                      <a:pt x="24238" y="2311304"/>
                      <a:pt x="35809" y="2167230"/>
                      <a:pt x="0" y="1989992"/>
                    </a:cubicBez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ángulo: esquinas redondeadas 19">
                <a:extLst>
                  <a:ext uri="{FF2B5EF4-FFF2-40B4-BE49-F238E27FC236}">
                    <a16:creationId xmlns:a16="http://schemas.microsoft.com/office/drawing/2014/main" id="{D40E33F5-C9F7-D945-0981-4CFCCB65D2AD}"/>
                  </a:ext>
                </a:extLst>
              </p:cNvPr>
              <p:cNvSpPr/>
              <p:nvPr/>
            </p:nvSpPr>
            <p:spPr>
              <a:xfrm rot="698796">
                <a:off x="4056564" y="4004173"/>
                <a:ext cx="1480777" cy="1019878"/>
              </a:xfrm>
              <a:custGeom>
                <a:avLst/>
                <a:gdLst>
                  <a:gd name="connsiteX0" fmla="*/ 0 w 1463657"/>
                  <a:gd name="connsiteY0" fmla="*/ 112641 h 864870"/>
                  <a:gd name="connsiteX1" fmla="*/ 112641 w 1463657"/>
                  <a:gd name="connsiteY1" fmla="*/ 0 h 864870"/>
                  <a:gd name="connsiteX2" fmla="*/ 1351016 w 1463657"/>
                  <a:gd name="connsiteY2" fmla="*/ 0 h 864870"/>
                  <a:gd name="connsiteX3" fmla="*/ 1463657 w 1463657"/>
                  <a:gd name="connsiteY3" fmla="*/ 112641 h 864870"/>
                  <a:gd name="connsiteX4" fmla="*/ 1463657 w 1463657"/>
                  <a:gd name="connsiteY4" fmla="*/ 752229 h 864870"/>
                  <a:gd name="connsiteX5" fmla="*/ 1351016 w 1463657"/>
                  <a:gd name="connsiteY5" fmla="*/ 864870 h 864870"/>
                  <a:gd name="connsiteX6" fmla="*/ 112641 w 1463657"/>
                  <a:gd name="connsiteY6" fmla="*/ 864870 h 864870"/>
                  <a:gd name="connsiteX7" fmla="*/ 0 w 1463657"/>
                  <a:gd name="connsiteY7" fmla="*/ 752229 h 864870"/>
                  <a:gd name="connsiteX8" fmla="*/ 0 w 1463657"/>
                  <a:gd name="connsiteY8" fmla="*/ 112641 h 864870"/>
                  <a:gd name="connsiteX0" fmla="*/ 0 w 1463657"/>
                  <a:gd name="connsiteY0" fmla="*/ 112641 h 926456"/>
                  <a:gd name="connsiteX1" fmla="*/ 112641 w 1463657"/>
                  <a:gd name="connsiteY1" fmla="*/ 0 h 926456"/>
                  <a:gd name="connsiteX2" fmla="*/ 1351016 w 1463657"/>
                  <a:gd name="connsiteY2" fmla="*/ 0 h 926456"/>
                  <a:gd name="connsiteX3" fmla="*/ 1463657 w 1463657"/>
                  <a:gd name="connsiteY3" fmla="*/ 112641 h 926456"/>
                  <a:gd name="connsiteX4" fmla="*/ 1463657 w 1463657"/>
                  <a:gd name="connsiteY4" fmla="*/ 752229 h 926456"/>
                  <a:gd name="connsiteX5" fmla="*/ 1297579 w 1463657"/>
                  <a:gd name="connsiteY5" fmla="*/ 926456 h 926456"/>
                  <a:gd name="connsiteX6" fmla="*/ 112641 w 1463657"/>
                  <a:gd name="connsiteY6" fmla="*/ 864870 h 926456"/>
                  <a:gd name="connsiteX7" fmla="*/ 0 w 1463657"/>
                  <a:gd name="connsiteY7" fmla="*/ 752229 h 926456"/>
                  <a:gd name="connsiteX8" fmla="*/ 0 w 1463657"/>
                  <a:gd name="connsiteY8" fmla="*/ 112641 h 926456"/>
                  <a:gd name="connsiteX0" fmla="*/ 0 w 1480777"/>
                  <a:gd name="connsiteY0" fmla="*/ 112641 h 926456"/>
                  <a:gd name="connsiteX1" fmla="*/ 112641 w 1480777"/>
                  <a:gd name="connsiteY1" fmla="*/ 0 h 926456"/>
                  <a:gd name="connsiteX2" fmla="*/ 1351016 w 1480777"/>
                  <a:gd name="connsiteY2" fmla="*/ 0 h 926456"/>
                  <a:gd name="connsiteX3" fmla="*/ 1463657 w 1480777"/>
                  <a:gd name="connsiteY3" fmla="*/ 112641 h 926456"/>
                  <a:gd name="connsiteX4" fmla="*/ 1480777 w 1480777"/>
                  <a:gd name="connsiteY4" fmla="*/ 740920 h 926456"/>
                  <a:gd name="connsiteX5" fmla="*/ 1297579 w 1480777"/>
                  <a:gd name="connsiteY5" fmla="*/ 926456 h 926456"/>
                  <a:gd name="connsiteX6" fmla="*/ 112641 w 1480777"/>
                  <a:gd name="connsiteY6" fmla="*/ 864870 h 926456"/>
                  <a:gd name="connsiteX7" fmla="*/ 0 w 1480777"/>
                  <a:gd name="connsiteY7" fmla="*/ 752229 h 926456"/>
                  <a:gd name="connsiteX8" fmla="*/ 0 w 1480777"/>
                  <a:gd name="connsiteY8" fmla="*/ 112641 h 92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777" h="926456">
                    <a:moveTo>
                      <a:pt x="0" y="112641"/>
                    </a:moveTo>
                    <a:cubicBezTo>
                      <a:pt x="0" y="50431"/>
                      <a:pt x="50431" y="0"/>
                      <a:pt x="112641" y="0"/>
                    </a:cubicBezTo>
                    <a:lnTo>
                      <a:pt x="1351016" y="0"/>
                    </a:lnTo>
                    <a:cubicBezTo>
                      <a:pt x="1413226" y="0"/>
                      <a:pt x="1463657" y="50431"/>
                      <a:pt x="1463657" y="112641"/>
                    </a:cubicBezTo>
                    <a:lnTo>
                      <a:pt x="1480777" y="740920"/>
                    </a:lnTo>
                    <a:cubicBezTo>
                      <a:pt x="1480777" y="803130"/>
                      <a:pt x="1359789" y="926456"/>
                      <a:pt x="1297579" y="926456"/>
                    </a:cubicBezTo>
                    <a:cubicBezTo>
                      <a:pt x="884787" y="926456"/>
                      <a:pt x="525433" y="864870"/>
                      <a:pt x="112641" y="864870"/>
                    </a:cubicBezTo>
                    <a:cubicBezTo>
                      <a:pt x="50431" y="864870"/>
                      <a:pt x="0" y="814439"/>
                      <a:pt x="0" y="752229"/>
                    </a:cubicBezTo>
                    <a:lnTo>
                      <a:pt x="0" y="11264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9">
                <a:extLst>
                  <a:ext uri="{FF2B5EF4-FFF2-40B4-BE49-F238E27FC236}">
                    <a16:creationId xmlns:a16="http://schemas.microsoft.com/office/drawing/2014/main" id="{008F16B1-51E6-F0E5-F3C9-784E55AD5A66}"/>
                  </a:ext>
                </a:extLst>
              </p:cNvPr>
              <p:cNvSpPr/>
              <p:nvPr/>
            </p:nvSpPr>
            <p:spPr>
              <a:xfrm rot="16200000">
                <a:off x="4185555" y="2500106"/>
                <a:ext cx="1777045" cy="1896928"/>
              </a:xfrm>
              <a:custGeom>
                <a:avLst/>
                <a:gdLst>
                  <a:gd name="connsiteX0" fmla="*/ 0 w 5791200"/>
                  <a:gd name="connsiteY0" fmla="*/ 0 h 3713576"/>
                  <a:gd name="connsiteX1" fmla="*/ 5791200 w 5791200"/>
                  <a:gd name="connsiteY1" fmla="*/ 0 h 3713576"/>
                  <a:gd name="connsiteX2" fmla="*/ 5791200 w 5791200"/>
                  <a:gd name="connsiteY2" fmla="*/ 3713576 h 3713576"/>
                  <a:gd name="connsiteX3" fmla="*/ 0 w 5791200"/>
                  <a:gd name="connsiteY3" fmla="*/ 3713576 h 3713576"/>
                  <a:gd name="connsiteX4" fmla="*/ 0 w 5791200"/>
                  <a:gd name="connsiteY4" fmla="*/ 0 h 3713576"/>
                  <a:gd name="connsiteX0" fmla="*/ 662609 w 6453809"/>
                  <a:gd name="connsiteY0" fmla="*/ 0 h 3740080"/>
                  <a:gd name="connsiteX1" fmla="*/ 6453809 w 6453809"/>
                  <a:gd name="connsiteY1" fmla="*/ 0 h 3740080"/>
                  <a:gd name="connsiteX2" fmla="*/ 6453809 w 6453809"/>
                  <a:gd name="connsiteY2" fmla="*/ 3713576 h 3740080"/>
                  <a:gd name="connsiteX3" fmla="*/ 0 w 6453809"/>
                  <a:gd name="connsiteY3" fmla="*/ 3740080 h 3740080"/>
                  <a:gd name="connsiteX4" fmla="*/ 662609 w 6453809"/>
                  <a:gd name="connsiteY4" fmla="*/ 0 h 3740080"/>
                  <a:gd name="connsiteX0" fmla="*/ 662609 w 6493566"/>
                  <a:gd name="connsiteY0" fmla="*/ 0 h 3740080"/>
                  <a:gd name="connsiteX1" fmla="*/ 6453809 w 6493566"/>
                  <a:gd name="connsiteY1" fmla="*/ 0 h 3740080"/>
                  <a:gd name="connsiteX2" fmla="*/ 6493566 w 6493566"/>
                  <a:gd name="connsiteY2" fmla="*/ 3143733 h 3740080"/>
                  <a:gd name="connsiteX3" fmla="*/ 0 w 6493566"/>
                  <a:gd name="connsiteY3" fmla="*/ 3740080 h 3740080"/>
                  <a:gd name="connsiteX4" fmla="*/ 662609 w 6493566"/>
                  <a:gd name="connsiteY4" fmla="*/ 0 h 3740080"/>
                  <a:gd name="connsiteX0" fmla="*/ 662609 w 6453809"/>
                  <a:gd name="connsiteY0" fmla="*/ 0 h 3740080"/>
                  <a:gd name="connsiteX1" fmla="*/ 6453809 w 6453809"/>
                  <a:gd name="connsiteY1" fmla="*/ 0 h 3740080"/>
                  <a:gd name="connsiteX2" fmla="*/ 6374296 w 6453809"/>
                  <a:gd name="connsiteY2" fmla="*/ 2640150 h 3740080"/>
                  <a:gd name="connsiteX3" fmla="*/ 0 w 6453809"/>
                  <a:gd name="connsiteY3" fmla="*/ 3740080 h 3740080"/>
                  <a:gd name="connsiteX4" fmla="*/ 662609 w 6453809"/>
                  <a:gd name="connsiteY4" fmla="*/ 0 h 3740080"/>
                  <a:gd name="connsiteX0" fmla="*/ 662609 w 6453809"/>
                  <a:gd name="connsiteY0" fmla="*/ 0 h 3740080"/>
                  <a:gd name="connsiteX1" fmla="*/ 6453809 w 6453809"/>
                  <a:gd name="connsiteY1" fmla="*/ 0 h 3740080"/>
                  <a:gd name="connsiteX2" fmla="*/ 6440557 w 6453809"/>
                  <a:gd name="connsiteY2" fmla="*/ 3196741 h 3740080"/>
                  <a:gd name="connsiteX3" fmla="*/ 0 w 6453809"/>
                  <a:gd name="connsiteY3" fmla="*/ 3740080 h 3740080"/>
                  <a:gd name="connsiteX4" fmla="*/ 662609 w 6453809"/>
                  <a:gd name="connsiteY4" fmla="*/ 0 h 3740080"/>
                  <a:gd name="connsiteX0" fmla="*/ 662609 w 6493566"/>
                  <a:gd name="connsiteY0" fmla="*/ 0 h 3740080"/>
                  <a:gd name="connsiteX1" fmla="*/ 6493566 w 6493566"/>
                  <a:gd name="connsiteY1" fmla="*/ 238539 h 3740080"/>
                  <a:gd name="connsiteX2" fmla="*/ 6440557 w 6493566"/>
                  <a:gd name="connsiteY2" fmla="*/ 3196741 h 3740080"/>
                  <a:gd name="connsiteX3" fmla="*/ 0 w 6493566"/>
                  <a:gd name="connsiteY3" fmla="*/ 3740080 h 3740080"/>
                  <a:gd name="connsiteX4" fmla="*/ 662609 w 6493566"/>
                  <a:gd name="connsiteY4" fmla="*/ 0 h 3740080"/>
                  <a:gd name="connsiteX0" fmla="*/ 662609 w 6506818"/>
                  <a:gd name="connsiteY0" fmla="*/ 0 h 3740080"/>
                  <a:gd name="connsiteX1" fmla="*/ 6506818 w 6506818"/>
                  <a:gd name="connsiteY1" fmla="*/ 609599 h 3740080"/>
                  <a:gd name="connsiteX2" fmla="*/ 6440557 w 6506818"/>
                  <a:gd name="connsiteY2" fmla="*/ 3196741 h 3740080"/>
                  <a:gd name="connsiteX3" fmla="*/ 0 w 6506818"/>
                  <a:gd name="connsiteY3" fmla="*/ 3740080 h 3740080"/>
                  <a:gd name="connsiteX4" fmla="*/ 662609 w 6506818"/>
                  <a:gd name="connsiteY4" fmla="*/ 0 h 3740080"/>
                  <a:gd name="connsiteX0" fmla="*/ 662609 w 6441832"/>
                  <a:gd name="connsiteY0" fmla="*/ 0 h 3740080"/>
                  <a:gd name="connsiteX1" fmla="*/ 6440557 w 6441832"/>
                  <a:gd name="connsiteY1" fmla="*/ 304799 h 3740080"/>
                  <a:gd name="connsiteX2" fmla="*/ 6440557 w 6441832"/>
                  <a:gd name="connsiteY2" fmla="*/ 3196741 h 3740080"/>
                  <a:gd name="connsiteX3" fmla="*/ 0 w 6441832"/>
                  <a:gd name="connsiteY3" fmla="*/ 3740080 h 3740080"/>
                  <a:gd name="connsiteX4" fmla="*/ 662609 w 6441832"/>
                  <a:gd name="connsiteY4" fmla="*/ 0 h 3740080"/>
                  <a:gd name="connsiteX0" fmla="*/ 737857 w 6517080"/>
                  <a:gd name="connsiteY0" fmla="*/ 0 h 3196741"/>
                  <a:gd name="connsiteX1" fmla="*/ 6515805 w 6517080"/>
                  <a:gd name="connsiteY1" fmla="*/ 304799 h 3196741"/>
                  <a:gd name="connsiteX2" fmla="*/ 6515805 w 6517080"/>
                  <a:gd name="connsiteY2" fmla="*/ 3196741 h 3196741"/>
                  <a:gd name="connsiteX3" fmla="*/ 0 w 6517080"/>
                  <a:gd name="connsiteY3" fmla="*/ 2906467 h 3196741"/>
                  <a:gd name="connsiteX4" fmla="*/ 737857 w 6517080"/>
                  <a:gd name="connsiteY4" fmla="*/ 0 h 3196741"/>
                  <a:gd name="connsiteX0" fmla="*/ 737857 w 6892078"/>
                  <a:gd name="connsiteY0" fmla="*/ 0 h 3421174"/>
                  <a:gd name="connsiteX1" fmla="*/ 6515805 w 6892078"/>
                  <a:gd name="connsiteY1" fmla="*/ 304799 h 3421174"/>
                  <a:gd name="connsiteX2" fmla="*/ 6892042 w 6892078"/>
                  <a:gd name="connsiteY2" fmla="*/ 3421174 h 3421174"/>
                  <a:gd name="connsiteX3" fmla="*/ 0 w 6892078"/>
                  <a:gd name="connsiteY3" fmla="*/ 2906467 h 3421174"/>
                  <a:gd name="connsiteX4" fmla="*/ 737857 w 6892078"/>
                  <a:gd name="connsiteY4" fmla="*/ 0 h 3421174"/>
                  <a:gd name="connsiteX0" fmla="*/ 1358645 w 6892078"/>
                  <a:gd name="connsiteY0" fmla="*/ -1 h 3741787"/>
                  <a:gd name="connsiteX1" fmla="*/ 6515805 w 6892078"/>
                  <a:gd name="connsiteY1" fmla="*/ 625412 h 3741787"/>
                  <a:gd name="connsiteX2" fmla="*/ 6892042 w 6892078"/>
                  <a:gd name="connsiteY2" fmla="*/ 3741787 h 3741787"/>
                  <a:gd name="connsiteX3" fmla="*/ 0 w 6892078"/>
                  <a:gd name="connsiteY3" fmla="*/ 3227080 h 3741787"/>
                  <a:gd name="connsiteX4" fmla="*/ 1358645 w 6892078"/>
                  <a:gd name="connsiteY4" fmla="*/ -1 h 3741787"/>
                  <a:gd name="connsiteX0" fmla="*/ 1415083 w 6892078"/>
                  <a:gd name="connsiteY0" fmla="*/ -1 h 3773844"/>
                  <a:gd name="connsiteX1" fmla="*/ 6515805 w 6892078"/>
                  <a:gd name="connsiteY1" fmla="*/ 657469 h 3773844"/>
                  <a:gd name="connsiteX2" fmla="*/ 6892042 w 6892078"/>
                  <a:gd name="connsiteY2" fmla="*/ 3773844 h 3773844"/>
                  <a:gd name="connsiteX3" fmla="*/ 0 w 6892078"/>
                  <a:gd name="connsiteY3" fmla="*/ 3259137 h 3773844"/>
                  <a:gd name="connsiteX4" fmla="*/ 1415083 w 6892078"/>
                  <a:gd name="connsiteY4" fmla="*/ -1 h 3773844"/>
                  <a:gd name="connsiteX0" fmla="*/ 1170532 w 6647527"/>
                  <a:gd name="connsiteY0" fmla="*/ -1 h 3773844"/>
                  <a:gd name="connsiteX1" fmla="*/ 6271254 w 6647527"/>
                  <a:gd name="connsiteY1" fmla="*/ 657469 h 3773844"/>
                  <a:gd name="connsiteX2" fmla="*/ 6647491 w 6647527"/>
                  <a:gd name="connsiteY2" fmla="*/ 3773844 h 3773844"/>
                  <a:gd name="connsiteX3" fmla="*/ 1 w 6647527"/>
                  <a:gd name="connsiteY3" fmla="*/ 2863710 h 3773844"/>
                  <a:gd name="connsiteX4" fmla="*/ 1170532 w 6647527"/>
                  <a:gd name="connsiteY4" fmla="*/ -1 h 3773844"/>
                  <a:gd name="connsiteX0" fmla="*/ 1245784 w 6722779"/>
                  <a:gd name="connsiteY0" fmla="*/ -1 h 3773844"/>
                  <a:gd name="connsiteX1" fmla="*/ 6346506 w 6722779"/>
                  <a:gd name="connsiteY1" fmla="*/ 657469 h 3773844"/>
                  <a:gd name="connsiteX2" fmla="*/ 6722743 w 6722779"/>
                  <a:gd name="connsiteY2" fmla="*/ 3773844 h 3773844"/>
                  <a:gd name="connsiteX3" fmla="*/ 2 w 6722779"/>
                  <a:gd name="connsiteY3" fmla="*/ 3098838 h 3773844"/>
                  <a:gd name="connsiteX4" fmla="*/ 1245784 w 6722779"/>
                  <a:gd name="connsiteY4" fmla="*/ -1 h 3773844"/>
                  <a:gd name="connsiteX0" fmla="*/ 1245780 w 6779206"/>
                  <a:gd name="connsiteY0" fmla="*/ -1 h 3902091"/>
                  <a:gd name="connsiteX1" fmla="*/ 6346502 w 6779206"/>
                  <a:gd name="connsiteY1" fmla="*/ 657469 h 3902091"/>
                  <a:gd name="connsiteX2" fmla="*/ 6779173 w 6779206"/>
                  <a:gd name="connsiteY2" fmla="*/ 3902091 h 3902091"/>
                  <a:gd name="connsiteX3" fmla="*/ -2 w 6779206"/>
                  <a:gd name="connsiteY3" fmla="*/ 3098838 h 3902091"/>
                  <a:gd name="connsiteX4" fmla="*/ 1245780 w 6779206"/>
                  <a:gd name="connsiteY4" fmla="*/ -1 h 3902091"/>
                  <a:gd name="connsiteX0" fmla="*/ 1245784 w 6779217"/>
                  <a:gd name="connsiteY0" fmla="*/ -1 h 3902091"/>
                  <a:gd name="connsiteX1" fmla="*/ 6440563 w 6779217"/>
                  <a:gd name="connsiteY1" fmla="*/ 657474 h 3902091"/>
                  <a:gd name="connsiteX2" fmla="*/ 6779177 w 6779217"/>
                  <a:gd name="connsiteY2" fmla="*/ 3902091 h 3902091"/>
                  <a:gd name="connsiteX3" fmla="*/ 2 w 6779217"/>
                  <a:gd name="connsiteY3" fmla="*/ 3098838 h 3902091"/>
                  <a:gd name="connsiteX4" fmla="*/ 1245784 w 6779217"/>
                  <a:gd name="connsiteY4" fmla="*/ -1 h 3902091"/>
                  <a:gd name="connsiteX0" fmla="*/ 1245780 w 6779253"/>
                  <a:gd name="connsiteY0" fmla="*/ -1 h 3902091"/>
                  <a:gd name="connsiteX1" fmla="*/ 6440559 w 6779253"/>
                  <a:gd name="connsiteY1" fmla="*/ 657474 h 3902091"/>
                  <a:gd name="connsiteX2" fmla="*/ 6779173 w 6779253"/>
                  <a:gd name="connsiteY2" fmla="*/ 3902091 h 3902091"/>
                  <a:gd name="connsiteX3" fmla="*/ -2 w 6779253"/>
                  <a:gd name="connsiteY3" fmla="*/ 3098838 h 3902091"/>
                  <a:gd name="connsiteX4" fmla="*/ 1245780 w 6779253"/>
                  <a:gd name="connsiteY4" fmla="*/ -1 h 3902091"/>
                  <a:gd name="connsiteX0" fmla="*/ 749151 w 6282624"/>
                  <a:gd name="connsiteY0" fmla="*/ -1 h 3902091"/>
                  <a:gd name="connsiteX1" fmla="*/ 5943930 w 6282624"/>
                  <a:gd name="connsiteY1" fmla="*/ 657474 h 3902091"/>
                  <a:gd name="connsiteX2" fmla="*/ 6282544 w 6282624"/>
                  <a:gd name="connsiteY2" fmla="*/ 3902091 h 3902091"/>
                  <a:gd name="connsiteX3" fmla="*/ 0 w 6282624"/>
                  <a:gd name="connsiteY3" fmla="*/ 3153700 h 3902091"/>
                  <a:gd name="connsiteX4" fmla="*/ 749151 w 6282624"/>
                  <a:gd name="connsiteY4" fmla="*/ -1 h 3902091"/>
                  <a:gd name="connsiteX0" fmla="*/ 790541 w 6324014"/>
                  <a:gd name="connsiteY0" fmla="*/ -1 h 3902091"/>
                  <a:gd name="connsiteX1" fmla="*/ 5985320 w 6324014"/>
                  <a:gd name="connsiteY1" fmla="*/ 657474 h 3902091"/>
                  <a:gd name="connsiteX2" fmla="*/ 6323934 w 6324014"/>
                  <a:gd name="connsiteY2" fmla="*/ 3902091 h 3902091"/>
                  <a:gd name="connsiteX3" fmla="*/ 2 w 6324014"/>
                  <a:gd name="connsiteY3" fmla="*/ 3443689 h 3902091"/>
                  <a:gd name="connsiteX4" fmla="*/ 790541 w 6324014"/>
                  <a:gd name="connsiteY4" fmla="*/ -1 h 3902091"/>
                  <a:gd name="connsiteX0" fmla="*/ 900900 w 6434373"/>
                  <a:gd name="connsiteY0" fmla="*/ -1 h 3902091"/>
                  <a:gd name="connsiteX1" fmla="*/ 6095679 w 6434373"/>
                  <a:gd name="connsiteY1" fmla="*/ 657474 h 3902091"/>
                  <a:gd name="connsiteX2" fmla="*/ 6434293 w 6434373"/>
                  <a:gd name="connsiteY2" fmla="*/ 3902091 h 3902091"/>
                  <a:gd name="connsiteX3" fmla="*/ 0 w 6434373"/>
                  <a:gd name="connsiteY3" fmla="*/ 3443690 h 3902091"/>
                  <a:gd name="connsiteX4" fmla="*/ 900900 w 6434373"/>
                  <a:gd name="connsiteY4" fmla="*/ -1 h 3902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73" h="3902091">
                    <a:moveTo>
                      <a:pt x="900900" y="-1"/>
                    </a:moveTo>
                    <a:lnTo>
                      <a:pt x="6095679" y="657474"/>
                    </a:lnTo>
                    <a:cubicBezTo>
                      <a:pt x="6260569" y="1755117"/>
                      <a:pt x="6438710" y="2836511"/>
                      <a:pt x="6434293" y="3902091"/>
                    </a:cubicBezTo>
                    <a:lnTo>
                      <a:pt x="0" y="3443690"/>
                    </a:lnTo>
                    <a:lnTo>
                      <a:pt x="900900" y="-1"/>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18" name="Rectángulo 17">
                <a:extLst>
                  <a:ext uri="{FF2B5EF4-FFF2-40B4-BE49-F238E27FC236}">
                    <a16:creationId xmlns:a16="http://schemas.microsoft.com/office/drawing/2014/main" id="{B33B5714-D908-34DC-DCA3-E0BC8DD63289}"/>
                  </a:ext>
                </a:extLst>
              </p:cNvPr>
              <p:cNvSpPr/>
              <p:nvPr/>
            </p:nvSpPr>
            <p:spPr>
              <a:xfrm>
                <a:off x="4443739" y="2014230"/>
                <a:ext cx="1790792" cy="641060"/>
              </a:xfrm>
              <a:custGeom>
                <a:avLst/>
                <a:gdLst>
                  <a:gd name="connsiteX0" fmla="*/ 0 w 1341212"/>
                  <a:gd name="connsiteY0" fmla="*/ 0 h 625820"/>
                  <a:gd name="connsiteX1" fmla="*/ 1341212 w 1341212"/>
                  <a:gd name="connsiteY1" fmla="*/ 0 h 625820"/>
                  <a:gd name="connsiteX2" fmla="*/ 1341212 w 1341212"/>
                  <a:gd name="connsiteY2" fmla="*/ 625820 h 625820"/>
                  <a:gd name="connsiteX3" fmla="*/ 0 w 1341212"/>
                  <a:gd name="connsiteY3" fmla="*/ 625820 h 625820"/>
                  <a:gd name="connsiteX4" fmla="*/ 0 w 1341212"/>
                  <a:gd name="connsiteY4" fmla="*/ 0 h 625820"/>
                  <a:gd name="connsiteX0" fmla="*/ 377190 w 1718402"/>
                  <a:gd name="connsiteY0" fmla="*/ 0 h 629630"/>
                  <a:gd name="connsiteX1" fmla="*/ 1718402 w 1718402"/>
                  <a:gd name="connsiteY1" fmla="*/ 0 h 629630"/>
                  <a:gd name="connsiteX2" fmla="*/ 1718402 w 1718402"/>
                  <a:gd name="connsiteY2" fmla="*/ 625820 h 629630"/>
                  <a:gd name="connsiteX3" fmla="*/ 0 w 1718402"/>
                  <a:gd name="connsiteY3" fmla="*/ 629630 h 629630"/>
                  <a:gd name="connsiteX4" fmla="*/ 377190 w 1718402"/>
                  <a:gd name="connsiteY4" fmla="*/ 0 h 629630"/>
                  <a:gd name="connsiteX0" fmla="*/ 297180 w 1718402"/>
                  <a:gd name="connsiteY0" fmla="*/ 278130 h 629630"/>
                  <a:gd name="connsiteX1" fmla="*/ 1718402 w 1718402"/>
                  <a:gd name="connsiteY1" fmla="*/ 0 h 629630"/>
                  <a:gd name="connsiteX2" fmla="*/ 1718402 w 1718402"/>
                  <a:gd name="connsiteY2" fmla="*/ 625820 h 629630"/>
                  <a:gd name="connsiteX3" fmla="*/ 0 w 1718402"/>
                  <a:gd name="connsiteY3" fmla="*/ 629630 h 629630"/>
                  <a:gd name="connsiteX4" fmla="*/ 297180 w 1718402"/>
                  <a:gd name="connsiteY4" fmla="*/ 27813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198120 h 629630"/>
                  <a:gd name="connsiteX1" fmla="*/ 1718402 w 1718402"/>
                  <a:gd name="connsiteY1" fmla="*/ 0 h 629630"/>
                  <a:gd name="connsiteX2" fmla="*/ 1718402 w 1718402"/>
                  <a:gd name="connsiteY2" fmla="*/ 625820 h 629630"/>
                  <a:gd name="connsiteX3" fmla="*/ 0 w 1718402"/>
                  <a:gd name="connsiteY3" fmla="*/ 629630 h 629630"/>
                  <a:gd name="connsiteX4" fmla="*/ 441960 w 1718402"/>
                  <a:gd name="connsiteY4" fmla="*/ 198120 h 629630"/>
                  <a:gd name="connsiteX0" fmla="*/ 441960 w 1718402"/>
                  <a:gd name="connsiteY0" fmla="*/ 240030 h 671540"/>
                  <a:gd name="connsiteX1" fmla="*/ 1718402 w 1718402"/>
                  <a:gd name="connsiteY1" fmla="*/ 0 h 671540"/>
                  <a:gd name="connsiteX2" fmla="*/ 1718402 w 1718402"/>
                  <a:gd name="connsiteY2" fmla="*/ 667730 h 671540"/>
                  <a:gd name="connsiteX3" fmla="*/ 0 w 1718402"/>
                  <a:gd name="connsiteY3" fmla="*/ 671540 h 671540"/>
                  <a:gd name="connsiteX4" fmla="*/ 441960 w 1718402"/>
                  <a:gd name="connsiteY4" fmla="*/ 240030 h 67154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26022"/>
                  <a:gd name="connsiteY0" fmla="*/ 243840 h 675350"/>
                  <a:gd name="connsiteX1" fmla="*/ 1726022 w 1726022"/>
                  <a:gd name="connsiteY1" fmla="*/ 0 h 675350"/>
                  <a:gd name="connsiteX2" fmla="*/ 1718402 w 1726022"/>
                  <a:gd name="connsiteY2" fmla="*/ 671540 h 675350"/>
                  <a:gd name="connsiteX3" fmla="*/ 0 w 1726022"/>
                  <a:gd name="connsiteY3" fmla="*/ 675350 h 675350"/>
                  <a:gd name="connsiteX4" fmla="*/ 441960 w 1726022"/>
                  <a:gd name="connsiteY4" fmla="*/ 243840 h 67535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41960 w 1790792"/>
                  <a:gd name="connsiteY0" fmla="*/ 209550 h 641060"/>
                  <a:gd name="connsiteX1" fmla="*/ 1790792 w 1790792"/>
                  <a:gd name="connsiteY1" fmla="*/ 0 h 641060"/>
                  <a:gd name="connsiteX2" fmla="*/ 1718402 w 1790792"/>
                  <a:gd name="connsiteY2" fmla="*/ 637250 h 641060"/>
                  <a:gd name="connsiteX3" fmla="*/ 0 w 1790792"/>
                  <a:gd name="connsiteY3" fmla="*/ 641060 h 641060"/>
                  <a:gd name="connsiteX4" fmla="*/ 441960 w 1790792"/>
                  <a:gd name="connsiteY4" fmla="*/ 2095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 name="connsiteX0" fmla="*/ 480060 w 1790792"/>
                  <a:gd name="connsiteY0" fmla="*/ 171450 h 641060"/>
                  <a:gd name="connsiteX1" fmla="*/ 1790792 w 1790792"/>
                  <a:gd name="connsiteY1" fmla="*/ 0 h 641060"/>
                  <a:gd name="connsiteX2" fmla="*/ 1718402 w 1790792"/>
                  <a:gd name="connsiteY2" fmla="*/ 637250 h 641060"/>
                  <a:gd name="connsiteX3" fmla="*/ 0 w 1790792"/>
                  <a:gd name="connsiteY3" fmla="*/ 641060 h 641060"/>
                  <a:gd name="connsiteX4" fmla="*/ 480060 w 1790792"/>
                  <a:gd name="connsiteY4" fmla="*/ 171450 h 64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92" h="641060">
                    <a:moveTo>
                      <a:pt x="480060" y="171450"/>
                    </a:moveTo>
                    <a:cubicBezTo>
                      <a:pt x="745521" y="59690"/>
                      <a:pt x="1292921" y="16510"/>
                      <a:pt x="1790792" y="0"/>
                    </a:cubicBezTo>
                    <a:lnTo>
                      <a:pt x="1718402" y="637250"/>
                    </a:lnTo>
                    <a:lnTo>
                      <a:pt x="0" y="641060"/>
                    </a:lnTo>
                    <a:cubicBezTo>
                      <a:pt x="132080" y="280053"/>
                      <a:pt x="401320" y="204797"/>
                      <a:pt x="48006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Forma libre: forma 41">
                <a:extLst>
                  <a:ext uri="{FF2B5EF4-FFF2-40B4-BE49-F238E27FC236}">
                    <a16:creationId xmlns:a16="http://schemas.microsoft.com/office/drawing/2014/main" id="{F9DA801C-7726-79CF-82A7-89270C9B9DE3}"/>
                  </a:ext>
                </a:extLst>
              </p:cNvPr>
              <p:cNvSpPr/>
              <p:nvPr/>
            </p:nvSpPr>
            <p:spPr>
              <a:xfrm flipH="1">
                <a:off x="5267739" y="2010081"/>
                <a:ext cx="7109791" cy="4030112"/>
              </a:xfrm>
              <a:custGeom>
                <a:avLst/>
                <a:gdLst>
                  <a:gd name="connsiteX0" fmla="*/ 6350223 w 7109791"/>
                  <a:gd name="connsiteY0" fmla="*/ 292848 h 3907775"/>
                  <a:gd name="connsiteX1" fmla="*/ 6348783 w 7109791"/>
                  <a:gd name="connsiteY1" fmla="*/ 306390 h 3907775"/>
                  <a:gd name="connsiteX2" fmla="*/ 6345810 w 7109791"/>
                  <a:gd name="connsiteY2" fmla="*/ 313569 h 3907775"/>
                  <a:gd name="connsiteX3" fmla="*/ 6010900 w 7109791"/>
                  <a:gd name="connsiteY3" fmla="*/ 0 h 3907775"/>
                  <a:gd name="connsiteX4" fmla="*/ 5993029 w 7109791"/>
                  <a:gd name="connsiteY4" fmla="*/ 1708 h 3907775"/>
                  <a:gd name="connsiteX5" fmla="*/ 1388 w 7109791"/>
                  <a:gd name="connsiteY5" fmla="*/ 323486 h 3907775"/>
                  <a:gd name="connsiteX6" fmla="*/ 1388 w 7109791"/>
                  <a:gd name="connsiteY6" fmla="*/ 3530523 h 3907775"/>
                  <a:gd name="connsiteX7" fmla="*/ 7109791 w 7109791"/>
                  <a:gd name="connsiteY7" fmla="*/ 3907775 h 3907775"/>
                  <a:gd name="connsiteX8" fmla="*/ 6353223 w 7109791"/>
                  <a:gd name="connsiteY8" fmla="*/ 264635 h 3907775"/>
                  <a:gd name="connsiteX9" fmla="*/ 6350823 w 7109791"/>
                  <a:gd name="connsiteY9" fmla="*/ 287203 h 3907775"/>
                  <a:gd name="connsiteX10" fmla="*/ 6337237 w 7109791"/>
                  <a:gd name="connsiteY10" fmla="*/ 202016 h 3907775"/>
                  <a:gd name="connsiteX11" fmla="*/ 6163010 w 7109791"/>
                  <a:gd name="connsiteY11" fmla="*/ 19857 h 3907775"/>
                  <a:gd name="connsiteX12" fmla="*/ 6114422 w 7109791"/>
                  <a:gd name="connsiteY12" fmla="*/ 5560 h 3907775"/>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68748"/>
                  <a:gd name="connsiteX1" fmla="*/ 6348783 w 7109791"/>
                  <a:gd name="connsiteY1" fmla="*/ 306390 h 4068748"/>
                  <a:gd name="connsiteX2" fmla="*/ 6345810 w 7109791"/>
                  <a:gd name="connsiteY2" fmla="*/ 313569 h 4068748"/>
                  <a:gd name="connsiteX3" fmla="*/ 6350223 w 7109791"/>
                  <a:gd name="connsiteY3" fmla="*/ 292848 h 4068748"/>
                  <a:gd name="connsiteX4" fmla="*/ 6010900 w 7109791"/>
                  <a:gd name="connsiteY4" fmla="*/ 0 h 4068748"/>
                  <a:gd name="connsiteX5" fmla="*/ 5993029 w 7109791"/>
                  <a:gd name="connsiteY5" fmla="*/ 1708 h 4068748"/>
                  <a:gd name="connsiteX6" fmla="*/ 1388 w 7109791"/>
                  <a:gd name="connsiteY6" fmla="*/ 323486 h 4068748"/>
                  <a:gd name="connsiteX7" fmla="*/ 1388 w 7109791"/>
                  <a:gd name="connsiteY7" fmla="*/ 3530523 h 4068748"/>
                  <a:gd name="connsiteX8" fmla="*/ 6279384 w 7109791"/>
                  <a:gd name="connsiteY8" fmla="*/ 4068748 h 4068748"/>
                  <a:gd name="connsiteX9" fmla="*/ 7109791 w 7109791"/>
                  <a:gd name="connsiteY9" fmla="*/ 3907775 h 4068748"/>
                  <a:gd name="connsiteX10" fmla="*/ 6353223 w 7109791"/>
                  <a:gd name="connsiteY10" fmla="*/ 264635 h 4068748"/>
                  <a:gd name="connsiteX11" fmla="*/ 6350823 w 7109791"/>
                  <a:gd name="connsiteY11" fmla="*/ 287203 h 4068748"/>
                  <a:gd name="connsiteX12" fmla="*/ 6337237 w 7109791"/>
                  <a:gd name="connsiteY12" fmla="*/ 202016 h 4068748"/>
                  <a:gd name="connsiteX13" fmla="*/ 6163010 w 7109791"/>
                  <a:gd name="connsiteY13" fmla="*/ 19857 h 4068748"/>
                  <a:gd name="connsiteX14" fmla="*/ 6114422 w 7109791"/>
                  <a:gd name="connsiteY14" fmla="*/ 5560 h 4068748"/>
                  <a:gd name="connsiteX15" fmla="*/ 6010900 w 7109791"/>
                  <a:gd name="connsiteY15" fmla="*/ 0 h 4068748"/>
                  <a:gd name="connsiteX0" fmla="*/ 6350223 w 7109791"/>
                  <a:gd name="connsiteY0" fmla="*/ 292848 h 4030112"/>
                  <a:gd name="connsiteX1" fmla="*/ 6348783 w 7109791"/>
                  <a:gd name="connsiteY1" fmla="*/ 306390 h 4030112"/>
                  <a:gd name="connsiteX2" fmla="*/ 6345810 w 7109791"/>
                  <a:gd name="connsiteY2" fmla="*/ 313569 h 4030112"/>
                  <a:gd name="connsiteX3" fmla="*/ 6350223 w 7109791"/>
                  <a:gd name="connsiteY3" fmla="*/ 292848 h 4030112"/>
                  <a:gd name="connsiteX4" fmla="*/ 6010900 w 7109791"/>
                  <a:gd name="connsiteY4" fmla="*/ 0 h 4030112"/>
                  <a:gd name="connsiteX5" fmla="*/ 5993029 w 7109791"/>
                  <a:gd name="connsiteY5" fmla="*/ 1708 h 4030112"/>
                  <a:gd name="connsiteX6" fmla="*/ 1388 w 7109791"/>
                  <a:gd name="connsiteY6" fmla="*/ 323486 h 4030112"/>
                  <a:gd name="connsiteX7" fmla="*/ 1388 w 7109791"/>
                  <a:gd name="connsiteY7" fmla="*/ 3530523 h 4030112"/>
                  <a:gd name="connsiteX8" fmla="*/ 6305141 w 7109791"/>
                  <a:gd name="connsiteY8" fmla="*/ 4030112 h 4030112"/>
                  <a:gd name="connsiteX9" fmla="*/ 7109791 w 7109791"/>
                  <a:gd name="connsiteY9" fmla="*/ 3907775 h 4030112"/>
                  <a:gd name="connsiteX10" fmla="*/ 6353223 w 7109791"/>
                  <a:gd name="connsiteY10" fmla="*/ 264635 h 4030112"/>
                  <a:gd name="connsiteX11" fmla="*/ 6350823 w 7109791"/>
                  <a:gd name="connsiteY11" fmla="*/ 287203 h 4030112"/>
                  <a:gd name="connsiteX12" fmla="*/ 6337237 w 7109791"/>
                  <a:gd name="connsiteY12" fmla="*/ 202016 h 4030112"/>
                  <a:gd name="connsiteX13" fmla="*/ 6163010 w 7109791"/>
                  <a:gd name="connsiteY13" fmla="*/ 19857 h 4030112"/>
                  <a:gd name="connsiteX14" fmla="*/ 6114422 w 7109791"/>
                  <a:gd name="connsiteY14" fmla="*/ 5560 h 4030112"/>
                  <a:gd name="connsiteX15" fmla="*/ 6010900 w 7109791"/>
                  <a:gd name="connsiteY15" fmla="*/ 0 h 403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09791" h="4030112">
                    <a:moveTo>
                      <a:pt x="6350223" y="292848"/>
                    </a:moveTo>
                    <a:lnTo>
                      <a:pt x="6348783" y="306390"/>
                    </a:lnTo>
                    <a:lnTo>
                      <a:pt x="6345810" y="313569"/>
                    </a:lnTo>
                    <a:lnTo>
                      <a:pt x="6350223" y="292848"/>
                    </a:lnTo>
                    <a:close/>
                    <a:moveTo>
                      <a:pt x="6010900" y="0"/>
                    </a:moveTo>
                    <a:lnTo>
                      <a:pt x="5993029" y="1708"/>
                    </a:lnTo>
                    <a:lnTo>
                      <a:pt x="1388" y="323486"/>
                    </a:lnTo>
                    <a:cubicBezTo>
                      <a:pt x="6199" y="1505167"/>
                      <a:pt x="-3423" y="2348841"/>
                      <a:pt x="1388" y="3530523"/>
                    </a:cubicBezTo>
                    <a:cubicBezTo>
                      <a:pt x="2139129" y="3647684"/>
                      <a:pt x="4199597" y="3706889"/>
                      <a:pt x="6305141" y="4030112"/>
                    </a:cubicBezTo>
                    <a:lnTo>
                      <a:pt x="7109791" y="3907775"/>
                    </a:lnTo>
                    <a:lnTo>
                      <a:pt x="6353223" y="264635"/>
                    </a:lnTo>
                    <a:lnTo>
                      <a:pt x="6350823" y="287203"/>
                    </a:lnTo>
                    <a:lnTo>
                      <a:pt x="6337237" y="202016"/>
                    </a:lnTo>
                    <a:cubicBezTo>
                      <a:pt x="6310246" y="119753"/>
                      <a:pt x="6245901" y="53091"/>
                      <a:pt x="6163010" y="19857"/>
                    </a:cubicBezTo>
                    <a:lnTo>
                      <a:pt x="6114422" y="5560"/>
                    </a:lnTo>
                    <a:lnTo>
                      <a:pt x="6010900" y="0"/>
                    </a:lnTo>
                    <a:close/>
                  </a:path>
                </a:pathLst>
              </a:custGeom>
              <a:solidFill>
                <a:srgbClr val="C33B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44" name="Forma libre: forma 43">
                <a:extLst>
                  <a:ext uri="{FF2B5EF4-FFF2-40B4-BE49-F238E27FC236}">
                    <a16:creationId xmlns:a16="http://schemas.microsoft.com/office/drawing/2014/main" id="{BBDB9A54-A0A2-F70A-2930-04D7A67B5C22}"/>
                  </a:ext>
                </a:extLst>
              </p:cNvPr>
              <p:cNvSpPr/>
              <p:nvPr/>
            </p:nvSpPr>
            <p:spPr>
              <a:xfrm>
                <a:off x="5899285" y="2325497"/>
                <a:ext cx="6571814" cy="3702588"/>
              </a:xfrm>
              <a:custGeom>
                <a:avLst/>
                <a:gdLst>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 name="connsiteX0" fmla="*/ 777945 w 6571814"/>
                  <a:gd name="connsiteY0" fmla="*/ 0 h 3702588"/>
                  <a:gd name="connsiteX1" fmla="*/ 811235 w 6571814"/>
                  <a:gd name="connsiteY1" fmla="*/ 1688 h 3702588"/>
                  <a:gd name="connsiteX2" fmla="*/ 844568 w 6571814"/>
                  <a:gd name="connsiteY2" fmla="*/ 5048 h 3702588"/>
                  <a:gd name="connsiteX3" fmla="*/ 845566 w 6571814"/>
                  <a:gd name="connsiteY3" fmla="*/ 5344 h 3702588"/>
                  <a:gd name="connsiteX4" fmla="*/ 6570487 w 6571814"/>
                  <a:gd name="connsiteY4" fmla="*/ 295466 h 3702588"/>
                  <a:gd name="connsiteX5" fmla="*/ 6570487 w 6571814"/>
                  <a:gd name="connsiteY5" fmla="*/ 3187408 h 3702588"/>
                  <a:gd name="connsiteX6" fmla="*/ 213676 w 6571814"/>
                  <a:gd name="connsiteY6" fmla="*/ 3702588 h 3702588"/>
                  <a:gd name="connsiteX7" fmla="*/ 0 w 6571814"/>
                  <a:gd name="connsiteY7" fmla="*/ 3005301 h 3702588"/>
                  <a:gd name="connsiteX8" fmla="*/ 498950 w 6571814"/>
                  <a:gd name="connsiteY8" fmla="*/ 299772 h 3702588"/>
                  <a:gd name="connsiteX9" fmla="*/ 496710 w 6571814"/>
                  <a:gd name="connsiteY9" fmla="*/ 288677 h 3702588"/>
                  <a:gd name="connsiteX10" fmla="*/ 497692 w 6571814"/>
                  <a:gd name="connsiteY10" fmla="*/ 278940 h 3702588"/>
                  <a:gd name="connsiteX11" fmla="*/ 512606 w 6571814"/>
                  <a:gd name="connsiteY11" fmla="*/ 198074 h 3702588"/>
                  <a:gd name="connsiteX12" fmla="*/ 519461 w 6571814"/>
                  <a:gd name="connsiteY12" fmla="*/ 175986 h 3702588"/>
                  <a:gd name="connsiteX13" fmla="*/ 727876 w 6571814"/>
                  <a:gd name="connsiteY13" fmla="*/ 5048 h 3702588"/>
                  <a:gd name="connsiteX14" fmla="*/ 777945 w 6571814"/>
                  <a:gd name="connsiteY14" fmla="*/ 0 h 370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1814" h="3702588">
                    <a:moveTo>
                      <a:pt x="777945" y="0"/>
                    </a:moveTo>
                    <a:lnTo>
                      <a:pt x="811235" y="1688"/>
                    </a:lnTo>
                    <a:lnTo>
                      <a:pt x="844568" y="5048"/>
                    </a:lnTo>
                    <a:lnTo>
                      <a:pt x="845566" y="5344"/>
                    </a:lnTo>
                    <a:lnTo>
                      <a:pt x="6570487" y="295466"/>
                    </a:lnTo>
                    <a:cubicBezTo>
                      <a:pt x="6565889" y="1361046"/>
                      <a:pt x="6575085" y="2121828"/>
                      <a:pt x="6570487" y="3187408"/>
                    </a:cubicBezTo>
                    <a:lnTo>
                      <a:pt x="213676" y="3702588"/>
                    </a:lnTo>
                    <a:cubicBezTo>
                      <a:pt x="142451" y="3470159"/>
                      <a:pt x="77664" y="3424473"/>
                      <a:pt x="0" y="3005301"/>
                    </a:cubicBezTo>
                    <a:cubicBezTo>
                      <a:pt x="159878" y="2058382"/>
                      <a:pt x="332633" y="1201615"/>
                      <a:pt x="498950" y="299772"/>
                    </a:cubicBezTo>
                    <a:lnTo>
                      <a:pt x="496710" y="288677"/>
                    </a:lnTo>
                    <a:cubicBezTo>
                      <a:pt x="497037" y="285431"/>
                      <a:pt x="497365" y="282186"/>
                      <a:pt x="497692" y="278940"/>
                    </a:cubicBezTo>
                    <a:lnTo>
                      <a:pt x="512606" y="198074"/>
                    </a:lnTo>
                    <a:lnTo>
                      <a:pt x="519461" y="175986"/>
                    </a:lnTo>
                    <a:cubicBezTo>
                      <a:pt x="556087" y="89395"/>
                      <a:pt x="633643" y="24330"/>
                      <a:pt x="727876" y="5048"/>
                    </a:cubicBezTo>
                    <a:lnTo>
                      <a:pt x="777945" y="0"/>
                    </a:lnTo>
                    <a:close/>
                  </a:path>
                </a:pathLst>
              </a:custGeom>
              <a:solidFill>
                <a:srgbClr val="9995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dirty="0"/>
              </a:p>
            </p:txBody>
          </p:sp>
        </p:grpSp>
        <p:grpSp>
          <p:nvGrpSpPr>
            <p:cNvPr id="15" name="Grupo 14">
              <a:extLst>
                <a:ext uri="{FF2B5EF4-FFF2-40B4-BE49-F238E27FC236}">
                  <a16:creationId xmlns:a16="http://schemas.microsoft.com/office/drawing/2014/main" id="{C372D9AA-D048-8E2B-ACDC-4D5EB466E3E9}"/>
                </a:ext>
              </a:extLst>
            </p:cNvPr>
            <p:cNvGrpSpPr/>
            <p:nvPr/>
          </p:nvGrpSpPr>
          <p:grpSpPr>
            <a:xfrm>
              <a:off x="10266618" y="1927850"/>
              <a:ext cx="7792843" cy="4512589"/>
              <a:chOff x="10266618" y="1927850"/>
              <a:chExt cx="7792843" cy="4512589"/>
            </a:xfrm>
          </p:grpSpPr>
          <p:sp>
            <p:nvSpPr>
              <p:cNvPr id="6" name="Rectángulo 5">
                <a:extLst>
                  <a:ext uri="{FF2B5EF4-FFF2-40B4-BE49-F238E27FC236}">
                    <a16:creationId xmlns:a16="http://schemas.microsoft.com/office/drawing/2014/main" id="{FA3D42A7-645A-82F8-66C9-9AE910AE4A1B}"/>
                  </a:ext>
                </a:extLst>
              </p:cNvPr>
              <p:cNvSpPr/>
              <p:nvPr/>
            </p:nvSpPr>
            <p:spPr>
              <a:xfrm>
                <a:off x="10266618" y="1927850"/>
                <a:ext cx="1267375" cy="4512589"/>
              </a:xfrm>
              <a:custGeom>
                <a:avLst/>
                <a:gdLst>
                  <a:gd name="connsiteX0" fmla="*/ 0 w 1239665"/>
                  <a:gd name="connsiteY0" fmla="*/ 0 h 3847570"/>
                  <a:gd name="connsiteX1" fmla="*/ 1239665 w 1239665"/>
                  <a:gd name="connsiteY1" fmla="*/ 0 h 3847570"/>
                  <a:gd name="connsiteX2" fmla="*/ 1239665 w 1239665"/>
                  <a:gd name="connsiteY2" fmla="*/ 3847570 h 3847570"/>
                  <a:gd name="connsiteX3" fmla="*/ 0 w 1239665"/>
                  <a:gd name="connsiteY3" fmla="*/ 3847570 h 3847570"/>
                  <a:gd name="connsiteX4" fmla="*/ 0 w 1239665"/>
                  <a:gd name="connsiteY4" fmla="*/ 0 h 3847570"/>
                  <a:gd name="connsiteX0" fmla="*/ 0 w 1239665"/>
                  <a:gd name="connsiteY0" fmla="*/ 0 h 3986116"/>
                  <a:gd name="connsiteX1" fmla="*/ 1239665 w 1239665"/>
                  <a:gd name="connsiteY1" fmla="*/ 138546 h 3986116"/>
                  <a:gd name="connsiteX2" fmla="*/ 1239665 w 1239665"/>
                  <a:gd name="connsiteY2" fmla="*/ 3986116 h 3986116"/>
                  <a:gd name="connsiteX3" fmla="*/ 0 w 1239665"/>
                  <a:gd name="connsiteY3" fmla="*/ 3986116 h 3986116"/>
                  <a:gd name="connsiteX4" fmla="*/ 0 w 1239665"/>
                  <a:gd name="connsiteY4" fmla="*/ 0 h 3986116"/>
                  <a:gd name="connsiteX0" fmla="*/ 0 w 1239665"/>
                  <a:gd name="connsiteY0" fmla="*/ 0 h 3986116"/>
                  <a:gd name="connsiteX1" fmla="*/ 1225811 w 1239665"/>
                  <a:gd name="connsiteY1" fmla="*/ 55418 h 3986116"/>
                  <a:gd name="connsiteX2" fmla="*/ 1239665 w 1239665"/>
                  <a:gd name="connsiteY2" fmla="*/ 3986116 h 3986116"/>
                  <a:gd name="connsiteX3" fmla="*/ 0 w 1239665"/>
                  <a:gd name="connsiteY3" fmla="*/ 3986116 h 3986116"/>
                  <a:gd name="connsiteX4" fmla="*/ 0 w 1239665"/>
                  <a:gd name="connsiteY4" fmla="*/ 0 h 3986116"/>
                  <a:gd name="connsiteX0" fmla="*/ 13855 w 1253520"/>
                  <a:gd name="connsiteY0" fmla="*/ 0 h 4512589"/>
                  <a:gd name="connsiteX1" fmla="*/ 1239666 w 1253520"/>
                  <a:gd name="connsiteY1" fmla="*/ 55418 h 4512589"/>
                  <a:gd name="connsiteX2" fmla="*/ 1253520 w 1253520"/>
                  <a:gd name="connsiteY2" fmla="*/ 3986116 h 4512589"/>
                  <a:gd name="connsiteX3" fmla="*/ 0 w 1253520"/>
                  <a:gd name="connsiteY3" fmla="*/ 4512589 h 4512589"/>
                  <a:gd name="connsiteX4" fmla="*/ 13855 w 1253520"/>
                  <a:gd name="connsiteY4" fmla="*/ 0 h 4512589"/>
                  <a:gd name="connsiteX0" fmla="*/ 13855 w 1267375"/>
                  <a:gd name="connsiteY0" fmla="*/ 0 h 4512589"/>
                  <a:gd name="connsiteX1" fmla="*/ 1239666 w 1267375"/>
                  <a:gd name="connsiteY1" fmla="*/ 55418 h 4512589"/>
                  <a:gd name="connsiteX2" fmla="*/ 1267375 w 1267375"/>
                  <a:gd name="connsiteY2" fmla="*/ 4374044 h 4512589"/>
                  <a:gd name="connsiteX3" fmla="*/ 0 w 1267375"/>
                  <a:gd name="connsiteY3" fmla="*/ 4512589 h 4512589"/>
                  <a:gd name="connsiteX4" fmla="*/ 13855 w 1267375"/>
                  <a:gd name="connsiteY4" fmla="*/ 0 h 4512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75" h="4512589">
                    <a:moveTo>
                      <a:pt x="13855" y="0"/>
                    </a:moveTo>
                    <a:lnTo>
                      <a:pt x="1239666" y="55418"/>
                    </a:lnTo>
                    <a:lnTo>
                      <a:pt x="1267375" y="4374044"/>
                    </a:lnTo>
                    <a:lnTo>
                      <a:pt x="0" y="4512589"/>
                    </a:lnTo>
                    <a:cubicBezTo>
                      <a:pt x="4618" y="3008393"/>
                      <a:pt x="9237" y="1504196"/>
                      <a:pt x="13855" y="0"/>
                    </a:cubicBezTo>
                    <a:close/>
                  </a:path>
                </a:pathLst>
              </a:cu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28F1E248-D7CB-3777-7328-308737C86D9C}"/>
                  </a:ext>
                </a:extLst>
              </p:cNvPr>
              <p:cNvSpPr/>
              <p:nvPr/>
            </p:nvSpPr>
            <p:spPr>
              <a:xfrm>
                <a:off x="11886918" y="2046703"/>
                <a:ext cx="1896815" cy="2569940"/>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0 w 1896815"/>
                  <a:gd name="connsiteY0" fmla="*/ 152400 h 2459103"/>
                  <a:gd name="connsiteX1" fmla="*/ 1896815 w 1896815"/>
                  <a:gd name="connsiteY1" fmla="*/ 0 h 2459103"/>
                  <a:gd name="connsiteX2" fmla="*/ 1896815 w 1896815"/>
                  <a:gd name="connsiteY2" fmla="*/ 2459103 h 2459103"/>
                  <a:gd name="connsiteX3" fmla="*/ 0 w 1896815"/>
                  <a:gd name="connsiteY3" fmla="*/ 2459103 h 2459103"/>
                  <a:gd name="connsiteX4" fmla="*/ 0 w 1896815"/>
                  <a:gd name="connsiteY4" fmla="*/ 152400 h 2459103"/>
                  <a:gd name="connsiteX0" fmla="*/ 13855 w 1896815"/>
                  <a:gd name="connsiteY0" fmla="*/ 0 h 2542230"/>
                  <a:gd name="connsiteX1" fmla="*/ 1896815 w 1896815"/>
                  <a:gd name="connsiteY1" fmla="*/ 83127 h 2542230"/>
                  <a:gd name="connsiteX2" fmla="*/ 1896815 w 1896815"/>
                  <a:gd name="connsiteY2" fmla="*/ 2542230 h 2542230"/>
                  <a:gd name="connsiteX3" fmla="*/ 0 w 1896815"/>
                  <a:gd name="connsiteY3" fmla="*/ 2542230 h 2542230"/>
                  <a:gd name="connsiteX4" fmla="*/ 13855 w 1896815"/>
                  <a:gd name="connsiteY4" fmla="*/ 0 h 2542230"/>
                  <a:gd name="connsiteX0" fmla="*/ 13855 w 1896815"/>
                  <a:gd name="connsiteY0" fmla="*/ 0 h 2569940"/>
                  <a:gd name="connsiteX1" fmla="*/ 1896815 w 1896815"/>
                  <a:gd name="connsiteY1" fmla="*/ 83127 h 2569940"/>
                  <a:gd name="connsiteX2" fmla="*/ 1896815 w 1896815"/>
                  <a:gd name="connsiteY2" fmla="*/ 2542230 h 2569940"/>
                  <a:gd name="connsiteX3" fmla="*/ 0 w 1896815"/>
                  <a:gd name="connsiteY3" fmla="*/ 2569940 h 2569940"/>
                  <a:gd name="connsiteX4" fmla="*/ 13855 w 1896815"/>
                  <a:gd name="connsiteY4" fmla="*/ 0 h 256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2569940">
                    <a:moveTo>
                      <a:pt x="13855" y="0"/>
                    </a:moveTo>
                    <a:lnTo>
                      <a:pt x="1896815" y="83127"/>
                    </a:lnTo>
                    <a:lnTo>
                      <a:pt x="1896815" y="2542230"/>
                    </a:lnTo>
                    <a:lnTo>
                      <a:pt x="0" y="2569940"/>
                    </a:lnTo>
                    <a:cubicBezTo>
                      <a:pt x="4618" y="1722530"/>
                      <a:pt x="9237" y="847410"/>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B2B55B98-750E-E1CE-6B24-D9D9EF1C616C}"/>
                  </a:ext>
                </a:extLst>
              </p:cNvPr>
              <p:cNvSpPr/>
              <p:nvPr/>
            </p:nvSpPr>
            <p:spPr>
              <a:xfrm>
                <a:off x="14032296" y="2133962"/>
                <a:ext cx="1924524" cy="2459103"/>
              </a:xfrm>
              <a:custGeom>
                <a:avLst/>
                <a:gdLst>
                  <a:gd name="connsiteX0" fmla="*/ 0 w 1896815"/>
                  <a:gd name="connsiteY0" fmla="*/ 0 h 2306703"/>
                  <a:gd name="connsiteX1" fmla="*/ 1896815 w 1896815"/>
                  <a:gd name="connsiteY1" fmla="*/ 0 h 2306703"/>
                  <a:gd name="connsiteX2" fmla="*/ 1896815 w 1896815"/>
                  <a:gd name="connsiteY2" fmla="*/ 2306703 h 2306703"/>
                  <a:gd name="connsiteX3" fmla="*/ 0 w 1896815"/>
                  <a:gd name="connsiteY3" fmla="*/ 2306703 h 2306703"/>
                  <a:gd name="connsiteX4" fmla="*/ 0 w 1896815"/>
                  <a:gd name="connsiteY4" fmla="*/ 0 h 2306703"/>
                  <a:gd name="connsiteX0" fmla="*/ 13855 w 1896815"/>
                  <a:gd name="connsiteY0" fmla="*/ 0 h 2459103"/>
                  <a:gd name="connsiteX1" fmla="*/ 1896815 w 1896815"/>
                  <a:gd name="connsiteY1" fmla="*/ 152400 h 2459103"/>
                  <a:gd name="connsiteX2" fmla="*/ 1896815 w 1896815"/>
                  <a:gd name="connsiteY2" fmla="*/ 2459103 h 2459103"/>
                  <a:gd name="connsiteX3" fmla="*/ 0 w 1896815"/>
                  <a:gd name="connsiteY3" fmla="*/ 2459103 h 2459103"/>
                  <a:gd name="connsiteX4" fmla="*/ 13855 w 1896815"/>
                  <a:gd name="connsiteY4" fmla="*/ 0 h 2459103"/>
                  <a:gd name="connsiteX0" fmla="*/ 13855 w 1896815"/>
                  <a:gd name="connsiteY0" fmla="*/ 0 h 2459103"/>
                  <a:gd name="connsiteX1" fmla="*/ 1896815 w 1896815"/>
                  <a:gd name="connsiteY1" fmla="*/ 152400 h 2459103"/>
                  <a:gd name="connsiteX2" fmla="*/ 1896815 w 1896815"/>
                  <a:gd name="connsiteY2" fmla="*/ 2403685 h 2459103"/>
                  <a:gd name="connsiteX3" fmla="*/ 0 w 1896815"/>
                  <a:gd name="connsiteY3" fmla="*/ 2459103 h 2459103"/>
                  <a:gd name="connsiteX4" fmla="*/ 13855 w 1896815"/>
                  <a:gd name="connsiteY4" fmla="*/ 0 h 2459103"/>
                  <a:gd name="connsiteX0" fmla="*/ 13855 w 1924524"/>
                  <a:gd name="connsiteY0" fmla="*/ 0 h 2459103"/>
                  <a:gd name="connsiteX1" fmla="*/ 1924524 w 1924524"/>
                  <a:gd name="connsiteY1" fmla="*/ 110837 h 2459103"/>
                  <a:gd name="connsiteX2" fmla="*/ 1896815 w 1924524"/>
                  <a:gd name="connsiteY2" fmla="*/ 2403685 h 2459103"/>
                  <a:gd name="connsiteX3" fmla="*/ 0 w 1924524"/>
                  <a:gd name="connsiteY3" fmla="*/ 2459103 h 2459103"/>
                  <a:gd name="connsiteX4" fmla="*/ 13855 w 1924524"/>
                  <a:gd name="connsiteY4" fmla="*/ 0 h 245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524" h="2459103">
                    <a:moveTo>
                      <a:pt x="13855" y="0"/>
                    </a:moveTo>
                    <a:lnTo>
                      <a:pt x="1924524" y="110837"/>
                    </a:lnTo>
                    <a:lnTo>
                      <a:pt x="1896815" y="2403685"/>
                    </a:lnTo>
                    <a:lnTo>
                      <a:pt x="0" y="2459103"/>
                    </a:lnTo>
                    <a:cubicBezTo>
                      <a:pt x="4618" y="1639402"/>
                      <a:pt x="9237" y="819701"/>
                      <a:pt x="13855" y="0"/>
                    </a:cubicBez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DB9CEE53-26B5-B228-948A-F1B31992F452}"/>
                  </a:ext>
                </a:extLst>
              </p:cNvPr>
              <p:cNvSpPr/>
              <p:nvPr/>
            </p:nvSpPr>
            <p:spPr>
              <a:xfrm>
                <a:off x="16162646" y="2275648"/>
                <a:ext cx="1896815" cy="3617152"/>
              </a:xfrm>
              <a:custGeom>
                <a:avLst/>
                <a:gdLst>
                  <a:gd name="connsiteX0" fmla="*/ 0 w 1896815"/>
                  <a:gd name="connsiteY0" fmla="*/ 0 h 3617152"/>
                  <a:gd name="connsiteX1" fmla="*/ 1896815 w 1896815"/>
                  <a:gd name="connsiteY1" fmla="*/ 0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617152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55418 h 3617152"/>
                  <a:gd name="connsiteX2" fmla="*/ 1896815 w 1896815"/>
                  <a:gd name="connsiteY2" fmla="*/ 3478606 h 3617152"/>
                  <a:gd name="connsiteX3" fmla="*/ 0 w 1896815"/>
                  <a:gd name="connsiteY3" fmla="*/ 3617152 h 3617152"/>
                  <a:gd name="connsiteX4" fmla="*/ 0 w 1896815"/>
                  <a:gd name="connsiteY4" fmla="*/ 0 h 3617152"/>
                  <a:gd name="connsiteX0" fmla="*/ 0 w 1896815"/>
                  <a:gd name="connsiteY0" fmla="*/ 0 h 3617152"/>
                  <a:gd name="connsiteX1" fmla="*/ 1896815 w 1896815"/>
                  <a:gd name="connsiteY1" fmla="*/ 124691 h 3617152"/>
                  <a:gd name="connsiteX2" fmla="*/ 1896815 w 1896815"/>
                  <a:gd name="connsiteY2" fmla="*/ 3478606 h 3617152"/>
                  <a:gd name="connsiteX3" fmla="*/ 0 w 1896815"/>
                  <a:gd name="connsiteY3" fmla="*/ 3617152 h 3617152"/>
                  <a:gd name="connsiteX4" fmla="*/ 0 w 1896815"/>
                  <a:gd name="connsiteY4" fmla="*/ 0 h 361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15" h="3617152">
                    <a:moveTo>
                      <a:pt x="0" y="0"/>
                    </a:moveTo>
                    <a:lnTo>
                      <a:pt x="1896815" y="124691"/>
                    </a:lnTo>
                    <a:lnTo>
                      <a:pt x="1896815" y="3478606"/>
                    </a:lnTo>
                    <a:lnTo>
                      <a:pt x="0" y="3617152"/>
                    </a:lnTo>
                    <a:lnTo>
                      <a:pt x="0" y="0"/>
                    </a:lnTo>
                    <a:close/>
                  </a:path>
                </a:pathLst>
              </a:custGeom>
              <a:solidFill>
                <a:srgbClr val="3B3838"/>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dirty="0"/>
              </a:p>
            </p:txBody>
          </p:sp>
        </p:grpSp>
      </p:grpSp>
      <p:sp>
        <p:nvSpPr>
          <p:cNvPr id="29" name="CuadroTexto 28">
            <a:extLst>
              <a:ext uri="{FF2B5EF4-FFF2-40B4-BE49-F238E27FC236}">
                <a16:creationId xmlns:a16="http://schemas.microsoft.com/office/drawing/2014/main" id="{938511A2-C8FD-EBCA-8A82-6AFA08627589}"/>
              </a:ext>
            </a:extLst>
          </p:cNvPr>
          <p:cNvSpPr txBox="1"/>
          <p:nvPr/>
        </p:nvSpPr>
        <p:spPr>
          <a:xfrm>
            <a:off x="12298361" y="-2129810"/>
            <a:ext cx="184731" cy="369332"/>
          </a:xfrm>
          <a:prstGeom prst="rect">
            <a:avLst/>
          </a:prstGeom>
          <a:noFill/>
        </p:spPr>
        <p:txBody>
          <a:bodyPr wrap="none" rtlCol="0">
            <a:spAutoFit/>
          </a:bodyPr>
          <a:lstStyle/>
          <a:p>
            <a:endParaRPr lang="es-CL" dirty="0"/>
          </a:p>
        </p:txBody>
      </p:sp>
      <p:pic>
        <p:nvPicPr>
          <p:cNvPr id="3" name="Picture 2" descr="Hombre de pie - Iconos gratis de personas">
            <a:extLst>
              <a:ext uri="{FF2B5EF4-FFF2-40B4-BE49-F238E27FC236}">
                <a16:creationId xmlns:a16="http://schemas.microsoft.com/office/drawing/2014/main" id="{7B86D147-EF4F-C07E-3510-229056A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02" y="502199"/>
            <a:ext cx="7762317" cy="776231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0235011-DFD8-97B3-0B36-EB6C324D4795}"/>
              </a:ext>
            </a:extLst>
          </p:cNvPr>
          <p:cNvSpPr txBox="1"/>
          <p:nvPr/>
        </p:nvSpPr>
        <p:spPr>
          <a:xfrm>
            <a:off x="1022828" y="1428396"/>
            <a:ext cx="5361689" cy="646331"/>
          </a:xfrm>
          <a:prstGeom prst="rect">
            <a:avLst/>
          </a:prstGeom>
          <a:noFill/>
        </p:spPr>
        <p:txBody>
          <a:bodyPr wrap="square" rtlCol="0">
            <a:spAutoFit/>
          </a:bodyPr>
          <a:lstStyle/>
          <a:p>
            <a:br>
              <a:rPr lang="es-ES" dirty="0"/>
            </a:br>
            <a:endParaRPr lang="es-CL" dirty="0"/>
          </a:p>
        </p:txBody>
      </p:sp>
      <p:sp>
        <p:nvSpPr>
          <p:cNvPr id="10" name="CuadroTexto 9">
            <a:extLst>
              <a:ext uri="{FF2B5EF4-FFF2-40B4-BE49-F238E27FC236}">
                <a16:creationId xmlns:a16="http://schemas.microsoft.com/office/drawing/2014/main" id="{E507208F-B6BF-B6F5-DCD2-B8805454430B}"/>
              </a:ext>
            </a:extLst>
          </p:cNvPr>
          <p:cNvSpPr txBox="1"/>
          <p:nvPr/>
        </p:nvSpPr>
        <p:spPr>
          <a:xfrm>
            <a:off x="491173" y="429264"/>
            <a:ext cx="3675739" cy="523220"/>
          </a:xfrm>
          <a:prstGeom prst="rect">
            <a:avLst/>
          </a:prstGeom>
          <a:noFill/>
        </p:spPr>
        <p:txBody>
          <a:bodyPr wrap="square" rtlCol="0">
            <a:spAutoFit/>
          </a:bodyPr>
          <a:lstStyle/>
          <a:p>
            <a:r>
              <a:rPr lang="es-US" sz="2800" b="1" dirty="0">
                <a:latin typeface="Bahnschrift Condensed" panose="020B0502040204020203" pitchFamily="34" charset="0"/>
              </a:rPr>
              <a:t>Validación de la solución</a:t>
            </a:r>
            <a:endParaRPr lang="es-CL" sz="2800" b="1" dirty="0">
              <a:latin typeface="Bahnschrift Condensed" panose="020B0502040204020203" pitchFamily="34" charset="0"/>
            </a:endParaRPr>
          </a:p>
        </p:txBody>
      </p:sp>
      <p:graphicFrame>
        <p:nvGraphicFramePr>
          <p:cNvPr id="14" name="Tabla 13">
            <a:extLst>
              <a:ext uri="{FF2B5EF4-FFF2-40B4-BE49-F238E27FC236}">
                <a16:creationId xmlns:a16="http://schemas.microsoft.com/office/drawing/2014/main" id="{56A5BBE2-FDA1-C84A-BBA7-CD38E648A4B2}"/>
              </a:ext>
            </a:extLst>
          </p:cNvPr>
          <p:cNvGraphicFramePr>
            <a:graphicFrameLocks noGrp="1"/>
          </p:cNvGraphicFramePr>
          <p:nvPr>
            <p:extLst>
              <p:ext uri="{D42A27DB-BD31-4B8C-83A1-F6EECF244321}">
                <p14:modId xmlns:p14="http://schemas.microsoft.com/office/powerpoint/2010/main" val="4141405330"/>
              </p:ext>
            </p:extLst>
          </p:nvPr>
        </p:nvGraphicFramePr>
        <p:xfrm>
          <a:off x="669462" y="1219346"/>
          <a:ext cx="7637325" cy="4583474"/>
        </p:xfrm>
        <a:graphic>
          <a:graphicData uri="http://schemas.openxmlformats.org/drawingml/2006/table">
            <a:tbl>
              <a:tblPr/>
              <a:tblGrid>
                <a:gridCol w="3877276">
                  <a:extLst>
                    <a:ext uri="{9D8B030D-6E8A-4147-A177-3AD203B41FA5}">
                      <a16:colId xmlns:a16="http://schemas.microsoft.com/office/drawing/2014/main" val="3027706074"/>
                    </a:ext>
                  </a:extLst>
                </a:gridCol>
                <a:gridCol w="3760049">
                  <a:extLst>
                    <a:ext uri="{9D8B030D-6E8A-4147-A177-3AD203B41FA5}">
                      <a16:colId xmlns:a16="http://schemas.microsoft.com/office/drawing/2014/main" val="2486135196"/>
                    </a:ext>
                  </a:extLst>
                </a:gridCol>
              </a:tblGrid>
              <a:tr h="1844909">
                <a:tc>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¿Qué es lo que funciona de la solución?</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La entrega de los valores de temperatura y humedad en tiempo real es rápida y eficiente. </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¿Qué es lo que podría mejorar?</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El diseño del prototipo y el aspecto estético </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Que tenga un tamaño más pequeño</a:t>
                      </a:r>
                    </a:p>
                    <a:p>
                      <a:pPr marL="0" lvl="0" indent="0" algn="just">
                        <a:lnSpc>
                          <a:spcPct val="107000"/>
                        </a:lnSpc>
                        <a:spcAft>
                          <a:spcPts val="800"/>
                        </a:spcAft>
                        <a:buFont typeface="Wingdings" panose="05000000000000000000" pitchFamily="2" charset="2"/>
                        <a:buNone/>
                      </a:pP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723731"/>
                  </a:ext>
                </a:extLst>
              </a:tr>
              <a:tr h="2187106">
                <a:tc>
                  <a:txBody>
                    <a:bodyPr/>
                    <a:lstStyle/>
                    <a:p>
                      <a:pPr algn="l">
                        <a:lnSpc>
                          <a:spcPct val="107000"/>
                        </a:lnSpc>
                        <a:spcAft>
                          <a:spcPts val="800"/>
                        </a:spcAft>
                      </a:pPr>
                      <a:r>
                        <a:rPr lang="es-US" sz="1800" kern="100" dirty="0">
                          <a:effectLst/>
                          <a:latin typeface="Bahnschrift Condensed" panose="020B0502040204020203" pitchFamily="34" charset="0"/>
                          <a:ea typeface="Calibri" panose="020F0502020204030204" pitchFamily="34" charset="0"/>
                          <a:cs typeface="Times New Roman" panose="02020603050405020304" pitchFamily="18" charset="0"/>
                        </a:rPr>
                        <a:t>­¿Qué preguntas surgen?</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Wingdings" panose="05000000000000000000" pitchFamily="2" charset="2"/>
                        <a:buChar char=""/>
                      </a:pPr>
                      <a:r>
                        <a:rPr lang="es-US" sz="1800" kern="100" dirty="0">
                          <a:effectLst/>
                          <a:latin typeface="Bahnschrift Condensed" panose="020B0502040204020203" pitchFamily="34" charset="0"/>
                          <a:ea typeface="Calibri" panose="020F0502020204030204" pitchFamily="34" charset="0"/>
                          <a:cs typeface="Times New Roman" panose="02020603050405020304" pitchFamily="18" charset="0"/>
                        </a:rPr>
                        <a:t>¿Cuál sería el lugar ideal para colocar el sensor en el interior del vagón?</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Wingdings" panose="05000000000000000000" pitchFamily="2" charset="2"/>
                        <a:buChar char=""/>
                      </a:pPr>
                      <a:r>
                        <a:rPr lang="es-US" sz="1800" kern="100" dirty="0">
                          <a:effectLst/>
                          <a:latin typeface="Bahnschrift Condensed" panose="020B0502040204020203" pitchFamily="34" charset="0"/>
                          <a:ea typeface="Calibri" panose="020F0502020204030204" pitchFamily="34" charset="0"/>
                          <a:cs typeface="Times New Roman" panose="02020603050405020304" pitchFamily="18" charset="0"/>
                        </a:rPr>
                        <a:t>¿Qué adaptaciones hay que realizar según el tipo de vagón en el cual se instale?</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¿Qué nuevas ideas surgen?</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Wingdings" panose="05000000000000000000" pitchFamily="2" charset="2"/>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Visualización de información a los usuarios </a:t>
                      </a:r>
                    </a:p>
                    <a:p>
                      <a:pPr marL="342900" lvl="0" indent="-342900" algn="l">
                        <a:lnSpc>
                          <a:spcPct val="107000"/>
                        </a:lnSpc>
                        <a:spcAft>
                          <a:spcPts val="800"/>
                        </a:spcAft>
                        <a:buFont typeface="Wingdings" panose="05000000000000000000" pitchFamily="2" charset="2"/>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Posibilidad de extenderlo a los andes y lugares comunes </a:t>
                      </a:r>
                    </a:p>
                    <a:p>
                      <a:pPr marL="342900" lvl="0" indent="-342900" algn="l">
                        <a:lnSpc>
                          <a:spcPct val="107000"/>
                        </a:lnSpc>
                        <a:spcAft>
                          <a:spcPts val="800"/>
                        </a:spcAft>
                        <a:buFont typeface="Wingdings" panose="05000000000000000000" pitchFamily="2" charset="2"/>
                        <a:buChar char=""/>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Crear un indicador de calidad que combine los parámetros medidos de humedad temperatura y cantidad de personas.</a:t>
                      </a:r>
                      <a:endParaRPr lang="es-CL" sz="1800" kern="100" dirty="0">
                        <a:effectLst/>
                        <a:latin typeface="Bahnschrift Condensed" panose="020B0502040204020203"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s-ES" sz="1800" kern="100" dirty="0">
                          <a:effectLst/>
                          <a:latin typeface="Bahnschrift Condensed" panose="020B0502040204020203" pitchFamily="34" charset="0"/>
                          <a:ea typeface="Calibri" panose="020F0502020204030204" pitchFamily="34" charset="0"/>
                          <a:cs typeface="Times New Roman" panose="02020603050405020304" pitchFamily="18" charset="0"/>
                        </a:rPr>
                        <a:t> </a:t>
                      </a:r>
                      <a:endParaRPr lang="es-CL"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416461"/>
                  </a:ext>
                </a:extLst>
              </a:tr>
            </a:tbl>
          </a:graphicData>
        </a:graphic>
      </p:graphicFrame>
    </p:spTree>
    <p:extLst>
      <p:ext uri="{BB962C8B-B14F-4D97-AF65-F5344CB8AC3E}">
        <p14:creationId xmlns:p14="http://schemas.microsoft.com/office/powerpoint/2010/main" val="380331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01E7DB58E0F8645887309E739DD7BEE" ma:contentTypeVersion="4" ma:contentTypeDescription="Crear nuevo documento." ma:contentTypeScope="" ma:versionID="bbe5eb57171e2f14baad92c85e8f97e1">
  <xsd:schema xmlns:xsd="http://www.w3.org/2001/XMLSchema" xmlns:xs="http://www.w3.org/2001/XMLSchema" xmlns:p="http://schemas.microsoft.com/office/2006/metadata/properties" xmlns:ns3="c88a4042-cc9e-4643-ab56-fe8f7e204205" targetNamespace="http://schemas.microsoft.com/office/2006/metadata/properties" ma:root="true" ma:fieldsID="6694b9692f49d9d1830b1fe568f53d33" ns3:_="">
    <xsd:import namespace="c88a4042-cc9e-4643-ab56-fe8f7e20420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8a4042-cc9e-4643-ab56-fe8f7e204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D0A70E-0E3A-4591-B0BD-110B24FBB2FD}">
  <ds:schemaRefs>
    <ds:schemaRef ds:uri="http://schemas.microsoft.com/office/2006/metadata/contentType"/>
    <ds:schemaRef ds:uri="http://schemas.microsoft.com/office/2006/metadata/properties/metaAttributes"/>
    <ds:schemaRef ds:uri="http://www.w3.org/2000/xmlns/"/>
    <ds:schemaRef ds:uri="http://www.w3.org/2001/XMLSchema"/>
    <ds:schemaRef ds:uri="c88a4042-cc9e-4643-ab56-fe8f7e20420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9AFE95-0B6D-4ACC-8FD8-E74D0F33B881}">
  <ds:schemaRefs>
    <ds:schemaRef ds:uri="http://schemas.microsoft.com/sharepoint/v3/contenttype/forms"/>
  </ds:schemaRefs>
</ds:datastoreItem>
</file>

<file path=customXml/itemProps3.xml><?xml version="1.0" encoding="utf-8"?>
<ds:datastoreItem xmlns:ds="http://schemas.openxmlformats.org/officeDocument/2006/customXml" ds:itemID="{1EAB4F55-8E63-4F3B-BB4C-5051D59C72F1}">
  <ds:schemaRefs>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http://www.w3.org/XML/1998/namespace"/>
    <ds:schemaRef ds:uri="http://schemas.openxmlformats.org/package/2006/metadata/core-properties"/>
    <ds:schemaRef ds:uri="c88a4042-cc9e-4643-ab56-fe8f7e20420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1096</TotalTime>
  <Words>946</Words>
  <Application>Microsoft Office PowerPoint</Application>
  <PresentationFormat>Panorámica</PresentationFormat>
  <Paragraphs>85</Paragraphs>
  <Slides>12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Bahnschrift Condensed</vt:lpstr>
      <vt:lpstr>Berlin Sans FB</vt:lpstr>
      <vt:lpstr>Berlin Sans FB Demi</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Martina Claudia González Espinoza (martina.gonzalez)</dc:creator>
  <cp:lastModifiedBy>Marcos Erices Salgado (Alumno)</cp:lastModifiedBy>
  <cp:revision>51</cp:revision>
  <dcterms:created xsi:type="dcterms:W3CDTF">2023-04-25T22:07:49Z</dcterms:created>
  <dcterms:modified xsi:type="dcterms:W3CDTF">2023-07-19T17:19:33Z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0x010100A01E7DB58E0F8645887309E739DD7BEE</vt:lpwstr>
  </property>
</Properties>
</file>