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5" r:id="rId2"/>
    <p:sldId id="257" r:id="rId3"/>
    <p:sldId id="321" r:id="rId4"/>
    <p:sldId id="322" r:id="rId5"/>
    <p:sldId id="278" r:id="rId6"/>
    <p:sldId id="311" r:id="rId7"/>
    <p:sldId id="275" r:id="rId8"/>
    <p:sldId id="277" r:id="rId9"/>
    <p:sldId id="284" r:id="rId10"/>
    <p:sldId id="276" r:id="rId11"/>
    <p:sldId id="282" r:id="rId12"/>
    <p:sldId id="310" r:id="rId13"/>
    <p:sldId id="309" r:id="rId14"/>
    <p:sldId id="308" r:id="rId15"/>
    <p:sldId id="268" r:id="rId16"/>
    <p:sldId id="256" r:id="rId17"/>
    <p:sldId id="262" r:id="rId18"/>
    <p:sldId id="259" r:id="rId19"/>
    <p:sldId id="286" r:id="rId20"/>
    <p:sldId id="508" r:id="rId21"/>
    <p:sldId id="289" r:id="rId22"/>
    <p:sldId id="299" r:id="rId23"/>
    <p:sldId id="300" r:id="rId24"/>
    <p:sldId id="301" r:id="rId25"/>
    <p:sldId id="261" r:id="rId26"/>
    <p:sldId id="297" r:id="rId27"/>
    <p:sldId id="263" r:id="rId28"/>
    <p:sldId id="312" r:id="rId29"/>
    <p:sldId id="506" r:id="rId30"/>
    <p:sldId id="317" r:id="rId31"/>
    <p:sldId id="319" r:id="rId32"/>
    <p:sldId id="318" r:id="rId33"/>
    <p:sldId id="324" r:id="rId34"/>
    <p:sldId id="325" r:id="rId35"/>
    <p:sldId id="302" r:id="rId36"/>
    <p:sldId id="266" r:id="rId37"/>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4" d="100"/>
          <a:sy n="124" d="100"/>
        </p:scale>
        <p:origin x="1704" y="16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llegas,Juan G.(Student)" userId="6ea5d8d7-6581-4eb8-bbdd-11aa1f1198ab" providerId="ADAL" clId="{217C3AF7-094A-A34C-BEE5-0952A6A056F7}"/>
    <pc:docChg chg="custSel modSld">
      <pc:chgData name="Villegas,Juan G.(Student)" userId="6ea5d8d7-6581-4eb8-bbdd-11aa1f1198ab" providerId="ADAL" clId="{217C3AF7-094A-A34C-BEE5-0952A6A056F7}" dt="2022-01-21T01:01:57.094" v="0" actId="33524"/>
      <pc:docMkLst>
        <pc:docMk/>
      </pc:docMkLst>
      <pc:sldChg chg="modSp mod">
        <pc:chgData name="Villegas,Juan G.(Student)" userId="6ea5d8d7-6581-4eb8-bbdd-11aa1f1198ab" providerId="ADAL" clId="{217C3AF7-094A-A34C-BEE5-0952A6A056F7}" dt="2022-01-21T01:01:57.094" v="0" actId="33524"/>
        <pc:sldMkLst>
          <pc:docMk/>
          <pc:sldMk cId="3558584605" sldId="266"/>
        </pc:sldMkLst>
        <pc:spChg chg="mod">
          <ac:chgData name="Villegas,Juan G.(Student)" userId="6ea5d8d7-6581-4eb8-bbdd-11aa1f1198ab" providerId="ADAL" clId="{217C3AF7-094A-A34C-BEE5-0952A6A056F7}" dt="2022-01-21T01:01:57.094" v="0" actId="33524"/>
          <ac:spMkLst>
            <pc:docMk/>
            <pc:sldMk cId="3558584605" sldId="266"/>
            <ac:spMk id="3" creationId="{00000000-0000-0000-0000-00000000000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baseline="0"/>
              <a:t>Hemenway Fall 2021 BIS 205 Grades</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Graph!$A$5:$A$15</c:f>
              <c:strCache>
                <c:ptCount val="11"/>
                <c:pt idx="0">
                  <c:v>A</c:v>
                </c:pt>
                <c:pt idx="1">
                  <c:v>A-</c:v>
                </c:pt>
                <c:pt idx="2">
                  <c:v>B+</c:v>
                </c:pt>
                <c:pt idx="3">
                  <c:v>B</c:v>
                </c:pt>
                <c:pt idx="4">
                  <c:v>B-</c:v>
                </c:pt>
                <c:pt idx="5">
                  <c:v>C+</c:v>
                </c:pt>
                <c:pt idx="6">
                  <c:v>C</c:v>
                </c:pt>
                <c:pt idx="7">
                  <c:v>C-</c:v>
                </c:pt>
                <c:pt idx="8">
                  <c:v>D+</c:v>
                </c:pt>
                <c:pt idx="9">
                  <c:v>D</c:v>
                </c:pt>
                <c:pt idx="10">
                  <c:v>F</c:v>
                </c:pt>
              </c:strCache>
            </c:strRef>
          </c:cat>
          <c:val>
            <c:numRef>
              <c:f>Graph!$B$5:$B$15</c:f>
              <c:numCache>
                <c:formatCode>0%</c:formatCode>
                <c:ptCount val="11"/>
                <c:pt idx="0">
                  <c:v>0.31111111111111112</c:v>
                </c:pt>
                <c:pt idx="1">
                  <c:v>4.4444444444444446E-2</c:v>
                </c:pt>
                <c:pt idx="2">
                  <c:v>8.8888888888888892E-2</c:v>
                </c:pt>
                <c:pt idx="3">
                  <c:v>0.1111111111111111</c:v>
                </c:pt>
                <c:pt idx="4">
                  <c:v>0.1111111111111111</c:v>
                </c:pt>
                <c:pt idx="5">
                  <c:v>4.4444444444444446E-2</c:v>
                </c:pt>
                <c:pt idx="6">
                  <c:v>4.4444444444444446E-2</c:v>
                </c:pt>
                <c:pt idx="7">
                  <c:v>2.2222222222222223E-2</c:v>
                </c:pt>
                <c:pt idx="8">
                  <c:v>4.4444444444444446E-2</c:v>
                </c:pt>
                <c:pt idx="9">
                  <c:v>2.2222222222222223E-2</c:v>
                </c:pt>
                <c:pt idx="10">
                  <c:v>0.15555555555555556</c:v>
                </c:pt>
              </c:numCache>
            </c:numRef>
          </c:val>
          <c:extLst>
            <c:ext xmlns:c16="http://schemas.microsoft.com/office/drawing/2014/chart" uri="{C3380CC4-5D6E-409C-BE32-E72D297353CC}">
              <c16:uniqueId val="{00000000-9C8D-44C2-9038-8238709FCFD3}"/>
            </c:ext>
          </c:extLst>
        </c:ser>
        <c:dLbls>
          <c:dLblPos val="outEnd"/>
          <c:showLegendKey val="0"/>
          <c:showVal val="1"/>
          <c:showCatName val="0"/>
          <c:showSerName val="0"/>
          <c:showPercent val="0"/>
          <c:showBubbleSize val="0"/>
        </c:dLbls>
        <c:gapWidth val="219"/>
        <c:overlap val="-27"/>
        <c:axId val="517230088"/>
        <c:axId val="517228120"/>
      </c:barChart>
      <c:catAx>
        <c:axId val="5172300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Grades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7228120"/>
        <c:crosses val="autoZero"/>
        <c:auto val="1"/>
        <c:lblAlgn val="ctr"/>
        <c:lblOffset val="100"/>
        <c:noMultiLvlLbl val="0"/>
      </c:catAx>
      <c:valAx>
        <c:axId val="5172281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Percentage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72300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CD42B9-3CC6-471D-99E5-0AE1F9E0718A}" type="doc">
      <dgm:prSet loTypeId="urn:microsoft.com/office/officeart/2005/8/layout/chevron1" loCatId="process" qsTypeId="urn:microsoft.com/office/officeart/2005/8/quickstyle/simple1" qsCatId="simple" csTypeId="urn:microsoft.com/office/officeart/2005/8/colors/accent1_2" csCatId="accent1" phldr="1"/>
      <dgm:spPr/>
    </dgm:pt>
    <dgm:pt modelId="{97D7772C-4D20-41CB-AB68-D7D35B49501D}">
      <dgm:prSet phldrT="[Text]"/>
      <dgm:spPr/>
      <dgm:t>
        <a:bodyPr/>
        <a:lstStyle/>
        <a:p>
          <a:pPr algn="ctr"/>
          <a:r>
            <a:rPr lang="en-US" dirty="0"/>
            <a:t>Data</a:t>
          </a:r>
        </a:p>
      </dgm:t>
    </dgm:pt>
    <dgm:pt modelId="{7362A928-47BB-4EFD-B77D-473A0A3DE69B}" type="parTrans" cxnId="{62CC2C5B-FB02-4D5E-AC45-E6B0A7F903D3}">
      <dgm:prSet/>
      <dgm:spPr/>
      <dgm:t>
        <a:bodyPr/>
        <a:lstStyle/>
        <a:p>
          <a:pPr algn="ctr"/>
          <a:endParaRPr lang="en-US"/>
        </a:p>
      </dgm:t>
    </dgm:pt>
    <dgm:pt modelId="{16DD62CB-3977-4723-940E-7133842AE0DF}" type="sibTrans" cxnId="{62CC2C5B-FB02-4D5E-AC45-E6B0A7F903D3}">
      <dgm:prSet/>
      <dgm:spPr/>
      <dgm:t>
        <a:bodyPr/>
        <a:lstStyle/>
        <a:p>
          <a:pPr algn="ctr"/>
          <a:endParaRPr lang="en-US"/>
        </a:p>
      </dgm:t>
    </dgm:pt>
    <dgm:pt modelId="{BCAC1220-A929-441E-A60E-7E43352D189E}">
      <dgm:prSet phldrT="[Text]"/>
      <dgm:spPr/>
      <dgm:t>
        <a:bodyPr/>
        <a:lstStyle/>
        <a:p>
          <a:pPr algn="ctr"/>
          <a:r>
            <a:rPr lang="en-US" dirty="0"/>
            <a:t>Information</a:t>
          </a:r>
        </a:p>
      </dgm:t>
    </dgm:pt>
    <dgm:pt modelId="{5D13F47B-DE5C-4D4E-9AD9-E3F9171847B6}" type="parTrans" cxnId="{3ED88720-7A70-4FE5-B0A1-7103F503E686}">
      <dgm:prSet/>
      <dgm:spPr/>
      <dgm:t>
        <a:bodyPr/>
        <a:lstStyle/>
        <a:p>
          <a:pPr algn="ctr"/>
          <a:endParaRPr lang="en-US"/>
        </a:p>
      </dgm:t>
    </dgm:pt>
    <dgm:pt modelId="{E1573E26-88A5-4926-8987-D9AACCC9CA77}" type="sibTrans" cxnId="{3ED88720-7A70-4FE5-B0A1-7103F503E686}">
      <dgm:prSet/>
      <dgm:spPr/>
      <dgm:t>
        <a:bodyPr/>
        <a:lstStyle/>
        <a:p>
          <a:pPr algn="ctr"/>
          <a:endParaRPr lang="en-US"/>
        </a:p>
      </dgm:t>
    </dgm:pt>
    <dgm:pt modelId="{7F5E1735-AA27-44FE-B37C-F26BF45A5307}">
      <dgm:prSet phldrT="[Text]"/>
      <dgm:spPr/>
      <dgm:t>
        <a:bodyPr/>
        <a:lstStyle/>
        <a:p>
          <a:pPr algn="ctr"/>
          <a:r>
            <a:rPr lang="en-US" dirty="0"/>
            <a:t>Knowledge</a:t>
          </a:r>
        </a:p>
      </dgm:t>
    </dgm:pt>
    <dgm:pt modelId="{78132AE0-C8B3-4F78-8143-3BA81C6EE382}" type="parTrans" cxnId="{1466DB55-CB8B-466D-8192-E1082E4BDD3F}">
      <dgm:prSet/>
      <dgm:spPr/>
      <dgm:t>
        <a:bodyPr/>
        <a:lstStyle/>
        <a:p>
          <a:pPr algn="ctr"/>
          <a:endParaRPr lang="en-US"/>
        </a:p>
      </dgm:t>
    </dgm:pt>
    <dgm:pt modelId="{E769000A-02AB-4B7B-8687-182B3AEA48CB}" type="sibTrans" cxnId="{1466DB55-CB8B-466D-8192-E1082E4BDD3F}">
      <dgm:prSet/>
      <dgm:spPr/>
      <dgm:t>
        <a:bodyPr/>
        <a:lstStyle/>
        <a:p>
          <a:pPr algn="ctr"/>
          <a:endParaRPr lang="en-US"/>
        </a:p>
      </dgm:t>
    </dgm:pt>
    <dgm:pt modelId="{F9992D15-73A8-4D97-9BE8-891B003FD458}">
      <dgm:prSet phldrT="[Text]"/>
      <dgm:spPr/>
      <dgm:t>
        <a:bodyPr/>
        <a:lstStyle/>
        <a:p>
          <a:pPr algn="ctr"/>
          <a:r>
            <a:rPr lang="en-US" dirty="0"/>
            <a:t>Wisdom</a:t>
          </a:r>
        </a:p>
      </dgm:t>
    </dgm:pt>
    <dgm:pt modelId="{847518C1-7848-428A-A2FF-702A63B956B6}" type="parTrans" cxnId="{E5BDC1C9-85E6-4D31-B04D-49599E0598E2}">
      <dgm:prSet/>
      <dgm:spPr/>
      <dgm:t>
        <a:bodyPr/>
        <a:lstStyle/>
        <a:p>
          <a:pPr algn="ctr"/>
          <a:endParaRPr lang="en-US"/>
        </a:p>
      </dgm:t>
    </dgm:pt>
    <dgm:pt modelId="{B1073910-A62B-4873-8D14-F855D700864E}" type="sibTrans" cxnId="{E5BDC1C9-85E6-4D31-B04D-49599E0598E2}">
      <dgm:prSet/>
      <dgm:spPr/>
      <dgm:t>
        <a:bodyPr/>
        <a:lstStyle/>
        <a:p>
          <a:pPr algn="ctr"/>
          <a:endParaRPr lang="en-US"/>
        </a:p>
      </dgm:t>
    </dgm:pt>
    <dgm:pt modelId="{085E3908-4A84-4684-B0B0-345CEC1270A3}" type="pres">
      <dgm:prSet presAssocID="{3ACD42B9-3CC6-471D-99E5-0AE1F9E0718A}" presName="Name0" presStyleCnt="0">
        <dgm:presLayoutVars>
          <dgm:dir/>
          <dgm:animLvl val="lvl"/>
          <dgm:resizeHandles val="exact"/>
        </dgm:presLayoutVars>
      </dgm:prSet>
      <dgm:spPr/>
    </dgm:pt>
    <dgm:pt modelId="{AC57CD8C-5BCF-4589-A101-7AD7B4C66D4D}" type="pres">
      <dgm:prSet presAssocID="{97D7772C-4D20-41CB-AB68-D7D35B49501D}" presName="parTxOnly" presStyleLbl="node1" presStyleIdx="0" presStyleCnt="4">
        <dgm:presLayoutVars>
          <dgm:chMax val="0"/>
          <dgm:chPref val="0"/>
          <dgm:bulletEnabled val="1"/>
        </dgm:presLayoutVars>
      </dgm:prSet>
      <dgm:spPr/>
    </dgm:pt>
    <dgm:pt modelId="{3C1512DD-7A16-4F35-93E4-784E5DFD8ED2}" type="pres">
      <dgm:prSet presAssocID="{16DD62CB-3977-4723-940E-7133842AE0DF}" presName="parTxOnlySpace" presStyleCnt="0"/>
      <dgm:spPr/>
    </dgm:pt>
    <dgm:pt modelId="{48A02A0D-E54C-4762-BA9D-D50A436EBE14}" type="pres">
      <dgm:prSet presAssocID="{BCAC1220-A929-441E-A60E-7E43352D189E}" presName="parTxOnly" presStyleLbl="node1" presStyleIdx="1" presStyleCnt="4">
        <dgm:presLayoutVars>
          <dgm:chMax val="0"/>
          <dgm:chPref val="0"/>
          <dgm:bulletEnabled val="1"/>
        </dgm:presLayoutVars>
      </dgm:prSet>
      <dgm:spPr/>
    </dgm:pt>
    <dgm:pt modelId="{B6BD43CD-28E3-423B-B7BD-FCC7C459D9AD}" type="pres">
      <dgm:prSet presAssocID="{E1573E26-88A5-4926-8987-D9AACCC9CA77}" presName="parTxOnlySpace" presStyleCnt="0"/>
      <dgm:spPr/>
    </dgm:pt>
    <dgm:pt modelId="{06AD1AA8-2609-4DC7-865E-1F8C6BEE4318}" type="pres">
      <dgm:prSet presAssocID="{7F5E1735-AA27-44FE-B37C-F26BF45A5307}" presName="parTxOnly" presStyleLbl="node1" presStyleIdx="2" presStyleCnt="4" custLinFactNeighborX="-37535" custLinFactNeighborY="-2372">
        <dgm:presLayoutVars>
          <dgm:chMax val="0"/>
          <dgm:chPref val="0"/>
          <dgm:bulletEnabled val="1"/>
        </dgm:presLayoutVars>
      </dgm:prSet>
      <dgm:spPr/>
    </dgm:pt>
    <dgm:pt modelId="{20BB3949-CE43-4A03-866C-0E1F83F0A819}" type="pres">
      <dgm:prSet presAssocID="{E769000A-02AB-4B7B-8687-182B3AEA48CB}" presName="parTxOnlySpace" presStyleCnt="0"/>
      <dgm:spPr/>
    </dgm:pt>
    <dgm:pt modelId="{DA823FE3-8327-4E7F-A61A-CD451D8E050E}" type="pres">
      <dgm:prSet presAssocID="{F9992D15-73A8-4D97-9BE8-891B003FD458}" presName="parTxOnly" presStyleLbl="node1" presStyleIdx="3" presStyleCnt="4" custLinFactNeighborX="-75070" custLinFactNeighborY="-2372">
        <dgm:presLayoutVars>
          <dgm:chMax val="0"/>
          <dgm:chPref val="0"/>
          <dgm:bulletEnabled val="1"/>
        </dgm:presLayoutVars>
      </dgm:prSet>
      <dgm:spPr/>
    </dgm:pt>
  </dgm:ptLst>
  <dgm:cxnLst>
    <dgm:cxn modelId="{516C300D-BFF7-46B6-A266-3728C0247C8E}" type="presOf" srcId="{F9992D15-73A8-4D97-9BE8-891B003FD458}" destId="{DA823FE3-8327-4E7F-A61A-CD451D8E050E}" srcOrd="0" destOrd="0" presId="urn:microsoft.com/office/officeart/2005/8/layout/chevron1"/>
    <dgm:cxn modelId="{3ED88720-7A70-4FE5-B0A1-7103F503E686}" srcId="{3ACD42B9-3CC6-471D-99E5-0AE1F9E0718A}" destId="{BCAC1220-A929-441E-A60E-7E43352D189E}" srcOrd="1" destOrd="0" parTransId="{5D13F47B-DE5C-4D4E-9AD9-E3F9171847B6}" sibTransId="{E1573E26-88A5-4926-8987-D9AACCC9CA77}"/>
    <dgm:cxn modelId="{7254A24E-5B4E-4750-A0BA-DF309A7F2183}" type="presOf" srcId="{97D7772C-4D20-41CB-AB68-D7D35B49501D}" destId="{AC57CD8C-5BCF-4589-A101-7AD7B4C66D4D}" srcOrd="0" destOrd="0" presId="urn:microsoft.com/office/officeart/2005/8/layout/chevron1"/>
    <dgm:cxn modelId="{1466DB55-CB8B-466D-8192-E1082E4BDD3F}" srcId="{3ACD42B9-3CC6-471D-99E5-0AE1F9E0718A}" destId="{7F5E1735-AA27-44FE-B37C-F26BF45A5307}" srcOrd="2" destOrd="0" parTransId="{78132AE0-C8B3-4F78-8143-3BA81C6EE382}" sibTransId="{E769000A-02AB-4B7B-8687-182B3AEA48CB}"/>
    <dgm:cxn modelId="{62CC2C5B-FB02-4D5E-AC45-E6B0A7F903D3}" srcId="{3ACD42B9-3CC6-471D-99E5-0AE1F9E0718A}" destId="{97D7772C-4D20-41CB-AB68-D7D35B49501D}" srcOrd="0" destOrd="0" parTransId="{7362A928-47BB-4EFD-B77D-473A0A3DE69B}" sibTransId="{16DD62CB-3977-4723-940E-7133842AE0DF}"/>
    <dgm:cxn modelId="{6985F18D-44C9-4F54-A2F5-1B7C597C0FDB}" type="presOf" srcId="{3ACD42B9-3CC6-471D-99E5-0AE1F9E0718A}" destId="{085E3908-4A84-4684-B0B0-345CEC1270A3}" srcOrd="0" destOrd="0" presId="urn:microsoft.com/office/officeart/2005/8/layout/chevron1"/>
    <dgm:cxn modelId="{C87E41B2-FA09-4EBB-B4CE-05F2E74F309F}" type="presOf" srcId="{7F5E1735-AA27-44FE-B37C-F26BF45A5307}" destId="{06AD1AA8-2609-4DC7-865E-1F8C6BEE4318}" srcOrd="0" destOrd="0" presId="urn:microsoft.com/office/officeart/2005/8/layout/chevron1"/>
    <dgm:cxn modelId="{4EE3B0C6-5A30-487C-A8E7-80E94F93F527}" type="presOf" srcId="{BCAC1220-A929-441E-A60E-7E43352D189E}" destId="{48A02A0D-E54C-4762-BA9D-D50A436EBE14}" srcOrd="0" destOrd="0" presId="urn:microsoft.com/office/officeart/2005/8/layout/chevron1"/>
    <dgm:cxn modelId="{E5BDC1C9-85E6-4D31-B04D-49599E0598E2}" srcId="{3ACD42B9-3CC6-471D-99E5-0AE1F9E0718A}" destId="{F9992D15-73A8-4D97-9BE8-891B003FD458}" srcOrd="3" destOrd="0" parTransId="{847518C1-7848-428A-A2FF-702A63B956B6}" sibTransId="{B1073910-A62B-4873-8D14-F855D700864E}"/>
    <dgm:cxn modelId="{8B59AFA7-5220-4D8D-9B09-2C4F9AC02D80}" type="presParOf" srcId="{085E3908-4A84-4684-B0B0-345CEC1270A3}" destId="{AC57CD8C-5BCF-4589-A101-7AD7B4C66D4D}" srcOrd="0" destOrd="0" presId="urn:microsoft.com/office/officeart/2005/8/layout/chevron1"/>
    <dgm:cxn modelId="{F1EF5580-233A-4761-B094-7B8FB5553460}" type="presParOf" srcId="{085E3908-4A84-4684-B0B0-345CEC1270A3}" destId="{3C1512DD-7A16-4F35-93E4-784E5DFD8ED2}" srcOrd="1" destOrd="0" presId="urn:microsoft.com/office/officeart/2005/8/layout/chevron1"/>
    <dgm:cxn modelId="{F111B698-D857-4094-BD1D-D99E7653E47D}" type="presParOf" srcId="{085E3908-4A84-4684-B0B0-345CEC1270A3}" destId="{48A02A0D-E54C-4762-BA9D-D50A436EBE14}" srcOrd="2" destOrd="0" presId="urn:microsoft.com/office/officeart/2005/8/layout/chevron1"/>
    <dgm:cxn modelId="{F16BC71E-B254-4FF5-8D4A-DCDBDF2B43D8}" type="presParOf" srcId="{085E3908-4A84-4684-B0B0-345CEC1270A3}" destId="{B6BD43CD-28E3-423B-B7BD-FCC7C459D9AD}" srcOrd="3" destOrd="0" presId="urn:microsoft.com/office/officeart/2005/8/layout/chevron1"/>
    <dgm:cxn modelId="{3AA91083-0CE3-40F0-8FC9-AF5B133710CC}" type="presParOf" srcId="{085E3908-4A84-4684-B0B0-345CEC1270A3}" destId="{06AD1AA8-2609-4DC7-865E-1F8C6BEE4318}" srcOrd="4" destOrd="0" presId="urn:microsoft.com/office/officeart/2005/8/layout/chevron1"/>
    <dgm:cxn modelId="{D2813354-C815-49BE-AA90-6D1295527660}" type="presParOf" srcId="{085E3908-4A84-4684-B0B0-345CEC1270A3}" destId="{20BB3949-CE43-4A03-866C-0E1F83F0A819}" srcOrd="5" destOrd="0" presId="urn:microsoft.com/office/officeart/2005/8/layout/chevron1"/>
    <dgm:cxn modelId="{F8D8BA98-91DB-4AD2-8ACE-6AF4682D36F4}" type="presParOf" srcId="{085E3908-4A84-4684-B0B0-345CEC1270A3}" destId="{DA823FE3-8327-4E7F-A61A-CD451D8E050E}"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57CD8C-5BCF-4589-A101-7AD7B4C66D4D}">
      <dsp:nvSpPr>
        <dsp:cNvPr id="0" name=""/>
        <dsp:cNvSpPr/>
      </dsp:nvSpPr>
      <dsp:spPr>
        <a:xfrm>
          <a:off x="2120" y="354411"/>
          <a:ext cx="1234529" cy="49381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a:t>Data</a:t>
          </a:r>
        </a:p>
      </dsp:txBody>
      <dsp:txXfrm>
        <a:off x="249026" y="354411"/>
        <a:ext cx="740718" cy="493811"/>
      </dsp:txXfrm>
    </dsp:sp>
    <dsp:sp modelId="{48A02A0D-E54C-4762-BA9D-D50A436EBE14}">
      <dsp:nvSpPr>
        <dsp:cNvPr id="0" name=""/>
        <dsp:cNvSpPr/>
      </dsp:nvSpPr>
      <dsp:spPr>
        <a:xfrm>
          <a:off x="1113197" y="354411"/>
          <a:ext cx="1234529" cy="49381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a:t>Information</a:t>
          </a:r>
        </a:p>
      </dsp:txBody>
      <dsp:txXfrm>
        <a:off x="1360103" y="354411"/>
        <a:ext cx="740718" cy="493811"/>
      </dsp:txXfrm>
    </dsp:sp>
    <dsp:sp modelId="{06AD1AA8-2609-4DC7-865E-1F8C6BEE4318}">
      <dsp:nvSpPr>
        <dsp:cNvPr id="0" name=""/>
        <dsp:cNvSpPr/>
      </dsp:nvSpPr>
      <dsp:spPr>
        <a:xfrm>
          <a:off x="2177935" y="342698"/>
          <a:ext cx="1234529" cy="49381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a:t>Knowledge</a:t>
          </a:r>
        </a:p>
      </dsp:txBody>
      <dsp:txXfrm>
        <a:off x="2424841" y="342698"/>
        <a:ext cx="740718" cy="493811"/>
      </dsp:txXfrm>
    </dsp:sp>
    <dsp:sp modelId="{DA823FE3-8327-4E7F-A61A-CD451D8E050E}">
      <dsp:nvSpPr>
        <dsp:cNvPr id="0" name=""/>
        <dsp:cNvSpPr/>
      </dsp:nvSpPr>
      <dsp:spPr>
        <a:xfrm>
          <a:off x="3242673" y="342698"/>
          <a:ext cx="1234529" cy="49381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a:t>Wisdom</a:t>
          </a:r>
        </a:p>
      </dsp:txBody>
      <dsp:txXfrm>
        <a:off x="3489579" y="342698"/>
        <a:ext cx="740718" cy="49381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0427C2-B65A-4DAA-A1CB-5F8AEC496830}" type="datetimeFigureOut">
              <a:rPr lang="en-US" smtClean="0"/>
              <a:t>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6D5C82-012E-4149-9183-C43A6EFFD3F8}" type="slidenum">
              <a:rPr lang="en-US" smtClean="0"/>
              <a:t>‹#›</a:t>
            </a:fld>
            <a:endParaRPr lang="en-US" dirty="0"/>
          </a:p>
        </p:txBody>
      </p:sp>
    </p:spTree>
    <p:extLst>
      <p:ext uri="{BB962C8B-B14F-4D97-AF65-F5344CB8AC3E}">
        <p14:creationId xmlns:p14="http://schemas.microsoft.com/office/powerpoint/2010/main" val="183529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427C2-B65A-4DAA-A1CB-5F8AEC496830}" type="datetimeFigureOut">
              <a:rPr lang="en-US" smtClean="0"/>
              <a:t>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6D5C82-012E-4149-9183-C43A6EFFD3F8}" type="slidenum">
              <a:rPr lang="en-US" smtClean="0"/>
              <a:t>‹#›</a:t>
            </a:fld>
            <a:endParaRPr lang="en-US" dirty="0"/>
          </a:p>
        </p:txBody>
      </p:sp>
    </p:spTree>
    <p:extLst>
      <p:ext uri="{BB962C8B-B14F-4D97-AF65-F5344CB8AC3E}">
        <p14:creationId xmlns:p14="http://schemas.microsoft.com/office/powerpoint/2010/main" val="2403343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427C2-B65A-4DAA-A1CB-5F8AEC496830}" type="datetimeFigureOut">
              <a:rPr lang="en-US" smtClean="0"/>
              <a:t>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6D5C82-012E-4149-9183-C43A6EFFD3F8}" type="slidenum">
              <a:rPr lang="en-US" smtClean="0"/>
              <a:t>‹#›</a:t>
            </a:fld>
            <a:endParaRPr lang="en-US" dirty="0"/>
          </a:p>
        </p:txBody>
      </p:sp>
    </p:spTree>
    <p:extLst>
      <p:ext uri="{BB962C8B-B14F-4D97-AF65-F5344CB8AC3E}">
        <p14:creationId xmlns:p14="http://schemas.microsoft.com/office/powerpoint/2010/main" val="1779941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427C2-B65A-4DAA-A1CB-5F8AEC496830}" type="datetimeFigureOut">
              <a:rPr lang="en-US" smtClean="0"/>
              <a:t>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6D5C82-012E-4149-9183-C43A6EFFD3F8}" type="slidenum">
              <a:rPr lang="en-US" smtClean="0"/>
              <a:t>‹#›</a:t>
            </a:fld>
            <a:endParaRPr lang="en-US" dirty="0"/>
          </a:p>
        </p:txBody>
      </p:sp>
    </p:spTree>
    <p:extLst>
      <p:ext uri="{BB962C8B-B14F-4D97-AF65-F5344CB8AC3E}">
        <p14:creationId xmlns:p14="http://schemas.microsoft.com/office/powerpoint/2010/main" val="1347425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0427C2-B65A-4DAA-A1CB-5F8AEC496830}" type="datetimeFigureOut">
              <a:rPr lang="en-US" smtClean="0"/>
              <a:t>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66D5C82-012E-4149-9183-C43A6EFFD3F8}" type="slidenum">
              <a:rPr lang="en-US" smtClean="0"/>
              <a:t>‹#›</a:t>
            </a:fld>
            <a:endParaRPr lang="en-US" dirty="0"/>
          </a:p>
        </p:txBody>
      </p:sp>
    </p:spTree>
    <p:extLst>
      <p:ext uri="{BB962C8B-B14F-4D97-AF65-F5344CB8AC3E}">
        <p14:creationId xmlns:p14="http://schemas.microsoft.com/office/powerpoint/2010/main" val="1637014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0427C2-B65A-4DAA-A1CB-5F8AEC496830}" type="datetimeFigureOut">
              <a:rPr lang="en-US" smtClean="0"/>
              <a:t>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66D5C82-012E-4149-9183-C43A6EFFD3F8}" type="slidenum">
              <a:rPr lang="en-US" smtClean="0"/>
              <a:t>‹#›</a:t>
            </a:fld>
            <a:endParaRPr lang="en-US" dirty="0"/>
          </a:p>
        </p:txBody>
      </p:sp>
    </p:spTree>
    <p:extLst>
      <p:ext uri="{BB962C8B-B14F-4D97-AF65-F5344CB8AC3E}">
        <p14:creationId xmlns:p14="http://schemas.microsoft.com/office/powerpoint/2010/main" val="2469702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0427C2-B65A-4DAA-A1CB-5F8AEC496830}" type="datetimeFigureOut">
              <a:rPr lang="en-US" smtClean="0"/>
              <a:t>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66D5C82-012E-4149-9183-C43A6EFFD3F8}" type="slidenum">
              <a:rPr lang="en-US" smtClean="0"/>
              <a:t>‹#›</a:t>
            </a:fld>
            <a:endParaRPr lang="en-US" dirty="0"/>
          </a:p>
        </p:txBody>
      </p:sp>
    </p:spTree>
    <p:extLst>
      <p:ext uri="{BB962C8B-B14F-4D97-AF65-F5344CB8AC3E}">
        <p14:creationId xmlns:p14="http://schemas.microsoft.com/office/powerpoint/2010/main" val="3698979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0427C2-B65A-4DAA-A1CB-5F8AEC496830}" type="datetimeFigureOut">
              <a:rPr lang="en-US" smtClean="0"/>
              <a:t>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66D5C82-012E-4149-9183-C43A6EFFD3F8}" type="slidenum">
              <a:rPr lang="en-US" smtClean="0"/>
              <a:t>‹#›</a:t>
            </a:fld>
            <a:endParaRPr lang="en-US" dirty="0"/>
          </a:p>
        </p:txBody>
      </p:sp>
    </p:spTree>
    <p:extLst>
      <p:ext uri="{BB962C8B-B14F-4D97-AF65-F5344CB8AC3E}">
        <p14:creationId xmlns:p14="http://schemas.microsoft.com/office/powerpoint/2010/main" val="426618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0427C2-B65A-4DAA-A1CB-5F8AEC496830}" type="datetimeFigureOut">
              <a:rPr lang="en-US" smtClean="0"/>
              <a:t>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66D5C82-012E-4149-9183-C43A6EFFD3F8}" type="slidenum">
              <a:rPr lang="en-US" smtClean="0"/>
              <a:t>‹#›</a:t>
            </a:fld>
            <a:endParaRPr lang="en-US" dirty="0"/>
          </a:p>
        </p:txBody>
      </p:sp>
    </p:spTree>
    <p:extLst>
      <p:ext uri="{BB962C8B-B14F-4D97-AF65-F5344CB8AC3E}">
        <p14:creationId xmlns:p14="http://schemas.microsoft.com/office/powerpoint/2010/main" val="3056133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0427C2-B65A-4DAA-A1CB-5F8AEC496830}" type="datetimeFigureOut">
              <a:rPr lang="en-US" smtClean="0"/>
              <a:t>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66D5C82-012E-4149-9183-C43A6EFFD3F8}" type="slidenum">
              <a:rPr lang="en-US" smtClean="0"/>
              <a:t>‹#›</a:t>
            </a:fld>
            <a:endParaRPr lang="en-US" dirty="0"/>
          </a:p>
        </p:txBody>
      </p:sp>
    </p:spTree>
    <p:extLst>
      <p:ext uri="{BB962C8B-B14F-4D97-AF65-F5344CB8AC3E}">
        <p14:creationId xmlns:p14="http://schemas.microsoft.com/office/powerpoint/2010/main" val="1712216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0427C2-B65A-4DAA-A1CB-5F8AEC496830}" type="datetimeFigureOut">
              <a:rPr lang="en-US" smtClean="0"/>
              <a:t>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66D5C82-012E-4149-9183-C43A6EFFD3F8}" type="slidenum">
              <a:rPr lang="en-US" smtClean="0"/>
              <a:t>‹#›</a:t>
            </a:fld>
            <a:endParaRPr lang="en-US" dirty="0"/>
          </a:p>
        </p:txBody>
      </p:sp>
    </p:spTree>
    <p:extLst>
      <p:ext uri="{BB962C8B-B14F-4D97-AF65-F5344CB8AC3E}">
        <p14:creationId xmlns:p14="http://schemas.microsoft.com/office/powerpoint/2010/main" val="3978917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0427C2-B65A-4DAA-A1CB-5F8AEC496830}" type="datetimeFigureOut">
              <a:rPr lang="en-US" smtClean="0"/>
              <a:t>1/20/22</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6D5C82-012E-4149-9183-C43A6EFFD3F8}" type="slidenum">
              <a:rPr lang="en-US" smtClean="0"/>
              <a:t>‹#›</a:t>
            </a:fld>
            <a:endParaRPr lang="en-US" dirty="0"/>
          </a:p>
        </p:txBody>
      </p:sp>
    </p:spTree>
    <p:extLst>
      <p:ext uri="{BB962C8B-B14F-4D97-AF65-F5344CB8AC3E}">
        <p14:creationId xmlns:p14="http://schemas.microsoft.com/office/powerpoint/2010/main" val="29034658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2568A-A7C7-4C2B-96B2-D53B8E4E8C6A}"/>
              </a:ext>
            </a:extLst>
          </p:cNvPr>
          <p:cNvSpPr>
            <a:spLocks noGrp="1"/>
          </p:cNvSpPr>
          <p:nvPr>
            <p:ph type="ctrTitle" idx="4294967295"/>
          </p:nvPr>
        </p:nvSpPr>
        <p:spPr>
          <a:xfrm>
            <a:off x="0" y="996950"/>
            <a:ext cx="9144000" cy="5003800"/>
          </a:xfrm>
        </p:spPr>
        <p:txBody>
          <a:bodyPr>
            <a:normAutofit/>
          </a:bodyPr>
          <a:lstStyle/>
          <a:p>
            <a:pPr algn="ctr"/>
            <a:r>
              <a:rPr lang="en-US" dirty="0"/>
              <a:t>BIS 205 </a:t>
            </a:r>
            <a:br>
              <a:rPr lang="en-US" dirty="0"/>
            </a:br>
            <a:r>
              <a:rPr lang="en-US" dirty="0"/>
              <a:t>Introduction to Information Management</a:t>
            </a:r>
            <a:br>
              <a:rPr lang="en-US" dirty="0"/>
            </a:br>
            <a:br>
              <a:rPr lang="en-US" dirty="0"/>
            </a:br>
            <a:r>
              <a:rPr lang="en-US" sz="2700" dirty="0"/>
              <a:t>Sections 4 and 5</a:t>
            </a:r>
            <a:br>
              <a:rPr lang="en-US" sz="2700" dirty="0"/>
            </a:br>
            <a:br>
              <a:rPr lang="en-US" sz="2700" dirty="0"/>
            </a:br>
            <a:r>
              <a:rPr lang="en-US" sz="2700" dirty="0"/>
              <a:t>Dave Hemenway</a:t>
            </a:r>
            <a:br>
              <a:rPr lang="en-US" sz="2700" dirty="0"/>
            </a:br>
            <a:r>
              <a:rPr lang="en-US" sz="2700" dirty="0"/>
              <a:t>Hemenwayd@easternct.edu</a:t>
            </a:r>
            <a:br>
              <a:rPr lang="en-US" sz="2700" dirty="0"/>
            </a:br>
            <a:r>
              <a:rPr lang="en-US" sz="2700" dirty="0"/>
              <a:t>Spring 2022</a:t>
            </a:r>
          </a:p>
        </p:txBody>
      </p:sp>
    </p:spTree>
    <p:extLst>
      <p:ext uri="{BB962C8B-B14F-4D97-AF65-F5344CB8AC3E}">
        <p14:creationId xmlns:p14="http://schemas.microsoft.com/office/powerpoint/2010/main" val="2415356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31094"/>
            <a:ext cx="8151284" cy="994172"/>
          </a:xfrm>
        </p:spPr>
        <p:txBody>
          <a:bodyPr>
            <a:normAutofit fontScale="90000"/>
          </a:bodyPr>
          <a:lstStyle/>
          <a:p>
            <a:r>
              <a:rPr lang="en-US" b="1" dirty="0"/>
              <a:t>LAC Tier II Applied Information Technology Outcomes</a:t>
            </a:r>
            <a:br>
              <a:rPr lang="en-US" dirty="0"/>
            </a:br>
            <a:endParaRPr lang="en-US" dirty="0"/>
          </a:p>
        </p:txBody>
      </p:sp>
      <p:sp>
        <p:nvSpPr>
          <p:cNvPr id="3" name="Content Placeholder 2"/>
          <p:cNvSpPr>
            <a:spLocks noGrp="1"/>
          </p:cNvSpPr>
          <p:nvPr>
            <p:ph idx="1"/>
          </p:nvPr>
        </p:nvSpPr>
        <p:spPr/>
        <p:txBody>
          <a:bodyPr>
            <a:normAutofit lnSpcReduction="10000"/>
          </a:bodyPr>
          <a:lstStyle/>
          <a:p>
            <a:pPr lvl="0"/>
            <a:r>
              <a:rPr lang="en-US" dirty="0"/>
              <a:t>Explain the digital representation of information (lectures and assignments)</a:t>
            </a:r>
          </a:p>
          <a:p>
            <a:pPr lvl="0"/>
            <a:r>
              <a:rPr lang="en-US" dirty="0"/>
              <a:t>Compare information technologies in both abstract and concrete terms (lectures, assignments, project)</a:t>
            </a:r>
          </a:p>
          <a:p>
            <a:pPr lvl="0"/>
            <a:r>
              <a:rPr lang="en-US" dirty="0"/>
              <a:t>Employ specific information technology to manage existing information, solve problems, and communicate or create new ideas (lectures, assignments, project)</a:t>
            </a:r>
          </a:p>
          <a:p>
            <a:pPr lvl="0"/>
            <a:r>
              <a:rPr lang="en-US" dirty="0"/>
              <a:t>Explain the technical and ethical limits of information systems (lectures, assignments, project)</a:t>
            </a:r>
          </a:p>
          <a:p>
            <a:pPr marL="0" indent="0" algn="ctr">
              <a:buNone/>
            </a:pPr>
            <a:endParaRPr lang="en-US" dirty="0"/>
          </a:p>
          <a:p>
            <a:pPr marL="0" indent="0">
              <a:buNone/>
            </a:pPr>
            <a:endParaRPr lang="en-US" dirty="0"/>
          </a:p>
        </p:txBody>
      </p:sp>
    </p:spTree>
    <p:extLst>
      <p:ext uri="{BB962C8B-B14F-4D97-AF65-F5344CB8AC3E}">
        <p14:creationId xmlns:p14="http://schemas.microsoft.com/office/powerpoint/2010/main" val="2766756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A6F56-1E1A-4EC4-BD98-3990F491319B}"/>
              </a:ext>
            </a:extLst>
          </p:cNvPr>
          <p:cNvSpPr>
            <a:spLocks noGrp="1"/>
          </p:cNvSpPr>
          <p:nvPr>
            <p:ph type="title"/>
          </p:nvPr>
        </p:nvSpPr>
        <p:spPr/>
        <p:txBody>
          <a:bodyPr/>
          <a:lstStyle/>
          <a:p>
            <a:pPr algn="ctr"/>
            <a:r>
              <a:rPr lang="en-US" dirty="0"/>
              <a:t>Basic Information Management, Excel, and Access Skills</a:t>
            </a:r>
          </a:p>
        </p:txBody>
      </p:sp>
      <p:sp>
        <p:nvSpPr>
          <p:cNvPr id="3" name="Content Placeholder 2">
            <a:extLst>
              <a:ext uri="{FF2B5EF4-FFF2-40B4-BE49-F238E27FC236}">
                <a16:creationId xmlns:a16="http://schemas.microsoft.com/office/drawing/2014/main" id="{F3FF1181-216A-4E8D-A3DE-AA7FDD1D4901}"/>
              </a:ext>
            </a:extLst>
          </p:cNvPr>
          <p:cNvSpPr>
            <a:spLocks noGrp="1"/>
          </p:cNvSpPr>
          <p:nvPr>
            <p:ph idx="1"/>
          </p:nvPr>
        </p:nvSpPr>
        <p:spPr>
          <a:xfrm>
            <a:off x="628650" y="2566780"/>
            <a:ext cx="7886700" cy="2923192"/>
          </a:xfrm>
        </p:spPr>
        <p:txBody>
          <a:bodyPr>
            <a:normAutofit/>
          </a:bodyPr>
          <a:lstStyle/>
          <a:p>
            <a:pPr marL="0" indent="0">
              <a:buNone/>
            </a:pPr>
            <a:r>
              <a:rPr lang="en-US" dirty="0"/>
              <a:t>Pull up Knowledge for BIS 205 Students.</a:t>
            </a:r>
          </a:p>
          <a:p>
            <a:pPr marL="0" indent="0">
              <a:buNone/>
            </a:pPr>
            <a:endParaRPr lang="en-US" dirty="0"/>
          </a:p>
        </p:txBody>
      </p:sp>
    </p:spTree>
    <p:extLst>
      <p:ext uri="{BB962C8B-B14F-4D97-AF65-F5344CB8AC3E}">
        <p14:creationId xmlns:p14="http://schemas.microsoft.com/office/powerpoint/2010/main" val="1010433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0331F-B46F-4CA9-A734-7841E16B7B5E}"/>
              </a:ext>
            </a:extLst>
          </p:cNvPr>
          <p:cNvSpPr>
            <a:spLocks noGrp="1"/>
          </p:cNvSpPr>
          <p:nvPr>
            <p:ph type="title"/>
          </p:nvPr>
        </p:nvSpPr>
        <p:spPr>
          <a:xfrm>
            <a:off x="393895" y="365126"/>
            <a:ext cx="8342142" cy="1325563"/>
          </a:xfrm>
        </p:spPr>
        <p:txBody>
          <a:bodyPr/>
          <a:lstStyle/>
          <a:p>
            <a:pPr algn="ctr"/>
            <a:r>
              <a:rPr lang="en-US" dirty="0"/>
              <a:t>Three Liberal Arts Goals for BIS 205</a:t>
            </a:r>
          </a:p>
        </p:txBody>
      </p:sp>
      <p:sp>
        <p:nvSpPr>
          <p:cNvPr id="3" name="Content Placeholder 2">
            <a:extLst>
              <a:ext uri="{FF2B5EF4-FFF2-40B4-BE49-F238E27FC236}">
                <a16:creationId xmlns:a16="http://schemas.microsoft.com/office/drawing/2014/main" id="{17999DFC-4FDB-4C16-BD67-C650FA47558F}"/>
              </a:ext>
            </a:extLst>
          </p:cNvPr>
          <p:cNvSpPr>
            <a:spLocks noGrp="1"/>
          </p:cNvSpPr>
          <p:nvPr>
            <p:ph idx="1"/>
          </p:nvPr>
        </p:nvSpPr>
        <p:spPr/>
        <p:txBody>
          <a:bodyPr/>
          <a:lstStyle/>
          <a:p>
            <a:pPr marL="385763" indent="-385763">
              <a:buFont typeface="+mj-lt"/>
              <a:buAutoNum type="arabicPeriod"/>
            </a:pPr>
            <a:r>
              <a:rPr lang="en-US" dirty="0"/>
              <a:t>A problem needs to be defined and understood before it is solved.</a:t>
            </a:r>
          </a:p>
          <a:p>
            <a:pPr marL="385763" indent="-385763">
              <a:buFont typeface="+mj-lt"/>
              <a:buAutoNum type="arabicPeriod"/>
            </a:pPr>
            <a:r>
              <a:rPr lang="en-US" dirty="0"/>
              <a:t>Follow instructions. Do what you are asked to do!</a:t>
            </a:r>
            <a:br>
              <a:rPr lang="en-US" dirty="0"/>
            </a:br>
            <a:endParaRPr lang="en-US" dirty="0"/>
          </a:p>
          <a:p>
            <a:pPr marL="385763" indent="-385763">
              <a:buFont typeface="+mj-lt"/>
              <a:buAutoNum type="arabicPeriod"/>
            </a:pPr>
            <a:r>
              <a:rPr lang="en-US" dirty="0"/>
              <a:t>Learn how to learn.</a:t>
            </a:r>
            <a:br>
              <a:rPr lang="en-US" dirty="0"/>
            </a:br>
            <a:endParaRPr lang="en-US" dirty="0"/>
          </a:p>
          <a:p>
            <a:pPr marL="385763" indent="-385763">
              <a:buFont typeface="+mj-lt"/>
              <a:buAutoNum type="arabicPeriod"/>
            </a:pPr>
            <a:r>
              <a:rPr lang="en-US" dirty="0"/>
              <a:t>Patience – going for a walk.</a:t>
            </a:r>
          </a:p>
        </p:txBody>
      </p:sp>
    </p:spTree>
    <p:extLst>
      <p:ext uri="{BB962C8B-B14F-4D97-AF65-F5344CB8AC3E}">
        <p14:creationId xmlns:p14="http://schemas.microsoft.com/office/powerpoint/2010/main" val="3766970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34ABF4-7CC4-477A-B6D0-59CE05A9BB3F}"/>
              </a:ext>
            </a:extLst>
          </p:cNvPr>
          <p:cNvPicPr>
            <a:picLocks noChangeAspect="1"/>
          </p:cNvPicPr>
          <p:nvPr/>
        </p:nvPicPr>
        <p:blipFill>
          <a:blip r:embed="rId2"/>
          <a:stretch>
            <a:fillRect/>
          </a:stretch>
        </p:blipFill>
        <p:spPr>
          <a:xfrm>
            <a:off x="2250281" y="1107281"/>
            <a:ext cx="4643438" cy="4643438"/>
          </a:xfrm>
          <a:prstGeom prst="rect">
            <a:avLst/>
          </a:prstGeom>
        </p:spPr>
      </p:pic>
    </p:spTree>
    <p:extLst>
      <p:ext uri="{BB962C8B-B14F-4D97-AF65-F5344CB8AC3E}">
        <p14:creationId xmlns:p14="http://schemas.microsoft.com/office/powerpoint/2010/main" val="2214851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Information, Knowledge, and Wisdom</a:t>
            </a:r>
          </a:p>
        </p:txBody>
      </p:sp>
      <p:sp>
        <p:nvSpPr>
          <p:cNvPr id="3" name="Content Placeholder 2"/>
          <p:cNvSpPr>
            <a:spLocks noGrp="1"/>
          </p:cNvSpPr>
          <p:nvPr>
            <p:ph idx="1"/>
          </p:nvPr>
        </p:nvSpPr>
        <p:spPr>
          <a:xfrm>
            <a:off x="1614488" y="2226470"/>
            <a:ext cx="5915025" cy="3598844"/>
          </a:xfrm>
        </p:spPr>
        <p:txBody>
          <a:bodyPr>
            <a:normAutofit fontScale="70000" lnSpcReduction="20000"/>
          </a:bodyPr>
          <a:lstStyle/>
          <a:p>
            <a:pPr marL="0" indent="0">
              <a:buNone/>
            </a:pPr>
            <a:endParaRPr lang="en-US" dirty="0"/>
          </a:p>
          <a:p>
            <a:pPr marL="0" indent="0">
              <a:buNone/>
            </a:pPr>
            <a:endParaRPr lang="en-US" dirty="0"/>
          </a:p>
          <a:p>
            <a:r>
              <a:rPr lang="en-US" dirty="0"/>
              <a:t>Data are raw facts</a:t>
            </a:r>
          </a:p>
          <a:p>
            <a:pPr lvl="1"/>
            <a:r>
              <a:rPr lang="en-US" dirty="0"/>
              <a:t>Quantitative – numeric</a:t>
            </a:r>
          </a:p>
          <a:p>
            <a:pPr lvl="1"/>
            <a:r>
              <a:rPr lang="en-US" dirty="0"/>
              <a:t>Qualitative – descriptive</a:t>
            </a:r>
          </a:p>
          <a:p>
            <a:pPr lvl="1"/>
            <a:r>
              <a:rPr lang="en-US" dirty="0"/>
              <a:t>Alone is not useful</a:t>
            </a:r>
          </a:p>
          <a:p>
            <a:r>
              <a:rPr lang="en-US" dirty="0"/>
              <a:t>Information is processed data for a given context and specific application</a:t>
            </a:r>
          </a:p>
          <a:p>
            <a:r>
              <a:rPr lang="en-US" dirty="0"/>
              <a:t>Knowledge is human perception of the real world</a:t>
            </a:r>
          </a:p>
          <a:p>
            <a:r>
              <a:rPr lang="en-US" dirty="0"/>
              <a:t>Wisdom is the ability to apply knowledge with judgement gained from experience and study</a:t>
            </a:r>
          </a:p>
          <a:p>
            <a:pPr marL="0" indent="0">
              <a:buNone/>
            </a:pPr>
            <a:endParaRPr lang="en-US" dirty="0"/>
          </a:p>
          <a:p>
            <a:endParaRPr lang="en-US" dirty="0"/>
          </a:p>
        </p:txBody>
      </p:sp>
      <p:graphicFrame>
        <p:nvGraphicFramePr>
          <p:cNvPr id="5" name="Diagram 4"/>
          <p:cNvGraphicFramePr/>
          <p:nvPr/>
        </p:nvGraphicFramePr>
        <p:xfrm>
          <a:off x="2098964" y="1791528"/>
          <a:ext cx="4572000" cy="12026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1512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8E098-86C5-4568-A941-9BCE7143B1BA}"/>
              </a:ext>
            </a:extLst>
          </p:cNvPr>
          <p:cNvSpPr>
            <a:spLocks noGrp="1"/>
          </p:cNvSpPr>
          <p:nvPr>
            <p:ph type="title"/>
          </p:nvPr>
        </p:nvSpPr>
        <p:spPr>
          <a:xfrm>
            <a:off x="768096" y="585216"/>
            <a:ext cx="7290054" cy="862584"/>
          </a:xfrm>
        </p:spPr>
        <p:txBody>
          <a:bodyPr>
            <a:normAutofit/>
          </a:bodyPr>
          <a:lstStyle/>
          <a:p>
            <a:pPr algn="ctr"/>
            <a:r>
              <a:rPr lang="en-US" dirty="0">
                <a:latin typeface="Cambria" panose="02040503050406030204" pitchFamily="18" charset="0"/>
                <a:ea typeface="Cambria" panose="02040503050406030204" pitchFamily="18" charset="0"/>
              </a:rPr>
              <a:t>Four Ways of Knowing</a:t>
            </a:r>
          </a:p>
        </p:txBody>
      </p:sp>
      <p:sp>
        <p:nvSpPr>
          <p:cNvPr id="3" name="Content Placeholder 2">
            <a:extLst>
              <a:ext uri="{FF2B5EF4-FFF2-40B4-BE49-F238E27FC236}">
                <a16:creationId xmlns:a16="http://schemas.microsoft.com/office/drawing/2014/main" id="{7FC957CC-2DD3-423D-A68A-1327532E19DD}"/>
              </a:ext>
            </a:extLst>
          </p:cNvPr>
          <p:cNvSpPr>
            <a:spLocks noGrp="1"/>
          </p:cNvSpPr>
          <p:nvPr>
            <p:ph idx="1"/>
          </p:nvPr>
        </p:nvSpPr>
        <p:spPr>
          <a:xfrm>
            <a:off x="768096" y="2057400"/>
            <a:ext cx="7290055" cy="4251960"/>
          </a:xfrm>
        </p:spPr>
        <p:txBody>
          <a:bodyPr>
            <a:normAutofit/>
          </a:bodyPr>
          <a:lstStyle/>
          <a:p>
            <a:pPr marL="0" indent="0" algn="ctr">
              <a:buNone/>
            </a:pPr>
            <a:r>
              <a:rPr lang="en-US" sz="4000" dirty="0">
                <a:latin typeface="Cambria" panose="02040503050406030204" pitchFamily="18" charset="0"/>
                <a:ea typeface="Cambria" panose="02040503050406030204" pitchFamily="18" charset="0"/>
              </a:rPr>
              <a:t>Text</a:t>
            </a:r>
          </a:p>
          <a:p>
            <a:pPr marL="0" indent="0" algn="ctr">
              <a:buNone/>
            </a:pPr>
            <a:r>
              <a:rPr lang="en-US" sz="4000" dirty="0">
                <a:latin typeface="Cambria" panose="02040503050406030204" pitchFamily="18" charset="0"/>
                <a:ea typeface="Cambria" panose="02040503050406030204" pitchFamily="18" charset="0"/>
              </a:rPr>
              <a:t>Verbal</a:t>
            </a:r>
          </a:p>
          <a:p>
            <a:pPr marL="0" indent="0" algn="ctr">
              <a:buNone/>
            </a:pPr>
            <a:r>
              <a:rPr lang="en-US" sz="4000" dirty="0">
                <a:latin typeface="Cambria" panose="02040503050406030204" pitchFamily="18" charset="0"/>
                <a:ea typeface="Cambria" panose="02040503050406030204" pitchFamily="18" charset="0"/>
              </a:rPr>
              <a:t>Tables</a:t>
            </a:r>
          </a:p>
          <a:p>
            <a:pPr marL="0" indent="0" algn="ctr">
              <a:buNone/>
            </a:pPr>
            <a:r>
              <a:rPr lang="en-US" sz="4000" dirty="0">
                <a:latin typeface="Cambria" panose="02040503050406030204" pitchFamily="18" charset="0"/>
                <a:ea typeface="Cambria" panose="02040503050406030204" pitchFamily="18" charset="0"/>
              </a:rPr>
              <a:t>Visual</a:t>
            </a:r>
          </a:p>
        </p:txBody>
      </p:sp>
    </p:spTree>
    <p:extLst>
      <p:ext uri="{BB962C8B-B14F-4D97-AF65-F5344CB8AC3E}">
        <p14:creationId xmlns:p14="http://schemas.microsoft.com/office/powerpoint/2010/main" val="2631058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59E1E-4379-47C7-AF27-917E218A45F7}"/>
              </a:ext>
            </a:extLst>
          </p:cNvPr>
          <p:cNvSpPr>
            <a:spLocks noGrp="1"/>
          </p:cNvSpPr>
          <p:nvPr>
            <p:ph type="ctrTitle"/>
          </p:nvPr>
        </p:nvSpPr>
        <p:spPr>
          <a:xfrm>
            <a:off x="417444" y="936763"/>
            <a:ext cx="8100391" cy="546653"/>
          </a:xfrm>
        </p:spPr>
        <p:txBody>
          <a:bodyPr>
            <a:normAutofit/>
          </a:bodyPr>
          <a:lstStyle/>
          <a:p>
            <a:r>
              <a:rPr lang="en-US" sz="3300" dirty="0"/>
              <a:t>Is Technology a Double-Edged Sword?</a:t>
            </a:r>
          </a:p>
        </p:txBody>
      </p:sp>
      <p:sp>
        <p:nvSpPr>
          <p:cNvPr id="3" name="Subtitle 2">
            <a:extLst>
              <a:ext uri="{FF2B5EF4-FFF2-40B4-BE49-F238E27FC236}">
                <a16:creationId xmlns:a16="http://schemas.microsoft.com/office/drawing/2014/main" id="{FEA91596-B5D5-4D0F-9A87-FC24798717E3}"/>
              </a:ext>
            </a:extLst>
          </p:cNvPr>
          <p:cNvSpPr>
            <a:spLocks noGrp="1"/>
          </p:cNvSpPr>
          <p:nvPr>
            <p:ph type="subTitle" idx="1"/>
          </p:nvPr>
        </p:nvSpPr>
        <p:spPr>
          <a:xfrm>
            <a:off x="1143000" y="1781589"/>
            <a:ext cx="6858000" cy="3995531"/>
          </a:xfrm>
        </p:spPr>
        <p:txBody>
          <a:bodyPr/>
          <a:lstStyle/>
          <a:p>
            <a:endParaRPr lang="en-US" dirty="0"/>
          </a:p>
        </p:txBody>
      </p:sp>
      <p:pic>
        <p:nvPicPr>
          <p:cNvPr id="5" name="Picture 4">
            <a:extLst>
              <a:ext uri="{FF2B5EF4-FFF2-40B4-BE49-F238E27FC236}">
                <a16:creationId xmlns:a16="http://schemas.microsoft.com/office/drawing/2014/main" id="{0DA18389-9B99-4F63-9C63-4FF475DD51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29600" y="2281604"/>
            <a:ext cx="3585733" cy="2794808"/>
          </a:xfrm>
          <a:prstGeom prst="rect">
            <a:avLst/>
          </a:prstGeom>
        </p:spPr>
      </p:pic>
    </p:spTree>
    <p:extLst>
      <p:ext uri="{BB962C8B-B14F-4D97-AF65-F5344CB8AC3E}">
        <p14:creationId xmlns:p14="http://schemas.microsoft.com/office/powerpoint/2010/main" val="3379608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85531"/>
            <a:ext cx="7886700" cy="609599"/>
          </a:xfrm>
        </p:spPr>
        <p:txBody>
          <a:bodyPr>
            <a:normAutofit fontScale="90000"/>
          </a:bodyPr>
          <a:lstStyle/>
          <a:p>
            <a:pPr algn="ctr"/>
            <a:r>
              <a:rPr lang="en-US" dirty="0"/>
              <a:t>Course Expectations:</a:t>
            </a:r>
          </a:p>
        </p:txBody>
      </p:sp>
      <p:sp>
        <p:nvSpPr>
          <p:cNvPr id="3" name="Content Placeholder 2"/>
          <p:cNvSpPr>
            <a:spLocks noGrp="1"/>
          </p:cNvSpPr>
          <p:nvPr>
            <p:ph idx="1"/>
          </p:nvPr>
        </p:nvSpPr>
        <p:spPr>
          <a:xfrm>
            <a:off x="628650" y="940904"/>
            <a:ext cx="8049683" cy="5565913"/>
          </a:xfrm>
        </p:spPr>
        <p:txBody>
          <a:bodyPr>
            <a:noAutofit/>
          </a:bodyPr>
          <a:lstStyle/>
          <a:p>
            <a:r>
              <a:rPr lang="en-US" sz="2400" dirty="0"/>
              <a:t>Very helpful to be positive, proactive, and ask questions</a:t>
            </a:r>
          </a:p>
          <a:p>
            <a:r>
              <a:rPr lang="en-US" sz="2400" dirty="0"/>
              <a:t>There are no dumb questions</a:t>
            </a:r>
          </a:p>
          <a:p>
            <a:r>
              <a:rPr lang="en-US" sz="2400" dirty="0"/>
              <a:t>There is a large gap between understanding this material and applying it</a:t>
            </a:r>
          </a:p>
          <a:p>
            <a:r>
              <a:rPr lang="en-US" sz="2400" dirty="0"/>
              <a:t>Desire to learn</a:t>
            </a:r>
          </a:p>
          <a:p>
            <a:r>
              <a:rPr lang="en-US" sz="2400" dirty="0"/>
              <a:t>Respectful of others</a:t>
            </a:r>
          </a:p>
          <a:p>
            <a:r>
              <a:rPr lang="en-US" sz="2400" dirty="0"/>
              <a:t>Willing to put the time and effort into the course</a:t>
            </a:r>
          </a:p>
          <a:p>
            <a:r>
              <a:rPr lang="en-US" sz="2400" dirty="0"/>
              <a:t>Keep up with the class </a:t>
            </a:r>
          </a:p>
          <a:p>
            <a:r>
              <a:rPr lang="en-US" sz="2400" dirty="0"/>
              <a:t>NO one is perfect. I will make mistakes or not state things clearly.   </a:t>
            </a:r>
          </a:p>
          <a:p>
            <a:pPr marL="0" indent="0">
              <a:buNone/>
            </a:pPr>
            <a:r>
              <a:rPr lang="en-US" sz="2400" dirty="0"/>
              <a:t>   </a:t>
            </a:r>
            <a:r>
              <a:rPr lang="en-US" sz="2400" dirty="0">
                <a:solidFill>
                  <a:srgbClr val="FF0000"/>
                </a:solidFill>
              </a:rPr>
              <a:t>PLEASE QUESTION ME WHEN I DO THIS.</a:t>
            </a:r>
          </a:p>
          <a:p>
            <a:pPr marL="0" indent="0">
              <a:buNone/>
            </a:pPr>
            <a:endParaRPr lang="en-US" sz="2700" dirty="0"/>
          </a:p>
        </p:txBody>
      </p:sp>
    </p:spTree>
    <p:extLst>
      <p:ext uri="{BB962C8B-B14F-4D97-AF65-F5344CB8AC3E}">
        <p14:creationId xmlns:p14="http://schemas.microsoft.com/office/powerpoint/2010/main" val="2402214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857250"/>
            <a:ext cx="7886700" cy="606288"/>
          </a:xfrm>
        </p:spPr>
        <p:txBody>
          <a:bodyPr>
            <a:normAutofit fontScale="90000"/>
          </a:bodyPr>
          <a:lstStyle/>
          <a:p>
            <a:pPr algn="ctr"/>
            <a:r>
              <a:rPr lang="en-US" dirty="0"/>
              <a:t>Course Requirements:</a:t>
            </a:r>
          </a:p>
        </p:txBody>
      </p:sp>
      <p:sp>
        <p:nvSpPr>
          <p:cNvPr id="3" name="Content Placeholder 2"/>
          <p:cNvSpPr>
            <a:spLocks noGrp="1"/>
          </p:cNvSpPr>
          <p:nvPr>
            <p:ph idx="1"/>
          </p:nvPr>
        </p:nvSpPr>
        <p:spPr>
          <a:xfrm>
            <a:off x="628650" y="1702076"/>
            <a:ext cx="7886700" cy="3787896"/>
          </a:xfrm>
        </p:spPr>
        <p:txBody>
          <a:bodyPr>
            <a:normAutofit fontScale="85000" lnSpcReduction="10000"/>
          </a:bodyPr>
          <a:lstStyle/>
          <a:p>
            <a:pPr marL="0" indent="0">
              <a:buNone/>
            </a:pPr>
            <a:br>
              <a:rPr lang="en-US" dirty="0"/>
            </a:br>
            <a:endParaRPr lang="en-US" dirty="0"/>
          </a:p>
          <a:p>
            <a:pPr marL="0" indent="0">
              <a:buNone/>
            </a:pPr>
            <a:r>
              <a:rPr lang="en-US" dirty="0"/>
              <a:t>Assignments are expected on due dates. They are due as set up in Blackboard and should be submitted via Blackboard.</a:t>
            </a:r>
            <a:br>
              <a:rPr lang="en-US" dirty="0"/>
            </a:br>
            <a:endParaRPr lang="en-US" dirty="0"/>
          </a:p>
          <a:p>
            <a:pPr marL="0" indent="0">
              <a:buNone/>
            </a:pPr>
            <a:r>
              <a:rPr lang="en-US" dirty="0"/>
              <a:t>Quizzes, projects, and exams are to be completed by YOU with no outside assistance from anyone including the Tutoring Center. They must be done on time and in the format required. All work will be submitted via Blackboard.</a:t>
            </a:r>
            <a:br>
              <a:rPr lang="en-US" dirty="0"/>
            </a:br>
            <a:br>
              <a:rPr lang="en-US" dirty="0"/>
            </a:br>
            <a:endParaRPr lang="en-US" dirty="0"/>
          </a:p>
          <a:p>
            <a:endParaRPr lang="en-US" dirty="0"/>
          </a:p>
        </p:txBody>
      </p:sp>
    </p:spTree>
    <p:extLst>
      <p:ext uri="{BB962C8B-B14F-4D97-AF65-F5344CB8AC3E}">
        <p14:creationId xmlns:p14="http://schemas.microsoft.com/office/powerpoint/2010/main" val="1775398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A8F29-82BD-44C9-BE7C-CC33E6E852B3}"/>
              </a:ext>
            </a:extLst>
          </p:cNvPr>
          <p:cNvSpPr>
            <a:spLocks noGrp="1"/>
          </p:cNvSpPr>
          <p:nvPr>
            <p:ph type="title"/>
          </p:nvPr>
        </p:nvSpPr>
        <p:spPr>
          <a:xfrm>
            <a:off x="628650" y="1131094"/>
            <a:ext cx="7886700" cy="34289"/>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1D643486-CF8D-4812-97C8-314410B536FD}"/>
              </a:ext>
            </a:extLst>
          </p:cNvPr>
          <p:cNvSpPr>
            <a:spLocks noGrp="1"/>
          </p:cNvSpPr>
          <p:nvPr>
            <p:ph idx="1"/>
          </p:nvPr>
        </p:nvSpPr>
        <p:spPr>
          <a:xfrm>
            <a:off x="628650" y="1602740"/>
            <a:ext cx="7886700" cy="3887233"/>
          </a:xfrm>
        </p:spPr>
        <p:txBody>
          <a:bodyPr>
            <a:normAutofit fontScale="62500" lnSpcReduction="20000"/>
          </a:bodyPr>
          <a:lstStyle/>
          <a:p>
            <a:r>
              <a:rPr lang="en-US" b="1" dirty="0"/>
              <a:t>Deadlines and course requirements: </a:t>
            </a:r>
            <a:r>
              <a:rPr lang="en-US" dirty="0"/>
              <a:t>Deadlines are declared when work is assigned/announced and is due at the beginning of class or as stated in Blackboard. </a:t>
            </a:r>
            <a:r>
              <a:rPr lang="en-US" b="1" dirty="0"/>
              <a:t>No extensions</a:t>
            </a:r>
            <a:r>
              <a:rPr lang="en-US" dirty="0"/>
              <a:t>.</a:t>
            </a:r>
            <a:r>
              <a:rPr lang="en-US" b="1" dirty="0"/>
              <a:t> </a:t>
            </a:r>
            <a:r>
              <a:rPr lang="en-US" dirty="0"/>
              <a:t>Legitimate reasons for missing any of the course requirements such as sickness, job interviews, school team event require notification and proof before deadline. If you think you have a legitimate reason, </a:t>
            </a:r>
            <a:r>
              <a:rPr lang="en-US" b="1" dirty="0"/>
              <a:t>contact me via email</a:t>
            </a:r>
            <a:r>
              <a:rPr lang="en-US" dirty="0"/>
              <a:t> ASAP, with your documentation</a:t>
            </a:r>
            <a:r>
              <a:rPr lang="en-US" b="1" dirty="0"/>
              <a:t>.</a:t>
            </a:r>
          </a:p>
          <a:p>
            <a:endParaRPr lang="en-US" b="1" dirty="0"/>
          </a:p>
          <a:p>
            <a:r>
              <a:rPr lang="en-US" b="1" dirty="0"/>
              <a:t>Attendance:  </a:t>
            </a:r>
            <a:r>
              <a:rPr lang="en-US" dirty="0"/>
              <a:t>Is required and will be recorded each class. If I can not make a class, we may hold a Zoom class for that day.</a:t>
            </a:r>
          </a:p>
          <a:p>
            <a:pPr marL="0" indent="0">
              <a:buNone/>
            </a:pPr>
            <a:r>
              <a:rPr lang="en-US" dirty="0"/>
              <a:t> </a:t>
            </a:r>
          </a:p>
          <a:p>
            <a:r>
              <a:rPr lang="en-US" b="1" dirty="0"/>
              <a:t>Grading: </a:t>
            </a:r>
            <a:r>
              <a:rPr lang="en-US" dirty="0"/>
              <a:t>Your work in this course will be evaluated by quizzes (50%), tests (25%), projects (25%), and classwork/attendance.</a:t>
            </a:r>
          </a:p>
          <a:p>
            <a:pPr marL="0" indent="0">
              <a:buNone/>
            </a:pPr>
            <a:endParaRPr lang="en-US" dirty="0"/>
          </a:p>
          <a:p>
            <a:r>
              <a:rPr lang="en-US" dirty="0"/>
              <a:t>The </a:t>
            </a:r>
            <a:r>
              <a:rPr lang="en-US" b="1" dirty="0"/>
              <a:t>grading scale </a:t>
            </a:r>
            <a:r>
              <a:rPr lang="en-US" dirty="0"/>
              <a:t>will be 93-100 =A; 90-92=A-; 87-89=B+; 83-86=B; 80-82=B-; 77-79=C+; 72-76=C; 70-72=C-; 67-69=D+; 63-66=D; 62 or less=F.</a:t>
            </a:r>
          </a:p>
          <a:p>
            <a:pPr marL="0" indent="0">
              <a:buNone/>
            </a:pPr>
            <a:endParaRPr lang="en-US" dirty="0"/>
          </a:p>
        </p:txBody>
      </p:sp>
    </p:spTree>
    <p:extLst>
      <p:ext uri="{BB962C8B-B14F-4D97-AF65-F5344CB8AC3E}">
        <p14:creationId xmlns:p14="http://schemas.microsoft.com/office/powerpoint/2010/main" val="3838269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Dave Hemenway Short Biography</a:t>
            </a:r>
          </a:p>
        </p:txBody>
      </p:sp>
      <p:sp>
        <p:nvSpPr>
          <p:cNvPr id="3" name="Content Placeholder 2"/>
          <p:cNvSpPr>
            <a:spLocks noGrp="1"/>
          </p:cNvSpPr>
          <p:nvPr>
            <p:ph idx="1"/>
          </p:nvPr>
        </p:nvSpPr>
        <p:spPr>
          <a:xfrm>
            <a:off x="678527" y="2380130"/>
            <a:ext cx="7886700" cy="3520867"/>
          </a:xfrm>
        </p:spPr>
        <p:txBody>
          <a:bodyPr>
            <a:normAutofit fontScale="77500" lnSpcReduction="20000"/>
          </a:bodyPr>
          <a:lstStyle/>
          <a:p>
            <a:pPr marL="0" indent="0">
              <a:buNone/>
            </a:pPr>
            <a:r>
              <a:rPr lang="en-US" dirty="0"/>
              <a:t>I have thirty-five years of assessment, institutional research, planning and management experience in a variety of educational, business, and political environments including 8 years at Eastern. I have worked at small and large institutions in the private and public sectors and at a totally on-line adult serving college. I have been an active member of the institutional research professional community. </a:t>
            </a:r>
          </a:p>
          <a:p>
            <a:pPr marL="0" indent="0">
              <a:buNone/>
            </a:pPr>
            <a:r>
              <a:rPr lang="en-US" dirty="0"/>
              <a:t>After retiring from full-time work, I started teaching introductory statistics courses for Eastern Connecticut State University’s Economics Department, serving on Eastern’s new Assessment Committee and being a statistics coach for doctorate students. I have also taught BIS 205- Information Systems at Eastern and similar courses at many colleges over the last 40 years.</a:t>
            </a:r>
          </a:p>
        </p:txBody>
      </p:sp>
    </p:spTree>
    <p:extLst>
      <p:ext uri="{BB962C8B-B14F-4D97-AF65-F5344CB8AC3E}">
        <p14:creationId xmlns:p14="http://schemas.microsoft.com/office/powerpoint/2010/main" val="680172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536D013C-D335-4877-8776-5E1D4DBC06A8}"/>
              </a:ext>
            </a:extLst>
          </p:cNvPr>
          <p:cNvGraphicFramePr>
            <a:graphicFrameLocks/>
          </p:cNvGraphicFramePr>
          <p:nvPr>
            <p:extLst>
              <p:ext uri="{D42A27DB-BD31-4B8C-83A1-F6EECF244321}">
                <p14:modId xmlns:p14="http://schemas.microsoft.com/office/powerpoint/2010/main" val="1051757444"/>
              </p:ext>
            </p:extLst>
          </p:nvPr>
        </p:nvGraphicFramePr>
        <p:xfrm>
          <a:off x="668740" y="873457"/>
          <a:ext cx="7902054" cy="521344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12596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F091B-06F4-49C5-A9ED-19831ECCA771}"/>
              </a:ext>
            </a:extLst>
          </p:cNvPr>
          <p:cNvSpPr>
            <a:spLocks noGrp="1"/>
          </p:cNvSpPr>
          <p:nvPr>
            <p:ph type="title"/>
          </p:nvPr>
        </p:nvSpPr>
        <p:spPr>
          <a:xfrm>
            <a:off x="628650" y="966581"/>
            <a:ext cx="7886700" cy="401447"/>
          </a:xfrm>
        </p:spPr>
        <p:txBody>
          <a:bodyPr>
            <a:normAutofit fontScale="90000"/>
          </a:bodyPr>
          <a:lstStyle/>
          <a:p>
            <a:pPr algn="ctr"/>
            <a:r>
              <a:rPr lang="en-US" dirty="0"/>
              <a:t>Resources</a:t>
            </a:r>
          </a:p>
        </p:txBody>
      </p:sp>
      <p:sp>
        <p:nvSpPr>
          <p:cNvPr id="3" name="Content Placeholder 2">
            <a:extLst>
              <a:ext uri="{FF2B5EF4-FFF2-40B4-BE49-F238E27FC236}">
                <a16:creationId xmlns:a16="http://schemas.microsoft.com/office/drawing/2014/main" id="{167E9276-3676-4E16-879A-724DD7153C48}"/>
              </a:ext>
            </a:extLst>
          </p:cNvPr>
          <p:cNvSpPr>
            <a:spLocks noGrp="1"/>
          </p:cNvSpPr>
          <p:nvPr>
            <p:ph idx="1"/>
          </p:nvPr>
        </p:nvSpPr>
        <p:spPr>
          <a:xfrm>
            <a:off x="628650" y="1368028"/>
            <a:ext cx="7886700" cy="4428969"/>
          </a:xfrm>
        </p:spPr>
        <p:txBody>
          <a:bodyPr>
            <a:normAutofit fontScale="92500" lnSpcReduction="10000"/>
          </a:bodyPr>
          <a:lstStyle/>
          <a:p>
            <a:pPr marL="0" indent="0">
              <a:buNone/>
            </a:pPr>
            <a:r>
              <a:rPr lang="en-US" sz="1425" u="sng" dirty="0"/>
              <a:t>Information Systems for Business and Beyond (2019)</a:t>
            </a:r>
          </a:p>
          <a:p>
            <a:pPr marL="0" indent="0">
              <a:buNone/>
            </a:pPr>
            <a:r>
              <a:rPr lang="en-US" sz="1425" dirty="0"/>
              <a:t>David Bourgeois, Joseph </a:t>
            </a:r>
            <a:r>
              <a:rPr lang="en-US" sz="1425" dirty="0" err="1"/>
              <a:t>Mortati</a:t>
            </a:r>
            <a:r>
              <a:rPr lang="en-US" sz="1425" dirty="0"/>
              <a:t>, </a:t>
            </a:r>
            <a:r>
              <a:rPr lang="en-US" sz="1425" dirty="0" err="1"/>
              <a:t>Shouhong</a:t>
            </a:r>
            <a:r>
              <a:rPr lang="en-US" sz="1425" dirty="0"/>
              <a:t> Wang, James Smith</a:t>
            </a:r>
          </a:p>
          <a:p>
            <a:pPr marL="0" indent="0">
              <a:buNone/>
            </a:pPr>
            <a:r>
              <a:rPr lang="en-US" sz="1425" dirty="0"/>
              <a:t>Open Textbook Challenge, 2019</a:t>
            </a:r>
            <a:endParaRPr lang="en-US" sz="1425" u="sng" dirty="0"/>
          </a:p>
          <a:p>
            <a:pPr marL="0" indent="0">
              <a:buNone/>
            </a:pPr>
            <a:endParaRPr lang="en-US" sz="1425" u="sng" dirty="0"/>
          </a:p>
          <a:p>
            <a:pPr marL="0" indent="0">
              <a:buNone/>
            </a:pPr>
            <a:r>
              <a:rPr lang="en-US" sz="1425" u="sng" dirty="0"/>
              <a:t>Beginning Excel</a:t>
            </a:r>
            <a:r>
              <a:rPr lang="en-US" sz="1425" dirty="0"/>
              <a:t> </a:t>
            </a:r>
          </a:p>
          <a:p>
            <a:pPr marL="0" indent="0">
              <a:buNone/>
            </a:pPr>
            <a:r>
              <a:rPr lang="en-US" sz="1425" dirty="0"/>
              <a:t>Noreen Brown, Barbara Lave, Julie </a:t>
            </a:r>
            <a:r>
              <a:rPr lang="en-US" sz="1425" dirty="0" err="1"/>
              <a:t>Romey</a:t>
            </a:r>
            <a:r>
              <a:rPr lang="en-US" sz="1425" dirty="0"/>
              <a:t>, Mary Schatz, Diane </a:t>
            </a:r>
            <a:r>
              <a:rPr lang="en-US" sz="1425" dirty="0" err="1"/>
              <a:t>Shingledecker</a:t>
            </a:r>
            <a:endParaRPr lang="en-US" sz="1425" dirty="0"/>
          </a:p>
          <a:p>
            <a:pPr marL="0" indent="0">
              <a:buNone/>
            </a:pPr>
            <a:r>
              <a:rPr lang="en-US" sz="1425" dirty="0"/>
              <a:t>Open Oregon Educational Resources, 2017</a:t>
            </a:r>
          </a:p>
          <a:p>
            <a:pPr marL="0" indent="0">
              <a:buNone/>
            </a:pPr>
            <a:br>
              <a:rPr lang="en-US" sz="1425" dirty="0"/>
            </a:br>
            <a:endParaRPr lang="en-US" sz="1425" dirty="0"/>
          </a:p>
          <a:p>
            <a:pPr marL="0" indent="0">
              <a:buNone/>
            </a:pPr>
            <a:r>
              <a:rPr lang="en-US" sz="1425" u="sng" dirty="0"/>
              <a:t>Microsoft Office 2019</a:t>
            </a:r>
          </a:p>
          <a:p>
            <a:pPr marL="0" indent="0">
              <a:buNone/>
            </a:pPr>
            <a:r>
              <a:rPr lang="en-US" sz="1425" dirty="0"/>
              <a:t>Peter </a:t>
            </a:r>
            <a:r>
              <a:rPr lang="en-US" sz="1425" dirty="0" err="1"/>
              <a:t>Weverka</a:t>
            </a:r>
            <a:endParaRPr lang="en-US" sz="1425" dirty="0"/>
          </a:p>
          <a:p>
            <a:pPr marL="0" indent="0">
              <a:buNone/>
            </a:pPr>
            <a:r>
              <a:rPr lang="en-US" sz="1425" dirty="0"/>
              <a:t>John Wiley and Sons, 2019</a:t>
            </a:r>
          </a:p>
          <a:p>
            <a:pPr marL="0" indent="0">
              <a:buNone/>
            </a:pPr>
            <a:endParaRPr lang="en-US" sz="1425" dirty="0"/>
          </a:p>
          <a:p>
            <a:pPr marL="0" indent="0">
              <a:buNone/>
            </a:pPr>
            <a:r>
              <a:rPr lang="en-US" sz="1425" dirty="0"/>
              <a:t>Office, Excel, and Access Tutorials</a:t>
            </a:r>
          </a:p>
          <a:p>
            <a:pPr marL="0" indent="0">
              <a:buNone/>
            </a:pPr>
            <a:r>
              <a:rPr lang="en-US" sz="1425" dirty="0"/>
              <a:t>Goodwill Community Foundation</a:t>
            </a:r>
          </a:p>
          <a:p>
            <a:pPr marL="0" indent="0">
              <a:buNone/>
            </a:pPr>
            <a:r>
              <a:rPr lang="en-US" sz="1500" dirty="0"/>
              <a:t>edu.gcfglobal.org</a:t>
            </a:r>
          </a:p>
          <a:p>
            <a:pPr marL="0" indent="0">
              <a:buNone/>
            </a:pPr>
            <a:endParaRPr lang="en-US" sz="1425" dirty="0"/>
          </a:p>
          <a:p>
            <a:pPr marL="0" indent="0">
              <a:buNone/>
            </a:pPr>
            <a:endParaRPr lang="en-US" sz="1425"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193050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DE858B-03A7-406A-8971-55F89390DBA4}"/>
              </a:ext>
            </a:extLst>
          </p:cNvPr>
          <p:cNvPicPr>
            <a:picLocks noChangeAspect="1"/>
          </p:cNvPicPr>
          <p:nvPr/>
        </p:nvPicPr>
        <p:blipFill>
          <a:blip r:embed="rId2"/>
          <a:stretch>
            <a:fillRect/>
          </a:stretch>
        </p:blipFill>
        <p:spPr>
          <a:xfrm>
            <a:off x="0" y="858505"/>
            <a:ext cx="9144000" cy="5140990"/>
          </a:xfrm>
          <a:prstGeom prst="rect">
            <a:avLst/>
          </a:prstGeom>
        </p:spPr>
      </p:pic>
    </p:spTree>
    <p:extLst>
      <p:ext uri="{BB962C8B-B14F-4D97-AF65-F5344CB8AC3E}">
        <p14:creationId xmlns:p14="http://schemas.microsoft.com/office/powerpoint/2010/main" val="3078264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11788C-2BA1-4B2F-AD82-7F4E33464616}"/>
              </a:ext>
            </a:extLst>
          </p:cNvPr>
          <p:cNvPicPr>
            <a:picLocks noChangeAspect="1"/>
          </p:cNvPicPr>
          <p:nvPr/>
        </p:nvPicPr>
        <p:blipFill>
          <a:blip r:embed="rId2"/>
          <a:stretch>
            <a:fillRect/>
          </a:stretch>
        </p:blipFill>
        <p:spPr>
          <a:xfrm>
            <a:off x="0" y="858505"/>
            <a:ext cx="9144000" cy="5140990"/>
          </a:xfrm>
          <a:prstGeom prst="rect">
            <a:avLst/>
          </a:prstGeom>
        </p:spPr>
      </p:pic>
    </p:spTree>
    <p:extLst>
      <p:ext uri="{BB962C8B-B14F-4D97-AF65-F5344CB8AC3E}">
        <p14:creationId xmlns:p14="http://schemas.microsoft.com/office/powerpoint/2010/main" val="2406736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7D8D45-F556-4122-927E-F6F25E8C52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43188" y="857250"/>
            <a:ext cx="3857625" cy="5143500"/>
          </a:xfrm>
          <a:prstGeom prst="rect">
            <a:avLst/>
          </a:prstGeom>
        </p:spPr>
      </p:pic>
    </p:spTree>
    <p:extLst>
      <p:ext uri="{BB962C8B-B14F-4D97-AF65-F5344CB8AC3E}">
        <p14:creationId xmlns:p14="http://schemas.microsoft.com/office/powerpoint/2010/main" val="1481700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8EBD-E119-41A6-A6A0-3E52896ED69F}"/>
              </a:ext>
            </a:extLst>
          </p:cNvPr>
          <p:cNvSpPr>
            <a:spLocks noGrp="1"/>
          </p:cNvSpPr>
          <p:nvPr>
            <p:ph type="title"/>
          </p:nvPr>
        </p:nvSpPr>
        <p:spPr>
          <a:xfrm>
            <a:off x="628650" y="1131094"/>
            <a:ext cx="7886700" cy="620678"/>
          </a:xfrm>
        </p:spPr>
        <p:txBody>
          <a:bodyPr>
            <a:normAutofit fontScale="90000"/>
          </a:bodyPr>
          <a:lstStyle/>
          <a:p>
            <a:pPr algn="ctr"/>
            <a:r>
              <a:rPr lang="en-US" dirty="0"/>
              <a:t>Goodwill Community Foundation</a:t>
            </a:r>
          </a:p>
        </p:txBody>
      </p:sp>
      <p:sp>
        <p:nvSpPr>
          <p:cNvPr id="3" name="Content Placeholder 2">
            <a:extLst>
              <a:ext uri="{FF2B5EF4-FFF2-40B4-BE49-F238E27FC236}">
                <a16:creationId xmlns:a16="http://schemas.microsoft.com/office/drawing/2014/main" id="{3B47846A-39E0-4778-805C-6B03816E038A}"/>
              </a:ext>
            </a:extLst>
          </p:cNvPr>
          <p:cNvSpPr>
            <a:spLocks noGrp="1"/>
          </p:cNvSpPr>
          <p:nvPr>
            <p:ph idx="1"/>
          </p:nvPr>
        </p:nvSpPr>
        <p:spPr/>
        <p:txBody>
          <a:bodyPr>
            <a:normAutofit fontScale="92500" lnSpcReduction="20000"/>
          </a:bodyPr>
          <a:lstStyle/>
          <a:p>
            <a:pPr marL="0" indent="0">
              <a:buNone/>
            </a:pPr>
            <a:r>
              <a:rPr lang="en-US" dirty="0"/>
              <a:t>This organization has developed and distributed a number of tutorials on most aspects of the Microsoft Office Suite and other applications for more than twenty years. These free tutorials are easy to follow and are not technically oriented- they teach the practical use of the software.</a:t>
            </a:r>
          </a:p>
          <a:p>
            <a:pPr marL="0" indent="0">
              <a:buNone/>
            </a:pPr>
            <a:endParaRPr lang="en-US" dirty="0"/>
          </a:p>
          <a:p>
            <a:pPr marL="0" indent="0">
              <a:buNone/>
            </a:pPr>
            <a:r>
              <a:rPr lang="en-US" dirty="0"/>
              <a:t>edu.gcfglobal.org</a:t>
            </a:r>
          </a:p>
          <a:p>
            <a:pPr marL="0" indent="0">
              <a:buNone/>
            </a:pPr>
            <a:endParaRPr lang="en-US" dirty="0"/>
          </a:p>
          <a:p>
            <a:pPr marL="0" indent="0">
              <a:buNone/>
            </a:pPr>
            <a:r>
              <a:rPr lang="en-US" dirty="0"/>
              <a:t>edu.gcfglobal.org/</a:t>
            </a:r>
            <a:r>
              <a:rPr lang="en-US" dirty="0" err="1"/>
              <a:t>en</a:t>
            </a:r>
            <a:r>
              <a:rPr lang="en-US" dirty="0"/>
              <a:t>/excel</a:t>
            </a:r>
          </a:p>
          <a:p>
            <a:pPr marL="0" indent="0">
              <a:buNone/>
            </a:pPr>
            <a:endParaRPr lang="en-US" dirty="0"/>
          </a:p>
          <a:p>
            <a:pPr marL="0" indent="0">
              <a:buNone/>
            </a:pPr>
            <a:r>
              <a:rPr lang="en-US" dirty="0"/>
              <a:t>edu.gcfglobal.org/</a:t>
            </a:r>
            <a:r>
              <a:rPr lang="en-US" dirty="0" err="1"/>
              <a:t>en</a:t>
            </a:r>
            <a:r>
              <a:rPr lang="en-US" dirty="0"/>
              <a:t>/access</a:t>
            </a:r>
          </a:p>
          <a:p>
            <a:pPr marL="0" indent="0">
              <a:buNone/>
            </a:pPr>
            <a:endParaRPr lang="en-US" dirty="0"/>
          </a:p>
        </p:txBody>
      </p:sp>
    </p:spTree>
    <p:extLst>
      <p:ext uri="{BB962C8B-B14F-4D97-AF65-F5344CB8AC3E}">
        <p14:creationId xmlns:p14="http://schemas.microsoft.com/office/powerpoint/2010/main" val="16768356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4DE3C-D9FD-4C3C-92C9-8DA7C50B154C}"/>
              </a:ext>
            </a:extLst>
          </p:cNvPr>
          <p:cNvSpPr>
            <a:spLocks noGrp="1"/>
          </p:cNvSpPr>
          <p:nvPr>
            <p:ph type="title"/>
          </p:nvPr>
        </p:nvSpPr>
        <p:spPr/>
        <p:txBody>
          <a:bodyPr>
            <a:normAutofit/>
          </a:bodyPr>
          <a:lstStyle/>
          <a:p>
            <a:pPr algn="ctr"/>
            <a:r>
              <a:rPr lang="en-US" dirty="0"/>
              <a:t>Goodwill Community Foundation - Excel</a:t>
            </a:r>
          </a:p>
        </p:txBody>
      </p:sp>
      <p:sp>
        <p:nvSpPr>
          <p:cNvPr id="3" name="Content Placeholder 2">
            <a:extLst>
              <a:ext uri="{FF2B5EF4-FFF2-40B4-BE49-F238E27FC236}">
                <a16:creationId xmlns:a16="http://schemas.microsoft.com/office/drawing/2014/main" id="{E1BBAD69-09E0-4A2B-AFEA-AB6A92F4F587}"/>
              </a:ext>
            </a:extLst>
          </p:cNvPr>
          <p:cNvSpPr>
            <a:spLocks noGrp="1"/>
          </p:cNvSpPr>
          <p:nvPr>
            <p:ph sz="half" idx="1"/>
          </p:nvPr>
        </p:nvSpPr>
        <p:spPr/>
        <p:txBody>
          <a:bodyPr>
            <a:normAutofit fontScale="55000" lnSpcReduction="20000"/>
          </a:bodyPr>
          <a:lstStyle/>
          <a:p>
            <a:pPr marL="385763" indent="-385763">
              <a:buFont typeface="+mj-lt"/>
              <a:buAutoNum type="arabicPeriod"/>
            </a:pPr>
            <a:r>
              <a:rPr lang="en-US" dirty="0"/>
              <a:t>Getting Started with Excel</a:t>
            </a:r>
          </a:p>
          <a:p>
            <a:pPr marL="385763" indent="-385763">
              <a:buFont typeface="+mj-lt"/>
              <a:buAutoNum type="arabicPeriod"/>
            </a:pPr>
            <a:r>
              <a:rPr lang="en-US" dirty="0"/>
              <a:t>Understanding OneDrive</a:t>
            </a:r>
          </a:p>
          <a:p>
            <a:pPr marL="385763" indent="-385763">
              <a:buFont typeface="+mj-lt"/>
              <a:buAutoNum type="arabicPeriod"/>
            </a:pPr>
            <a:r>
              <a:rPr lang="en-US" dirty="0"/>
              <a:t>Creating and Opening Workbooks</a:t>
            </a:r>
          </a:p>
          <a:p>
            <a:pPr marL="385763" indent="-385763">
              <a:buFont typeface="+mj-lt"/>
              <a:buAutoNum type="arabicPeriod"/>
            </a:pPr>
            <a:r>
              <a:rPr lang="en-US" dirty="0"/>
              <a:t>Saving and Sharing Workbooks</a:t>
            </a:r>
          </a:p>
          <a:p>
            <a:pPr marL="385763" indent="-385763">
              <a:buFont typeface="+mj-lt"/>
              <a:buAutoNum type="arabicPeriod"/>
            </a:pPr>
            <a:r>
              <a:rPr lang="en-US" dirty="0"/>
              <a:t>Cell Basics</a:t>
            </a:r>
          </a:p>
          <a:p>
            <a:pPr marL="385763" indent="-385763">
              <a:buFont typeface="+mj-lt"/>
              <a:buAutoNum type="arabicPeriod"/>
            </a:pPr>
            <a:r>
              <a:rPr lang="en-US" dirty="0"/>
              <a:t>Modifying Columns, Rows, and Cells</a:t>
            </a:r>
          </a:p>
          <a:p>
            <a:pPr marL="385763" indent="-385763">
              <a:buFont typeface="+mj-lt"/>
              <a:buAutoNum type="arabicPeriod"/>
            </a:pPr>
            <a:r>
              <a:rPr lang="en-US" dirty="0"/>
              <a:t>Formatting Cells</a:t>
            </a:r>
          </a:p>
          <a:p>
            <a:pPr marL="385763" indent="-385763">
              <a:buFont typeface="+mj-lt"/>
              <a:buAutoNum type="arabicPeriod"/>
            </a:pPr>
            <a:r>
              <a:rPr lang="en-US" dirty="0"/>
              <a:t>Understanding Number Formats</a:t>
            </a:r>
          </a:p>
          <a:p>
            <a:pPr marL="385763" indent="-385763">
              <a:buFont typeface="+mj-lt"/>
              <a:buAutoNum type="arabicPeriod"/>
            </a:pPr>
            <a:r>
              <a:rPr lang="en-US" dirty="0"/>
              <a:t>Working with Multiple Worksheets</a:t>
            </a:r>
          </a:p>
          <a:p>
            <a:pPr marL="385763" indent="-385763">
              <a:buFont typeface="+mj-lt"/>
              <a:buAutoNum type="arabicPeriod"/>
            </a:pPr>
            <a:r>
              <a:rPr lang="en-US" dirty="0"/>
              <a:t>Using Find &amp; Replace</a:t>
            </a:r>
          </a:p>
          <a:p>
            <a:pPr marL="385763" indent="-385763">
              <a:buFont typeface="+mj-lt"/>
              <a:buAutoNum type="arabicPeriod"/>
            </a:pPr>
            <a:r>
              <a:rPr lang="en-US" dirty="0"/>
              <a:t>Checking Spelling</a:t>
            </a:r>
          </a:p>
          <a:p>
            <a:pPr marL="385763" indent="-385763">
              <a:buFont typeface="+mj-lt"/>
              <a:buAutoNum type="arabicPeriod"/>
            </a:pPr>
            <a:r>
              <a:rPr lang="en-US" dirty="0"/>
              <a:t>Page Layout and Printing</a:t>
            </a:r>
          </a:p>
          <a:p>
            <a:pPr marL="385763" indent="-385763">
              <a:buFont typeface="+mj-lt"/>
              <a:buAutoNum type="arabicPeriod"/>
            </a:pPr>
            <a:r>
              <a:rPr lang="en-US" dirty="0"/>
              <a:t>Intro to Formulas</a:t>
            </a:r>
          </a:p>
          <a:p>
            <a:pPr marL="385763" indent="-385763">
              <a:buFont typeface="+mj-lt"/>
              <a:buAutoNum type="arabicPeriod"/>
            </a:pPr>
            <a:r>
              <a:rPr lang="en-US" dirty="0"/>
              <a:t>Creating More Complex Formulas</a:t>
            </a:r>
          </a:p>
          <a:p>
            <a:pPr marL="385763" indent="-385763">
              <a:buFont typeface="+mj-lt"/>
              <a:buAutoNum type="arabicPeriod"/>
            </a:pPr>
            <a:r>
              <a:rPr lang="en-US" dirty="0"/>
              <a:t>Relative and Absolute Cell References</a:t>
            </a:r>
          </a:p>
        </p:txBody>
      </p:sp>
      <p:sp>
        <p:nvSpPr>
          <p:cNvPr id="4" name="Content Placeholder 3">
            <a:extLst>
              <a:ext uri="{FF2B5EF4-FFF2-40B4-BE49-F238E27FC236}">
                <a16:creationId xmlns:a16="http://schemas.microsoft.com/office/drawing/2014/main" id="{787A6241-03CF-4D62-BBE7-D32DD1F25319}"/>
              </a:ext>
            </a:extLst>
          </p:cNvPr>
          <p:cNvSpPr>
            <a:spLocks noGrp="1"/>
          </p:cNvSpPr>
          <p:nvPr>
            <p:ph sz="half" idx="2"/>
          </p:nvPr>
        </p:nvSpPr>
        <p:spPr/>
        <p:txBody>
          <a:bodyPr>
            <a:normAutofit fontScale="55000" lnSpcReduction="20000"/>
          </a:bodyPr>
          <a:lstStyle/>
          <a:p>
            <a:pPr marL="385763" indent="-385763">
              <a:buAutoNum type="arabicPeriod" startAt="16"/>
            </a:pPr>
            <a:r>
              <a:rPr lang="en-US" dirty="0"/>
              <a:t>Functions</a:t>
            </a:r>
          </a:p>
          <a:p>
            <a:pPr marL="385763" indent="-385763">
              <a:buAutoNum type="arabicPeriod" startAt="16"/>
            </a:pPr>
            <a:r>
              <a:rPr lang="en-US" dirty="0"/>
              <a:t>Basic Tips for Working with Data</a:t>
            </a:r>
          </a:p>
          <a:p>
            <a:pPr marL="385763" indent="-385763">
              <a:buAutoNum type="arabicPeriod" startAt="16"/>
            </a:pPr>
            <a:r>
              <a:rPr lang="en-US" dirty="0"/>
              <a:t>Freezing Panes and View Options</a:t>
            </a:r>
          </a:p>
          <a:p>
            <a:pPr marL="385763" indent="-385763">
              <a:buAutoNum type="arabicPeriod" startAt="16"/>
            </a:pPr>
            <a:r>
              <a:rPr lang="en-US" dirty="0"/>
              <a:t>Sorting Data</a:t>
            </a:r>
          </a:p>
          <a:p>
            <a:pPr marL="385763" indent="-385763">
              <a:buAutoNum type="arabicPeriod" startAt="16"/>
            </a:pPr>
            <a:r>
              <a:rPr lang="en-US" dirty="0"/>
              <a:t>Filtering Data</a:t>
            </a:r>
          </a:p>
          <a:p>
            <a:pPr marL="385763" indent="-385763">
              <a:buAutoNum type="arabicPeriod" startAt="16"/>
            </a:pPr>
            <a:r>
              <a:rPr lang="en-US" dirty="0"/>
              <a:t>Groups and Subtotals</a:t>
            </a:r>
          </a:p>
          <a:p>
            <a:pPr marL="385763" indent="-385763">
              <a:buAutoNum type="arabicPeriod" startAt="16"/>
            </a:pPr>
            <a:r>
              <a:rPr lang="en-US" dirty="0"/>
              <a:t>Tables</a:t>
            </a:r>
          </a:p>
          <a:p>
            <a:pPr marL="385763" indent="-385763">
              <a:buAutoNum type="arabicPeriod" startAt="16"/>
            </a:pPr>
            <a:r>
              <a:rPr lang="en-US" dirty="0"/>
              <a:t>Charts</a:t>
            </a:r>
          </a:p>
          <a:p>
            <a:pPr marL="385763" indent="-385763">
              <a:buAutoNum type="arabicPeriod" startAt="16"/>
            </a:pPr>
            <a:r>
              <a:rPr lang="en-US" dirty="0"/>
              <a:t>Conditional Formatting</a:t>
            </a:r>
          </a:p>
          <a:p>
            <a:pPr marL="385763" indent="-385763">
              <a:buAutoNum type="arabicPeriod" startAt="16"/>
            </a:pPr>
            <a:r>
              <a:rPr lang="en-US" dirty="0"/>
              <a:t>Comments and Co-authoring</a:t>
            </a:r>
          </a:p>
          <a:p>
            <a:pPr marL="385763" indent="-385763">
              <a:buAutoNum type="arabicPeriod" startAt="16"/>
            </a:pPr>
            <a:r>
              <a:rPr lang="en-US" dirty="0"/>
              <a:t>Inspecting and Protecting Workbooks</a:t>
            </a:r>
          </a:p>
          <a:p>
            <a:pPr marL="385763" indent="-385763">
              <a:buAutoNum type="arabicPeriod" startAt="16"/>
            </a:pPr>
            <a:r>
              <a:rPr lang="en-US" dirty="0"/>
              <a:t>Intro to PivotTables</a:t>
            </a:r>
          </a:p>
          <a:p>
            <a:pPr marL="385763" indent="-385763">
              <a:buAutoNum type="arabicPeriod" startAt="16"/>
            </a:pPr>
            <a:r>
              <a:rPr lang="en-US" dirty="0"/>
              <a:t>What-if Analysis</a:t>
            </a:r>
          </a:p>
        </p:txBody>
      </p:sp>
    </p:spTree>
    <p:extLst>
      <p:ext uri="{BB962C8B-B14F-4D97-AF65-F5344CB8AC3E}">
        <p14:creationId xmlns:p14="http://schemas.microsoft.com/office/powerpoint/2010/main" val="16670624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4DE3C-D9FD-4C3C-92C9-8DA7C50B154C}"/>
              </a:ext>
            </a:extLst>
          </p:cNvPr>
          <p:cNvSpPr>
            <a:spLocks noGrp="1"/>
          </p:cNvSpPr>
          <p:nvPr>
            <p:ph type="title"/>
          </p:nvPr>
        </p:nvSpPr>
        <p:spPr/>
        <p:txBody>
          <a:bodyPr/>
          <a:lstStyle/>
          <a:p>
            <a:r>
              <a:rPr lang="en-US" dirty="0"/>
              <a:t>Goodwill Community Foundation - Access</a:t>
            </a:r>
          </a:p>
        </p:txBody>
      </p:sp>
      <p:sp>
        <p:nvSpPr>
          <p:cNvPr id="4" name="Content Placeholder 3">
            <a:extLst>
              <a:ext uri="{FF2B5EF4-FFF2-40B4-BE49-F238E27FC236}">
                <a16:creationId xmlns:a16="http://schemas.microsoft.com/office/drawing/2014/main" id="{3658AC25-4869-4A7D-B38C-992A1D0F8C09}"/>
              </a:ext>
            </a:extLst>
          </p:cNvPr>
          <p:cNvSpPr>
            <a:spLocks noGrp="1"/>
          </p:cNvSpPr>
          <p:nvPr>
            <p:ph sz="half" idx="1"/>
          </p:nvPr>
        </p:nvSpPr>
        <p:spPr/>
        <p:txBody>
          <a:bodyPr>
            <a:normAutofit fontScale="70000" lnSpcReduction="20000"/>
          </a:bodyPr>
          <a:lstStyle/>
          <a:p>
            <a:pPr marL="385763" indent="-385763">
              <a:buFont typeface="+mj-lt"/>
              <a:buAutoNum type="arabicPeriod"/>
            </a:pPr>
            <a:r>
              <a:rPr lang="en-US" dirty="0"/>
              <a:t>Introduction to Databases</a:t>
            </a:r>
          </a:p>
          <a:p>
            <a:pPr marL="385763" indent="-385763">
              <a:buFont typeface="+mj-lt"/>
              <a:buAutoNum type="arabicPeriod"/>
            </a:pPr>
            <a:r>
              <a:rPr lang="en-US" dirty="0"/>
              <a:t>Introduction to Objects</a:t>
            </a:r>
          </a:p>
          <a:p>
            <a:pPr marL="385763" indent="-385763">
              <a:buFont typeface="+mj-lt"/>
              <a:buAutoNum type="arabicPeriod"/>
            </a:pPr>
            <a:r>
              <a:rPr lang="en-US" dirty="0"/>
              <a:t>Getting Started in Access</a:t>
            </a:r>
          </a:p>
          <a:p>
            <a:pPr marL="385763" indent="-385763">
              <a:buFont typeface="+mj-lt"/>
              <a:buAutoNum type="arabicPeriod"/>
            </a:pPr>
            <a:r>
              <a:rPr lang="en-US" dirty="0"/>
              <a:t>Managing Databases and Objects</a:t>
            </a:r>
          </a:p>
          <a:p>
            <a:pPr marL="385763" indent="-385763">
              <a:buFont typeface="+mj-lt"/>
              <a:buAutoNum type="arabicPeriod"/>
            </a:pPr>
            <a:r>
              <a:rPr lang="en-US" dirty="0"/>
              <a:t>Working with Tables</a:t>
            </a:r>
          </a:p>
          <a:p>
            <a:pPr marL="385763" indent="-385763">
              <a:buFont typeface="+mj-lt"/>
              <a:buAutoNum type="arabicPeriod"/>
            </a:pPr>
            <a:r>
              <a:rPr lang="en-US" dirty="0"/>
              <a:t>Working with Forms</a:t>
            </a:r>
          </a:p>
          <a:p>
            <a:pPr marL="385763" indent="-385763">
              <a:buFont typeface="+mj-lt"/>
              <a:buAutoNum type="arabicPeriod"/>
            </a:pPr>
            <a:r>
              <a:rPr lang="en-US" dirty="0"/>
              <a:t>Sorting and Filtering Records</a:t>
            </a:r>
          </a:p>
          <a:p>
            <a:pPr marL="385763" indent="-385763">
              <a:buFont typeface="+mj-lt"/>
              <a:buAutoNum type="arabicPeriod"/>
            </a:pPr>
            <a:r>
              <a:rPr lang="en-US" dirty="0"/>
              <a:t>Designing a Simple Query</a:t>
            </a:r>
          </a:p>
          <a:p>
            <a:pPr marL="385763" indent="-385763">
              <a:buFont typeface="+mj-lt"/>
              <a:buAutoNum type="arabicPeriod"/>
            </a:pPr>
            <a:r>
              <a:rPr lang="en-US" dirty="0"/>
              <a:t>Designing a Multi-table Query</a:t>
            </a:r>
          </a:p>
          <a:p>
            <a:pPr marL="385763" indent="-385763">
              <a:buFont typeface="+mj-lt"/>
              <a:buAutoNum type="arabicPeriod"/>
            </a:pPr>
            <a:r>
              <a:rPr lang="en-US" dirty="0"/>
              <a:t>More Query Design Options</a:t>
            </a:r>
          </a:p>
          <a:p>
            <a:pPr marL="385763" indent="-385763">
              <a:buFont typeface="+mj-lt"/>
              <a:buAutoNum type="arabicPeriod"/>
            </a:pPr>
            <a:endParaRPr lang="en-US" dirty="0"/>
          </a:p>
        </p:txBody>
      </p:sp>
      <p:sp>
        <p:nvSpPr>
          <p:cNvPr id="5" name="Content Placeholder 4">
            <a:extLst>
              <a:ext uri="{FF2B5EF4-FFF2-40B4-BE49-F238E27FC236}">
                <a16:creationId xmlns:a16="http://schemas.microsoft.com/office/drawing/2014/main" id="{0C8E3364-D979-4074-B1F0-AA610E6008A4}"/>
              </a:ext>
            </a:extLst>
          </p:cNvPr>
          <p:cNvSpPr>
            <a:spLocks noGrp="1"/>
          </p:cNvSpPr>
          <p:nvPr>
            <p:ph sz="half" idx="2"/>
          </p:nvPr>
        </p:nvSpPr>
        <p:spPr/>
        <p:txBody>
          <a:bodyPr>
            <a:normAutofit fontScale="70000" lnSpcReduction="20000"/>
          </a:bodyPr>
          <a:lstStyle/>
          <a:p>
            <a:pPr marL="385763" indent="-385763">
              <a:buAutoNum type="arabicPeriod" startAt="11"/>
            </a:pPr>
            <a:r>
              <a:rPr lang="en-US" dirty="0"/>
              <a:t>Creating Reports</a:t>
            </a:r>
          </a:p>
          <a:p>
            <a:pPr marL="385763" indent="-385763">
              <a:buAutoNum type="arabicPeriod" startAt="11"/>
            </a:pPr>
            <a:r>
              <a:rPr lang="en-US" dirty="0"/>
              <a:t>Advanced Report Options</a:t>
            </a:r>
          </a:p>
          <a:p>
            <a:pPr marL="385763" indent="-385763">
              <a:buAutoNum type="arabicPeriod" startAt="11"/>
            </a:pPr>
            <a:r>
              <a:rPr lang="en-US" dirty="0"/>
              <a:t>Modifying Tables</a:t>
            </a:r>
          </a:p>
          <a:p>
            <a:pPr marL="385763" indent="-385763">
              <a:buAutoNum type="arabicPeriod" startAt="11"/>
            </a:pPr>
            <a:r>
              <a:rPr lang="en-US" dirty="0"/>
              <a:t>Creating Forms</a:t>
            </a:r>
          </a:p>
          <a:p>
            <a:pPr marL="385763" indent="-385763">
              <a:buAutoNum type="arabicPeriod" startAt="11"/>
            </a:pPr>
            <a:r>
              <a:rPr lang="en-US" dirty="0"/>
              <a:t>Formatting Forms</a:t>
            </a:r>
          </a:p>
          <a:p>
            <a:pPr marL="385763" indent="-385763">
              <a:buAutoNum type="arabicPeriod" startAt="11"/>
            </a:pPr>
            <a:r>
              <a:rPr lang="en-US" dirty="0"/>
              <a:t>Designing Your Own Database</a:t>
            </a:r>
          </a:p>
          <a:p>
            <a:pPr marL="385763" indent="-385763">
              <a:buAutoNum type="arabicPeriod" startAt="11"/>
            </a:pPr>
            <a:r>
              <a:rPr lang="en-US" dirty="0"/>
              <a:t>How to Create Calculated Fields and Totals Rows</a:t>
            </a:r>
          </a:p>
          <a:p>
            <a:pPr marL="385763" indent="-385763">
              <a:buAutoNum type="arabicPeriod" startAt="11"/>
            </a:pPr>
            <a:r>
              <a:rPr lang="en-US" dirty="0"/>
              <a:t>How to Create a Parameter Query</a:t>
            </a:r>
          </a:p>
          <a:p>
            <a:pPr marL="385763" indent="-385763">
              <a:buAutoNum type="arabicPeriod" startAt="11"/>
            </a:pPr>
            <a:r>
              <a:rPr lang="en-US" dirty="0"/>
              <a:t>Creating a Parameter Query</a:t>
            </a:r>
          </a:p>
          <a:p>
            <a:pPr marL="385763" indent="-385763">
              <a:buAutoNum type="arabicPeriod" startAt="11"/>
            </a:pPr>
            <a:r>
              <a:rPr lang="en-US" dirty="0"/>
              <a:t>Query Criteria quick Reference Guide</a:t>
            </a:r>
          </a:p>
        </p:txBody>
      </p:sp>
    </p:spTree>
    <p:extLst>
      <p:ext uri="{BB962C8B-B14F-4D97-AF65-F5344CB8AC3E}">
        <p14:creationId xmlns:p14="http://schemas.microsoft.com/office/powerpoint/2010/main" val="10616406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F06DC8-7982-4B50-8771-016A8759FC28}"/>
              </a:ext>
            </a:extLst>
          </p:cNvPr>
          <p:cNvSpPr>
            <a:spLocks noGrp="1"/>
          </p:cNvSpPr>
          <p:nvPr>
            <p:ph type="title"/>
          </p:nvPr>
        </p:nvSpPr>
        <p:spPr/>
        <p:txBody>
          <a:bodyPr/>
          <a:lstStyle/>
          <a:p>
            <a:r>
              <a:rPr lang="en-US" dirty="0"/>
              <a:t>Challenges</a:t>
            </a:r>
          </a:p>
        </p:txBody>
      </p:sp>
      <p:sp>
        <p:nvSpPr>
          <p:cNvPr id="6" name="Content Placeholder 5">
            <a:extLst>
              <a:ext uri="{FF2B5EF4-FFF2-40B4-BE49-F238E27FC236}">
                <a16:creationId xmlns:a16="http://schemas.microsoft.com/office/drawing/2014/main" id="{0823EA24-BFCC-4D1F-A717-C7F704803A4C}"/>
              </a:ext>
            </a:extLst>
          </p:cNvPr>
          <p:cNvSpPr>
            <a:spLocks noGrp="1"/>
          </p:cNvSpPr>
          <p:nvPr>
            <p:ph idx="1"/>
          </p:nvPr>
        </p:nvSpPr>
        <p:spPr>
          <a:xfrm>
            <a:off x="628650" y="1419367"/>
            <a:ext cx="7886700" cy="4757596"/>
          </a:xfrm>
        </p:spPr>
        <p:txBody>
          <a:bodyPr>
            <a:normAutofit fontScale="92500" lnSpcReduction="10000"/>
          </a:bodyPr>
          <a:lstStyle/>
          <a:p>
            <a:endParaRPr lang="en-US" dirty="0"/>
          </a:p>
          <a:p>
            <a:r>
              <a:rPr lang="en-US" dirty="0"/>
              <a:t>Protect yourself and others from COVID. If you don’t feel well, don’t come to class. If I think I have COVID, I may teach that day’s class via Zoom. Masks are required at all times as per Eastern’s Covid protocol.</a:t>
            </a:r>
          </a:p>
          <a:p>
            <a:r>
              <a:rPr lang="en-US" dirty="0"/>
              <a:t>Please download and install the latest version of Office that is available for free from Eastern.</a:t>
            </a:r>
          </a:p>
          <a:p>
            <a:r>
              <a:rPr lang="en-US" dirty="0"/>
              <a:t>Access- the personal computer-based database program that we will use for the second half of the course does not easily run on an Apple.</a:t>
            </a:r>
          </a:p>
          <a:p>
            <a:r>
              <a:rPr lang="en-US" dirty="0"/>
              <a:t>Do what you are asked to do in a timely fashion- not right before the due date.</a:t>
            </a:r>
          </a:p>
        </p:txBody>
      </p:sp>
    </p:spTree>
    <p:extLst>
      <p:ext uri="{BB962C8B-B14F-4D97-AF65-F5344CB8AC3E}">
        <p14:creationId xmlns:p14="http://schemas.microsoft.com/office/powerpoint/2010/main" val="37431803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4DBB1-762C-4ED8-80E5-87E774E52E1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5771C945-E863-42E5-ACA5-68B4109E10D2}"/>
              </a:ext>
            </a:extLst>
          </p:cNvPr>
          <p:cNvPicPr>
            <a:picLocks noGrp="1" noChangeAspect="1"/>
          </p:cNvPicPr>
          <p:nvPr>
            <p:ph idx="1"/>
          </p:nvPr>
        </p:nvPicPr>
        <p:blipFill>
          <a:blip r:embed="rId2"/>
          <a:stretch>
            <a:fillRect/>
          </a:stretch>
        </p:blipFill>
        <p:spPr>
          <a:xfrm>
            <a:off x="702255" y="1825625"/>
            <a:ext cx="7739489" cy="4351338"/>
          </a:xfrm>
        </p:spPr>
      </p:pic>
    </p:spTree>
    <p:extLst>
      <p:ext uri="{BB962C8B-B14F-4D97-AF65-F5344CB8AC3E}">
        <p14:creationId xmlns:p14="http://schemas.microsoft.com/office/powerpoint/2010/main" val="1783468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E514-EEE5-454D-ABF3-9753FCA25A46}"/>
              </a:ext>
            </a:extLst>
          </p:cNvPr>
          <p:cNvSpPr>
            <a:spLocks noGrp="1"/>
          </p:cNvSpPr>
          <p:nvPr>
            <p:ph type="title"/>
          </p:nvPr>
        </p:nvSpPr>
        <p:spPr/>
        <p:txBody>
          <a:bodyPr/>
          <a:lstStyle/>
          <a:p>
            <a:r>
              <a:rPr lang="en-US" dirty="0"/>
              <a:t>I love to work on boats and sail!</a:t>
            </a:r>
          </a:p>
        </p:txBody>
      </p:sp>
      <p:pic>
        <p:nvPicPr>
          <p:cNvPr id="5" name="Content Placeholder 4">
            <a:extLst>
              <a:ext uri="{FF2B5EF4-FFF2-40B4-BE49-F238E27FC236}">
                <a16:creationId xmlns:a16="http://schemas.microsoft.com/office/drawing/2014/main" id="{3F3F1F46-24F5-452B-AD7F-F2F047C3E4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1650" y="2134394"/>
            <a:ext cx="3060700" cy="3733800"/>
          </a:xfrm>
        </p:spPr>
      </p:pic>
    </p:spTree>
    <p:extLst>
      <p:ext uri="{BB962C8B-B14F-4D97-AF65-F5344CB8AC3E}">
        <p14:creationId xmlns:p14="http://schemas.microsoft.com/office/powerpoint/2010/main" val="967987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DDB6C2-874E-432A-B457-645BC1D9DA04}"/>
              </a:ext>
            </a:extLst>
          </p:cNvPr>
          <p:cNvPicPr>
            <a:picLocks noChangeAspect="1"/>
          </p:cNvPicPr>
          <p:nvPr/>
        </p:nvPicPr>
        <p:blipFill>
          <a:blip r:embed="rId2"/>
          <a:stretch>
            <a:fillRect/>
          </a:stretch>
        </p:blipFill>
        <p:spPr>
          <a:xfrm>
            <a:off x="0" y="858505"/>
            <a:ext cx="9144000" cy="5140990"/>
          </a:xfrm>
          <a:prstGeom prst="rect">
            <a:avLst/>
          </a:prstGeom>
        </p:spPr>
      </p:pic>
    </p:spTree>
    <p:extLst>
      <p:ext uri="{BB962C8B-B14F-4D97-AF65-F5344CB8AC3E}">
        <p14:creationId xmlns:p14="http://schemas.microsoft.com/office/powerpoint/2010/main" val="25489838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ED1404-1632-4265-8F88-7F7529202D9F}"/>
              </a:ext>
            </a:extLst>
          </p:cNvPr>
          <p:cNvPicPr>
            <a:picLocks noChangeAspect="1"/>
          </p:cNvPicPr>
          <p:nvPr/>
        </p:nvPicPr>
        <p:blipFill>
          <a:blip r:embed="rId2"/>
          <a:stretch>
            <a:fillRect/>
          </a:stretch>
        </p:blipFill>
        <p:spPr>
          <a:xfrm>
            <a:off x="0" y="858505"/>
            <a:ext cx="9144000" cy="5140990"/>
          </a:xfrm>
          <a:prstGeom prst="rect">
            <a:avLst/>
          </a:prstGeom>
        </p:spPr>
      </p:pic>
    </p:spTree>
    <p:extLst>
      <p:ext uri="{BB962C8B-B14F-4D97-AF65-F5344CB8AC3E}">
        <p14:creationId xmlns:p14="http://schemas.microsoft.com/office/powerpoint/2010/main" val="39888772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76CB0C-625E-4D48-AB68-814AD3964323}"/>
              </a:ext>
            </a:extLst>
          </p:cNvPr>
          <p:cNvPicPr>
            <a:picLocks noChangeAspect="1"/>
          </p:cNvPicPr>
          <p:nvPr/>
        </p:nvPicPr>
        <p:blipFill>
          <a:blip r:embed="rId2"/>
          <a:stretch>
            <a:fillRect/>
          </a:stretch>
        </p:blipFill>
        <p:spPr>
          <a:xfrm>
            <a:off x="0" y="858505"/>
            <a:ext cx="9144000" cy="5140990"/>
          </a:xfrm>
          <a:prstGeom prst="rect">
            <a:avLst/>
          </a:prstGeom>
        </p:spPr>
      </p:pic>
    </p:spTree>
    <p:extLst>
      <p:ext uri="{BB962C8B-B14F-4D97-AF65-F5344CB8AC3E}">
        <p14:creationId xmlns:p14="http://schemas.microsoft.com/office/powerpoint/2010/main" val="11219260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F545E-7E8F-4197-9DB8-E409954B1828}"/>
              </a:ext>
            </a:extLst>
          </p:cNvPr>
          <p:cNvSpPr>
            <a:spLocks noGrp="1"/>
          </p:cNvSpPr>
          <p:nvPr>
            <p:ph type="title"/>
          </p:nvPr>
        </p:nvSpPr>
        <p:spPr>
          <a:xfrm>
            <a:off x="628650" y="265044"/>
            <a:ext cx="7886700" cy="768626"/>
          </a:xfrm>
        </p:spPr>
        <p:txBody>
          <a:bodyPr>
            <a:normAutofit/>
          </a:bodyPr>
          <a:lstStyle/>
          <a:p>
            <a:pPr algn="ctr"/>
            <a:r>
              <a:rPr lang="en-US" dirty="0"/>
              <a:t>Excel</a:t>
            </a:r>
          </a:p>
        </p:txBody>
      </p:sp>
      <p:pic>
        <p:nvPicPr>
          <p:cNvPr id="4" name="Content Placeholder 3">
            <a:extLst>
              <a:ext uri="{FF2B5EF4-FFF2-40B4-BE49-F238E27FC236}">
                <a16:creationId xmlns:a16="http://schemas.microsoft.com/office/drawing/2014/main" id="{4D5B8EDA-FD4E-48A1-941D-A69126CD08D2}"/>
              </a:ext>
            </a:extLst>
          </p:cNvPr>
          <p:cNvPicPr>
            <a:picLocks noGrp="1" noChangeAspect="1"/>
          </p:cNvPicPr>
          <p:nvPr>
            <p:ph idx="1"/>
          </p:nvPr>
        </p:nvPicPr>
        <p:blipFill>
          <a:blip r:embed="rId2"/>
          <a:stretch>
            <a:fillRect/>
          </a:stretch>
        </p:blipFill>
        <p:spPr>
          <a:xfrm>
            <a:off x="1167797" y="1662113"/>
            <a:ext cx="6808406" cy="3827860"/>
          </a:xfrm>
          <a:prstGeom prst="rect">
            <a:avLst/>
          </a:prstGeom>
        </p:spPr>
      </p:pic>
    </p:spTree>
    <p:extLst>
      <p:ext uri="{BB962C8B-B14F-4D97-AF65-F5344CB8AC3E}">
        <p14:creationId xmlns:p14="http://schemas.microsoft.com/office/powerpoint/2010/main" val="6497840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4E775D-2C01-404E-B3CF-6E6BD737F803}"/>
              </a:ext>
            </a:extLst>
          </p:cNvPr>
          <p:cNvPicPr>
            <a:picLocks noChangeAspect="1"/>
          </p:cNvPicPr>
          <p:nvPr/>
        </p:nvPicPr>
        <p:blipFill>
          <a:blip r:embed="rId2"/>
          <a:stretch>
            <a:fillRect/>
          </a:stretch>
        </p:blipFill>
        <p:spPr>
          <a:xfrm>
            <a:off x="0" y="858505"/>
            <a:ext cx="9144000" cy="5140990"/>
          </a:xfrm>
          <a:prstGeom prst="rect">
            <a:avLst/>
          </a:prstGeom>
        </p:spPr>
      </p:pic>
    </p:spTree>
    <p:extLst>
      <p:ext uri="{BB962C8B-B14F-4D97-AF65-F5344CB8AC3E}">
        <p14:creationId xmlns:p14="http://schemas.microsoft.com/office/powerpoint/2010/main" val="42645809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839249-E934-408D-8E3B-CCEF15D6B443}"/>
              </a:ext>
            </a:extLst>
          </p:cNvPr>
          <p:cNvSpPr>
            <a:spLocks noGrp="1"/>
          </p:cNvSpPr>
          <p:nvPr>
            <p:ph type="title"/>
          </p:nvPr>
        </p:nvSpPr>
        <p:spPr>
          <a:xfrm>
            <a:off x="628650" y="956642"/>
            <a:ext cx="7886700" cy="516834"/>
          </a:xfrm>
        </p:spPr>
        <p:txBody>
          <a:bodyPr>
            <a:normAutofit/>
          </a:bodyPr>
          <a:lstStyle/>
          <a:p>
            <a:pPr algn="ctr"/>
            <a:r>
              <a:rPr lang="en-US" sz="3000" dirty="0"/>
              <a:t>Random Thoughts:</a:t>
            </a:r>
          </a:p>
        </p:txBody>
      </p:sp>
      <p:sp>
        <p:nvSpPr>
          <p:cNvPr id="6" name="Content Placeholder 5">
            <a:extLst>
              <a:ext uri="{FF2B5EF4-FFF2-40B4-BE49-F238E27FC236}">
                <a16:creationId xmlns:a16="http://schemas.microsoft.com/office/drawing/2014/main" id="{B6D49572-AEAA-49C2-A814-FB32DE5F3BF7}"/>
              </a:ext>
            </a:extLst>
          </p:cNvPr>
          <p:cNvSpPr>
            <a:spLocks noGrp="1"/>
          </p:cNvSpPr>
          <p:nvPr>
            <p:ph idx="1"/>
          </p:nvPr>
        </p:nvSpPr>
        <p:spPr>
          <a:xfrm>
            <a:off x="628650" y="1543050"/>
            <a:ext cx="7886700" cy="4184374"/>
          </a:xfrm>
        </p:spPr>
        <p:txBody>
          <a:bodyPr>
            <a:normAutofit fontScale="85000" lnSpcReduction="20000"/>
          </a:bodyPr>
          <a:lstStyle/>
          <a:p>
            <a:pPr marL="0" indent="0">
              <a:buNone/>
            </a:pPr>
            <a:r>
              <a:rPr lang="en-US" dirty="0"/>
              <a:t>Use the CASE approach:</a:t>
            </a:r>
          </a:p>
          <a:p>
            <a:pPr marL="0" indent="0">
              <a:buNone/>
            </a:pPr>
            <a:endParaRPr lang="en-US" dirty="0"/>
          </a:p>
          <a:p>
            <a:pPr marL="0" indent="0" algn="ctr">
              <a:buNone/>
            </a:pPr>
            <a:r>
              <a:rPr lang="en-US" dirty="0">
                <a:solidFill>
                  <a:srgbClr val="FF0000"/>
                </a:solidFill>
              </a:rPr>
              <a:t>Copy and Steal Everything….thank profusely</a:t>
            </a:r>
          </a:p>
          <a:p>
            <a:pPr marL="0" indent="0" algn="ctr">
              <a:buNone/>
            </a:pPr>
            <a:endParaRPr lang="en-US" dirty="0"/>
          </a:p>
          <a:p>
            <a:pPr marL="0" indent="0">
              <a:buNone/>
            </a:pPr>
            <a:r>
              <a:rPr lang="en-US" dirty="0"/>
              <a:t>When frustrated by technology:</a:t>
            </a:r>
          </a:p>
          <a:p>
            <a:pPr marL="0" indent="0">
              <a:buNone/>
            </a:pPr>
            <a:endParaRPr lang="en-US" dirty="0"/>
          </a:p>
          <a:p>
            <a:pPr marL="0" indent="0" algn="ctr">
              <a:buNone/>
            </a:pPr>
            <a:r>
              <a:rPr lang="en-US" dirty="0">
                <a:solidFill>
                  <a:srgbClr val="FF0000"/>
                </a:solidFill>
              </a:rPr>
              <a:t>Feet don’t fail me now…. Go for a walk!</a:t>
            </a:r>
          </a:p>
          <a:p>
            <a:pPr marL="0" indent="0" algn="ctr">
              <a:buNone/>
            </a:pPr>
            <a:endParaRPr lang="en-US" dirty="0">
              <a:solidFill>
                <a:srgbClr val="FF0000"/>
              </a:solidFill>
            </a:endParaRPr>
          </a:p>
          <a:p>
            <a:pPr marL="0" indent="0">
              <a:buNone/>
            </a:pPr>
            <a:r>
              <a:rPr lang="en-US" dirty="0"/>
              <a:t>Everyone makes mistakes:</a:t>
            </a:r>
          </a:p>
          <a:p>
            <a:pPr marL="0" indent="0">
              <a:buNone/>
            </a:pPr>
            <a:endParaRPr lang="en-US" dirty="0"/>
          </a:p>
          <a:p>
            <a:pPr marL="0" indent="0" algn="ctr">
              <a:buNone/>
            </a:pPr>
            <a:r>
              <a:rPr lang="en-US" dirty="0">
                <a:solidFill>
                  <a:srgbClr val="C00000"/>
                </a:solidFill>
              </a:rPr>
              <a:t> </a:t>
            </a:r>
            <a:r>
              <a:rPr lang="en-US" dirty="0">
                <a:solidFill>
                  <a:srgbClr val="FF0000"/>
                </a:solidFill>
              </a:rPr>
              <a:t>It’s not a mistake if you correct it!</a:t>
            </a:r>
          </a:p>
          <a:p>
            <a:pPr marL="0" indent="0" algn="ctr">
              <a:buNone/>
            </a:pPr>
            <a:endParaRPr lang="en-US" dirty="0">
              <a:solidFill>
                <a:srgbClr val="FF0000"/>
              </a:solidFill>
            </a:endParaRPr>
          </a:p>
          <a:p>
            <a:pPr marL="0" indent="0" algn="ctr">
              <a:buNone/>
            </a:pPr>
            <a:endParaRPr lang="en-US" dirty="0">
              <a:solidFill>
                <a:srgbClr val="FF0000"/>
              </a:solidFill>
            </a:endParaRPr>
          </a:p>
        </p:txBody>
      </p:sp>
    </p:spTree>
    <p:extLst>
      <p:ext uri="{BB962C8B-B14F-4D97-AF65-F5344CB8AC3E}">
        <p14:creationId xmlns:p14="http://schemas.microsoft.com/office/powerpoint/2010/main" val="34027950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90330"/>
            <a:ext cx="7886700" cy="808383"/>
          </a:xfrm>
        </p:spPr>
        <p:txBody>
          <a:bodyPr>
            <a:noAutofit/>
          </a:bodyPr>
          <a:lstStyle/>
          <a:p>
            <a:pPr algn="ctr"/>
            <a:r>
              <a:rPr lang="en-US" sz="3600" dirty="0"/>
              <a:t>First Assignments</a:t>
            </a:r>
          </a:p>
        </p:txBody>
      </p:sp>
      <p:sp>
        <p:nvSpPr>
          <p:cNvPr id="3" name="Content Placeholder 2"/>
          <p:cNvSpPr>
            <a:spLocks noGrp="1"/>
          </p:cNvSpPr>
          <p:nvPr>
            <p:ph idx="1"/>
          </p:nvPr>
        </p:nvSpPr>
        <p:spPr>
          <a:xfrm>
            <a:off x="628650" y="1714500"/>
            <a:ext cx="7886700" cy="4818821"/>
          </a:xfrm>
        </p:spPr>
        <p:txBody>
          <a:bodyPr>
            <a:noAutofit/>
          </a:bodyPr>
          <a:lstStyle/>
          <a:p>
            <a:r>
              <a:rPr lang="en-US" sz="3000" dirty="0"/>
              <a:t>Write a one- or two-page (200 to 400 words) essay explaining what you want to learn in BIS 205 Information Management and describe any challenges you may have in learning this material. This first assignment must be written using Microsoft Word and is due Thursday, January 20th by 11:59 PM via Blackboard.</a:t>
            </a:r>
          </a:p>
          <a:p>
            <a:r>
              <a:rPr lang="en-US" sz="3000" dirty="0"/>
              <a:t>If unfamiliar with Excel, do some Excel tutorials.</a:t>
            </a:r>
          </a:p>
          <a:p>
            <a:r>
              <a:rPr lang="en-US" sz="3000" dirty="0"/>
              <a:t>Read Chapter 1 of Bourgeois, </a:t>
            </a:r>
            <a:r>
              <a:rPr lang="en-US" sz="3000" u="sng" dirty="0"/>
              <a:t>Information Systems for Business and Beyond (2019)</a:t>
            </a:r>
            <a:r>
              <a:rPr lang="en-US" sz="3000" dirty="0"/>
              <a:t>.</a:t>
            </a:r>
            <a:endParaRPr lang="en-US" sz="3000" u="sng" dirty="0"/>
          </a:p>
        </p:txBody>
      </p:sp>
    </p:spTree>
    <p:extLst>
      <p:ext uri="{BB962C8B-B14F-4D97-AF65-F5344CB8AC3E}">
        <p14:creationId xmlns:p14="http://schemas.microsoft.com/office/powerpoint/2010/main" val="3558584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7C290-1D18-4891-AB60-C7AAEA6B94B3}"/>
              </a:ext>
            </a:extLst>
          </p:cNvPr>
          <p:cNvSpPr>
            <a:spLocks noGrp="1"/>
          </p:cNvSpPr>
          <p:nvPr>
            <p:ph type="title"/>
          </p:nvPr>
        </p:nvSpPr>
        <p:spPr/>
        <p:txBody>
          <a:bodyPr>
            <a:normAutofit/>
          </a:bodyPr>
          <a:lstStyle/>
          <a:p>
            <a:r>
              <a:rPr lang="en-US" sz="3200" dirty="0"/>
              <a:t>I design and build kayaks at </a:t>
            </a:r>
            <a:r>
              <a:rPr lang="en-US" sz="3200" dirty="0" err="1"/>
              <a:t>Cappy’s</a:t>
            </a:r>
            <a:r>
              <a:rPr lang="en-US" sz="3200" dirty="0"/>
              <a:t> Boat Shop</a:t>
            </a:r>
          </a:p>
        </p:txBody>
      </p:sp>
      <p:pic>
        <p:nvPicPr>
          <p:cNvPr id="5" name="Content Placeholder 4">
            <a:extLst>
              <a:ext uri="{FF2B5EF4-FFF2-40B4-BE49-F238E27FC236}">
                <a16:creationId xmlns:a16="http://schemas.microsoft.com/office/drawing/2014/main" id="{91E488F7-D3C1-479D-BB03-3C906687AAB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71108" y="1825625"/>
            <a:ext cx="5801784" cy="4351338"/>
          </a:xfrm>
        </p:spPr>
      </p:pic>
    </p:spTree>
    <p:extLst>
      <p:ext uri="{BB962C8B-B14F-4D97-AF65-F5344CB8AC3E}">
        <p14:creationId xmlns:p14="http://schemas.microsoft.com/office/powerpoint/2010/main" val="523365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7A933-3E72-4EC4-B14C-7E75BE99DCCE}"/>
              </a:ext>
            </a:extLst>
          </p:cNvPr>
          <p:cNvSpPr>
            <a:spLocks noGrp="1"/>
          </p:cNvSpPr>
          <p:nvPr>
            <p:ph type="title"/>
          </p:nvPr>
        </p:nvSpPr>
        <p:spPr>
          <a:xfrm>
            <a:off x="628650" y="946703"/>
            <a:ext cx="7886700" cy="421325"/>
          </a:xfrm>
        </p:spPr>
        <p:txBody>
          <a:bodyPr>
            <a:normAutofit fontScale="90000"/>
          </a:bodyPr>
          <a:lstStyle/>
          <a:p>
            <a:pPr algn="ctr"/>
            <a:r>
              <a:rPr lang="en-US" dirty="0"/>
              <a:t>Who are You?</a:t>
            </a:r>
          </a:p>
        </p:txBody>
      </p:sp>
      <p:pic>
        <p:nvPicPr>
          <p:cNvPr id="7" name="Content Placeholder 6" descr="Graphical user interface, text, application, email&#10;&#10;Description automatically generated">
            <a:extLst>
              <a:ext uri="{FF2B5EF4-FFF2-40B4-BE49-F238E27FC236}">
                <a16:creationId xmlns:a16="http://schemas.microsoft.com/office/drawing/2014/main" id="{99555092-FDFA-422C-ABB1-B0CB7548CB56}"/>
              </a:ext>
            </a:extLst>
          </p:cNvPr>
          <p:cNvPicPr>
            <a:picLocks noGrp="1" noChangeAspect="1"/>
          </p:cNvPicPr>
          <p:nvPr>
            <p:ph idx="1"/>
          </p:nvPr>
        </p:nvPicPr>
        <p:blipFill>
          <a:blip r:embed="rId2"/>
          <a:stretch>
            <a:fillRect/>
          </a:stretch>
        </p:blipFill>
        <p:spPr>
          <a:xfrm>
            <a:off x="702255" y="1825625"/>
            <a:ext cx="7739489" cy="4351338"/>
          </a:xfrm>
        </p:spPr>
      </p:pic>
    </p:spTree>
    <p:extLst>
      <p:ext uri="{BB962C8B-B14F-4D97-AF65-F5344CB8AC3E}">
        <p14:creationId xmlns:p14="http://schemas.microsoft.com/office/powerpoint/2010/main" val="3624661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CE52E-6DA2-458F-AEB4-AA40B24B9673}"/>
              </a:ext>
            </a:extLst>
          </p:cNvPr>
          <p:cNvSpPr>
            <a:spLocks noGrp="1"/>
          </p:cNvSpPr>
          <p:nvPr>
            <p:ph type="title"/>
          </p:nvPr>
        </p:nvSpPr>
        <p:spPr/>
        <p:txBody>
          <a:bodyPr/>
          <a:lstStyle/>
          <a:p>
            <a:r>
              <a:rPr lang="en-US" dirty="0"/>
              <a:t>Pull up Class stats</a:t>
            </a:r>
          </a:p>
        </p:txBody>
      </p:sp>
      <p:sp>
        <p:nvSpPr>
          <p:cNvPr id="3" name="Content Placeholder 2">
            <a:extLst>
              <a:ext uri="{FF2B5EF4-FFF2-40B4-BE49-F238E27FC236}">
                <a16:creationId xmlns:a16="http://schemas.microsoft.com/office/drawing/2014/main" id="{B138B3A2-AE8C-4F5B-9F13-89D0CFD267C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91922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131094"/>
            <a:ext cx="7886700" cy="640556"/>
          </a:xfrm>
        </p:spPr>
        <p:txBody>
          <a:bodyPr>
            <a:normAutofit fontScale="90000"/>
          </a:bodyPr>
          <a:lstStyle/>
          <a:p>
            <a:pPr algn="ctr"/>
            <a:r>
              <a:rPr lang="en-US" b="1" dirty="0"/>
              <a:t>BIS 205 COURSE DESCRIPTION:</a:t>
            </a:r>
            <a:br>
              <a:rPr lang="en-US" b="1" dirty="0"/>
            </a:br>
            <a:endParaRPr lang="en-US" b="1" dirty="0"/>
          </a:p>
        </p:txBody>
      </p:sp>
      <p:sp>
        <p:nvSpPr>
          <p:cNvPr id="3" name="Content Placeholder 2"/>
          <p:cNvSpPr>
            <a:spLocks noGrp="1"/>
          </p:cNvSpPr>
          <p:nvPr>
            <p:ph idx="1"/>
          </p:nvPr>
        </p:nvSpPr>
        <p:spPr>
          <a:xfrm>
            <a:off x="628650" y="1771651"/>
            <a:ext cx="7886700" cy="3718322"/>
          </a:xfrm>
        </p:spPr>
        <p:txBody>
          <a:bodyPr>
            <a:normAutofit fontScale="92500" lnSpcReduction="20000"/>
          </a:bodyPr>
          <a:lstStyle/>
          <a:p>
            <a:pPr marL="0" indent="0">
              <a:buNone/>
            </a:pPr>
            <a:endParaRPr lang="en-US" dirty="0"/>
          </a:p>
          <a:p>
            <a:pPr marL="0" indent="0">
              <a:buNone/>
            </a:pPr>
            <a:r>
              <a:rPr lang="en-US" sz="3000" dirty="0"/>
              <a:t>“The course introduces the use of information technology for ethical problem solving and decision-making across all the functions of business. Attention is given to the critical analysis, organization, communication and presentation of information for organizational planning and control with critical reflection on project work. ”</a:t>
            </a:r>
          </a:p>
          <a:p>
            <a:pPr marL="0" indent="0">
              <a:buNone/>
            </a:pPr>
            <a:endParaRPr lang="en-US" sz="3600" dirty="0"/>
          </a:p>
          <a:p>
            <a:pPr marL="0" indent="0">
              <a:buNone/>
            </a:pPr>
            <a:r>
              <a:rPr lang="en-US" sz="1350" dirty="0"/>
              <a:t>Source: </a:t>
            </a:r>
            <a:r>
              <a:rPr lang="en-US" sz="1350" dirty="0" err="1"/>
              <a:t>Eastern’s</a:t>
            </a:r>
            <a:r>
              <a:rPr lang="en-US" sz="1350" dirty="0"/>
              <a:t> Catalogue</a:t>
            </a:r>
          </a:p>
          <a:p>
            <a:pPr marL="0" indent="0">
              <a:buNone/>
            </a:pPr>
            <a:endParaRPr lang="en-US" dirty="0"/>
          </a:p>
        </p:txBody>
      </p:sp>
    </p:spTree>
    <p:extLst>
      <p:ext uri="{BB962C8B-B14F-4D97-AF65-F5344CB8AC3E}">
        <p14:creationId xmlns:p14="http://schemas.microsoft.com/office/powerpoint/2010/main" val="2049797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BIS 205 Goals</a:t>
            </a:r>
          </a:p>
        </p:txBody>
      </p:sp>
      <p:sp>
        <p:nvSpPr>
          <p:cNvPr id="3" name="Content Placeholder 2"/>
          <p:cNvSpPr>
            <a:spLocks noGrp="1"/>
          </p:cNvSpPr>
          <p:nvPr>
            <p:ph idx="1"/>
          </p:nvPr>
        </p:nvSpPr>
        <p:spPr/>
        <p:txBody>
          <a:bodyPr>
            <a:normAutofit/>
          </a:bodyPr>
          <a:lstStyle/>
          <a:p>
            <a:pPr marL="0" indent="0">
              <a:buNone/>
            </a:pPr>
            <a:r>
              <a:rPr lang="en-US" sz="2700" dirty="0"/>
              <a:t>The </a:t>
            </a:r>
            <a:r>
              <a:rPr lang="en-US" sz="2700" b="1" dirty="0"/>
              <a:t>main</a:t>
            </a:r>
            <a:r>
              <a:rPr lang="en-US" sz="2700" dirty="0"/>
              <a:t> </a:t>
            </a:r>
            <a:r>
              <a:rPr lang="en-US" sz="2700" b="1" dirty="0"/>
              <a:t>aim </a:t>
            </a:r>
            <a:r>
              <a:rPr lang="en-US" sz="2700" dirty="0"/>
              <a:t>of this course is to provide students with an understanding of information technology so that they can explore applications of information systems in organizations, appreciate the impact of computers on organizations and society, foster the development of critical thinking skills in analyzing organizational problems, practice information literacy skills in handling work tasks, and promote the ethical use of digital information for greater personal and career productivity.</a:t>
            </a:r>
          </a:p>
          <a:p>
            <a:pPr marL="0" indent="0">
              <a:buNone/>
            </a:pPr>
            <a:endParaRPr lang="en-US" dirty="0"/>
          </a:p>
        </p:txBody>
      </p:sp>
    </p:spTree>
    <p:extLst>
      <p:ext uri="{BB962C8B-B14F-4D97-AF65-F5344CB8AC3E}">
        <p14:creationId xmlns:p14="http://schemas.microsoft.com/office/powerpoint/2010/main" val="2606883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74364-8EC3-4DB5-A004-F47ADD4FE4FF}"/>
              </a:ext>
            </a:extLst>
          </p:cNvPr>
          <p:cNvSpPr>
            <a:spLocks noGrp="1"/>
          </p:cNvSpPr>
          <p:nvPr>
            <p:ph type="title"/>
          </p:nvPr>
        </p:nvSpPr>
        <p:spPr/>
        <p:txBody>
          <a:bodyPr/>
          <a:lstStyle/>
          <a:p>
            <a:pPr algn="ctr"/>
            <a:r>
              <a:rPr lang="en-US" dirty="0"/>
              <a:t>BIS 205 Course Learning Objectives</a:t>
            </a:r>
          </a:p>
        </p:txBody>
      </p:sp>
      <p:sp>
        <p:nvSpPr>
          <p:cNvPr id="3" name="Content Placeholder 2">
            <a:extLst>
              <a:ext uri="{FF2B5EF4-FFF2-40B4-BE49-F238E27FC236}">
                <a16:creationId xmlns:a16="http://schemas.microsoft.com/office/drawing/2014/main" id="{A4404E27-69C9-4D96-A4D4-F91242D6E1EC}"/>
              </a:ext>
            </a:extLst>
          </p:cNvPr>
          <p:cNvSpPr>
            <a:spLocks noGrp="1"/>
          </p:cNvSpPr>
          <p:nvPr>
            <p:ph idx="1"/>
          </p:nvPr>
        </p:nvSpPr>
        <p:spPr>
          <a:xfrm>
            <a:off x="628650" y="2226469"/>
            <a:ext cx="8151284" cy="3263504"/>
          </a:xfrm>
        </p:spPr>
        <p:txBody>
          <a:bodyPr>
            <a:normAutofit fontScale="70000" lnSpcReduction="20000"/>
          </a:bodyPr>
          <a:lstStyle/>
          <a:p>
            <a:pPr marL="0" indent="0">
              <a:buNone/>
            </a:pPr>
            <a:r>
              <a:rPr lang="en-US" dirty="0"/>
              <a:t>Specifically, after the completion of the course, a student will be able to:</a:t>
            </a:r>
          </a:p>
          <a:p>
            <a:pPr marL="0" indent="0">
              <a:buNone/>
            </a:pPr>
            <a:endParaRPr lang="en-US" dirty="0"/>
          </a:p>
          <a:p>
            <a:pPr lvl="0"/>
            <a:r>
              <a:rPr lang="en-US" dirty="0"/>
              <a:t>Understand the role of digital information technology in organizations, identify relevant information sources for problem solving and be able to analyze and present their findings. </a:t>
            </a:r>
          </a:p>
          <a:p>
            <a:pPr lvl="0"/>
            <a:r>
              <a:rPr lang="en-US" dirty="0"/>
              <a:t>Understand important information systems used in organizations.</a:t>
            </a:r>
          </a:p>
          <a:p>
            <a:pPr lvl="0"/>
            <a:r>
              <a:rPr lang="en-US" dirty="0"/>
              <a:t>Apply hands-on IT personal productivity skills in information management. </a:t>
            </a:r>
          </a:p>
          <a:p>
            <a:pPr lvl="0"/>
            <a:r>
              <a:rPr lang="en-US" dirty="0"/>
              <a:t>Explain the technical and ethical limits of information systems in a global environment.</a:t>
            </a:r>
          </a:p>
          <a:p>
            <a:pPr marL="0" indent="0">
              <a:buNone/>
            </a:pPr>
            <a:endParaRPr lang="en-US" dirty="0"/>
          </a:p>
        </p:txBody>
      </p:sp>
    </p:spTree>
    <p:extLst>
      <p:ext uri="{BB962C8B-B14F-4D97-AF65-F5344CB8AC3E}">
        <p14:creationId xmlns:p14="http://schemas.microsoft.com/office/powerpoint/2010/main" val="1622097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1056</TotalTime>
  <Words>1508</Words>
  <Application>Microsoft Macintosh PowerPoint</Application>
  <PresentationFormat>On-screen Show (4:3)</PresentationFormat>
  <Paragraphs>179</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Cambria</vt:lpstr>
      <vt:lpstr>Office Theme</vt:lpstr>
      <vt:lpstr>BIS 205  Introduction to Information Management  Sections 4 and 5  Dave Hemenway Hemenwayd@easternct.edu Spring 2022</vt:lpstr>
      <vt:lpstr>Dave Hemenway Short Biography</vt:lpstr>
      <vt:lpstr>I love to work on boats and sail!</vt:lpstr>
      <vt:lpstr>I design and build kayaks at Cappy’s Boat Shop</vt:lpstr>
      <vt:lpstr>Who are You?</vt:lpstr>
      <vt:lpstr>Pull up Class stats</vt:lpstr>
      <vt:lpstr>BIS 205 COURSE DESCRIPTION: </vt:lpstr>
      <vt:lpstr>BIS 205 Goals</vt:lpstr>
      <vt:lpstr>BIS 205 Course Learning Objectives</vt:lpstr>
      <vt:lpstr>LAC Tier II Applied Information Technology Outcomes </vt:lpstr>
      <vt:lpstr>Basic Information Management, Excel, and Access Skills</vt:lpstr>
      <vt:lpstr>Three Liberal Arts Goals for BIS 205</vt:lpstr>
      <vt:lpstr>PowerPoint Presentation</vt:lpstr>
      <vt:lpstr>Data, Information, Knowledge, and Wisdom</vt:lpstr>
      <vt:lpstr>Four Ways of Knowing</vt:lpstr>
      <vt:lpstr>Is Technology a Double-Edged Sword?</vt:lpstr>
      <vt:lpstr>Course Expectations:</vt:lpstr>
      <vt:lpstr>Course Requirements:</vt:lpstr>
      <vt:lpstr>PowerPoint Presentation</vt:lpstr>
      <vt:lpstr>PowerPoint Presentation</vt:lpstr>
      <vt:lpstr>Resources</vt:lpstr>
      <vt:lpstr>PowerPoint Presentation</vt:lpstr>
      <vt:lpstr>PowerPoint Presentation</vt:lpstr>
      <vt:lpstr>PowerPoint Presentation</vt:lpstr>
      <vt:lpstr>Goodwill Community Foundation</vt:lpstr>
      <vt:lpstr>Goodwill Community Foundation - Excel</vt:lpstr>
      <vt:lpstr>Goodwill Community Foundation - Access</vt:lpstr>
      <vt:lpstr>Challenges</vt:lpstr>
      <vt:lpstr>PowerPoint Presentation</vt:lpstr>
      <vt:lpstr>PowerPoint Presentation</vt:lpstr>
      <vt:lpstr>PowerPoint Presentation</vt:lpstr>
      <vt:lpstr>PowerPoint Presentation</vt:lpstr>
      <vt:lpstr>Excel</vt:lpstr>
      <vt:lpstr>PowerPoint Presentation</vt:lpstr>
      <vt:lpstr>Random Thoughts:</vt:lpstr>
      <vt:lpstr>First Assignments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 215 Statistics</dc:title>
  <dc:creator>David Hemenway</dc:creator>
  <cp:lastModifiedBy>Villegas,Juan G.(Student)</cp:lastModifiedBy>
  <cp:revision>100</cp:revision>
  <cp:lastPrinted>2020-01-18T13:40:56Z</cp:lastPrinted>
  <dcterms:created xsi:type="dcterms:W3CDTF">2017-01-17T21:37:08Z</dcterms:created>
  <dcterms:modified xsi:type="dcterms:W3CDTF">2022-01-21T01:02:05Z</dcterms:modified>
</cp:coreProperties>
</file>