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3" r:id="rId4"/>
    <p:sldId id="284" r:id="rId5"/>
    <p:sldId id="290" r:id="rId6"/>
    <p:sldId id="259" r:id="rId7"/>
    <p:sldId id="291" r:id="rId8"/>
    <p:sldId id="292" r:id="rId9"/>
    <p:sldId id="277" r:id="rId10"/>
    <p:sldId id="282" r:id="rId11"/>
    <p:sldId id="285" r:id="rId12"/>
    <p:sldId id="289" r:id="rId13"/>
    <p:sldId id="286" r:id="rId14"/>
    <p:sldId id="257" r:id="rId15"/>
    <p:sldId id="258" r:id="rId16"/>
    <p:sldId id="287" r:id="rId17"/>
    <p:sldId id="260" r:id="rId18"/>
    <p:sldId id="261" r:id="rId19"/>
    <p:sldId id="262" r:id="rId20"/>
    <p:sldId id="263" r:id="rId21"/>
    <p:sldId id="293" r:id="rId22"/>
    <p:sldId id="288"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24" d="100"/>
          <a:sy n="124" d="100"/>
        </p:scale>
        <p:origin x="5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94D5-9139-4ABE-AFFD-84B9E762B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460226-0883-44D1-94D2-1639B7BCA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F2F31-428A-4691-9DA1-2DFA9BC009C0}"/>
              </a:ext>
            </a:extLst>
          </p:cNvPr>
          <p:cNvSpPr>
            <a:spLocks noGrp="1"/>
          </p:cNvSpPr>
          <p:nvPr>
            <p:ph type="dt" sz="half" idx="10"/>
          </p:nvPr>
        </p:nvSpPr>
        <p:spPr/>
        <p:txBody>
          <a:bodyPr/>
          <a:lstStyle/>
          <a:p>
            <a:fld id="{ED1F64DD-15AB-4BE3-8797-2966C5529D3C}" type="datetimeFigureOut">
              <a:rPr lang="en-US" smtClean="0"/>
              <a:t>1/20/22</a:t>
            </a:fld>
            <a:endParaRPr lang="en-US"/>
          </a:p>
        </p:txBody>
      </p:sp>
      <p:sp>
        <p:nvSpPr>
          <p:cNvPr id="5" name="Footer Placeholder 4">
            <a:extLst>
              <a:ext uri="{FF2B5EF4-FFF2-40B4-BE49-F238E27FC236}">
                <a16:creationId xmlns:a16="http://schemas.microsoft.com/office/drawing/2014/main" id="{116FF013-ADE0-4AB3-9A13-F525109DE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38C8-BB54-4D22-B7AD-199085FBF851}"/>
              </a:ext>
            </a:extLst>
          </p:cNvPr>
          <p:cNvSpPr>
            <a:spLocks noGrp="1"/>
          </p:cNvSpPr>
          <p:nvPr>
            <p:ph type="sldNum" sz="quarter" idx="12"/>
          </p:nvPr>
        </p:nvSpPr>
        <p:spPr/>
        <p:txBody>
          <a:bodyPr/>
          <a:lstStyle/>
          <a:p>
            <a:fld id="{104E4714-4871-4EF1-80AD-1C6C6B8B552B}" type="slidenum">
              <a:rPr lang="en-US" smtClean="0"/>
              <a:t>‹#›</a:t>
            </a:fld>
            <a:endParaRPr lang="en-US"/>
          </a:p>
        </p:txBody>
      </p:sp>
    </p:spTree>
    <p:extLst>
      <p:ext uri="{BB962C8B-B14F-4D97-AF65-F5344CB8AC3E}">
        <p14:creationId xmlns:p14="http://schemas.microsoft.com/office/powerpoint/2010/main" val="1895956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3937-AA58-4555-A7B9-C9D275C38D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2E102-C81F-467C-BA24-451A342CE1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5C50A-2956-4907-A62B-B7AEAA0FA1CB}"/>
              </a:ext>
            </a:extLst>
          </p:cNvPr>
          <p:cNvSpPr>
            <a:spLocks noGrp="1"/>
          </p:cNvSpPr>
          <p:nvPr>
            <p:ph type="dt" sz="half" idx="10"/>
          </p:nvPr>
        </p:nvSpPr>
        <p:spPr/>
        <p:txBody>
          <a:bodyPr/>
          <a:lstStyle/>
          <a:p>
            <a:fld id="{ED1F64DD-15AB-4BE3-8797-2966C5529D3C}" type="datetimeFigureOut">
              <a:rPr lang="en-US" smtClean="0"/>
              <a:t>1/20/22</a:t>
            </a:fld>
            <a:endParaRPr lang="en-US"/>
          </a:p>
        </p:txBody>
      </p:sp>
      <p:sp>
        <p:nvSpPr>
          <p:cNvPr id="5" name="Footer Placeholder 4">
            <a:extLst>
              <a:ext uri="{FF2B5EF4-FFF2-40B4-BE49-F238E27FC236}">
                <a16:creationId xmlns:a16="http://schemas.microsoft.com/office/drawing/2014/main" id="{B3F7DBC5-253D-4064-B17B-CA3E071EA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E7F71-CF1A-4BD4-8B8C-0B91935043CE}"/>
              </a:ext>
            </a:extLst>
          </p:cNvPr>
          <p:cNvSpPr>
            <a:spLocks noGrp="1"/>
          </p:cNvSpPr>
          <p:nvPr>
            <p:ph type="sldNum" sz="quarter" idx="12"/>
          </p:nvPr>
        </p:nvSpPr>
        <p:spPr/>
        <p:txBody>
          <a:bodyPr/>
          <a:lstStyle/>
          <a:p>
            <a:fld id="{104E4714-4871-4EF1-80AD-1C6C6B8B552B}" type="slidenum">
              <a:rPr lang="en-US" smtClean="0"/>
              <a:t>‹#›</a:t>
            </a:fld>
            <a:endParaRPr lang="en-US"/>
          </a:p>
        </p:txBody>
      </p:sp>
    </p:spTree>
    <p:extLst>
      <p:ext uri="{BB962C8B-B14F-4D97-AF65-F5344CB8AC3E}">
        <p14:creationId xmlns:p14="http://schemas.microsoft.com/office/powerpoint/2010/main" val="38914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BA9CD-0405-4690-BF5C-79FEDE3F15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2C4DE2-0CCC-4D29-94E1-3009721F1B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19460C-F6ED-43E1-8535-D76A1AEED66A}"/>
              </a:ext>
            </a:extLst>
          </p:cNvPr>
          <p:cNvSpPr>
            <a:spLocks noGrp="1"/>
          </p:cNvSpPr>
          <p:nvPr>
            <p:ph type="dt" sz="half" idx="10"/>
          </p:nvPr>
        </p:nvSpPr>
        <p:spPr/>
        <p:txBody>
          <a:bodyPr/>
          <a:lstStyle/>
          <a:p>
            <a:fld id="{ED1F64DD-15AB-4BE3-8797-2966C5529D3C}" type="datetimeFigureOut">
              <a:rPr lang="en-US" smtClean="0"/>
              <a:t>1/20/22</a:t>
            </a:fld>
            <a:endParaRPr lang="en-US"/>
          </a:p>
        </p:txBody>
      </p:sp>
      <p:sp>
        <p:nvSpPr>
          <p:cNvPr id="5" name="Footer Placeholder 4">
            <a:extLst>
              <a:ext uri="{FF2B5EF4-FFF2-40B4-BE49-F238E27FC236}">
                <a16:creationId xmlns:a16="http://schemas.microsoft.com/office/drawing/2014/main" id="{226216B1-FA2D-4378-B350-DE398121A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2D138-8BFD-4A66-AEAB-332063FE09EC}"/>
              </a:ext>
            </a:extLst>
          </p:cNvPr>
          <p:cNvSpPr>
            <a:spLocks noGrp="1"/>
          </p:cNvSpPr>
          <p:nvPr>
            <p:ph type="sldNum" sz="quarter" idx="12"/>
          </p:nvPr>
        </p:nvSpPr>
        <p:spPr/>
        <p:txBody>
          <a:bodyPr/>
          <a:lstStyle/>
          <a:p>
            <a:fld id="{104E4714-4871-4EF1-80AD-1C6C6B8B552B}" type="slidenum">
              <a:rPr lang="en-US" smtClean="0"/>
              <a:t>‹#›</a:t>
            </a:fld>
            <a:endParaRPr lang="en-US"/>
          </a:p>
        </p:txBody>
      </p:sp>
    </p:spTree>
    <p:extLst>
      <p:ext uri="{BB962C8B-B14F-4D97-AF65-F5344CB8AC3E}">
        <p14:creationId xmlns:p14="http://schemas.microsoft.com/office/powerpoint/2010/main" val="332979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4829-B27C-4BA0-A546-D64A1DB14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21F02-0D34-4F33-8A24-5AAC044324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72A9C-E249-43B1-A904-D2144F2CD1AE}"/>
              </a:ext>
            </a:extLst>
          </p:cNvPr>
          <p:cNvSpPr>
            <a:spLocks noGrp="1"/>
          </p:cNvSpPr>
          <p:nvPr>
            <p:ph type="dt" sz="half" idx="10"/>
          </p:nvPr>
        </p:nvSpPr>
        <p:spPr/>
        <p:txBody>
          <a:bodyPr/>
          <a:lstStyle/>
          <a:p>
            <a:fld id="{ED1F64DD-15AB-4BE3-8797-2966C5529D3C}" type="datetimeFigureOut">
              <a:rPr lang="en-US" smtClean="0"/>
              <a:t>1/20/22</a:t>
            </a:fld>
            <a:endParaRPr lang="en-US"/>
          </a:p>
        </p:txBody>
      </p:sp>
      <p:sp>
        <p:nvSpPr>
          <p:cNvPr id="5" name="Footer Placeholder 4">
            <a:extLst>
              <a:ext uri="{FF2B5EF4-FFF2-40B4-BE49-F238E27FC236}">
                <a16:creationId xmlns:a16="http://schemas.microsoft.com/office/drawing/2014/main" id="{8357A84D-54DE-4BB0-A461-E9D4B1B0F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EED04-F898-4078-8DB9-D182B92065EA}"/>
              </a:ext>
            </a:extLst>
          </p:cNvPr>
          <p:cNvSpPr>
            <a:spLocks noGrp="1"/>
          </p:cNvSpPr>
          <p:nvPr>
            <p:ph type="sldNum" sz="quarter" idx="12"/>
          </p:nvPr>
        </p:nvSpPr>
        <p:spPr/>
        <p:txBody>
          <a:bodyPr/>
          <a:lstStyle/>
          <a:p>
            <a:fld id="{104E4714-4871-4EF1-80AD-1C6C6B8B552B}" type="slidenum">
              <a:rPr lang="en-US" smtClean="0"/>
              <a:t>‹#›</a:t>
            </a:fld>
            <a:endParaRPr lang="en-US"/>
          </a:p>
        </p:txBody>
      </p:sp>
    </p:spTree>
    <p:extLst>
      <p:ext uri="{BB962C8B-B14F-4D97-AF65-F5344CB8AC3E}">
        <p14:creationId xmlns:p14="http://schemas.microsoft.com/office/powerpoint/2010/main" val="326988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E3C9-0B5B-4854-A334-486904B99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4C7B70-C9EE-4031-8C67-A5945EBA9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4E05A9-CB14-4B35-BF71-517200A78F4E}"/>
              </a:ext>
            </a:extLst>
          </p:cNvPr>
          <p:cNvSpPr>
            <a:spLocks noGrp="1"/>
          </p:cNvSpPr>
          <p:nvPr>
            <p:ph type="dt" sz="half" idx="10"/>
          </p:nvPr>
        </p:nvSpPr>
        <p:spPr/>
        <p:txBody>
          <a:bodyPr/>
          <a:lstStyle/>
          <a:p>
            <a:fld id="{ED1F64DD-15AB-4BE3-8797-2966C5529D3C}" type="datetimeFigureOut">
              <a:rPr lang="en-US" smtClean="0"/>
              <a:t>1/20/22</a:t>
            </a:fld>
            <a:endParaRPr lang="en-US"/>
          </a:p>
        </p:txBody>
      </p:sp>
      <p:sp>
        <p:nvSpPr>
          <p:cNvPr id="5" name="Footer Placeholder 4">
            <a:extLst>
              <a:ext uri="{FF2B5EF4-FFF2-40B4-BE49-F238E27FC236}">
                <a16:creationId xmlns:a16="http://schemas.microsoft.com/office/drawing/2014/main" id="{B789BD78-D25D-47BB-A325-72E870214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DAFB3-78B6-4ADB-BDA1-B033EDF205AC}"/>
              </a:ext>
            </a:extLst>
          </p:cNvPr>
          <p:cNvSpPr>
            <a:spLocks noGrp="1"/>
          </p:cNvSpPr>
          <p:nvPr>
            <p:ph type="sldNum" sz="quarter" idx="12"/>
          </p:nvPr>
        </p:nvSpPr>
        <p:spPr/>
        <p:txBody>
          <a:bodyPr/>
          <a:lstStyle/>
          <a:p>
            <a:fld id="{104E4714-4871-4EF1-80AD-1C6C6B8B552B}" type="slidenum">
              <a:rPr lang="en-US" smtClean="0"/>
              <a:t>‹#›</a:t>
            </a:fld>
            <a:endParaRPr lang="en-US"/>
          </a:p>
        </p:txBody>
      </p:sp>
    </p:spTree>
    <p:extLst>
      <p:ext uri="{BB962C8B-B14F-4D97-AF65-F5344CB8AC3E}">
        <p14:creationId xmlns:p14="http://schemas.microsoft.com/office/powerpoint/2010/main" val="368472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48E7-7DAC-420C-A5F6-EA2805CDC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1EE4E3-F069-4D4E-B43E-1C184C9FC7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EFD153-EB83-4568-B16E-2454A5BD0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CA03D-891E-4A1E-AD8F-E600FD37119A}"/>
              </a:ext>
            </a:extLst>
          </p:cNvPr>
          <p:cNvSpPr>
            <a:spLocks noGrp="1"/>
          </p:cNvSpPr>
          <p:nvPr>
            <p:ph type="dt" sz="half" idx="10"/>
          </p:nvPr>
        </p:nvSpPr>
        <p:spPr/>
        <p:txBody>
          <a:bodyPr/>
          <a:lstStyle/>
          <a:p>
            <a:fld id="{ED1F64DD-15AB-4BE3-8797-2966C5529D3C}" type="datetimeFigureOut">
              <a:rPr lang="en-US" smtClean="0"/>
              <a:t>1/20/22</a:t>
            </a:fld>
            <a:endParaRPr lang="en-US"/>
          </a:p>
        </p:txBody>
      </p:sp>
      <p:sp>
        <p:nvSpPr>
          <p:cNvPr id="6" name="Footer Placeholder 5">
            <a:extLst>
              <a:ext uri="{FF2B5EF4-FFF2-40B4-BE49-F238E27FC236}">
                <a16:creationId xmlns:a16="http://schemas.microsoft.com/office/drawing/2014/main" id="{FAB1F00C-A2AC-4DF0-98FA-0DD597B07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77BBD-9196-48FA-B603-3FA0371DA021}"/>
              </a:ext>
            </a:extLst>
          </p:cNvPr>
          <p:cNvSpPr>
            <a:spLocks noGrp="1"/>
          </p:cNvSpPr>
          <p:nvPr>
            <p:ph type="sldNum" sz="quarter" idx="12"/>
          </p:nvPr>
        </p:nvSpPr>
        <p:spPr/>
        <p:txBody>
          <a:bodyPr/>
          <a:lstStyle/>
          <a:p>
            <a:fld id="{104E4714-4871-4EF1-80AD-1C6C6B8B552B}" type="slidenum">
              <a:rPr lang="en-US" smtClean="0"/>
              <a:t>‹#›</a:t>
            </a:fld>
            <a:endParaRPr lang="en-US"/>
          </a:p>
        </p:txBody>
      </p:sp>
    </p:spTree>
    <p:extLst>
      <p:ext uri="{BB962C8B-B14F-4D97-AF65-F5344CB8AC3E}">
        <p14:creationId xmlns:p14="http://schemas.microsoft.com/office/powerpoint/2010/main" val="20105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92B6-5FD5-48AB-BF4B-B08DB2B3E8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A6AFA1-D8D8-4DE8-A517-A3728D940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E14EC6-2BDC-464D-97F9-244157AFF1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8215EE-780A-4417-8EB8-EAE7418F1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AD879-4426-4E06-AA59-8FA27D4547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F75CE7-168D-463B-ACB3-1098812F04C6}"/>
              </a:ext>
            </a:extLst>
          </p:cNvPr>
          <p:cNvSpPr>
            <a:spLocks noGrp="1"/>
          </p:cNvSpPr>
          <p:nvPr>
            <p:ph type="dt" sz="half" idx="10"/>
          </p:nvPr>
        </p:nvSpPr>
        <p:spPr/>
        <p:txBody>
          <a:bodyPr/>
          <a:lstStyle/>
          <a:p>
            <a:fld id="{ED1F64DD-15AB-4BE3-8797-2966C5529D3C}" type="datetimeFigureOut">
              <a:rPr lang="en-US" smtClean="0"/>
              <a:t>1/20/22</a:t>
            </a:fld>
            <a:endParaRPr lang="en-US"/>
          </a:p>
        </p:txBody>
      </p:sp>
      <p:sp>
        <p:nvSpPr>
          <p:cNvPr id="8" name="Footer Placeholder 7">
            <a:extLst>
              <a:ext uri="{FF2B5EF4-FFF2-40B4-BE49-F238E27FC236}">
                <a16:creationId xmlns:a16="http://schemas.microsoft.com/office/drawing/2014/main" id="{2228338F-304B-427B-908C-9A16E7B30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013143-2F4C-411D-8EEA-7542EF46192D}"/>
              </a:ext>
            </a:extLst>
          </p:cNvPr>
          <p:cNvSpPr>
            <a:spLocks noGrp="1"/>
          </p:cNvSpPr>
          <p:nvPr>
            <p:ph type="sldNum" sz="quarter" idx="12"/>
          </p:nvPr>
        </p:nvSpPr>
        <p:spPr/>
        <p:txBody>
          <a:bodyPr/>
          <a:lstStyle/>
          <a:p>
            <a:fld id="{104E4714-4871-4EF1-80AD-1C6C6B8B552B}" type="slidenum">
              <a:rPr lang="en-US" smtClean="0"/>
              <a:t>‹#›</a:t>
            </a:fld>
            <a:endParaRPr lang="en-US"/>
          </a:p>
        </p:txBody>
      </p:sp>
    </p:spTree>
    <p:extLst>
      <p:ext uri="{BB962C8B-B14F-4D97-AF65-F5344CB8AC3E}">
        <p14:creationId xmlns:p14="http://schemas.microsoft.com/office/powerpoint/2010/main" val="242773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BB8A-143C-427D-8D71-D616B90FB1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8644FA-B3AD-4ED8-A040-DC3AD851CA81}"/>
              </a:ext>
            </a:extLst>
          </p:cNvPr>
          <p:cNvSpPr>
            <a:spLocks noGrp="1"/>
          </p:cNvSpPr>
          <p:nvPr>
            <p:ph type="dt" sz="half" idx="10"/>
          </p:nvPr>
        </p:nvSpPr>
        <p:spPr/>
        <p:txBody>
          <a:bodyPr/>
          <a:lstStyle/>
          <a:p>
            <a:fld id="{ED1F64DD-15AB-4BE3-8797-2966C5529D3C}" type="datetimeFigureOut">
              <a:rPr lang="en-US" smtClean="0"/>
              <a:t>1/20/22</a:t>
            </a:fld>
            <a:endParaRPr lang="en-US"/>
          </a:p>
        </p:txBody>
      </p:sp>
      <p:sp>
        <p:nvSpPr>
          <p:cNvPr id="4" name="Footer Placeholder 3">
            <a:extLst>
              <a:ext uri="{FF2B5EF4-FFF2-40B4-BE49-F238E27FC236}">
                <a16:creationId xmlns:a16="http://schemas.microsoft.com/office/drawing/2014/main" id="{5434E81F-7281-4AD8-90DA-F9EA71F7EC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0B7C52-898B-4AE6-8072-19F32B1F575D}"/>
              </a:ext>
            </a:extLst>
          </p:cNvPr>
          <p:cNvSpPr>
            <a:spLocks noGrp="1"/>
          </p:cNvSpPr>
          <p:nvPr>
            <p:ph type="sldNum" sz="quarter" idx="12"/>
          </p:nvPr>
        </p:nvSpPr>
        <p:spPr/>
        <p:txBody>
          <a:bodyPr/>
          <a:lstStyle/>
          <a:p>
            <a:fld id="{104E4714-4871-4EF1-80AD-1C6C6B8B552B}" type="slidenum">
              <a:rPr lang="en-US" smtClean="0"/>
              <a:t>‹#›</a:t>
            </a:fld>
            <a:endParaRPr lang="en-US"/>
          </a:p>
        </p:txBody>
      </p:sp>
    </p:spTree>
    <p:extLst>
      <p:ext uri="{BB962C8B-B14F-4D97-AF65-F5344CB8AC3E}">
        <p14:creationId xmlns:p14="http://schemas.microsoft.com/office/powerpoint/2010/main" val="202169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7629F7-7F45-498F-8A9A-C24185C0EC77}"/>
              </a:ext>
            </a:extLst>
          </p:cNvPr>
          <p:cNvSpPr>
            <a:spLocks noGrp="1"/>
          </p:cNvSpPr>
          <p:nvPr>
            <p:ph type="dt" sz="half" idx="10"/>
          </p:nvPr>
        </p:nvSpPr>
        <p:spPr/>
        <p:txBody>
          <a:bodyPr/>
          <a:lstStyle/>
          <a:p>
            <a:fld id="{ED1F64DD-15AB-4BE3-8797-2966C5529D3C}" type="datetimeFigureOut">
              <a:rPr lang="en-US" smtClean="0"/>
              <a:t>1/20/22</a:t>
            </a:fld>
            <a:endParaRPr lang="en-US"/>
          </a:p>
        </p:txBody>
      </p:sp>
      <p:sp>
        <p:nvSpPr>
          <p:cNvPr id="3" name="Footer Placeholder 2">
            <a:extLst>
              <a:ext uri="{FF2B5EF4-FFF2-40B4-BE49-F238E27FC236}">
                <a16:creationId xmlns:a16="http://schemas.microsoft.com/office/drawing/2014/main" id="{CCD2FC88-EEE2-4A5F-AB76-C7685081D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84EC17-0988-46FB-9E58-4945BB1C003D}"/>
              </a:ext>
            </a:extLst>
          </p:cNvPr>
          <p:cNvSpPr>
            <a:spLocks noGrp="1"/>
          </p:cNvSpPr>
          <p:nvPr>
            <p:ph type="sldNum" sz="quarter" idx="12"/>
          </p:nvPr>
        </p:nvSpPr>
        <p:spPr/>
        <p:txBody>
          <a:bodyPr/>
          <a:lstStyle/>
          <a:p>
            <a:fld id="{104E4714-4871-4EF1-80AD-1C6C6B8B552B}" type="slidenum">
              <a:rPr lang="en-US" smtClean="0"/>
              <a:t>‹#›</a:t>
            </a:fld>
            <a:endParaRPr lang="en-US"/>
          </a:p>
        </p:txBody>
      </p:sp>
    </p:spTree>
    <p:extLst>
      <p:ext uri="{BB962C8B-B14F-4D97-AF65-F5344CB8AC3E}">
        <p14:creationId xmlns:p14="http://schemas.microsoft.com/office/powerpoint/2010/main" val="68074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B76D-35E1-4CDD-979C-B7588A4F9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E57851-662F-4061-B527-29230B020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56A77B-21CF-49E4-8763-D29D53CD0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29E26-C8D0-43BB-ABFE-14C7FEEFD16F}"/>
              </a:ext>
            </a:extLst>
          </p:cNvPr>
          <p:cNvSpPr>
            <a:spLocks noGrp="1"/>
          </p:cNvSpPr>
          <p:nvPr>
            <p:ph type="dt" sz="half" idx="10"/>
          </p:nvPr>
        </p:nvSpPr>
        <p:spPr/>
        <p:txBody>
          <a:bodyPr/>
          <a:lstStyle/>
          <a:p>
            <a:fld id="{ED1F64DD-15AB-4BE3-8797-2966C5529D3C}" type="datetimeFigureOut">
              <a:rPr lang="en-US" smtClean="0"/>
              <a:t>1/20/22</a:t>
            </a:fld>
            <a:endParaRPr lang="en-US"/>
          </a:p>
        </p:txBody>
      </p:sp>
      <p:sp>
        <p:nvSpPr>
          <p:cNvPr id="6" name="Footer Placeholder 5">
            <a:extLst>
              <a:ext uri="{FF2B5EF4-FFF2-40B4-BE49-F238E27FC236}">
                <a16:creationId xmlns:a16="http://schemas.microsoft.com/office/drawing/2014/main" id="{8C7B8438-9310-4C58-92AB-F2B16D0A44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6C3B3-6B45-4150-AF1D-916B406C9C79}"/>
              </a:ext>
            </a:extLst>
          </p:cNvPr>
          <p:cNvSpPr>
            <a:spLocks noGrp="1"/>
          </p:cNvSpPr>
          <p:nvPr>
            <p:ph type="sldNum" sz="quarter" idx="12"/>
          </p:nvPr>
        </p:nvSpPr>
        <p:spPr/>
        <p:txBody>
          <a:bodyPr/>
          <a:lstStyle/>
          <a:p>
            <a:fld id="{104E4714-4871-4EF1-80AD-1C6C6B8B552B}" type="slidenum">
              <a:rPr lang="en-US" smtClean="0"/>
              <a:t>‹#›</a:t>
            </a:fld>
            <a:endParaRPr lang="en-US"/>
          </a:p>
        </p:txBody>
      </p:sp>
    </p:spTree>
    <p:extLst>
      <p:ext uri="{BB962C8B-B14F-4D97-AF65-F5344CB8AC3E}">
        <p14:creationId xmlns:p14="http://schemas.microsoft.com/office/powerpoint/2010/main" val="296734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42D4-AEAC-40CB-AFAE-AEB21EAD6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505A80-AF6E-437F-B0F1-0C9B58D30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5F4A85-0C00-4BF9-8190-BDD38E881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7B70D-D8D8-4E73-9C2E-61740CF4F3A3}"/>
              </a:ext>
            </a:extLst>
          </p:cNvPr>
          <p:cNvSpPr>
            <a:spLocks noGrp="1"/>
          </p:cNvSpPr>
          <p:nvPr>
            <p:ph type="dt" sz="half" idx="10"/>
          </p:nvPr>
        </p:nvSpPr>
        <p:spPr/>
        <p:txBody>
          <a:bodyPr/>
          <a:lstStyle/>
          <a:p>
            <a:fld id="{ED1F64DD-15AB-4BE3-8797-2966C5529D3C}" type="datetimeFigureOut">
              <a:rPr lang="en-US" smtClean="0"/>
              <a:t>1/20/22</a:t>
            </a:fld>
            <a:endParaRPr lang="en-US"/>
          </a:p>
        </p:txBody>
      </p:sp>
      <p:sp>
        <p:nvSpPr>
          <p:cNvPr id="6" name="Footer Placeholder 5">
            <a:extLst>
              <a:ext uri="{FF2B5EF4-FFF2-40B4-BE49-F238E27FC236}">
                <a16:creationId xmlns:a16="http://schemas.microsoft.com/office/drawing/2014/main" id="{8AEE2D25-81B7-4426-9F7A-C070AC8F13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C34BC-D266-47B5-98EE-50236509C429}"/>
              </a:ext>
            </a:extLst>
          </p:cNvPr>
          <p:cNvSpPr>
            <a:spLocks noGrp="1"/>
          </p:cNvSpPr>
          <p:nvPr>
            <p:ph type="sldNum" sz="quarter" idx="12"/>
          </p:nvPr>
        </p:nvSpPr>
        <p:spPr/>
        <p:txBody>
          <a:bodyPr/>
          <a:lstStyle/>
          <a:p>
            <a:fld id="{104E4714-4871-4EF1-80AD-1C6C6B8B552B}" type="slidenum">
              <a:rPr lang="en-US" smtClean="0"/>
              <a:t>‹#›</a:t>
            </a:fld>
            <a:endParaRPr lang="en-US"/>
          </a:p>
        </p:txBody>
      </p:sp>
    </p:spTree>
    <p:extLst>
      <p:ext uri="{BB962C8B-B14F-4D97-AF65-F5344CB8AC3E}">
        <p14:creationId xmlns:p14="http://schemas.microsoft.com/office/powerpoint/2010/main" val="17235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BB59A-3446-460A-934B-72BADFE8B7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964B74-D19F-4D71-92B3-0DAF41CA8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967F2-625D-4044-9762-3BB1F85EE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F64DD-15AB-4BE3-8797-2966C5529D3C}" type="datetimeFigureOut">
              <a:rPr lang="en-US" smtClean="0"/>
              <a:t>1/20/22</a:t>
            </a:fld>
            <a:endParaRPr lang="en-US"/>
          </a:p>
        </p:txBody>
      </p:sp>
      <p:sp>
        <p:nvSpPr>
          <p:cNvPr id="5" name="Footer Placeholder 4">
            <a:extLst>
              <a:ext uri="{FF2B5EF4-FFF2-40B4-BE49-F238E27FC236}">
                <a16:creationId xmlns:a16="http://schemas.microsoft.com/office/drawing/2014/main" id="{44DD4162-9073-4F25-82B4-DA178AB62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5FEA5B-7D7D-4F94-BAF8-6604E2D583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E4714-4871-4EF1-80AD-1C6C6B8B552B}" type="slidenum">
              <a:rPr lang="en-US" smtClean="0"/>
              <a:t>‹#›</a:t>
            </a:fld>
            <a:endParaRPr lang="en-US"/>
          </a:p>
        </p:txBody>
      </p:sp>
    </p:spTree>
    <p:extLst>
      <p:ext uri="{BB962C8B-B14F-4D97-AF65-F5344CB8AC3E}">
        <p14:creationId xmlns:p14="http://schemas.microsoft.com/office/powerpoint/2010/main" val="130109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Pivot_table" TargetMode="External"/><Relationship Id="rId3" Type="http://schemas.openxmlformats.org/officeDocument/2006/relationships/hyperlink" Target="https://en.wikipedia.org/wiki/Microsoft" TargetMode="External"/><Relationship Id="rId7" Type="http://schemas.openxmlformats.org/officeDocument/2006/relationships/hyperlink" Target="https://en.wikipedia.org/wiki/IOS" TargetMode="External"/><Relationship Id="rId12" Type="http://schemas.openxmlformats.org/officeDocument/2006/relationships/hyperlink" Target="https://en.wikipedia.org/wiki/Microsoft_Office" TargetMode="External"/><Relationship Id="rId2" Type="http://schemas.openxmlformats.org/officeDocument/2006/relationships/hyperlink" Target="https://en.wikipedia.org/wiki/Spreadsheet" TargetMode="External"/><Relationship Id="rId1" Type="http://schemas.openxmlformats.org/officeDocument/2006/relationships/slideLayout" Target="../slideLayouts/slideLayout2.xml"/><Relationship Id="rId6" Type="http://schemas.openxmlformats.org/officeDocument/2006/relationships/hyperlink" Target="https://en.wikipedia.org/wiki/Android_(operating_system)" TargetMode="External"/><Relationship Id="rId11" Type="http://schemas.openxmlformats.org/officeDocument/2006/relationships/hyperlink" Target="https://en.wikipedia.org/wiki/Lotus_1-2-3" TargetMode="External"/><Relationship Id="rId5" Type="http://schemas.openxmlformats.org/officeDocument/2006/relationships/hyperlink" Target="https://en.wikipedia.org/wiki/MacOS" TargetMode="External"/><Relationship Id="rId10" Type="http://schemas.openxmlformats.org/officeDocument/2006/relationships/hyperlink" Target="https://en.wikipedia.org/wiki/Visual_Basic_for_Applications" TargetMode="External"/><Relationship Id="rId4" Type="http://schemas.openxmlformats.org/officeDocument/2006/relationships/hyperlink" Target="https://en.wikipedia.org/wiki/Microsoft_Windows" TargetMode="External"/><Relationship Id="rId9" Type="http://schemas.openxmlformats.org/officeDocument/2006/relationships/hyperlink" Target="https://en.wikipedia.org/wiki/Macro_(computer_science)"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preadsheet#cite_note-4" TargetMode="External"/><Relationship Id="rId13" Type="http://schemas.openxmlformats.org/officeDocument/2006/relationships/hyperlink" Target="https://en.wikipedia.org/wiki/Arithmetic" TargetMode="External"/><Relationship Id="rId18" Type="http://schemas.openxmlformats.org/officeDocument/2006/relationships/hyperlink" Target="https://en.wikipedia.org/wiki/Standard_deviation" TargetMode="External"/><Relationship Id="rId3" Type="http://schemas.openxmlformats.org/officeDocument/2006/relationships/hyperlink" Target="https://en.wikipedia.org/wiki/Table_(information)" TargetMode="External"/><Relationship Id="rId7" Type="http://schemas.openxmlformats.org/officeDocument/2006/relationships/hyperlink" Target="https://en.wikipedia.org/wiki/Worksheet#Accounting" TargetMode="External"/><Relationship Id="rId12" Type="http://schemas.openxmlformats.org/officeDocument/2006/relationships/hyperlink" Target="https://en.wikipedia.org/wiki/Spreadsheet#cite_note-7" TargetMode="External"/><Relationship Id="rId17" Type="http://schemas.openxmlformats.org/officeDocument/2006/relationships/hyperlink" Target="https://en.wikipedia.org/wiki/Net_present_value" TargetMode="External"/><Relationship Id="rId2" Type="http://schemas.openxmlformats.org/officeDocument/2006/relationships/hyperlink" Target="https://en.wikipedia.org/wiki/Data" TargetMode="External"/><Relationship Id="rId16" Type="http://schemas.openxmlformats.org/officeDocument/2006/relationships/hyperlink" Target="https://en.wikipedia.org/wiki/Statistical" TargetMode="External"/><Relationship Id="rId20" Type="http://schemas.openxmlformats.org/officeDocument/2006/relationships/hyperlink" Target="https://en.wikipedia.org/wiki/Bookkeeping" TargetMode="External"/><Relationship Id="rId1" Type="http://schemas.openxmlformats.org/officeDocument/2006/relationships/slideLayout" Target="../slideLayouts/slideLayout2.xml"/><Relationship Id="rId6" Type="http://schemas.openxmlformats.org/officeDocument/2006/relationships/hyperlink" Target="https://en.wikipedia.org/wiki/Spreadsheet#cite_note-3" TargetMode="External"/><Relationship Id="rId11" Type="http://schemas.openxmlformats.org/officeDocument/2006/relationships/hyperlink" Target="https://en.wikipedia.org/wiki/Spreadsheet#cite_note-6" TargetMode="External"/><Relationship Id="rId5" Type="http://schemas.openxmlformats.org/officeDocument/2006/relationships/hyperlink" Target="https://en.wikipedia.org/wiki/Spreadsheet#cite_note-2" TargetMode="External"/><Relationship Id="rId15" Type="http://schemas.openxmlformats.org/officeDocument/2006/relationships/hyperlink" Target="https://en.wikipedia.org/wiki/Financial" TargetMode="External"/><Relationship Id="rId10" Type="http://schemas.openxmlformats.org/officeDocument/2006/relationships/hyperlink" Target="https://en.wikipedia.org/wiki/Spreadsheet#cite_note-5" TargetMode="External"/><Relationship Id="rId19" Type="http://schemas.openxmlformats.org/officeDocument/2006/relationships/hyperlink" Target="https://en.wikipedia.org/wiki/String_(computer_science)" TargetMode="External"/><Relationship Id="rId4" Type="http://schemas.openxmlformats.org/officeDocument/2006/relationships/hyperlink" Target="https://en.wikipedia.org/wiki/Spreadsheet#cite_note-1" TargetMode="External"/><Relationship Id="rId9" Type="http://schemas.openxmlformats.org/officeDocument/2006/relationships/hyperlink" Target="https://en.wikipedia.org/wiki/Formula" TargetMode="External"/><Relationship Id="rId14" Type="http://schemas.openxmlformats.org/officeDocument/2006/relationships/hyperlink" Target="https://en.wikipedia.org/wiki/Mathematical_fun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ORvwzo-f1Sc"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DC27-34DB-4A41-88A1-AA80D301F75A}"/>
              </a:ext>
            </a:extLst>
          </p:cNvPr>
          <p:cNvSpPr>
            <a:spLocks noGrp="1"/>
          </p:cNvSpPr>
          <p:nvPr>
            <p:ph type="ctrTitle"/>
          </p:nvPr>
        </p:nvSpPr>
        <p:spPr/>
        <p:txBody>
          <a:bodyPr/>
          <a:lstStyle/>
          <a:p>
            <a:r>
              <a:rPr lang="en-US" dirty="0"/>
              <a:t>Introduction to Excel</a:t>
            </a:r>
          </a:p>
        </p:txBody>
      </p:sp>
      <p:sp>
        <p:nvSpPr>
          <p:cNvPr id="3" name="Subtitle 2">
            <a:extLst>
              <a:ext uri="{FF2B5EF4-FFF2-40B4-BE49-F238E27FC236}">
                <a16:creationId xmlns:a16="http://schemas.microsoft.com/office/drawing/2014/main" id="{9838DBA8-6980-4150-919D-DA5D90E42284}"/>
              </a:ext>
            </a:extLst>
          </p:cNvPr>
          <p:cNvSpPr>
            <a:spLocks noGrp="1"/>
          </p:cNvSpPr>
          <p:nvPr>
            <p:ph type="subTitle" idx="1"/>
          </p:nvPr>
        </p:nvSpPr>
        <p:spPr/>
        <p:txBody>
          <a:bodyPr>
            <a:normAutofit/>
          </a:bodyPr>
          <a:lstStyle/>
          <a:p>
            <a:r>
              <a:rPr lang="en-US" sz="5400" dirty="0"/>
              <a:t>Part One</a:t>
            </a:r>
          </a:p>
        </p:txBody>
      </p:sp>
    </p:spTree>
    <p:extLst>
      <p:ext uri="{BB962C8B-B14F-4D97-AF65-F5344CB8AC3E}">
        <p14:creationId xmlns:p14="http://schemas.microsoft.com/office/powerpoint/2010/main" val="3884778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E7F2-96AB-4E8F-B0BB-71892D5CD12D}"/>
              </a:ext>
            </a:extLst>
          </p:cNvPr>
          <p:cNvSpPr>
            <a:spLocks noGrp="1"/>
          </p:cNvSpPr>
          <p:nvPr>
            <p:ph type="title"/>
          </p:nvPr>
        </p:nvSpPr>
        <p:spPr>
          <a:xfrm>
            <a:off x="838200" y="1"/>
            <a:ext cx="10515600" cy="834886"/>
          </a:xfrm>
        </p:spPr>
        <p:txBody>
          <a:bodyPr>
            <a:normAutofit/>
          </a:bodyPr>
          <a:lstStyle/>
          <a:p>
            <a:pPr algn="ctr"/>
            <a:r>
              <a:rPr lang="en-US" sz="4000" dirty="0"/>
              <a:t>Excel Definitions</a:t>
            </a:r>
          </a:p>
        </p:txBody>
      </p:sp>
      <p:sp>
        <p:nvSpPr>
          <p:cNvPr id="3" name="Content Placeholder 2">
            <a:extLst>
              <a:ext uri="{FF2B5EF4-FFF2-40B4-BE49-F238E27FC236}">
                <a16:creationId xmlns:a16="http://schemas.microsoft.com/office/drawing/2014/main" id="{2AA08BDC-3501-416D-A763-79E9CBE5E416}"/>
              </a:ext>
            </a:extLst>
          </p:cNvPr>
          <p:cNvSpPr>
            <a:spLocks noGrp="1"/>
          </p:cNvSpPr>
          <p:nvPr>
            <p:ph idx="1"/>
          </p:nvPr>
        </p:nvSpPr>
        <p:spPr>
          <a:xfrm>
            <a:off x="838200" y="1205947"/>
            <a:ext cx="10515600" cy="4971015"/>
          </a:xfrm>
        </p:spPr>
        <p:txBody>
          <a:bodyPr/>
          <a:lstStyle/>
          <a:p>
            <a:pPr marL="0" indent="0">
              <a:buNone/>
            </a:pPr>
            <a:r>
              <a:rPr lang="en-US" dirty="0">
                <a:solidFill>
                  <a:srgbClr val="FF0000"/>
                </a:solidFill>
              </a:rPr>
              <a:t>Workbook</a:t>
            </a:r>
            <a:r>
              <a:rPr lang="en-US" dirty="0"/>
              <a:t>- An Excel file that includes one or more spreadsheets.</a:t>
            </a:r>
          </a:p>
          <a:p>
            <a:pPr marL="0" indent="0">
              <a:buNone/>
            </a:pPr>
            <a:r>
              <a:rPr lang="en-US" dirty="0">
                <a:solidFill>
                  <a:srgbClr val="FF0000"/>
                </a:solidFill>
              </a:rPr>
              <a:t>Sheets</a:t>
            </a:r>
            <a:r>
              <a:rPr lang="en-US" dirty="0"/>
              <a:t>- The spreadsheets that comprise a workbook</a:t>
            </a:r>
          </a:p>
          <a:p>
            <a:pPr marL="0" indent="0">
              <a:buNone/>
            </a:pPr>
            <a:r>
              <a:rPr lang="en-US" dirty="0">
                <a:solidFill>
                  <a:srgbClr val="FF0000"/>
                </a:solidFill>
              </a:rPr>
              <a:t>Rows</a:t>
            </a:r>
            <a:r>
              <a:rPr lang="en-US" dirty="0"/>
              <a:t>:  The horizontal row that are represented by numbers</a:t>
            </a:r>
          </a:p>
          <a:p>
            <a:pPr marL="0" indent="0">
              <a:buNone/>
            </a:pPr>
            <a:r>
              <a:rPr lang="en-US" dirty="0">
                <a:solidFill>
                  <a:srgbClr val="FF0000"/>
                </a:solidFill>
              </a:rPr>
              <a:t>Columns</a:t>
            </a:r>
            <a:r>
              <a:rPr lang="en-US" dirty="0"/>
              <a:t>: The vertical columns that are represented by letters</a:t>
            </a:r>
          </a:p>
          <a:p>
            <a:pPr marL="0" indent="0">
              <a:buNone/>
            </a:pPr>
            <a:r>
              <a:rPr lang="en-US" dirty="0">
                <a:solidFill>
                  <a:srgbClr val="FF0000"/>
                </a:solidFill>
              </a:rPr>
              <a:t>Cell Address</a:t>
            </a:r>
            <a:r>
              <a:rPr lang="en-US" dirty="0"/>
              <a:t>: the intersection of a row and column that defines a cell</a:t>
            </a:r>
          </a:p>
          <a:p>
            <a:pPr marL="0" indent="0">
              <a:buNone/>
            </a:pPr>
            <a:r>
              <a:rPr lang="en-US" dirty="0">
                <a:solidFill>
                  <a:srgbClr val="FF0000"/>
                </a:solidFill>
              </a:rPr>
              <a:t>Calculated Cell</a:t>
            </a:r>
            <a:r>
              <a:rPr lang="en-US" dirty="0"/>
              <a:t>: A formula in a cell that produces a result in a cell.</a:t>
            </a:r>
          </a:p>
          <a:p>
            <a:pPr marL="0" indent="0">
              <a:buNone/>
            </a:pPr>
            <a:r>
              <a:rPr lang="en-US" dirty="0">
                <a:solidFill>
                  <a:srgbClr val="FF0000"/>
                </a:solidFill>
              </a:rPr>
              <a:t>Formula</a:t>
            </a:r>
            <a:r>
              <a:rPr lang="en-US" dirty="0"/>
              <a:t>: An Excel Formula that produces a calculated value.</a:t>
            </a:r>
          </a:p>
        </p:txBody>
      </p:sp>
    </p:spTree>
    <p:extLst>
      <p:ext uri="{BB962C8B-B14F-4D97-AF65-F5344CB8AC3E}">
        <p14:creationId xmlns:p14="http://schemas.microsoft.com/office/powerpoint/2010/main" val="4127171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B20C-4E16-493D-8F87-F655B3045123}"/>
              </a:ext>
            </a:extLst>
          </p:cNvPr>
          <p:cNvSpPr>
            <a:spLocks noGrp="1"/>
          </p:cNvSpPr>
          <p:nvPr>
            <p:ph type="title"/>
          </p:nvPr>
        </p:nvSpPr>
        <p:spPr>
          <a:xfrm>
            <a:off x="838200" y="0"/>
            <a:ext cx="10515600" cy="848139"/>
          </a:xfrm>
        </p:spPr>
        <p:txBody>
          <a:bodyPr>
            <a:normAutofit/>
          </a:bodyPr>
          <a:lstStyle/>
          <a:p>
            <a:pPr algn="ctr"/>
            <a:r>
              <a:rPr lang="en-US" sz="4000" dirty="0"/>
              <a:t>Microsoft Office Definitions </a:t>
            </a:r>
          </a:p>
        </p:txBody>
      </p:sp>
      <p:sp>
        <p:nvSpPr>
          <p:cNvPr id="3" name="Content Placeholder 2">
            <a:extLst>
              <a:ext uri="{FF2B5EF4-FFF2-40B4-BE49-F238E27FC236}">
                <a16:creationId xmlns:a16="http://schemas.microsoft.com/office/drawing/2014/main" id="{636D291C-C232-46B7-82DE-C7F77C6E8602}"/>
              </a:ext>
            </a:extLst>
          </p:cNvPr>
          <p:cNvSpPr>
            <a:spLocks noGrp="1"/>
          </p:cNvSpPr>
          <p:nvPr>
            <p:ph idx="1"/>
          </p:nvPr>
        </p:nvSpPr>
        <p:spPr>
          <a:xfrm>
            <a:off x="530087" y="1020417"/>
            <a:ext cx="11145078" cy="5156546"/>
          </a:xfrm>
        </p:spPr>
        <p:txBody>
          <a:bodyPr>
            <a:normAutofit fontScale="92500" lnSpcReduction="10000"/>
          </a:bodyPr>
          <a:lstStyle/>
          <a:p>
            <a:pPr marL="0" indent="0">
              <a:buNone/>
            </a:pPr>
            <a:r>
              <a:rPr lang="en-US" dirty="0">
                <a:solidFill>
                  <a:srgbClr val="FF0000"/>
                </a:solidFill>
              </a:rPr>
              <a:t>Quick Access Toolbar</a:t>
            </a:r>
            <a:r>
              <a:rPr lang="en-US" dirty="0"/>
              <a:t>: Upper left corner that is used to set up options in Office.</a:t>
            </a:r>
          </a:p>
          <a:p>
            <a:pPr marL="0" indent="0">
              <a:buNone/>
            </a:pPr>
            <a:r>
              <a:rPr lang="en-US" dirty="0">
                <a:solidFill>
                  <a:srgbClr val="FF0000"/>
                </a:solidFill>
              </a:rPr>
              <a:t>File tab and Backstage</a:t>
            </a:r>
            <a:r>
              <a:rPr lang="en-US" dirty="0"/>
              <a:t>: Second row at the top of your screen is used to open/save files, printing and set other options.</a:t>
            </a:r>
          </a:p>
          <a:p>
            <a:pPr marL="0" indent="0">
              <a:buNone/>
            </a:pPr>
            <a:r>
              <a:rPr lang="en-US" dirty="0">
                <a:solidFill>
                  <a:srgbClr val="FF0000"/>
                </a:solidFill>
              </a:rPr>
              <a:t>The Ribbon and its Tabs</a:t>
            </a:r>
            <a:r>
              <a:rPr lang="en-US" dirty="0"/>
              <a:t>: This area includes the File, Home, Insert, Page Layout, Formulas, Data, Review, View, and Help commands.</a:t>
            </a:r>
          </a:p>
          <a:p>
            <a:pPr marL="0" indent="0">
              <a:buNone/>
            </a:pPr>
            <a:r>
              <a:rPr lang="en-US" dirty="0">
                <a:solidFill>
                  <a:srgbClr val="FF0000"/>
                </a:solidFill>
              </a:rPr>
              <a:t>Groups and group buttons</a:t>
            </a:r>
            <a:r>
              <a:rPr lang="en-US" dirty="0"/>
              <a:t>: Commands on each tab are organized into groups. The names of these groups appear below the buttons and galleries on tabs.</a:t>
            </a:r>
          </a:p>
          <a:p>
            <a:pPr marL="0" indent="0">
              <a:buNone/>
            </a:pPr>
            <a:r>
              <a:rPr lang="en-US" dirty="0">
                <a:solidFill>
                  <a:srgbClr val="FF0000"/>
                </a:solidFill>
              </a:rPr>
              <a:t>Buttons and galleries</a:t>
            </a:r>
            <a:r>
              <a:rPr lang="en-US" dirty="0"/>
              <a:t>: This is the way you can select options under an area.</a:t>
            </a:r>
          </a:p>
          <a:p>
            <a:pPr marL="0" indent="0">
              <a:buNone/>
            </a:pPr>
            <a:r>
              <a:rPr lang="en-US" dirty="0">
                <a:solidFill>
                  <a:srgbClr val="FF0000"/>
                </a:solidFill>
              </a:rPr>
              <a:t>Mini-toolbars and shortcut menus</a:t>
            </a:r>
            <a:r>
              <a:rPr lang="en-US" dirty="0"/>
              <a:t>: A mini-toolbar is a toolbar that appears onscreen to help you do a task. You can select an option from a drop-down list or click a button on the mini-tool bar to complete a task.</a:t>
            </a:r>
          </a:p>
          <a:p>
            <a:pPr marL="0" indent="0">
              <a:buNone/>
            </a:pPr>
            <a:endParaRPr lang="en-US" dirty="0"/>
          </a:p>
          <a:p>
            <a:pPr marL="0" indent="0">
              <a:buNone/>
            </a:pPr>
            <a:r>
              <a:rPr lang="en-US" sz="1900" dirty="0"/>
              <a:t>Source: Peter </a:t>
            </a:r>
            <a:r>
              <a:rPr lang="en-US" sz="1900" dirty="0" err="1"/>
              <a:t>Weverka</a:t>
            </a:r>
            <a:r>
              <a:rPr lang="en-US" sz="1900" dirty="0"/>
              <a:t>, Microsoft Office 2019, John Wiley and Sons, 2019, page 15</a:t>
            </a:r>
          </a:p>
        </p:txBody>
      </p:sp>
    </p:spTree>
    <p:extLst>
      <p:ext uri="{BB962C8B-B14F-4D97-AF65-F5344CB8AC3E}">
        <p14:creationId xmlns:p14="http://schemas.microsoft.com/office/powerpoint/2010/main" val="140788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0ED5-4A1D-4EA6-99A7-1F99DDF3F4CC}"/>
              </a:ext>
            </a:extLst>
          </p:cNvPr>
          <p:cNvSpPr>
            <a:spLocks noGrp="1"/>
          </p:cNvSpPr>
          <p:nvPr>
            <p:ph type="title"/>
          </p:nvPr>
        </p:nvSpPr>
        <p:spPr>
          <a:xfrm>
            <a:off x="838200" y="1"/>
            <a:ext cx="10515600" cy="503582"/>
          </a:xfrm>
        </p:spPr>
        <p:txBody>
          <a:bodyPr>
            <a:normAutofit fontScale="90000"/>
          </a:bodyPr>
          <a:lstStyle/>
          <a:p>
            <a:pPr algn="ctr"/>
            <a:r>
              <a:rPr lang="en-US" sz="4000" dirty="0"/>
              <a:t>Excel Ribbon Explanations</a:t>
            </a:r>
          </a:p>
        </p:txBody>
      </p:sp>
      <p:graphicFrame>
        <p:nvGraphicFramePr>
          <p:cNvPr id="4" name="Content Placeholder 3">
            <a:extLst>
              <a:ext uri="{FF2B5EF4-FFF2-40B4-BE49-F238E27FC236}">
                <a16:creationId xmlns:a16="http://schemas.microsoft.com/office/drawing/2014/main" id="{34FB3A90-E640-41E4-A8D0-2EEDED9CD311}"/>
              </a:ext>
            </a:extLst>
          </p:cNvPr>
          <p:cNvGraphicFramePr>
            <a:graphicFrameLocks noGrp="1"/>
          </p:cNvGraphicFramePr>
          <p:nvPr>
            <p:ph idx="1"/>
            <p:extLst>
              <p:ext uri="{D42A27DB-BD31-4B8C-83A1-F6EECF244321}">
                <p14:modId xmlns:p14="http://schemas.microsoft.com/office/powerpoint/2010/main" val="1853076927"/>
              </p:ext>
            </p:extLst>
          </p:nvPr>
        </p:nvGraphicFramePr>
        <p:xfrm>
          <a:off x="490329" y="649357"/>
          <a:ext cx="11145079" cy="5950228"/>
        </p:xfrm>
        <a:graphic>
          <a:graphicData uri="http://schemas.openxmlformats.org/drawingml/2006/table">
            <a:tbl>
              <a:tblPr>
                <a:tableStyleId>{5C22544A-7EE6-4342-B048-85BDC9FD1C3A}</a:tableStyleId>
              </a:tblPr>
              <a:tblGrid>
                <a:gridCol w="1449640">
                  <a:extLst>
                    <a:ext uri="{9D8B030D-6E8A-4147-A177-3AD203B41FA5}">
                      <a16:colId xmlns:a16="http://schemas.microsoft.com/office/drawing/2014/main" val="3227715897"/>
                    </a:ext>
                  </a:extLst>
                </a:gridCol>
                <a:gridCol w="9695439">
                  <a:extLst>
                    <a:ext uri="{9D8B030D-6E8A-4147-A177-3AD203B41FA5}">
                      <a16:colId xmlns:a16="http://schemas.microsoft.com/office/drawing/2014/main" val="3230825951"/>
                    </a:ext>
                  </a:extLst>
                </a:gridCol>
              </a:tblGrid>
              <a:tr h="427974">
                <a:tc>
                  <a:txBody>
                    <a:bodyPr/>
                    <a:lstStyle/>
                    <a:p>
                      <a:pPr algn="ctr" fontAlgn="ctr"/>
                      <a:r>
                        <a:rPr lang="en-US" sz="1800" u="none" strike="noStrike">
                          <a:effectLst/>
                        </a:rPr>
                        <a:t>Tab Name</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a:effectLst/>
                        </a:rPr>
                        <a:t>Description of Commands</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6218311"/>
                  </a:ext>
                </a:extLst>
              </a:tr>
              <a:tr h="276113">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2560213"/>
                  </a:ext>
                </a:extLst>
              </a:tr>
              <a:tr h="828337">
                <a:tc>
                  <a:txBody>
                    <a:bodyPr/>
                    <a:lstStyle/>
                    <a:p>
                      <a:pPr algn="ctr" fontAlgn="ctr"/>
                      <a:r>
                        <a:rPr lang="en-US" sz="1100" u="none" strike="noStrike">
                          <a:effectLst/>
                        </a:rPr>
                        <a:t>File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Also known as the Backstage view of the Excel workbook. Contains all commands for opening, closing, saving, and creating new Excel workbooks. Includes print commands, document properties, e-mailing options, and help features. The default settings and options are also found in this tab.</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0295699"/>
                  </a:ext>
                </a:extLst>
              </a:tr>
              <a:tr h="552225">
                <a:tc>
                  <a:txBody>
                    <a:bodyPr/>
                    <a:lstStyle/>
                    <a:p>
                      <a:pPr algn="ctr" fontAlgn="ctr"/>
                      <a:r>
                        <a:rPr lang="en-US" sz="1100" u="none" strike="noStrike">
                          <a:effectLst/>
                        </a:rPr>
                        <a:t>Home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Contains the most frequently used Excel commands. Formatting commands are found in this tab along with commands for cutting, copying, pasting, and for inserting and deleting rows and columns.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6133356"/>
                  </a:ext>
                </a:extLst>
              </a:tr>
              <a:tr h="276113">
                <a:tc>
                  <a:txBody>
                    <a:bodyPr/>
                    <a:lstStyle/>
                    <a:p>
                      <a:pPr algn="ctr" fontAlgn="ctr"/>
                      <a:r>
                        <a:rPr lang="en-US" sz="1100" u="none" strike="noStrike">
                          <a:effectLst/>
                        </a:rPr>
                        <a:t>Insert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Used to insert objects such as charts, pictures, shapes, Pivot Tables, Internet links, symbols, or text boxes.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6765872"/>
                  </a:ext>
                </a:extLst>
              </a:tr>
              <a:tr h="552225">
                <a:tc>
                  <a:txBody>
                    <a:bodyPr/>
                    <a:lstStyle/>
                    <a:p>
                      <a:pPr algn="ctr" fontAlgn="ctr"/>
                      <a:r>
                        <a:rPr lang="en-US" sz="1100" u="none" strike="noStrike">
                          <a:effectLst/>
                        </a:rPr>
                        <a:t>Page Layout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Contains commands used to prepare a worksheet for printing. Also includes commands used to show and print the gridlines on a worksheet.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4978656"/>
                  </a:ext>
                </a:extLst>
              </a:tr>
              <a:tr h="276113">
                <a:tc>
                  <a:txBody>
                    <a:bodyPr/>
                    <a:lstStyle/>
                    <a:p>
                      <a:pPr algn="ctr" fontAlgn="ctr"/>
                      <a:r>
                        <a:rPr lang="en-US" sz="1100" u="none" strike="noStrike">
                          <a:effectLst/>
                        </a:rPr>
                        <a:t>Formulas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Includes commands for adding mathematical functions to a worksheet. Also contains tools for auditing mathematical formulas.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5019423"/>
                  </a:ext>
                </a:extLst>
              </a:tr>
              <a:tr h="552225">
                <a:tc>
                  <a:txBody>
                    <a:bodyPr/>
                    <a:lstStyle/>
                    <a:p>
                      <a:pPr algn="ctr" fontAlgn="ctr"/>
                      <a:r>
                        <a:rPr lang="en-US" sz="1100" u="none" strike="noStrike">
                          <a:effectLst/>
                        </a:rPr>
                        <a:t>Data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Used when working with external data sources such as Microsoft Access, text files, or the Internet.  Also contains sorting commands and access to scenario tools.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7331396"/>
                  </a:ext>
                </a:extLst>
              </a:tr>
              <a:tr h="276113">
                <a:tc>
                  <a:txBody>
                    <a:bodyPr/>
                    <a:lstStyle/>
                    <a:p>
                      <a:pPr algn="ctr" fontAlgn="ctr"/>
                      <a:r>
                        <a:rPr lang="en-US" sz="1100" u="none" strike="noStrike">
                          <a:effectLst/>
                        </a:rPr>
                        <a:t>Review</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Includes Spelling and Track Changes features. Also contains protection features to password protect worksheets or workbooks.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59619"/>
                  </a:ext>
                </a:extLst>
              </a:tr>
              <a:tr h="276113">
                <a:tc>
                  <a:txBody>
                    <a:bodyPr/>
                    <a:lstStyle/>
                    <a:p>
                      <a:pPr algn="ctr" fontAlgn="ctr"/>
                      <a:r>
                        <a:rPr lang="en-US" sz="1100" u="none" strike="noStrike">
                          <a:effectLst/>
                        </a:rPr>
                        <a:t>View</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Used to adjust the visual appearance of a workbook. Common commands include Zoom and Page Layout view.</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3051873"/>
                  </a:ext>
                </a:extLst>
              </a:tr>
              <a:tr h="276113">
                <a:tc>
                  <a:txBody>
                    <a:bodyPr/>
                    <a:lstStyle/>
                    <a:p>
                      <a:pPr algn="ctr" fontAlgn="ctr"/>
                      <a:r>
                        <a:rPr lang="en-US" sz="1100" u="none" strike="noStrike">
                          <a:effectLst/>
                        </a:rPr>
                        <a:t>Help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Where you can find help for using Excel.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4481068"/>
                  </a:ext>
                </a:extLst>
              </a:tr>
              <a:tr h="276113">
                <a:tc>
                  <a:txBody>
                    <a:bodyPr/>
                    <a:lstStyle/>
                    <a:p>
                      <a:pPr algn="ctr" fontAlgn="ctr"/>
                      <a:r>
                        <a:rPr lang="en-US" sz="1100" u="none" strike="noStrike">
                          <a:effectLst/>
                        </a:rPr>
                        <a:t>Search</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Where you can search Excel for a topic.</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9051620"/>
                  </a:ext>
                </a:extLst>
              </a:tr>
              <a:tr h="276113">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2812658"/>
                  </a:ext>
                </a:extLst>
              </a:tr>
              <a:tr h="276113">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8110183"/>
                  </a:ext>
                </a:extLst>
              </a:tr>
              <a:tr h="552225">
                <a:tc>
                  <a:txBody>
                    <a:bodyPr/>
                    <a:lstStyle/>
                    <a:p>
                      <a:pPr algn="ctr" fontAlgn="ctr"/>
                      <a:r>
                        <a:rPr lang="en-US" sz="1100" u="none" strike="noStrike">
                          <a:effectLst/>
                        </a:rPr>
                        <a:t>Source: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Brown, Lave, </a:t>
                      </a:r>
                      <a:r>
                        <a:rPr lang="en-US" sz="1100" u="none" strike="noStrike" dirty="0" err="1">
                          <a:effectLst/>
                        </a:rPr>
                        <a:t>Romey</a:t>
                      </a:r>
                      <a:r>
                        <a:rPr lang="en-US" sz="1100" u="none" strike="noStrike" dirty="0">
                          <a:effectLst/>
                        </a:rPr>
                        <a:t>, Schatz, and </a:t>
                      </a:r>
                      <a:r>
                        <a:rPr lang="en-US" sz="1100" u="none" strike="noStrike" dirty="0" err="1">
                          <a:effectLst/>
                        </a:rPr>
                        <a:t>Shingledecker</a:t>
                      </a:r>
                      <a:r>
                        <a:rPr lang="en-US" sz="1100" u="none" strike="noStrike" dirty="0">
                          <a:effectLst/>
                        </a:rPr>
                        <a:t>, Beginning Excel, Open Oregon Educational Resources, 2017, page 10 with modifications by Dave Hemenway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2733396"/>
                  </a:ext>
                </a:extLst>
              </a:tr>
            </a:tbl>
          </a:graphicData>
        </a:graphic>
      </p:graphicFrame>
    </p:spTree>
    <p:extLst>
      <p:ext uri="{BB962C8B-B14F-4D97-AF65-F5344CB8AC3E}">
        <p14:creationId xmlns:p14="http://schemas.microsoft.com/office/powerpoint/2010/main" val="93351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86F3-EF6F-4AE0-A292-3784230EAF82}"/>
              </a:ext>
            </a:extLst>
          </p:cNvPr>
          <p:cNvSpPr>
            <a:spLocks noGrp="1"/>
          </p:cNvSpPr>
          <p:nvPr>
            <p:ph type="title"/>
          </p:nvPr>
        </p:nvSpPr>
        <p:spPr>
          <a:xfrm>
            <a:off x="838200" y="212036"/>
            <a:ext cx="10515600" cy="596347"/>
          </a:xfrm>
        </p:spPr>
        <p:txBody>
          <a:bodyPr>
            <a:normAutofit fontScale="90000"/>
          </a:bodyPr>
          <a:lstStyle/>
          <a:p>
            <a:pPr algn="ctr"/>
            <a:r>
              <a:rPr lang="en-US" sz="4000" dirty="0"/>
              <a:t>Collapsing and Showing the Ribbon</a:t>
            </a:r>
            <a:br>
              <a:rPr lang="en-US" sz="4000" dirty="0"/>
            </a:br>
            <a:endParaRPr lang="en-US" sz="2000" dirty="0"/>
          </a:p>
        </p:txBody>
      </p:sp>
      <p:sp>
        <p:nvSpPr>
          <p:cNvPr id="3" name="Content Placeholder 2">
            <a:extLst>
              <a:ext uri="{FF2B5EF4-FFF2-40B4-BE49-F238E27FC236}">
                <a16:creationId xmlns:a16="http://schemas.microsoft.com/office/drawing/2014/main" id="{3084001F-9881-48E8-B4DE-9D3842B9CD06}"/>
              </a:ext>
            </a:extLst>
          </p:cNvPr>
          <p:cNvSpPr>
            <a:spLocks noGrp="1"/>
          </p:cNvSpPr>
          <p:nvPr>
            <p:ph idx="1"/>
          </p:nvPr>
        </p:nvSpPr>
        <p:spPr>
          <a:xfrm>
            <a:off x="838200" y="808383"/>
            <a:ext cx="10515600" cy="5368579"/>
          </a:xfrm>
        </p:spPr>
        <p:txBody>
          <a:bodyPr>
            <a:normAutofit fontScale="92500"/>
          </a:bodyPr>
          <a:lstStyle/>
          <a:p>
            <a:pPr marL="0" indent="0">
              <a:buNone/>
            </a:pPr>
            <a:r>
              <a:rPr lang="en-US" dirty="0"/>
              <a:t>Use these techniques to collapse the Ribbon:</a:t>
            </a:r>
          </a:p>
          <a:p>
            <a:pPr marL="971550" lvl="1" indent="-514350">
              <a:buFont typeface="+mj-lt"/>
              <a:buAutoNum type="arabicPeriod"/>
            </a:pPr>
            <a:r>
              <a:rPr lang="en-US" dirty="0"/>
              <a:t>Click the Collapse the Ribbon button (located to the right of the Ribbon)</a:t>
            </a:r>
          </a:p>
          <a:p>
            <a:pPr marL="971550" lvl="1" indent="-514350">
              <a:buFont typeface="+mj-lt"/>
              <a:buAutoNum type="arabicPeriod"/>
            </a:pPr>
            <a:r>
              <a:rPr lang="en-US" dirty="0"/>
              <a:t>Press Ctrl + F1</a:t>
            </a:r>
          </a:p>
          <a:p>
            <a:pPr marL="971550" lvl="1" indent="-514350">
              <a:buFont typeface="+mj-lt"/>
              <a:buAutoNum type="arabicPeriod"/>
            </a:pPr>
            <a:r>
              <a:rPr lang="en-US" dirty="0"/>
              <a:t>Right-click a tab on the Ribbon and select Collapse the Ribbon on the shortcut menu</a:t>
            </a:r>
          </a:p>
          <a:p>
            <a:pPr marL="971550" lvl="1" indent="-514350">
              <a:buFont typeface="+mj-lt"/>
              <a:buAutoNum type="arabicPeriod"/>
            </a:pPr>
            <a:r>
              <a:rPr lang="en-US" dirty="0"/>
              <a:t>Click the Ribbon Display options button and choose Show Tabs</a:t>
            </a:r>
          </a:p>
          <a:p>
            <a:pPr marL="457200" lvl="1" indent="0">
              <a:buNone/>
            </a:pPr>
            <a:endParaRPr lang="en-US" dirty="0"/>
          </a:p>
          <a:p>
            <a:pPr marL="0" indent="0">
              <a:buNone/>
            </a:pPr>
            <a:r>
              <a:rPr lang="en-US" dirty="0"/>
              <a:t>Use these techniques to Show the Ribbon when it is collapsed: 	</a:t>
            </a:r>
          </a:p>
          <a:p>
            <a:pPr marL="914400" lvl="1" indent="-457200">
              <a:buFont typeface="+mj-lt"/>
              <a:buAutoNum type="arabicPeriod"/>
            </a:pPr>
            <a:r>
              <a:rPr lang="en-US" dirty="0"/>
              <a:t>Click a tab to display the Ribbon and then click the Pin the Ribbon button</a:t>
            </a:r>
          </a:p>
          <a:p>
            <a:pPr marL="914400" lvl="1" indent="-457200">
              <a:buFont typeface="+mj-lt"/>
              <a:buAutoNum type="arabicPeriod"/>
            </a:pPr>
            <a:r>
              <a:rPr lang="en-US" dirty="0"/>
              <a:t>Press Ctrl + F1</a:t>
            </a:r>
          </a:p>
          <a:p>
            <a:pPr marL="914400" lvl="1" indent="-457200">
              <a:buFont typeface="+mj-lt"/>
              <a:buAutoNum type="arabicPeriod"/>
            </a:pPr>
            <a:r>
              <a:rPr lang="en-US" dirty="0"/>
              <a:t>Right-click a tab and deselect Collapse the Ribbon</a:t>
            </a:r>
          </a:p>
          <a:p>
            <a:pPr marL="914400" lvl="1" indent="-457200">
              <a:buFont typeface="+mj-lt"/>
              <a:buAutoNum type="arabicPeriod"/>
            </a:pPr>
            <a:r>
              <a:rPr lang="en-US" dirty="0"/>
              <a:t>Click the Ribbon Display options button and choose Show Tabs and Commands</a:t>
            </a:r>
          </a:p>
          <a:p>
            <a:pPr marL="457200" lvl="1" indent="0">
              <a:buNone/>
            </a:pPr>
            <a:endParaRPr lang="en-US" dirty="0"/>
          </a:p>
          <a:p>
            <a:pPr marL="0" indent="0">
              <a:buNone/>
            </a:pPr>
            <a:r>
              <a:rPr lang="en-US" sz="1900" dirty="0"/>
              <a:t>Source: Peter </a:t>
            </a:r>
            <a:r>
              <a:rPr lang="en-US" sz="1900" dirty="0" err="1"/>
              <a:t>Weverka</a:t>
            </a:r>
            <a:r>
              <a:rPr lang="en-US" sz="1900" dirty="0"/>
              <a:t>, Microsoft Office 2019, John Wiley and Sons, 2019, page 13</a:t>
            </a:r>
          </a:p>
        </p:txBody>
      </p:sp>
    </p:spTree>
    <p:extLst>
      <p:ext uri="{BB962C8B-B14F-4D97-AF65-F5344CB8AC3E}">
        <p14:creationId xmlns:p14="http://schemas.microsoft.com/office/powerpoint/2010/main" val="139035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545E-7E8F-4197-9DB8-E409954B1828}"/>
              </a:ext>
            </a:extLst>
          </p:cNvPr>
          <p:cNvSpPr>
            <a:spLocks noGrp="1"/>
          </p:cNvSpPr>
          <p:nvPr>
            <p:ph type="title"/>
          </p:nvPr>
        </p:nvSpPr>
        <p:spPr>
          <a:xfrm>
            <a:off x="838200" y="365125"/>
            <a:ext cx="10515600" cy="536023"/>
          </a:xfrm>
        </p:spPr>
        <p:txBody>
          <a:bodyPr>
            <a:normAutofit fontScale="90000"/>
          </a:bodyPr>
          <a:lstStyle/>
          <a:p>
            <a:pPr algn="ctr"/>
            <a:r>
              <a:rPr lang="en-US" dirty="0"/>
              <a:t>First Slide</a:t>
            </a:r>
          </a:p>
        </p:txBody>
      </p:sp>
      <p:pic>
        <p:nvPicPr>
          <p:cNvPr id="4" name="Content Placeholder 3">
            <a:extLst>
              <a:ext uri="{FF2B5EF4-FFF2-40B4-BE49-F238E27FC236}">
                <a16:creationId xmlns:a16="http://schemas.microsoft.com/office/drawing/2014/main" id="{4D5B8EDA-FD4E-48A1-941D-A69126CD08D2}"/>
              </a:ext>
            </a:extLst>
          </p:cNvPr>
          <p:cNvPicPr>
            <a:picLocks noGrp="1" noChangeAspect="1"/>
          </p:cNvPicPr>
          <p:nvPr>
            <p:ph idx="1"/>
          </p:nvPr>
        </p:nvPicPr>
        <p:blipFill>
          <a:blip r:embed="rId2"/>
          <a:stretch>
            <a:fillRect/>
          </a:stretch>
        </p:blipFill>
        <p:spPr>
          <a:xfrm>
            <a:off x="1557062" y="1073150"/>
            <a:ext cx="9077875" cy="5103813"/>
          </a:xfrm>
          <a:prstGeom prst="rect">
            <a:avLst/>
          </a:prstGeom>
        </p:spPr>
      </p:pic>
    </p:spTree>
    <p:extLst>
      <p:ext uri="{BB962C8B-B14F-4D97-AF65-F5344CB8AC3E}">
        <p14:creationId xmlns:p14="http://schemas.microsoft.com/office/powerpoint/2010/main" val="64978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0F54-AA75-405D-AC3A-3291C760EE4F}"/>
              </a:ext>
            </a:extLst>
          </p:cNvPr>
          <p:cNvSpPr>
            <a:spLocks noGrp="1"/>
          </p:cNvSpPr>
          <p:nvPr>
            <p:ph type="title"/>
          </p:nvPr>
        </p:nvSpPr>
        <p:spPr>
          <a:xfrm>
            <a:off x="838200" y="365126"/>
            <a:ext cx="10515600" cy="483014"/>
          </a:xfrm>
        </p:spPr>
        <p:txBody>
          <a:bodyPr>
            <a:normAutofit fontScale="90000"/>
          </a:bodyPr>
          <a:lstStyle/>
          <a:p>
            <a:pPr algn="ctr"/>
            <a:r>
              <a:rPr lang="en-US" dirty="0"/>
              <a:t>Second Slide</a:t>
            </a:r>
          </a:p>
        </p:txBody>
      </p:sp>
      <p:pic>
        <p:nvPicPr>
          <p:cNvPr id="4" name="Content Placeholder 3">
            <a:extLst>
              <a:ext uri="{FF2B5EF4-FFF2-40B4-BE49-F238E27FC236}">
                <a16:creationId xmlns:a16="http://schemas.microsoft.com/office/drawing/2014/main" id="{54803361-9346-4556-B9C2-A522C6741AE1}"/>
              </a:ext>
            </a:extLst>
          </p:cNvPr>
          <p:cNvPicPr>
            <a:picLocks noGrp="1" noChangeAspect="1"/>
          </p:cNvPicPr>
          <p:nvPr>
            <p:ph idx="1"/>
          </p:nvPr>
        </p:nvPicPr>
        <p:blipFill>
          <a:blip r:embed="rId2"/>
          <a:stretch>
            <a:fillRect/>
          </a:stretch>
        </p:blipFill>
        <p:spPr>
          <a:xfrm>
            <a:off x="1462472" y="966788"/>
            <a:ext cx="9267056" cy="5210175"/>
          </a:xfrm>
          <a:prstGeom prst="rect">
            <a:avLst/>
          </a:prstGeom>
        </p:spPr>
      </p:pic>
    </p:spTree>
    <p:extLst>
      <p:ext uri="{BB962C8B-B14F-4D97-AF65-F5344CB8AC3E}">
        <p14:creationId xmlns:p14="http://schemas.microsoft.com/office/powerpoint/2010/main" val="44826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2CF7-1306-4045-844F-0C0E1BA8799A}"/>
              </a:ext>
            </a:extLst>
          </p:cNvPr>
          <p:cNvSpPr>
            <a:spLocks noGrp="1"/>
          </p:cNvSpPr>
          <p:nvPr>
            <p:ph type="title"/>
          </p:nvPr>
        </p:nvSpPr>
        <p:spPr>
          <a:xfrm>
            <a:off x="838200" y="365126"/>
            <a:ext cx="10515600" cy="589032"/>
          </a:xfrm>
        </p:spPr>
        <p:txBody>
          <a:bodyPr>
            <a:normAutofit fontScale="90000"/>
          </a:bodyPr>
          <a:lstStyle/>
          <a:p>
            <a:pPr algn="ctr"/>
            <a:r>
              <a:rPr lang="en-US" dirty="0"/>
              <a:t>Third Slide</a:t>
            </a:r>
          </a:p>
        </p:txBody>
      </p:sp>
      <p:pic>
        <p:nvPicPr>
          <p:cNvPr id="4" name="Content Placeholder 3">
            <a:extLst>
              <a:ext uri="{FF2B5EF4-FFF2-40B4-BE49-F238E27FC236}">
                <a16:creationId xmlns:a16="http://schemas.microsoft.com/office/drawing/2014/main" id="{6C568D97-C167-44E1-90F0-E15BE0863E0B}"/>
              </a:ext>
            </a:extLst>
          </p:cNvPr>
          <p:cNvPicPr>
            <a:picLocks noGrp="1" noChangeAspect="1"/>
          </p:cNvPicPr>
          <p:nvPr>
            <p:ph idx="1"/>
          </p:nvPr>
        </p:nvPicPr>
        <p:blipFill>
          <a:blip r:embed="rId2"/>
          <a:stretch>
            <a:fillRect/>
          </a:stretch>
        </p:blipFill>
        <p:spPr>
          <a:xfrm>
            <a:off x="980661" y="1060174"/>
            <a:ext cx="10204174" cy="5116789"/>
          </a:xfrm>
          <a:prstGeom prst="rect">
            <a:avLst/>
          </a:prstGeom>
        </p:spPr>
      </p:pic>
    </p:spTree>
    <p:extLst>
      <p:ext uri="{BB962C8B-B14F-4D97-AF65-F5344CB8AC3E}">
        <p14:creationId xmlns:p14="http://schemas.microsoft.com/office/powerpoint/2010/main" val="6123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F304-62CB-4AAD-B594-39F92D912E5F}"/>
              </a:ext>
            </a:extLst>
          </p:cNvPr>
          <p:cNvSpPr>
            <a:spLocks noGrp="1"/>
          </p:cNvSpPr>
          <p:nvPr>
            <p:ph type="title"/>
          </p:nvPr>
        </p:nvSpPr>
        <p:spPr>
          <a:xfrm>
            <a:off x="838200" y="365125"/>
            <a:ext cx="10515600" cy="562527"/>
          </a:xfrm>
        </p:spPr>
        <p:txBody>
          <a:bodyPr>
            <a:normAutofit fontScale="90000"/>
          </a:bodyPr>
          <a:lstStyle/>
          <a:p>
            <a:pPr algn="ctr"/>
            <a:r>
              <a:rPr lang="en-US" dirty="0"/>
              <a:t>Fourth Slide</a:t>
            </a:r>
          </a:p>
        </p:txBody>
      </p:sp>
      <p:pic>
        <p:nvPicPr>
          <p:cNvPr id="4" name="Content Placeholder 3">
            <a:extLst>
              <a:ext uri="{FF2B5EF4-FFF2-40B4-BE49-F238E27FC236}">
                <a16:creationId xmlns:a16="http://schemas.microsoft.com/office/drawing/2014/main" id="{A79F0559-8AB5-4554-9078-2C7AB31DA899}"/>
              </a:ext>
            </a:extLst>
          </p:cNvPr>
          <p:cNvPicPr>
            <a:picLocks noGrp="1" noChangeAspect="1"/>
          </p:cNvPicPr>
          <p:nvPr>
            <p:ph idx="1"/>
          </p:nvPr>
        </p:nvPicPr>
        <p:blipFill>
          <a:blip r:embed="rId2"/>
          <a:stretch>
            <a:fillRect/>
          </a:stretch>
        </p:blipFill>
        <p:spPr>
          <a:xfrm>
            <a:off x="1427177" y="927100"/>
            <a:ext cx="9337646" cy="5249863"/>
          </a:xfrm>
          <a:prstGeom prst="rect">
            <a:avLst/>
          </a:prstGeom>
        </p:spPr>
      </p:pic>
    </p:spTree>
    <p:extLst>
      <p:ext uri="{BB962C8B-B14F-4D97-AF65-F5344CB8AC3E}">
        <p14:creationId xmlns:p14="http://schemas.microsoft.com/office/powerpoint/2010/main" val="3317210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7490-2ABD-42D8-813A-67E4AAF13873}"/>
              </a:ext>
            </a:extLst>
          </p:cNvPr>
          <p:cNvSpPr>
            <a:spLocks noGrp="1"/>
          </p:cNvSpPr>
          <p:nvPr>
            <p:ph type="title"/>
          </p:nvPr>
        </p:nvSpPr>
        <p:spPr>
          <a:xfrm>
            <a:off x="838200" y="365126"/>
            <a:ext cx="10515600" cy="469762"/>
          </a:xfrm>
        </p:spPr>
        <p:txBody>
          <a:bodyPr>
            <a:normAutofit fontScale="90000"/>
          </a:bodyPr>
          <a:lstStyle/>
          <a:p>
            <a:pPr algn="ctr"/>
            <a:r>
              <a:rPr lang="en-US" dirty="0"/>
              <a:t>Fifth Slide</a:t>
            </a:r>
          </a:p>
        </p:txBody>
      </p:sp>
      <p:pic>
        <p:nvPicPr>
          <p:cNvPr id="4" name="Content Placeholder 3">
            <a:extLst>
              <a:ext uri="{FF2B5EF4-FFF2-40B4-BE49-F238E27FC236}">
                <a16:creationId xmlns:a16="http://schemas.microsoft.com/office/drawing/2014/main" id="{CA7C4202-1784-4BD7-8060-DDD0A266A9DC}"/>
              </a:ext>
            </a:extLst>
          </p:cNvPr>
          <p:cNvPicPr>
            <a:picLocks noGrp="1" noChangeAspect="1"/>
          </p:cNvPicPr>
          <p:nvPr>
            <p:ph idx="1"/>
          </p:nvPr>
        </p:nvPicPr>
        <p:blipFill>
          <a:blip r:embed="rId2"/>
          <a:stretch>
            <a:fillRect/>
          </a:stretch>
        </p:blipFill>
        <p:spPr>
          <a:xfrm>
            <a:off x="1521768" y="1033463"/>
            <a:ext cx="9148464" cy="5143500"/>
          </a:xfrm>
          <a:prstGeom prst="rect">
            <a:avLst/>
          </a:prstGeom>
        </p:spPr>
      </p:pic>
    </p:spTree>
    <p:extLst>
      <p:ext uri="{BB962C8B-B14F-4D97-AF65-F5344CB8AC3E}">
        <p14:creationId xmlns:p14="http://schemas.microsoft.com/office/powerpoint/2010/main" val="38124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6106-E3A8-450F-BCB2-51A461BAF6BF}"/>
              </a:ext>
            </a:extLst>
          </p:cNvPr>
          <p:cNvSpPr>
            <a:spLocks noGrp="1"/>
          </p:cNvSpPr>
          <p:nvPr>
            <p:ph type="title"/>
          </p:nvPr>
        </p:nvSpPr>
        <p:spPr>
          <a:xfrm>
            <a:off x="838200" y="106018"/>
            <a:ext cx="10515600" cy="575020"/>
          </a:xfrm>
        </p:spPr>
        <p:txBody>
          <a:bodyPr>
            <a:normAutofit fontScale="90000"/>
          </a:bodyPr>
          <a:lstStyle/>
          <a:p>
            <a:pPr algn="ctr"/>
            <a:r>
              <a:rPr lang="en-US" dirty="0"/>
              <a:t>Sixth Slide</a:t>
            </a:r>
          </a:p>
        </p:txBody>
      </p:sp>
      <p:pic>
        <p:nvPicPr>
          <p:cNvPr id="4" name="Content Placeholder 3">
            <a:extLst>
              <a:ext uri="{FF2B5EF4-FFF2-40B4-BE49-F238E27FC236}">
                <a16:creationId xmlns:a16="http://schemas.microsoft.com/office/drawing/2014/main" id="{05A76DC5-DB8C-484C-B1F9-EDFDED7B2081}"/>
              </a:ext>
            </a:extLst>
          </p:cNvPr>
          <p:cNvPicPr>
            <a:picLocks noGrp="1" noChangeAspect="1"/>
          </p:cNvPicPr>
          <p:nvPr>
            <p:ph idx="1"/>
          </p:nvPr>
        </p:nvPicPr>
        <p:blipFill>
          <a:blip r:embed="rId2"/>
          <a:stretch>
            <a:fillRect/>
          </a:stretch>
        </p:blipFill>
        <p:spPr>
          <a:xfrm>
            <a:off x="1208348" y="681038"/>
            <a:ext cx="9775304" cy="5495925"/>
          </a:xfrm>
          <a:prstGeom prst="rect">
            <a:avLst/>
          </a:prstGeom>
        </p:spPr>
      </p:pic>
    </p:spTree>
    <p:extLst>
      <p:ext uri="{BB962C8B-B14F-4D97-AF65-F5344CB8AC3E}">
        <p14:creationId xmlns:p14="http://schemas.microsoft.com/office/powerpoint/2010/main" val="52211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0F7A-DD21-464E-B5BF-45FF01F3183C}"/>
              </a:ext>
            </a:extLst>
          </p:cNvPr>
          <p:cNvSpPr>
            <a:spLocks noGrp="1"/>
          </p:cNvSpPr>
          <p:nvPr>
            <p:ph type="title"/>
          </p:nvPr>
        </p:nvSpPr>
        <p:spPr>
          <a:xfrm>
            <a:off x="838200" y="365126"/>
            <a:ext cx="10515600" cy="496266"/>
          </a:xfrm>
        </p:spPr>
        <p:txBody>
          <a:bodyPr>
            <a:noAutofit/>
          </a:bodyPr>
          <a:lstStyle/>
          <a:p>
            <a:pPr algn="ctr"/>
            <a:r>
              <a:rPr lang="en-US" sz="4000" dirty="0"/>
              <a:t>Presentation Objectives:</a:t>
            </a:r>
          </a:p>
        </p:txBody>
      </p:sp>
      <p:sp>
        <p:nvSpPr>
          <p:cNvPr id="5" name="Content Placeholder 4">
            <a:extLst>
              <a:ext uri="{FF2B5EF4-FFF2-40B4-BE49-F238E27FC236}">
                <a16:creationId xmlns:a16="http://schemas.microsoft.com/office/drawing/2014/main" id="{AE94036D-845E-4885-AD18-E2988C730EEB}"/>
              </a:ext>
            </a:extLst>
          </p:cNvPr>
          <p:cNvSpPr>
            <a:spLocks noGrp="1"/>
          </p:cNvSpPr>
          <p:nvPr>
            <p:ph idx="1"/>
          </p:nvPr>
        </p:nvSpPr>
        <p:spPr>
          <a:xfrm>
            <a:off x="838200" y="1298713"/>
            <a:ext cx="10515600" cy="4878250"/>
          </a:xfrm>
        </p:spPr>
        <p:txBody>
          <a:bodyPr/>
          <a:lstStyle/>
          <a:p>
            <a:pPr marL="514350" indent="-514350">
              <a:buFont typeface="+mj-lt"/>
              <a:buAutoNum type="arabicPeriod"/>
            </a:pPr>
            <a:r>
              <a:rPr lang="en-US" dirty="0"/>
              <a:t>Explain what Excel is.</a:t>
            </a:r>
          </a:p>
          <a:p>
            <a:pPr marL="514350" indent="-514350">
              <a:buFont typeface="+mj-lt"/>
              <a:buAutoNum type="arabicPeriod"/>
            </a:pPr>
            <a:r>
              <a:rPr lang="en-US" dirty="0"/>
              <a:t>Introduce the basic framework of Microsoft Office and Microsoft Excel in particular.</a:t>
            </a:r>
          </a:p>
          <a:p>
            <a:pPr marL="514350" indent="-514350">
              <a:buFont typeface="+mj-lt"/>
              <a:buAutoNum type="arabicPeriod"/>
            </a:pPr>
            <a:r>
              <a:rPr lang="en-US" dirty="0"/>
              <a:t>Introduce basic definitions of the components of a spreadsheet.</a:t>
            </a:r>
          </a:p>
          <a:p>
            <a:pPr marL="514350" indent="-514350">
              <a:buFont typeface="+mj-lt"/>
              <a:buAutoNum type="arabicPeriod"/>
            </a:pPr>
            <a:r>
              <a:rPr lang="en-US" dirty="0"/>
              <a:t>Develop a simple spreadsheet.</a:t>
            </a:r>
          </a:p>
        </p:txBody>
      </p:sp>
    </p:spTree>
    <p:extLst>
      <p:ext uri="{BB962C8B-B14F-4D97-AF65-F5344CB8AC3E}">
        <p14:creationId xmlns:p14="http://schemas.microsoft.com/office/powerpoint/2010/main" val="2846733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BA1A-558D-4C7B-AEA5-3306385491F6}"/>
              </a:ext>
            </a:extLst>
          </p:cNvPr>
          <p:cNvSpPr>
            <a:spLocks noGrp="1"/>
          </p:cNvSpPr>
          <p:nvPr>
            <p:ph type="title"/>
          </p:nvPr>
        </p:nvSpPr>
        <p:spPr>
          <a:xfrm>
            <a:off x="838200" y="0"/>
            <a:ext cx="10515600" cy="681037"/>
          </a:xfrm>
        </p:spPr>
        <p:txBody>
          <a:bodyPr>
            <a:normAutofit fontScale="90000"/>
          </a:bodyPr>
          <a:lstStyle/>
          <a:p>
            <a:pPr algn="ctr"/>
            <a:r>
              <a:rPr lang="en-US" dirty="0"/>
              <a:t>Seventh Slide</a:t>
            </a:r>
          </a:p>
        </p:txBody>
      </p:sp>
      <p:pic>
        <p:nvPicPr>
          <p:cNvPr id="4" name="Content Placeholder 3">
            <a:extLst>
              <a:ext uri="{FF2B5EF4-FFF2-40B4-BE49-F238E27FC236}">
                <a16:creationId xmlns:a16="http://schemas.microsoft.com/office/drawing/2014/main" id="{544AE95A-2B55-4359-B9A1-AFE248A07B53}"/>
              </a:ext>
            </a:extLst>
          </p:cNvPr>
          <p:cNvPicPr>
            <a:picLocks noGrp="1" noChangeAspect="1"/>
          </p:cNvPicPr>
          <p:nvPr>
            <p:ph idx="1"/>
          </p:nvPr>
        </p:nvPicPr>
        <p:blipFill>
          <a:blip r:embed="rId2"/>
          <a:stretch>
            <a:fillRect/>
          </a:stretch>
        </p:blipFill>
        <p:spPr>
          <a:xfrm>
            <a:off x="1208348" y="681038"/>
            <a:ext cx="9775304" cy="5495925"/>
          </a:xfrm>
          <a:prstGeom prst="rect">
            <a:avLst/>
          </a:prstGeom>
        </p:spPr>
      </p:pic>
    </p:spTree>
    <p:extLst>
      <p:ext uri="{BB962C8B-B14F-4D97-AF65-F5344CB8AC3E}">
        <p14:creationId xmlns:p14="http://schemas.microsoft.com/office/powerpoint/2010/main" val="3205921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222A-257A-4FD0-BFE0-597D2638CF0E}"/>
              </a:ext>
            </a:extLst>
          </p:cNvPr>
          <p:cNvSpPr>
            <a:spLocks noGrp="1"/>
          </p:cNvSpPr>
          <p:nvPr>
            <p:ph type="title"/>
          </p:nvPr>
        </p:nvSpPr>
        <p:spPr/>
        <p:txBody>
          <a:bodyPr>
            <a:normAutofit/>
          </a:bodyPr>
          <a:lstStyle/>
          <a:p>
            <a:pPr algn="ctr"/>
            <a:r>
              <a:rPr lang="en-US" sz="3600" dirty="0"/>
              <a:t>Assignment: Create this spreadsheet using appropriate calculations and following the shown format</a:t>
            </a:r>
          </a:p>
        </p:txBody>
      </p:sp>
      <p:graphicFrame>
        <p:nvGraphicFramePr>
          <p:cNvPr id="4" name="Content Placeholder 3">
            <a:extLst>
              <a:ext uri="{FF2B5EF4-FFF2-40B4-BE49-F238E27FC236}">
                <a16:creationId xmlns:a16="http://schemas.microsoft.com/office/drawing/2014/main" id="{E69EAF9D-A63B-4DAD-9A91-1EE9DBB493BF}"/>
              </a:ext>
            </a:extLst>
          </p:cNvPr>
          <p:cNvGraphicFramePr>
            <a:graphicFrameLocks noGrp="1"/>
          </p:cNvGraphicFramePr>
          <p:nvPr>
            <p:ph idx="1"/>
          </p:nvPr>
        </p:nvGraphicFramePr>
        <p:xfrm>
          <a:off x="3495809" y="1825622"/>
          <a:ext cx="5200381" cy="4351345"/>
        </p:xfrm>
        <a:graphic>
          <a:graphicData uri="http://schemas.openxmlformats.org/drawingml/2006/table">
            <a:tbl>
              <a:tblPr>
                <a:tableStyleId>{5C22544A-7EE6-4342-B048-85BDC9FD1C3A}</a:tableStyleId>
              </a:tblPr>
              <a:tblGrid>
                <a:gridCol w="2751054">
                  <a:extLst>
                    <a:ext uri="{9D8B030D-6E8A-4147-A177-3AD203B41FA5}">
                      <a16:colId xmlns:a16="http://schemas.microsoft.com/office/drawing/2014/main" val="3115060370"/>
                    </a:ext>
                  </a:extLst>
                </a:gridCol>
                <a:gridCol w="958432">
                  <a:extLst>
                    <a:ext uri="{9D8B030D-6E8A-4147-A177-3AD203B41FA5}">
                      <a16:colId xmlns:a16="http://schemas.microsoft.com/office/drawing/2014/main" val="1285497503"/>
                    </a:ext>
                  </a:extLst>
                </a:gridCol>
                <a:gridCol w="656704">
                  <a:extLst>
                    <a:ext uri="{9D8B030D-6E8A-4147-A177-3AD203B41FA5}">
                      <a16:colId xmlns:a16="http://schemas.microsoft.com/office/drawing/2014/main" val="1432164175"/>
                    </a:ext>
                  </a:extLst>
                </a:gridCol>
                <a:gridCol w="834191">
                  <a:extLst>
                    <a:ext uri="{9D8B030D-6E8A-4147-A177-3AD203B41FA5}">
                      <a16:colId xmlns:a16="http://schemas.microsoft.com/office/drawing/2014/main" val="3310440741"/>
                    </a:ext>
                  </a:extLst>
                </a:gridCol>
              </a:tblGrid>
              <a:tr h="309546">
                <a:tc gridSpan="4">
                  <a:txBody>
                    <a:bodyPr/>
                    <a:lstStyle/>
                    <a:p>
                      <a:pPr algn="ctr" fontAlgn="b"/>
                      <a:r>
                        <a:rPr lang="en-US" sz="1900" u="none" strike="noStrike">
                          <a:effectLst/>
                        </a:rPr>
                        <a:t>ECSU BIS 205 Bookstore</a:t>
                      </a:r>
                      <a:endParaRPr lang="en-US" sz="1900" b="0" i="0" u="none" strike="noStrike">
                        <a:solidFill>
                          <a:srgbClr val="000000"/>
                        </a:solidFill>
                        <a:effectLst/>
                        <a:latin typeface="Calibri" panose="020F0502020204030204" pitchFamily="34" charset="0"/>
                      </a:endParaRPr>
                    </a:p>
                  </a:txBody>
                  <a:tcPr marL="8844" marR="8844" marT="8844"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4702511"/>
                  </a:ext>
                </a:extLst>
              </a:tr>
              <a:tr h="274170">
                <a:tc>
                  <a:txBody>
                    <a:bodyPr/>
                    <a:lstStyle/>
                    <a:p>
                      <a:pPr algn="l" fontAlgn="b"/>
                      <a:endParaRPr lang="en-US" sz="17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endParaRPr lang="en-US" sz="17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endParaRPr lang="en-US" sz="17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700" u="none" strike="noStrike">
                          <a:effectLst/>
                        </a:rPr>
                        <a:t>Total</a:t>
                      </a:r>
                      <a:endParaRPr lang="en-US" sz="17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688279573"/>
                  </a:ext>
                </a:extLst>
              </a:tr>
              <a:tr h="274170">
                <a:tc>
                  <a:txBody>
                    <a:bodyPr/>
                    <a:lstStyle/>
                    <a:p>
                      <a:pPr algn="l" fontAlgn="b"/>
                      <a:r>
                        <a:rPr lang="en-US" sz="1700" u="none" strike="noStrike">
                          <a:effectLst/>
                        </a:rPr>
                        <a:t>Description</a:t>
                      </a:r>
                      <a:endParaRPr lang="en-US" sz="17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700" u="none" strike="noStrike">
                          <a:effectLst/>
                        </a:rPr>
                        <a:t>Quantity</a:t>
                      </a:r>
                      <a:endParaRPr lang="en-US" sz="17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700" u="none" strike="noStrike">
                          <a:effectLst/>
                        </a:rPr>
                        <a:t>Price</a:t>
                      </a:r>
                      <a:endParaRPr lang="en-US" sz="17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700" u="none" strike="noStrike">
                          <a:effectLst/>
                        </a:rPr>
                        <a:t>Cost</a:t>
                      </a:r>
                      <a:endParaRPr lang="en-US" sz="17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1354453380"/>
                  </a:ext>
                </a:extLst>
              </a:tr>
              <a:tr h="176884">
                <a:tc>
                  <a:txBody>
                    <a:bodyPr/>
                    <a:lstStyle/>
                    <a:p>
                      <a:pPr algn="l" fontAlgn="b"/>
                      <a:endParaRPr lang="en-US" sz="10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1625686306"/>
                  </a:ext>
                </a:extLst>
              </a:tr>
              <a:tr h="221105">
                <a:tc>
                  <a:txBody>
                    <a:bodyPr/>
                    <a:lstStyle/>
                    <a:p>
                      <a:pPr algn="l" fontAlgn="b"/>
                      <a:r>
                        <a:rPr lang="en-US" sz="1300" u="none" strike="noStrike">
                          <a:effectLst/>
                        </a:rPr>
                        <a:t>Office Book</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$250.00</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$250.00</a:t>
                      </a:r>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2245785578"/>
                  </a:ext>
                </a:extLst>
              </a:tr>
              <a:tr h="221105">
                <a:tc>
                  <a:txBody>
                    <a:bodyPr/>
                    <a:lstStyle/>
                    <a:p>
                      <a:pPr algn="l" fontAlgn="b"/>
                      <a:r>
                        <a:rPr lang="en-US" sz="1300" u="none" strike="noStrike">
                          <a:effectLst/>
                        </a:rPr>
                        <a:t>MIS Book</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$100.00</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$100.00</a:t>
                      </a:r>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2460683463"/>
                  </a:ext>
                </a:extLst>
              </a:tr>
              <a:tr h="221105">
                <a:tc>
                  <a:txBody>
                    <a:bodyPr/>
                    <a:lstStyle/>
                    <a:p>
                      <a:pPr algn="l" fontAlgn="b"/>
                      <a:r>
                        <a:rPr lang="en-US" sz="1300" u="none" strike="noStrike">
                          <a:effectLst/>
                        </a:rPr>
                        <a:t>Heavy Duty Book Bag</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$49.95</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$49.95</a:t>
                      </a:r>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2103833989"/>
                  </a:ext>
                </a:extLst>
              </a:tr>
              <a:tr h="221105">
                <a:tc>
                  <a:txBody>
                    <a:bodyPr/>
                    <a:lstStyle/>
                    <a:p>
                      <a:pPr algn="l" fontAlgn="b"/>
                      <a:r>
                        <a:rPr lang="en-US" sz="1300" u="none" strike="noStrike">
                          <a:effectLst/>
                        </a:rPr>
                        <a:t>New Computer</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$679.00</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$679.00</a:t>
                      </a:r>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2296327373"/>
                  </a:ext>
                </a:extLst>
              </a:tr>
              <a:tr h="221105">
                <a:tc>
                  <a:txBody>
                    <a:bodyPr/>
                    <a:lstStyle/>
                    <a:p>
                      <a:pPr algn="l" fontAlgn="b"/>
                      <a:r>
                        <a:rPr lang="en-US" sz="1300" u="none" strike="noStrike">
                          <a:effectLst/>
                        </a:rPr>
                        <a:t>Binder for Class Project</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dirty="0">
                          <a:effectLst/>
                        </a:rPr>
                        <a:t>$1.56</a:t>
                      </a:r>
                      <a:endParaRPr lang="en-US" sz="1300" b="0" i="0" u="none" strike="noStrike" dirty="0">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$1.56</a:t>
                      </a:r>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468779570"/>
                  </a:ext>
                </a:extLst>
              </a:tr>
              <a:tr h="221105">
                <a:tc>
                  <a:txBody>
                    <a:bodyPr/>
                    <a:lstStyle/>
                    <a:p>
                      <a:pPr algn="l" fontAlgn="b"/>
                      <a:r>
                        <a:rPr lang="en-US" sz="1300" u="none" strike="noStrike">
                          <a:effectLst/>
                        </a:rPr>
                        <a:t>Pointer for Power Point Presentation</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$9.95</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$9.95</a:t>
                      </a:r>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3814976720"/>
                  </a:ext>
                </a:extLst>
              </a:tr>
              <a:tr h="221105">
                <a:tc>
                  <a:txBody>
                    <a:bodyPr/>
                    <a:lstStyle/>
                    <a:p>
                      <a:pPr algn="l" fontAlgn="b"/>
                      <a:r>
                        <a:rPr lang="en-US" sz="1300" u="none" strike="noStrike">
                          <a:effectLst/>
                        </a:rPr>
                        <a:t>Cushion for Long Classes</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$12.50</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$12.50</a:t>
                      </a:r>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2881247063"/>
                  </a:ext>
                </a:extLst>
              </a:tr>
              <a:tr h="221105">
                <a:tc>
                  <a:txBody>
                    <a:bodyPr/>
                    <a:lstStyle/>
                    <a:p>
                      <a:pPr algn="l" fontAlgn="b"/>
                      <a:r>
                        <a:rPr lang="en-US" sz="1300" u="none" strike="noStrike">
                          <a:effectLst/>
                        </a:rPr>
                        <a:t>Travel Mug for Caffeinated Beverage</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2</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$13.50</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$27.00</a:t>
                      </a:r>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1363559719"/>
                  </a:ext>
                </a:extLst>
              </a:tr>
              <a:tr h="221105">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3822313539"/>
                  </a:ext>
                </a:extLst>
              </a:tr>
              <a:tr h="221105">
                <a:tc>
                  <a:txBody>
                    <a:bodyPr/>
                    <a:lstStyle/>
                    <a:p>
                      <a:pPr algn="r" fontAlgn="b"/>
                      <a:r>
                        <a:rPr lang="en-US" sz="1300" u="none" strike="noStrike">
                          <a:effectLst/>
                        </a:rPr>
                        <a:t>Total</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ctr" fontAlgn="b"/>
                      <a:r>
                        <a:rPr lang="en-US" sz="1300" u="none" strike="noStrike">
                          <a:effectLst/>
                        </a:rPr>
                        <a:t>$1,129.96</a:t>
                      </a:r>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2600571673"/>
                  </a:ext>
                </a:extLst>
              </a:tr>
              <a:tr h="221105">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3118060983"/>
                  </a:ext>
                </a:extLst>
              </a:tr>
              <a:tr h="221105">
                <a:tc>
                  <a:txBody>
                    <a:bodyPr/>
                    <a:lstStyle/>
                    <a:p>
                      <a:pPr algn="l" fontAlgn="b"/>
                      <a:r>
                        <a:rPr lang="en-US" sz="1300" u="none" strike="noStrike">
                          <a:effectLst/>
                        </a:rPr>
                        <a:t>Source: Made-Up Data</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101346718"/>
                  </a:ext>
                </a:extLst>
              </a:tr>
              <a:tr h="221105">
                <a:tc>
                  <a:txBody>
                    <a:bodyPr/>
                    <a:lstStyle/>
                    <a:p>
                      <a:pPr algn="l" fontAlgn="b"/>
                      <a:r>
                        <a:rPr lang="en-US" sz="1300" u="none" strike="noStrike">
                          <a:effectLst/>
                        </a:rPr>
                        <a:t>Author:</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3443550986"/>
                  </a:ext>
                </a:extLst>
              </a:tr>
              <a:tr h="221105">
                <a:tc>
                  <a:txBody>
                    <a:bodyPr/>
                    <a:lstStyle/>
                    <a:p>
                      <a:pPr algn="l" fontAlgn="b"/>
                      <a:r>
                        <a:rPr lang="en-US" sz="1300" u="none" strike="noStrike">
                          <a:effectLst/>
                        </a:rPr>
                        <a:t>Date:</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300" b="0" i="0" u="none" strike="noStrike">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4100966520"/>
                  </a:ext>
                </a:extLst>
              </a:tr>
              <a:tr h="221105">
                <a:tc>
                  <a:txBody>
                    <a:bodyPr/>
                    <a:lstStyle/>
                    <a:p>
                      <a:pPr algn="l" fontAlgn="b"/>
                      <a:r>
                        <a:rPr lang="en-US" sz="1300" u="none" strike="noStrike">
                          <a:effectLst/>
                        </a:rPr>
                        <a:t>Purpose:</a:t>
                      </a:r>
                      <a:endParaRPr lang="en-US" sz="13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844" marR="8844" marT="8844"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844" marR="8844" marT="8844" marB="0" anchor="b"/>
                </a:tc>
                <a:extLst>
                  <a:ext uri="{0D108BD9-81ED-4DB2-BD59-A6C34878D82A}">
                    <a16:rowId xmlns:a16="http://schemas.microsoft.com/office/drawing/2014/main" val="3150629618"/>
                  </a:ext>
                </a:extLst>
              </a:tr>
            </a:tbl>
          </a:graphicData>
        </a:graphic>
      </p:graphicFrame>
    </p:spTree>
    <p:extLst>
      <p:ext uri="{BB962C8B-B14F-4D97-AF65-F5344CB8AC3E}">
        <p14:creationId xmlns:p14="http://schemas.microsoft.com/office/powerpoint/2010/main" val="519587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0F7A-DD21-464E-B5BF-45FF01F3183C}"/>
              </a:ext>
            </a:extLst>
          </p:cNvPr>
          <p:cNvSpPr>
            <a:spLocks noGrp="1"/>
          </p:cNvSpPr>
          <p:nvPr>
            <p:ph type="title"/>
          </p:nvPr>
        </p:nvSpPr>
        <p:spPr>
          <a:xfrm>
            <a:off x="838200" y="365126"/>
            <a:ext cx="10515600" cy="496266"/>
          </a:xfrm>
        </p:spPr>
        <p:txBody>
          <a:bodyPr>
            <a:noAutofit/>
          </a:bodyPr>
          <a:lstStyle/>
          <a:p>
            <a:pPr algn="ctr"/>
            <a:r>
              <a:rPr lang="en-US" sz="4000" dirty="0"/>
              <a:t>Presentation Objectives:</a:t>
            </a:r>
          </a:p>
        </p:txBody>
      </p:sp>
      <p:sp>
        <p:nvSpPr>
          <p:cNvPr id="5" name="Content Placeholder 4">
            <a:extLst>
              <a:ext uri="{FF2B5EF4-FFF2-40B4-BE49-F238E27FC236}">
                <a16:creationId xmlns:a16="http://schemas.microsoft.com/office/drawing/2014/main" id="{AE94036D-845E-4885-AD18-E2988C730EEB}"/>
              </a:ext>
            </a:extLst>
          </p:cNvPr>
          <p:cNvSpPr>
            <a:spLocks noGrp="1"/>
          </p:cNvSpPr>
          <p:nvPr>
            <p:ph idx="1"/>
          </p:nvPr>
        </p:nvSpPr>
        <p:spPr>
          <a:xfrm>
            <a:off x="838200" y="1298713"/>
            <a:ext cx="10515600" cy="4878250"/>
          </a:xfrm>
        </p:spPr>
        <p:txBody>
          <a:bodyPr/>
          <a:lstStyle/>
          <a:p>
            <a:pPr marL="514350" indent="-514350">
              <a:buFont typeface="+mj-lt"/>
              <a:buAutoNum type="arabicPeriod"/>
            </a:pPr>
            <a:r>
              <a:rPr lang="en-US" dirty="0"/>
              <a:t>Explain what Excel is.</a:t>
            </a:r>
          </a:p>
          <a:p>
            <a:pPr marL="514350" indent="-514350">
              <a:buFont typeface="+mj-lt"/>
              <a:buAutoNum type="arabicPeriod"/>
            </a:pPr>
            <a:r>
              <a:rPr lang="en-US" dirty="0"/>
              <a:t>Introduce the basic framework of Microsoft Office and Microsoft Excel in particular.</a:t>
            </a:r>
          </a:p>
          <a:p>
            <a:pPr marL="514350" indent="-514350">
              <a:buFont typeface="+mj-lt"/>
              <a:buAutoNum type="arabicPeriod"/>
            </a:pPr>
            <a:r>
              <a:rPr lang="en-US" dirty="0"/>
              <a:t>Introduce basic definitions of the components of a spreadsheet.</a:t>
            </a:r>
          </a:p>
          <a:p>
            <a:pPr marL="514350" indent="-514350">
              <a:buFont typeface="+mj-lt"/>
              <a:buAutoNum type="arabicPeriod"/>
            </a:pPr>
            <a:r>
              <a:rPr lang="en-US" dirty="0"/>
              <a:t>Develop a simple spreadsheet.</a:t>
            </a:r>
          </a:p>
        </p:txBody>
      </p:sp>
    </p:spTree>
    <p:extLst>
      <p:ext uri="{BB962C8B-B14F-4D97-AF65-F5344CB8AC3E}">
        <p14:creationId xmlns:p14="http://schemas.microsoft.com/office/powerpoint/2010/main" val="81687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6996-22A9-44E1-8709-0EBB7241256B}"/>
              </a:ext>
            </a:extLst>
          </p:cNvPr>
          <p:cNvSpPr>
            <a:spLocks noGrp="1"/>
          </p:cNvSpPr>
          <p:nvPr>
            <p:ph type="title"/>
          </p:nvPr>
        </p:nvSpPr>
        <p:spPr>
          <a:xfrm>
            <a:off x="838200" y="198783"/>
            <a:ext cx="10515600" cy="596347"/>
          </a:xfrm>
        </p:spPr>
        <p:txBody>
          <a:bodyPr>
            <a:normAutofit fontScale="90000"/>
          </a:bodyPr>
          <a:lstStyle/>
          <a:p>
            <a:pPr algn="ctr"/>
            <a:r>
              <a:rPr lang="en-US" dirty="0"/>
              <a:t>Excel is:</a:t>
            </a:r>
          </a:p>
        </p:txBody>
      </p:sp>
      <p:sp>
        <p:nvSpPr>
          <p:cNvPr id="3" name="Content Placeholder 2">
            <a:extLst>
              <a:ext uri="{FF2B5EF4-FFF2-40B4-BE49-F238E27FC236}">
                <a16:creationId xmlns:a16="http://schemas.microsoft.com/office/drawing/2014/main" id="{5CAE23B8-A625-4B0A-8802-AC957BBF5A04}"/>
              </a:ext>
            </a:extLst>
          </p:cNvPr>
          <p:cNvSpPr>
            <a:spLocks noGrp="1"/>
          </p:cNvSpPr>
          <p:nvPr>
            <p:ph idx="1"/>
          </p:nvPr>
        </p:nvSpPr>
        <p:spPr>
          <a:xfrm>
            <a:off x="838200" y="967409"/>
            <a:ext cx="10515600" cy="5209554"/>
          </a:xfrm>
        </p:spPr>
        <p:txBody>
          <a:bodyPr>
            <a:normAutofit lnSpcReduction="10000"/>
          </a:bodyPr>
          <a:lstStyle/>
          <a:p>
            <a:pPr marL="0" indent="0">
              <a:buNone/>
            </a:pPr>
            <a:r>
              <a:rPr lang="en-US" dirty="0"/>
              <a:t>“This chapter introduces Microsoft Excel, the official number cruncher of Office 2019. The purpose of Excel is to track, analyze, and tabulate numbers.” Peter </a:t>
            </a:r>
            <a:r>
              <a:rPr lang="en-US" dirty="0" err="1"/>
              <a:t>Weverka</a:t>
            </a:r>
            <a:r>
              <a:rPr lang="en-US" dirty="0"/>
              <a:t>, </a:t>
            </a:r>
            <a:r>
              <a:rPr lang="en-US" u="sng" dirty="0"/>
              <a:t>Microsoft Office 2019</a:t>
            </a:r>
            <a:r>
              <a:rPr lang="en-US" dirty="0"/>
              <a:t>, John Wiley and Sons, 2019, page 235.</a:t>
            </a:r>
          </a:p>
          <a:p>
            <a:pPr marL="0" indent="0">
              <a:buNone/>
            </a:pPr>
            <a:endParaRPr lang="en-US" dirty="0"/>
          </a:p>
          <a:p>
            <a:pPr marL="0" indent="0">
              <a:buNone/>
            </a:pPr>
            <a:r>
              <a:rPr lang="en-US" b="1" dirty="0"/>
              <a:t>“Microsoft Excel</a:t>
            </a:r>
            <a:r>
              <a:rPr lang="en-US" dirty="0"/>
              <a:t> is a </a:t>
            </a:r>
            <a:r>
              <a:rPr lang="en-US" dirty="0">
                <a:hlinkClick r:id="rId2" tooltip="Spreadsheet"/>
              </a:rPr>
              <a:t>spreadsheet</a:t>
            </a:r>
            <a:r>
              <a:rPr lang="en-US" dirty="0"/>
              <a:t> developed by </a:t>
            </a:r>
            <a:r>
              <a:rPr lang="en-US" dirty="0">
                <a:hlinkClick r:id="rId3" tooltip="Microsoft"/>
              </a:rPr>
              <a:t>Microsoft</a:t>
            </a:r>
            <a:r>
              <a:rPr lang="en-US" dirty="0"/>
              <a:t> for </a:t>
            </a:r>
            <a:r>
              <a:rPr lang="en-US" dirty="0">
                <a:hlinkClick r:id="rId4" tooltip="Microsoft Windows"/>
              </a:rPr>
              <a:t>Windows</a:t>
            </a:r>
            <a:r>
              <a:rPr lang="en-US" dirty="0"/>
              <a:t>, </a:t>
            </a:r>
            <a:r>
              <a:rPr lang="en-US" dirty="0">
                <a:hlinkClick r:id="rId5" tooltip="MacOS"/>
              </a:rPr>
              <a:t>macOS</a:t>
            </a:r>
            <a:r>
              <a:rPr lang="en-US" dirty="0"/>
              <a:t>, </a:t>
            </a:r>
            <a:r>
              <a:rPr lang="en-US" dirty="0">
                <a:hlinkClick r:id="rId6" tooltip="Android (operating system)"/>
              </a:rPr>
              <a:t>Android</a:t>
            </a:r>
            <a:r>
              <a:rPr lang="en-US" dirty="0"/>
              <a:t> and </a:t>
            </a:r>
            <a:r>
              <a:rPr lang="en-US" dirty="0">
                <a:hlinkClick r:id="rId7" tooltip="IOS"/>
              </a:rPr>
              <a:t>iOS</a:t>
            </a:r>
            <a:r>
              <a:rPr lang="en-US" dirty="0"/>
              <a:t>. It features calculation, graphing tools, </a:t>
            </a:r>
            <a:r>
              <a:rPr lang="en-US" u="sng" dirty="0">
                <a:hlinkClick r:id="rId8"/>
              </a:rPr>
              <a:t>pivot tables</a:t>
            </a:r>
            <a:r>
              <a:rPr lang="en-US" dirty="0"/>
              <a:t>, and a </a:t>
            </a:r>
            <a:r>
              <a:rPr lang="en-US" dirty="0">
                <a:hlinkClick r:id="rId9" tooltip="Macro (computer science)"/>
              </a:rPr>
              <a:t>macro</a:t>
            </a:r>
            <a:r>
              <a:rPr lang="en-US" dirty="0"/>
              <a:t> programming language called </a:t>
            </a:r>
            <a:r>
              <a:rPr lang="en-US" dirty="0">
                <a:hlinkClick r:id="rId10" tooltip="Visual Basic for Applications"/>
              </a:rPr>
              <a:t>Visual Basic for Applications</a:t>
            </a:r>
            <a:r>
              <a:rPr lang="en-US" dirty="0"/>
              <a:t>. It has been a very widely applied spreadsheet for these platforms, especially since version 5 in 1993, and it has replaced </a:t>
            </a:r>
            <a:r>
              <a:rPr lang="en-US" dirty="0">
                <a:hlinkClick r:id="rId11" tooltip="Lotus 1-2-3"/>
              </a:rPr>
              <a:t>Lotus 1-2-3</a:t>
            </a:r>
            <a:r>
              <a:rPr lang="en-US" dirty="0"/>
              <a:t> as the industry standard for spreadsheets. Excel forms part of the </a:t>
            </a:r>
            <a:r>
              <a:rPr lang="en-US" dirty="0">
                <a:hlinkClick r:id="rId12" tooltip="Microsoft Office"/>
              </a:rPr>
              <a:t>Microsoft Office</a:t>
            </a:r>
            <a:r>
              <a:rPr lang="en-US" dirty="0"/>
              <a:t> suite of software.” Wikipedia</a:t>
            </a:r>
          </a:p>
        </p:txBody>
      </p:sp>
    </p:spTree>
    <p:extLst>
      <p:ext uri="{BB962C8B-B14F-4D97-AF65-F5344CB8AC3E}">
        <p14:creationId xmlns:p14="http://schemas.microsoft.com/office/powerpoint/2010/main" val="295529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5FFA-A263-4BE6-85F5-B64DCFD50437}"/>
              </a:ext>
            </a:extLst>
          </p:cNvPr>
          <p:cNvSpPr>
            <a:spLocks noGrp="1"/>
          </p:cNvSpPr>
          <p:nvPr>
            <p:ph type="title"/>
          </p:nvPr>
        </p:nvSpPr>
        <p:spPr>
          <a:xfrm>
            <a:off x="838200" y="106018"/>
            <a:ext cx="10515600" cy="410818"/>
          </a:xfrm>
        </p:spPr>
        <p:txBody>
          <a:bodyPr>
            <a:normAutofit fontScale="90000"/>
          </a:bodyPr>
          <a:lstStyle/>
          <a:p>
            <a:pPr algn="ctr"/>
            <a:r>
              <a:rPr lang="en-US" sz="4000" dirty="0"/>
              <a:t>Spreadsheets</a:t>
            </a:r>
          </a:p>
        </p:txBody>
      </p:sp>
      <p:sp>
        <p:nvSpPr>
          <p:cNvPr id="3" name="Content Placeholder 2">
            <a:extLst>
              <a:ext uri="{FF2B5EF4-FFF2-40B4-BE49-F238E27FC236}">
                <a16:creationId xmlns:a16="http://schemas.microsoft.com/office/drawing/2014/main" id="{D6CD44F0-5EB3-4610-8A41-92F1FD7BCD86}"/>
              </a:ext>
            </a:extLst>
          </p:cNvPr>
          <p:cNvSpPr>
            <a:spLocks noGrp="1"/>
          </p:cNvSpPr>
          <p:nvPr>
            <p:ph idx="1"/>
          </p:nvPr>
        </p:nvSpPr>
        <p:spPr>
          <a:xfrm>
            <a:off x="838200" y="636104"/>
            <a:ext cx="10515600" cy="6115878"/>
          </a:xfrm>
        </p:spPr>
        <p:txBody>
          <a:bodyPr>
            <a:normAutofit fontScale="77500" lnSpcReduction="20000"/>
          </a:bodyPr>
          <a:lstStyle/>
          <a:p>
            <a:r>
              <a:rPr lang="en-US" dirty="0"/>
              <a:t>A </a:t>
            </a:r>
            <a:r>
              <a:rPr lang="en-US" b="1" dirty="0"/>
              <a:t>spreadsheet</a:t>
            </a:r>
            <a:r>
              <a:rPr lang="en-US" dirty="0"/>
              <a:t> is a computer application for organization, analysis and storage of </a:t>
            </a:r>
            <a:r>
              <a:rPr lang="en-US" dirty="0">
                <a:hlinkClick r:id="rId2" tooltip="Data"/>
              </a:rPr>
              <a:t>data</a:t>
            </a:r>
            <a:r>
              <a:rPr lang="en-US" dirty="0"/>
              <a:t> in </a:t>
            </a:r>
            <a:r>
              <a:rPr lang="en-US" dirty="0">
                <a:hlinkClick r:id="rId3" tooltip="Table (information)"/>
              </a:rPr>
              <a:t>tabular</a:t>
            </a:r>
            <a:r>
              <a:rPr lang="en-US" dirty="0"/>
              <a:t> form.</a:t>
            </a:r>
            <a:r>
              <a:rPr lang="en-US" baseline="30000" dirty="0">
                <a:hlinkClick r:id="rId4"/>
              </a:rPr>
              <a:t>[1]</a:t>
            </a:r>
            <a:r>
              <a:rPr lang="en-US" baseline="30000" dirty="0">
                <a:hlinkClick r:id="rId5"/>
              </a:rPr>
              <a:t>[2]</a:t>
            </a:r>
            <a:r>
              <a:rPr lang="en-US" baseline="30000" dirty="0">
                <a:hlinkClick r:id="rId6"/>
              </a:rPr>
              <a:t>[3]</a:t>
            </a:r>
            <a:r>
              <a:rPr lang="en-US" dirty="0"/>
              <a:t> Spreadsheets were developed as computerized analogs of paper accounting </a:t>
            </a:r>
            <a:r>
              <a:rPr lang="en-US" dirty="0">
                <a:hlinkClick r:id="rId7" tooltip="Worksheet"/>
              </a:rPr>
              <a:t>worksheets</a:t>
            </a:r>
            <a:r>
              <a:rPr lang="en-US" dirty="0"/>
              <a:t>.</a:t>
            </a:r>
            <a:r>
              <a:rPr lang="en-US" baseline="30000" dirty="0">
                <a:hlinkClick r:id="rId8"/>
              </a:rPr>
              <a:t>[4]</a:t>
            </a:r>
            <a:r>
              <a:rPr lang="en-US" dirty="0"/>
              <a:t> The program operates on data entered in cells of a table. Each cell may contain either numeric or text data, or the results of </a:t>
            </a:r>
            <a:r>
              <a:rPr lang="en-US" dirty="0">
                <a:hlinkClick r:id="rId9" tooltip="Formula"/>
              </a:rPr>
              <a:t>formulas</a:t>
            </a:r>
            <a:r>
              <a:rPr lang="en-US" dirty="0"/>
              <a:t> that automatically calculate and display a value based on the contents of other cells. A spreadsheet may also refer to one such electronic document.</a:t>
            </a:r>
            <a:r>
              <a:rPr lang="en-US" baseline="30000" dirty="0">
                <a:hlinkClick r:id="rId10"/>
              </a:rPr>
              <a:t>[5]</a:t>
            </a:r>
            <a:r>
              <a:rPr lang="en-US" baseline="30000" dirty="0">
                <a:hlinkClick r:id="rId11"/>
              </a:rPr>
              <a:t>[6]</a:t>
            </a:r>
            <a:r>
              <a:rPr lang="en-US" baseline="30000" dirty="0">
                <a:hlinkClick r:id="rId12"/>
              </a:rPr>
              <a:t>[7]</a:t>
            </a:r>
            <a:endParaRPr lang="en-US" dirty="0"/>
          </a:p>
          <a:p>
            <a:r>
              <a:rPr lang="en-US" dirty="0"/>
              <a:t>Spreadsheet users can adjust any stored value and observe the effects on calculated values. This makes the spreadsheet useful for "what-if" analysis since many cases can be rapidly investigated without manual recalculation. Modern spreadsheet software can have multiple interacting sheets, and can display data either as text and numerals, or in graphical form.</a:t>
            </a:r>
          </a:p>
          <a:p>
            <a:r>
              <a:rPr lang="en-US" dirty="0"/>
              <a:t>Besides performing basic </a:t>
            </a:r>
            <a:r>
              <a:rPr lang="en-US" dirty="0">
                <a:hlinkClick r:id="rId13" tooltip="Arithmetic"/>
              </a:rPr>
              <a:t>arithmetic</a:t>
            </a:r>
            <a:r>
              <a:rPr lang="en-US" dirty="0"/>
              <a:t> and </a:t>
            </a:r>
            <a:r>
              <a:rPr lang="en-US" dirty="0">
                <a:hlinkClick r:id="rId14" tooltip="Mathematical function"/>
              </a:rPr>
              <a:t>mathematical functions</a:t>
            </a:r>
            <a:r>
              <a:rPr lang="en-US" dirty="0"/>
              <a:t>, modern spreadsheets provide built-in functions for common </a:t>
            </a:r>
            <a:r>
              <a:rPr lang="en-US" dirty="0">
                <a:hlinkClick r:id="rId15" tooltip="Financial"/>
              </a:rPr>
              <a:t>financial</a:t>
            </a:r>
            <a:r>
              <a:rPr lang="en-US" dirty="0"/>
              <a:t> and </a:t>
            </a:r>
            <a:r>
              <a:rPr lang="en-US" dirty="0">
                <a:hlinkClick r:id="rId16" tooltip="Statistical"/>
              </a:rPr>
              <a:t>statistical</a:t>
            </a:r>
            <a:r>
              <a:rPr lang="en-US" dirty="0"/>
              <a:t> operations. Such calculations as </a:t>
            </a:r>
            <a:r>
              <a:rPr lang="en-US" dirty="0">
                <a:hlinkClick r:id="rId17" tooltip="Net present value"/>
              </a:rPr>
              <a:t>net present value</a:t>
            </a:r>
            <a:r>
              <a:rPr lang="en-US" dirty="0"/>
              <a:t> or </a:t>
            </a:r>
            <a:r>
              <a:rPr lang="en-US" dirty="0">
                <a:hlinkClick r:id="rId18" tooltip="Standard deviation"/>
              </a:rPr>
              <a:t>standard deviation</a:t>
            </a:r>
            <a:r>
              <a:rPr lang="en-US" dirty="0"/>
              <a:t> can be applied to tabular data with a pre-programmed function in a formula. Spreadsheet programs also provide conditional expressions, functions to convert between text and numbers, and functions that operate on </a:t>
            </a:r>
            <a:r>
              <a:rPr lang="en-US" dirty="0">
                <a:hlinkClick r:id="rId19" tooltip="String (computer science)"/>
              </a:rPr>
              <a:t>strings</a:t>
            </a:r>
            <a:r>
              <a:rPr lang="en-US" dirty="0"/>
              <a:t> of text.</a:t>
            </a:r>
          </a:p>
          <a:p>
            <a:r>
              <a:rPr lang="en-US" dirty="0"/>
              <a:t>Spreadsheets have replaced paper-based systems throughout the business world. Although they were first developed for accounting or </a:t>
            </a:r>
            <a:r>
              <a:rPr lang="en-US" dirty="0">
                <a:hlinkClick r:id="rId20" tooltip="Bookkeeping"/>
              </a:rPr>
              <a:t>bookkeeping</a:t>
            </a:r>
            <a:r>
              <a:rPr lang="en-US" dirty="0"/>
              <a:t> tasks, they now are used extensively in any context where tabular lists are built, sorted, and shared.</a:t>
            </a:r>
          </a:p>
          <a:p>
            <a:pPr marL="0" indent="0">
              <a:buNone/>
            </a:pPr>
            <a:endParaRPr lang="en-US" dirty="0"/>
          </a:p>
          <a:p>
            <a:pPr marL="0" indent="0">
              <a:buNone/>
            </a:pPr>
            <a:r>
              <a:rPr lang="en-US" dirty="0"/>
              <a:t>Wikipedia</a:t>
            </a:r>
          </a:p>
        </p:txBody>
      </p:sp>
    </p:spTree>
    <p:extLst>
      <p:ext uri="{BB962C8B-B14F-4D97-AF65-F5344CB8AC3E}">
        <p14:creationId xmlns:p14="http://schemas.microsoft.com/office/powerpoint/2010/main" val="237879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2EFE-F9C2-4D80-B83A-80CE604A1B3F}"/>
              </a:ext>
            </a:extLst>
          </p:cNvPr>
          <p:cNvSpPr>
            <a:spLocks noGrp="1"/>
          </p:cNvSpPr>
          <p:nvPr>
            <p:ph type="ctrTitle"/>
          </p:nvPr>
        </p:nvSpPr>
        <p:spPr>
          <a:xfrm>
            <a:off x="1524000" y="1122363"/>
            <a:ext cx="9144000" cy="799202"/>
          </a:xfrm>
        </p:spPr>
        <p:txBody>
          <a:bodyPr>
            <a:normAutofit fontScale="90000"/>
          </a:bodyPr>
          <a:lstStyle/>
          <a:p>
            <a:r>
              <a:rPr lang="en-US" dirty="0"/>
              <a:t>Excel Versions</a:t>
            </a:r>
          </a:p>
        </p:txBody>
      </p:sp>
      <p:sp>
        <p:nvSpPr>
          <p:cNvPr id="3" name="Subtitle 2">
            <a:extLst>
              <a:ext uri="{FF2B5EF4-FFF2-40B4-BE49-F238E27FC236}">
                <a16:creationId xmlns:a16="http://schemas.microsoft.com/office/drawing/2014/main" id="{9F352F49-E11D-4CE7-AC3D-D9AF625EAF4E}"/>
              </a:ext>
            </a:extLst>
          </p:cNvPr>
          <p:cNvSpPr>
            <a:spLocks noGrp="1"/>
          </p:cNvSpPr>
          <p:nvPr>
            <p:ph type="subTitle" idx="1"/>
          </p:nvPr>
        </p:nvSpPr>
        <p:spPr>
          <a:xfrm>
            <a:off x="1524000" y="2411896"/>
            <a:ext cx="9144000" cy="2845904"/>
          </a:xfrm>
        </p:spPr>
        <p:txBody>
          <a:bodyPr>
            <a:normAutofit/>
          </a:bodyPr>
          <a:lstStyle/>
          <a:p>
            <a:r>
              <a:rPr lang="en-US" sz="3600" dirty="0"/>
              <a:t>There are many Excel versions</a:t>
            </a:r>
          </a:p>
        </p:txBody>
      </p:sp>
    </p:spTree>
    <p:extLst>
      <p:ext uri="{BB962C8B-B14F-4D97-AF65-F5344CB8AC3E}">
        <p14:creationId xmlns:p14="http://schemas.microsoft.com/office/powerpoint/2010/main" val="227205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047C-D0DB-4C0E-9AE3-711F114CE410}"/>
              </a:ext>
            </a:extLst>
          </p:cNvPr>
          <p:cNvSpPr>
            <a:spLocks noGrp="1"/>
          </p:cNvSpPr>
          <p:nvPr>
            <p:ph type="title"/>
          </p:nvPr>
        </p:nvSpPr>
        <p:spPr>
          <a:xfrm>
            <a:off x="838200" y="132522"/>
            <a:ext cx="10515600" cy="649356"/>
          </a:xfrm>
        </p:spPr>
        <p:txBody>
          <a:bodyPr>
            <a:normAutofit fontScale="90000"/>
          </a:bodyPr>
          <a:lstStyle/>
          <a:p>
            <a:pPr algn="ctr"/>
            <a:r>
              <a:rPr lang="en-US" dirty="0" err="1"/>
              <a:t>Eastern’s</a:t>
            </a:r>
            <a:r>
              <a:rPr lang="en-US" dirty="0"/>
              <a:t> Microsoft 365 Page</a:t>
            </a:r>
          </a:p>
        </p:txBody>
      </p:sp>
      <p:pic>
        <p:nvPicPr>
          <p:cNvPr id="4" name="Content Placeholder 3">
            <a:extLst>
              <a:ext uri="{FF2B5EF4-FFF2-40B4-BE49-F238E27FC236}">
                <a16:creationId xmlns:a16="http://schemas.microsoft.com/office/drawing/2014/main" id="{7DE0EF38-B52C-4F6E-AE6D-9FFE3EC6AF98}"/>
              </a:ext>
            </a:extLst>
          </p:cNvPr>
          <p:cNvPicPr>
            <a:picLocks noGrp="1" noChangeAspect="1"/>
          </p:cNvPicPr>
          <p:nvPr>
            <p:ph idx="1"/>
          </p:nvPr>
        </p:nvPicPr>
        <p:blipFill>
          <a:blip r:embed="rId2"/>
          <a:stretch>
            <a:fillRect/>
          </a:stretch>
        </p:blipFill>
        <p:spPr>
          <a:xfrm>
            <a:off x="1605063" y="1127124"/>
            <a:ext cx="8981873" cy="5365749"/>
          </a:xfrm>
          <a:prstGeom prst="rect">
            <a:avLst/>
          </a:prstGeom>
        </p:spPr>
      </p:pic>
    </p:spTree>
    <p:extLst>
      <p:ext uri="{BB962C8B-B14F-4D97-AF65-F5344CB8AC3E}">
        <p14:creationId xmlns:p14="http://schemas.microsoft.com/office/powerpoint/2010/main" val="290722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34F0-317B-4B25-B74F-8F781A05707F}"/>
              </a:ext>
            </a:extLst>
          </p:cNvPr>
          <p:cNvSpPr>
            <a:spLocks noGrp="1"/>
          </p:cNvSpPr>
          <p:nvPr>
            <p:ph type="title"/>
          </p:nvPr>
        </p:nvSpPr>
        <p:spPr>
          <a:xfrm>
            <a:off x="838200" y="365126"/>
            <a:ext cx="10515600" cy="748058"/>
          </a:xfrm>
        </p:spPr>
        <p:txBody>
          <a:bodyPr/>
          <a:lstStyle/>
          <a:p>
            <a:pPr algn="ctr"/>
            <a:r>
              <a:rPr lang="en-US" dirty="0"/>
              <a:t>Limited Excel</a:t>
            </a:r>
          </a:p>
        </p:txBody>
      </p:sp>
      <p:pic>
        <p:nvPicPr>
          <p:cNvPr id="4" name="Content Placeholder 3">
            <a:extLst>
              <a:ext uri="{FF2B5EF4-FFF2-40B4-BE49-F238E27FC236}">
                <a16:creationId xmlns:a16="http://schemas.microsoft.com/office/drawing/2014/main" id="{2F89EFF2-836F-49D4-A1D6-1310A9544129}"/>
              </a:ext>
            </a:extLst>
          </p:cNvPr>
          <p:cNvPicPr>
            <a:picLocks noGrp="1" noChangeAspect="1"/>
          </p:cNvPicPr>
          <p:nvPr>
            <p:ph idx="1"/>
          </p:nvPr>
        </p:nvPicPr>
        <p:blipFill>
          <a:blip r:embed="rId2"/>
          <a:stretch>
            <a:fillRect/>
          </a:stretch>
        </p:blipFill>
        <p:spPr>
          <a:xfrm>
            <a:off x="838200" y="1112838"/>
            <a:ext cx="10320130" cy="5473492"/>
          </a:xfrm>
          <a:prstGeom prst="rect">
            <a:avLst/>
          </a:prstGeom>
        </p:spPr>
      </p:pic>
    </p:spTree>
    <p:extLst>
      <p:ext uri="{BB962C8B-B14F-4D97-AF65-F5344CB8AC3E}">
        <p14:creationId xmlns:p14="http://schemas.microsoft.com/office/powerpoint/2010/main" val="61825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CD91-72D3-420F-B734-D1B2CE9F198D}"/>
              </a:ext>
            </a:extLst>
          </p:cNvPr>
          <p:cNvSpPr>
            <a:spLocks noGrp="1"/>
          </p:cNvSpPr>
          <p:nvPr>
            <p:ph type="title"/>
          </p:nvPr>
        </p:nvSpPr>
        <p:spPr>
          <a:xfrm>
            <a:off x="838200" y="365125"/>
            <a:ext cx="10515600" cy="562527"/>
          </a:xfrm>
        </p:spPr>
        <p:txBody>
          <a:bodyPr>
            <a:normAutofit fontScale="90000"/>
          </a:bodyPr>
          <a:lstStyle/>
          <a:p>
            <a:pPr algn="ctr"/>
            <a:r>
              <a:rPr lang="en-US" dirty="0"/>
              <a:t>Full Excel</a:t>
            </a:r>
          </a:p>
        </p:txBody>
      </p:sp>
      <p:pic>
        <p:nvPicPr>
          <p:cNvPr id="4" name="Content Placeholder 3">
            <a:extLst>
              <a:ext uri="{FF2B5EF4-FFF2-40B4-BE49-F238E27FC236}">
                <a16:creationId xmlns:a16="http://schemas.microsoft.com/office/drawing/2014/main" id="{B7DDAFBD-6F7C-4C60-8247-DDC43067E766}"/>
              </a:ext>
            </a:extLst>
          </p:cNvPr>
          <p:cNvPicPr>
            <a:picLocks noGrp="1" noChangeAspect="1"/>
          </p:cNvPicPr>
          <p:nvPr>
            <p:ph idx="1"/>
          </p:nvPr>
        </p:nvPicPr>
        <p:blipFill>
          <a:blip r:embed="rId2"/>
          <a:stretch>
            <a:fillRect/>
          </a:stretch>
        </p:blipFill>
        <p:spPr>
          <a:xfrm>
            <a:off x="675861" y="1073150"/>
            <a:ext cx="10677939" cy="5419725"/>
          </a:xfrm>
          <a:prstGeom prst="rect">
            <a:avLst/>
          </a:prstGeom>
        </p:spPr>
      </p:pic>
    </p:spTree>
    <p:extLst>
      <p:ext uri="{BB962C8B-B14F-4D97-AF65-F5344CB8AC3E}">
        <p14:creationId xmlns:p14="http://schemas.microsoft.com/office/powerpoint/2010/main" val="31530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899" y="0"/>
            <a:ext cx="9186714" cy="758306"/>
          </a:xfrm>
        </p:spPr>
        <p:txBody>
          <a:bodyPr>
            <a:normAutofit fontScale="90000"/>
          </a:bodyPr>
          <a:lstStyle/>
          <a:p>
            <a:r>
              <a:rPr lang="en-US" dirty="0"/>
              <a:t>How Spreadsheets Transformed Business</a:t>
            </a:r>
          </a:p>
        </p:txBody>
      </p:sp>
      <p:sp>
        <p:nvSpPr>
          <p:cNvPr id="5" name="Rectangle 4"/>
          <p:cNvSpPr/>
          <p:nvPr/>
        </p:nvSpPr>
        <p:spPr>
          <a:xfrm>
            <a:off x="2876461" y="2161620"/>
            <a:ext cx="6274628" cy="646331"/>
          </a:xfrm>
          <a:prstGeom prst="rect">
            <a:avLst/>
          </a:prstGeom>
        </p:spPr>
        <p:txBody>
          <a:bodyPr wrap="square">
            <a:spAutoFit/>
          </a:bodyPr>
          <a:lstStyle/>
          <a:p>
            <a:r>
              <a:rPr lang="en-US" dirty="0">
                <a:hlinkClick r:id="rId2"/>
              </a:rPr>
              <a:t>https://www.youtube.com/watch?v=ORvwzo-f1Sc</a:t>
            </a:r>
            <a:endParaRPr lang="en-US" dirty="0"/>
          </a:p>
          <a:p>
            <a:endParaRPr lang="en-US" dirty="0"/>
          </a:p>
        </p:txBody>
      </p:sp>
      <p:pic>
        <p:nvPicPr>
          <p:cNvPr id="3" name="Picture 2">
            <a:extLst>
              <a:ext uri="{FF2B5EF4-FFF2-40B4-BE49-F238E27FC236}">
                <a16:creationId xmlns:a16="http://schemas.microsoft.com/office/drawing/2014/main" id="{E40E92F7-FDA1-48DC-9B65-8FD1D586ED06}"/>
              </a:ext>
            </a:extLst>
          </p:cNvPr>
          <p:cNvPicPr>
            <a:picLocks noChangeAspect="1"/>
          </p:cNvPicPr>
          <p:nvPr/>
        </p:nvPicPr>
        <p:blipFill>
          <a:blip r:embed="rId3"/>
          <a:stretch>
            <a:fillRect/>
          </a:stretch>
        </p:blipFill>
        <p:spPr>
          <a:xfrm>
            <a:off x="2434309" y="2673755"/>
            <a:ext cx="5540110" cy="3881978"/>
          </a:xfrm>
          <a:prstGeom prst="rect">
            <a:avLst/>
          </a:prstGeom>
        </p:spPr>
      </p:pic>
      <p:sp>
        <p:nvSpPr>
          <p:cNvPr id="6" name="TextBox 5">
            <a:extLst>
              <a:ext uri="{FF2B5EF4-FFF2-40B4-BE49-F238E27FC236}">
                <a16:creationId xmlns:a16="http://schemas.microsoft.com/office/drawing/2014/main" id="{8ADD9978-A891-4B91-95B5-0066592C861C}"/>
              </a:ext>
            </a:extLst>
          </p:cNvPr>
          <p:cNvSpPr txBox="1"/>
          <p:nvPr/>
        </p:nvSpPr>
        <p:spPr>
          <a:xfrm>
            <a:off x="522514" y="1392865"/>
            <a:ext cx="11300891" cy="646331"/>
          </a:xfrm>
          <a:prstGeom prst="rect">
            <a:avLst/>
          </a:prstGeom>
          <a:noFill/>
        </p:spPr>
        <p:txBody>
          <a:bodyPr wrap="square" rtlCol="0">
            <a:spAutoFit/>
          </a:bodyPr>
          <a:lstStyle/>
          <a:p>
            <a:r>
              <a:rPr lang="en-US" dirty="0"/>
              <a:t>Before Microsoft’s Excel came about, a Harvard MBA student and a former MIT classmate built the first spreadsheet software for the Apple II.  The year was 1979</a:t>
            </a:r>
          </a:p>
        </p:txBody>
      </p:sp>
      <p:pic>
        <p:nvPicPr>
          <p:cNvPr id="9" name="Picture 8">
            <a:extLst>
              <a:ext uri="{FF2B5EF4-FFF2-40B4-BE49-F238E27FC236}">
                <a16:creationId xmlns:a16="http://schemas.microsoft.com/office/drawing/2014/main" id="{1BE789EF-CA94-444A-A347-03D0B171EFBB}"/>
              </a:ext>
            </a:extLst>
          </p:cNvPr>
          <p:cNvPicPr>
            <a:picLocks noChangeAspect="1"/>
          </p:cNvPicPr>
          <p:nvPr/>
        </p:nvPicPr>
        <p:blipFill>
          <a:blip r:embed="rId4"/>
          <a:stretch>
            <a:fillRect/>
          </a:stretch>
        </p:blipFill>
        <p:spPr>
          <a:xfrm>
            <a:off x="8285981" y="2930375"/>
            <a:ext cx="3218632" cy="2371059"/>
          </a:xfrm>
          <a:prstGeom prst="rect">
            <a:avLst/>
          </a:prstGeom>
        </p:spPr>
      </p:pic>
    </p:spTree>
    <p:extLst>
      <p:ext uri="{BB962C8B-B14F-4D97-AF65-F5344CB8AC3E}">
        <p14:creationId xmlns:p14="http://schemas.microsoft.com/office/powerpoint/2010/main" val="3751465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1329</Words>
  <Application>Microsoft Macintosh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Introduction to Excel</vt:lpstr>
      <vt:lpstr>Presentation Objectives:</vt:lpstr>
      <vt:lpstr>Excel is:</vt:lpstr>
      <vt:lpstr>Spreadsheets</vt:lpstr>
      <vt:lpstr>Excel Versions</vt:lpstr>
      <vt:lpstr>Eastern’s Microsoft 365 Page</vt:lpstr>
      <vt:lpstr>Limited Excel</vt:lpstr>
      <vt:lpstr>Full Excel</vt:lpstr>
      <vt:lpstr>How Spreadsheets Transformed Business</vt:lpstr>
      <vt:lpstr>Excel Definitions</vt:lpstr>
      <vt:lpstr>Microsoft Office Definitions </vt:lpstr>
      <vt:lpstr>Excel Ribbon Explanations</vt:lpstr>
      <vt:lpstr>Collapsing and Showing the Ribbon </vt:lpstr>
      <vt:lpstr>First Slide</vt:lpstr>
      <vt:lpstr>Second Slide</vt:lpstr>
      <vt:lpstr>Third Slide</vt:lpstr>
      <vt:lpstr>Fourth Slide</vt:lpstr>
      <vt:lpstr>Fifth Slide</vt:lpstr>
      <vt:lpstr>Sixth Slide</vt:lpstr>
      <vt:lpstr>Seventh Slide</vt:lpstr>
      <vt:lpstr>Assignment: Create this spreadsheet using appropriate calculations and following the shown format</vt:lpstr>
      <vt:lpstr>Presentation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Excel</dc:title>
  <dc:creator>David A. Hemenway</dc:creator>
  <cp:lastModifiedBy>Villegas,Juan G.(Student)</cp:lastModifiedBy>
  <cp:revision>26</cp:revision>
  <cp:lastPrinted>2020-01-21T22:26:43Z</cp:lastPrinted>
  <dcterms:created xsi:type="dcterms:W3CDTF">2020-01-17T18:50:57Z</dcterms:created>
  <dcterms:modified xsi:type="dcterms:W3CDTF">2022-01-21T01:00:23Z</dcterms:modified>
</cp:coreProperties>
</file>