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37" r:id="rId4"/>
    <p:sldId id="338" r:id="rId5"/>
    <p:sldId id="336" r:id="rId6"/>
    <p:sldId id="335" r:id="rId7"/>
    <p:sldId id="331" r:id="rId8"/>
    <p:sldId id="333" r:id="rId9"/>
    <p:sldId id="273" r:id="rId10"/>
    <p:sldId id="334" r:id="rId11"/>
    <p:sldId id="332" r:id="rId12"/>
    <p:sldId id="305" r:id="rId13"/>
    <p:sldId id="279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8A3465-C900-482B-AD38-627304ABA8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3F18546-0DDB-4E86-A010-6D928C0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See Table 1.4 for a list of mathematical operators.</a:t>
            </a:r>
          </a:p>
          <a:p>
            <a:endParaRPr lang="en-US" b="0" baseline="0" dirty="0"/>
          </a:p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846F-A3E5-4C0D-9E2E-DC38241670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7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8B01-BCF6-4FD4-A703-9430CDE9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83AEC-F24F-4A85-9541-C6C7C957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826C-5210-4BBE-8BD7-BC8973CE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C90F-6AFB-4A65-A344-C395E44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B175-6DFD-4ABF-97FA-E59267F3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0879-AC1D-43CE-A358-52DB24A3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90D5-4CC5-4228-80EF-C9FD1545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E53A-2FD0-42A9-B9EA-2F0A8BA8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A28E-38F2-444F-9AD7-9F91B025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2E39-D454-4421-8628-B5971BC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A9CC4-87A4-4F53-A08A-CC602CFFE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77E05-7C9E-4290-AF3B-709A767C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41BC-D61B-4284-B2FA-528AA1C6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12E3-C756-4D09-B403-5174BD99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5980-FC2E-42A1-9F66-576BB4B4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AE63-0C23-44D0-8399-F720A8EF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E768-7B57-420D-8CF5-41EFBD28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5310-A56C-4CDC-B2F8-FB877B03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1323-BCA3-4A3A-9384-1EE3907D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E945-98A8-4CB0-83F6-CBA9580A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B1A4-200F-4DCD-AC7C-CF65D963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0614-0ECC-4EB6-BC69-C62FB717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2EFB-EE76-4275-BCB8-B8B4DA5D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6E11-1231-4F16-9447-781B983B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B6CA-1882-46B8-AB70-02872A3E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A9C4-A52A-457E-9B13-5943E5FA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6B91-10FB-49D0-B96E-226FD435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80FCD-D8B9-4B0D-B8B9-0A9135A7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B63C-03EB-4B87-83ED-55066934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BA525-CB74-48E2-A5A9-67B22B61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B6AA-B1C0-4034-85F2-29540194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A15-900A-4A2E-8E49-99705C2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841C-3986-4476-9DF6-F5C5294D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6434-A5A9-472B-A168-FD0C026F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9C81B-780D-4A2A-9CEE-93BD310A5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1F3F6-8D3C-4A15-81F3-0FB31509F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D24FB-5258-44B6-A12B-42020340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896BB-5056-4492-B270-1AE21B91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A7534-A7CC-43E3-A720-DEDA0EBD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14FD-E8FB-4D2C-9A9C-7A1A1B7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2C764-66FD-44C6-A4A9-9336C78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F2794-988D-4489-92E4-6A5194CA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82A48-8BA1-42F3-B17F-5CC1647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F7CF4-06C6-4242-AE9A-5F9B9087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A416A-6C76-4334-AD98-A8F4A4EA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B15A-7415-4A95-89EE-665C6883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760-AEC8-4FB7-A0B7-C7776E75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17A8-3114-45F4-AF25-95437017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9BED6-F67F-42FA-A459-CA8708C4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D360F-BC84-402A-9333-E9AF0388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4A4E9-4A36-44D3-B262-A6303A5B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0001A-D314-45C8-B2B3-E3430181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C6C6-613D-46CA-8CF1-10C7B491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074F0-0680-4C72-9A94-697D03DB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EF88-068A-43D9-B91D-C1C771C4A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492A-DF86-4FC9-A2FE-D49B8DC7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5D8C-FDC3-4FD2-AC5F-013DE4C0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0B0D-4982-4032-BF28-63FB7021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CCBE3-48E2-42E6-9B3E-7C049655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027A-E25C-45CF-81CE-9026DA24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3F78-A243-43E8-BF73-AF2460DDB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DE7F-A256-412A-96DF-28AEB4888A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401C-DC21-4878-84B9-02AC3F2B4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8360-6A33-48D0-B641-115D4D4D6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2B49-098E-4E72-9DBA-F850209C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keyboard-shortcuts-in-excel-1798d9d5-842a-42b8-9c99-9b7213f0040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DC27-34DB-4A41-88A1-AA80D301F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8DBA8-6980-4150-919D-DA5D90E42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388477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23F4-D174-41F4-860B-7720D3F4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Working in File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A7DAE3-5F94-4155-AEB1-77B13B2E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7" y="993912"/>
            <a:ext cx="10946296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3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240F-51A0-416C-93F0-BAF5409C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Microsoft Excel Shortcuts as per Microsoft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5B04-3B4D-4DB8-BF12-282F8E62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https://support.office.com/en-us/article/keyboard-shortcuts-in-excel-1798d9d5-842a-42b8-9c99-9b7213f0040f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See: Excel Function and Control Keys document in the Week 2 folder on Blackboard</a:t>
            </a:r>
          </a:p>
        </p:txBody>
      </p:sp>
    </p:spTree>
    <p:extLst>
      <p:ext uri="{BB962C8B-B14F-4D97-AF65-F5344CB8AC3E}">
        <p14:creationId xmlns:p14="http://schemas.microsoft.com/office/powerpoint/2010/main" val="280284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Symbols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33F24-5111-4524-9375-24241E4B6E0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84242" y="2054086"/>
          <a:ext cx="9197010" cy="371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43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 in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7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7740-9A3C-4A33-9B9E-109DAAD7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45775"/>
            <a:ext cx="11688417" cy="45057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Create this spreadsheet using appropriate formulas and in the shown format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CF4D52-20AE-402A-BBF7-5F986ADEB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093427"/>
              </p:ext>
            </p:extLst>
          </p:nvPr>
        </p:nvGraphicFramePr>
        <p:xfrm>
          <a:off x="3234519" y="818866"/>
          <a:ext cx="6045958" cy="567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1122">
                  <a:extLst>
                    <a:ext uri="{9D8B030D-6E8A-4147-A177-3AD203B41FA5}">
                      <a16:colId xmlns:a16="http://schemas.microsoft.com/office/drawing/2014/main" val="3327896067"/>
                    </a:ext>
                  </a:extLst>
                </a:gridCol>
                <a:gridCol w="877418">
                  <a:extLst>
                    <a:ext uri="{9D8B030D-6E8A-4147-A177-3AD203B41FA5}">
                      <a16:colId xmlns:a16="http://schemas.microsoft.com/office/drawing/2014/main" val="2987305169"/>
                    </a:ext>
                  </a:extLst>
                </a:gridCol>
                <a:gridCol w="877418">
                  <a:extLst>
                    <a:ext uri="{9D8B030D-6E8A-4147-A177-3AD203B41FA5}">
                      <a16:colId xmlns:a16="http://schemas.microsoft.com/office/drawing/2014/main" val="1070629239"/>
                    </a:ext>
                  </a:extLst>
                </a:gridCol>
              </a:tblGrid>
              <a:tr h="2703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 of Hours Studying for BIS 205 Per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51870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520505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666331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765689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441016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343171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138410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9287767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767331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3548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990523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498911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22105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136496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&gt;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2072470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4623278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426947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158862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Source: DH made-up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625061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405048"/>
                  </a:ext>
                </a:extLst>
              </a:tr>
              <a:tr h="270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21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5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1BE5-6779-47A9-BAB1-DE9574E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29B4-04AE-430C-B158-2A342D0B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Types of Data (Numbers, Text, Date)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a workbook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Workbook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Microsoft Excel Shortcuts as per Microsoft Help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2128-A550-402E-B106-7007D04B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94090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Microsoft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3804-682F-4C25-8FBF-6866CC92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205948"/>
            <a:ext cx="11198087" cy="497101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Computer program used to enter, store, analyze, and present data in an organized and easily updatable manner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Creates electronic versions of </a:t>
            </a:r>
            <a:r>
              <a:rPr lang="en-US" sz="3000" b="1" dirty="0"/>
              <a:t>spreadsheets </a:t>
            </a:r>
            <a:r>
              <a:rPr lang="en-US" sz="3000" dirty="0"/>
              <a:t>which are a collection of numbers and text laid out in a grid</a:t>
            </a:r>
          </a:p>
          <a:p>
            <a:pPr marL="457200" lvl="1" indent="0">
              <a:buNone/>
            </a:pPr>
            <a:endParaRPr lang="en-US" altLang="ko-KR" sz="3000" dirty="0">
              <a:ea typeface="굴림" pitchFamily="34" charset="-127"/>
            </a:endParaRPr>
          </a:p>
          <a:p>
            <a:pPr marL="0" indent="0">
              <a:buNone/>
            </a:pPr>
            <a:r>
              <a:rPr lang="en-US" sz="3000" dirty="0"/>
              <a:t>Displays values calculated from data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Represents data in both text and graphical form through the use of charts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94AC-6A9D-4729-B6E3-DE34C93B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914401"/>
          </a:xfrm>
        </p:spPr>
        <p:txBody>
          <a:bodyPr>
            <a:normAutofit/>
          </a:bodyPr>
          <a:lstStyle/>
          <a:p>
            <a:r>
              <a:rPr lang="en-US" dirty="0"/>
              <a:t>Types of Data: Text, Numbers, and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2E36-9E7E-48D4-BB8D-4FF32889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78"/>
            <a:ext cx="10515600" cy="44806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Text data (Qualitative Data)</a:t>
            </a:r>
          </a:p>
          <a:p>
            <a:pPr marL="457200" lvl="1" indent="0">
              <a:buNone/>
            </a:pPr>
            <a:r>
              <a:rPr lang="en-US" dirty="0"/>
              <a:t>Combination of letters, numbers, and symbols. Anything other than numbers.</a:t>
            </a:r>
          </a:p>
          <a:p>
            <a:pPr marL="457200" lvl="1" indent="0">
              <a:buNone/>
            </a:pPr>
            <a:r>
              <a:rPr lang="en-US" dirty="0"/>
              <a:t>Often referred to as a </a:t>
            </a:r>
            <a:r>
              <a:rPr lang="en-US" b="1" dirty="0"/>
              <a:t>text string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Number data (Quantitative Data)</a:t>
            </a:r>
          </a:p>
          <a:p>
            <a:pPr marL="457200" lvl="1" indent="0">
              <a:buNone/>
            </a:pPr>
            <a:r>
              <a:rPr lang="en-US" dirty="0"/>
              <a:t>Numerical value to be used in a mathematical calculation</a:t>
            </a:r>
          </a:p>
          <a:p>
            <a:pPr marL="457200" lvl="1" indent="0">
              <a:buNone/>
            </a:pPr>
            <a:r>
              <a:rPr lang="en-US" dirty="0"/>
              <a:t>Can be part of a formula or calculation</a:t>
            </a:r>
          </a:p>
          <a:p>
            <a:pPr marL="0" indent="0">
              <a:buNone/>
            </a:pPr>
            <a:r>
              <a:rPr lang="en-US" b="1" dirty="0"/>
              <a:t>Date </a:t>
            </a:r>
            <a:r>
              <a:rPr lang="en-US" dirty="0"/>
              <a:t>and </a:t>
            </a:r>
            <a:r>
              <a:rPr lang="en-US" b="1" dirty="0"/>
              <a:t>time data</a:t>
            </a:r>
          </a:p>
          <a:p>
            <a:pPr marL="457200" lvl="1" indent="0">
              <a:buNone/>
            </a:pPr>
            <a:r>
              <a:rPr lang="en-US" dirty="0"/>
              <a:t>Commonly recognized formats for date and time values</a:t>
            </a:r>
          </a:p>
          <a:p>
            <a:pPr marL="457200" lvl="1" indent="0">
              <a:buNone/>
            </a:pPr>
            <a:r>
              <a:rPr lang="en-US" dirty="0"/>
              <a:t>Can be part of a formula or calculation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9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6BA3-700D-4849-A7A0-F6D13FE5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82163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Planning a Workbook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9FB2-8996-4178-B020-D0B27850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7"/>
            <a:ext cx="10515600" cy="503727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Define: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dirty="0"/>
              <a:t>Goal or purpose of workbook</a:t>
            </a:r>
          </a:p>
          <a:p>
            <a:pPr marL="457200" lvl="1" indent="0">
              <a:buNone/>
            </a:pPr>
            <a:r>
              <a:rPr lang="en-US" sz="3200" dirty="0"/>
              <a:t>Type of data to collect</a:t>
            </a:r>
          </a:p>
          <a:p>
            <a:pPr marL="457200" lvl="1" indent="0">
              <a:buNone/>
            </a:pPr>
            <a:r>
              <a:rPr lang="en-US" sz="3200" dirty="0"/>
              <a:t>Formulas needed to apply to data you collected and entered</a:t>
            </a:r>
          </a:p>
          <a:p>
            <a:pPr marL="457200" lvl="1" indent="0">
              <a:buNone/>
            </a:pPr>
            <a:r>
              <a:rPr lang="en-US" sz="3200" dirty="0"/>
              <a:t>Appearance of workbook content</a:t>
            </a:r>
          </a:p>
          <a:p>
            <a:pPr marL="457200" lvl="1" indent="0">
              <a:buNone/>
            </a:pPr>
            <a:r>
              <a:rPr lang="en-US" sz="3200" dirty="0"/>
              <a:t>Appearance of results – tables and graphs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7331-3836-49AB-B2A3-CFE33ACA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8"/>
            <a:ext cx="10515600" cy="5087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Workbook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8423-E0A1-4B42-B321-43E4ED88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22280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workbook can have several kinds of worksheets, for example:</a:t>
            </a:r>
          </a:p>
          <a:p>
            <a:pPr marL="457200" lvl="1" indent="0">
              <a:buNone/>
            </a:pPr>
            <a:endParaRPr lang="en-US" sz="3200" b="1" dirty="0"/>
          </a:p>
          <a:p>
            <a:pPr marL="457200" lvl="1" indent="0">
              <a:buNone/>
            </a:pPr>
            <a:r>
              <a:rPr lang="en-US" sz="3200" dirty="0"/>
              <a:t>Data</a:t>
            </a:r>
          </a:p>
          <a:p>
            <a:pPr marL="457200" lvl="1" indent="0">
              <a:buNone/>
            </a:pPr>
            <a:r>
              <a:rPr lang="en-US" sz="3200" dirty="0"/>
              <a:t>Analysis</a:t>
            </a:r>
          </a:p>
          <a:p>
            <a:pPr marL="457200" lvl="1" indent="0">
              <a:buNone/>
            </a:pPr>
            <a:r>
              <a:rPr lang="en-US" sz="3200" dirty="0"/>
              <a:t>Chart</a:t>
            </a:r>
          </a:p>
          <a:p>
            <a:pPr marL="457200" lvl="1" indent="0">
              <a:buNone/>
            </a:pPr>
            <a:r>
              <a:rPr lang="en-US" sz="3200" dirty="0"/>
              <a:t>Presentation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4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BD2E-FFFF-4B84-8435-36209BEB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Workbook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A82-D420-4FEE-ADDF-13F92B92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/>
            </a:pPr>
            <a:r>
              <a:rPr lang="en-US" dirty="0"/>
              <a:t>Open the File tab (Backstage View) on the ribbon</a:t>
            </a:r>
          </a:p>
          <a:p>
            <a:pPr marL="514350" indent="-514350">
              <a:buAutoNum type="arabicPlain"/>
            </a:pPr>
            <a:r>
              <a:rPr lang="en-US" dirty="0"/>
              <a:t>Click the new tab</a:t>
            </a:r>
          </a:p>
          <a:p>
            <a:pPr marL="514350" indent="-514350">
              <a:buAutoNum type="arabicPlain"/>
            </a:pPr>
            <a:r>
              <a:rPr lang="en-US" dirty="0"/>
              <a:t>Select the Blank Workbook option. Notice there are many templates available to you.</a:t>
            </a:r>
          </a:p>
          <a:p>
            <a:pPr marL="514350" indent="-514350">
              <a:buAutoNum type="arabicPlain"/>
            </a:pPr>
            <a:endParaRPr lang="en-US" dirty="0"/>
          </a:p>
          <a:p>
            <a:pPr marL="514350" indent="-51435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EE09-BFB5-403E-9015-DB4A6907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Opening a spreadsheet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03FE1C-146B-4FCC-9A87-B9D6B1CF1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9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/>
          <p:cNvSpPr>
            <a:spLocks noGrp="1"/>
          </p:cNvSpPr>
          <p:nvPr>
            <p:ph type="title"/>
          </p:nvPr>
        </p:nvSpPr>
        <p:spPr>
          <a:xfrm>
            <a:off x="553157" y="624110"/>
            <a:ext cx="10951456" cy="5818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Working with Worksheets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0" name="Rectangle 7"/>
          <p:cNvSpPr>
            <a:spLocks noGrp="1"/>
          </p:cNvSpPr>
          <p:nvPr>
            <p:ph type="body" idx="1"/>
          </p:nvPr>
        </p:nvSpPr>
        <p:spPr>
          <a:xfrm>
            <a:off x="925688" y="1408672"/>
            <a:ext cx="10408355" cy="4906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3200" dirty="0"/>
              <a:t>Inserting a worksheet</a:t>
            </a:r>
          </a:p>
          <a:p>
            <a:pPr marL="457200" lvl="1" indent="0">
              <a:buNone/>
            </a:pPr>
            <a:r>
              <a:rPr lang="en-US" sz="2000" dirty="0"/>
              <a:t>Name new worksheet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200" dirty="0"/>
              <a:t>Deleting a worksheet</a:t>
            </a:r>
          </a:p>
          <a:p>
            <a:pPr marL="0" indent="0">
              <a:buNone/>
            </a:pPr>
            <a:r>
              <a:rPr lang="en-US" sz="2000" dirty="0"/>
              <a:t>	Highlight worksheet and press delete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200" dirty="0"/>
              <a:t>Renaming a worksheet</a:t>
            </a:r>
          </a:p>
          <a:p>
            <a:pPr marL="457200" lvl="1" indent="0">
              <a:buNone/>
            </a:pPr>
            <a:r>
              <a:rPr lang="en-US" sz="2000" dirty="0"/>
              <a:t>31 characters maximum, including blank spaces</a:t>
            </a:r>
          </a:p>
          <a:p>
            <a:pPr marL="457200" lvl="1" indent="0">
              <a:buNone/>
            </a:pPr>
            <a:r>
              <a:rPr lang="en-US" sz="2000" dirty="0"/>
              <a:t>Width of sheet tab adjusts to length of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8D161-978C-42B2-AABC-24C8F125E7A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455</Words>
  <Application>Microsoft Macintosh PowerPoint</Application>
  <PresentationFormat>Widescreen</PresentationFormat>
  <Paragraphs>136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Excel</vt:lpstr>
      <vt:lpstr>Objectives</vt:lpstr>
      <vt:lpstr>Microsoft Excel</vt:lpstr>
      <vt:lpstr>Types of Data: Text, Numbers, and Dates</vt:lpstr>
      <vt:lpstr>Planning a Workbook</vt:lpstr>
      <vt:lpstr>Workbook Structure</vt:lpstr>
      <vt:lpstr>Creating a New Workbook</vt:lpstr>
      <vt:lpstr>Opening a spreadsheet</vt:lpstr>
      <vt:lpstr>Working with Worksheets</vt:lpstr>
      <vt:lpstr>Working in File Manager</vt:lpstr>
      <vt:lpstr>Microsoft Excel Shortcuts as per Microsoft Help</vt:lpstr>
      <vt:lpstr>Mathematical Symbols</vt:lpstr>
      <vt:lpstr>Create this spreadsheet using appropriate formulas and in the shown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Excel</dc:title>
  <dc:creator>David A. Hemenway</dc:creator>
  <cp:lastModifiedBy>Villegas,Juan G.(Student)</cp:lastModifiedBy>
  <cp:revision>27</cp:revision>
  <cp:lastPrinted>2021-02-03T21:56:00Z</cp:lastPrinted>
  <dcterms:created xsi:type="dcterms:W3CDTF">2020-01-17T20:09:48Z</dcterms:created>
  <dcterms:modified xsi:type="dcterms:W3CDTF">2022-01-24T14:11:43Z</dcterms:modified>
</cp:coreProperties>
</file>