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69" r:id="rId3"/>
    <p:sldId id="332" r:id="rId4"/>
    <p:sldId id="335" r:id="rId5"/>
    <p:sldId id="277" r:id="rId6"/>
    <p:sldId id="310" r:id="rId7"/>
    <p:sldId id="314" r:id="rId8"/>
    <p:sldId id="312" r:id="rId9"/>
    <p:sldId id="313" r:id="rId10"/>
    <p:sldId id="278" r:id="rId11"/>
    <p:sldId id="270" r:id="rId12"/>
    <p:sldId id="308" r:id="rId13"/>
    <p:sldId id="328" r:id="rId14"/>
    <p:sldId id="320" r:id="rId15"/>
    <p:sldId id="318" r:id="rId16"/>
    <p:sldId id="319" r:id="rId17"/>
    <p:sldId id="321" r:id="rId18"/>
    <p:sldId id="322" r:id="rId19"/>
    <p:sldId id="323" r:id="rId20"/>
    <p:sldId id="324" r:id="rId21"/>
    <p:sldId id="326" r:id="rId22"/>
    <p:sldId id="327" r:id="rId23"/>
    <p:sldId id="329" r:id="rId24"/>
    <p:sldId id="325" r:id="rId25"/>
    <p:sldId id="292" r:id="rId26"/>
    <p:sldId id="331" r:id="rId27"/>
    <p:sldId id="333" r:id="rId28"/>
    <p:sldId id="330"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5523E06-BD1B-4539-AB58-592A4A854E1F}" type="datetimeFigureOut">
              <a:rPr lang="en-US" smtClean="0"/>
              <a:t>3/29/2022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7AE5ADF-CD60-4E04-A78A-DBD8D265B256}" type="slidenum">
              <a:rPr lang="en-US" smtClean="0"/>
              <a:t>‹#›</a:t>
            </a:fld>
            <a:endParaRPr lang="en-US"/>
          </a:p>
        </p:txBody>
      </p:sp>
    </p:spTree>
    <p:extLst>
      <p:ext uri="{BB962C8B-B14F-4D97-AF65-F5344CB8AC3E}">
        <p14:creationId xmlns:p14="http://schemas.microsoft.com/office/powerpoint/2010/main" val="208614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0863" y="757238"/>
            <a:ext cx="6577012" cy="3698875"/>
          </a:xfrm>
        </p:spPr>
      </p:sp>
      <p:sp>
        <p:nvSpPr>
          <p:cNvPr id="3" name="Notes Placeholder 2"/>
          <p:cNvSpPr>
            <a:spLocks noGrp="1"/>
          </p:cNvSpPr>
          <p:nvPr>
            <p:ph type="body" idx="1"/>
          </p:nvPr>
        </p:nvSpPr>
        <p:spPr/>
        <p:txBody>
          <a:bodyPr>
            <a:normAutofit/>
          </a:bodyPr>
          <a:lstStyle/>
          <a:p>
            <a:r>
              <a:rPr lang="en-US" dirty="0"/>
              <a:t>A common field is used as</a:t>
            </a:r>
            <a:r>
              <a:rPr lang="en-US" baseline="0" dirty="0"/>
              <a:t> a connection between two tables. </a:t>
            </a:r>
          </a:p>
          <a:p>
            <a:endParaRPr lang="en-US" baseline="0" dirty="0"/>
          </a:p>
          <a:p>
            <a:r>
              <a:rPr lang="en-US" baseline="0" dirty="0"/>
              <a:t>When joining two tables, join lines allow the user to create a relationship between two tables using the common field. Once the join lines are there, you can determine what type of relationship you want the two tables to have. </a:t>
            </a:r>
          </a:p>
          <a:p>
            <a:endParaRPr lang="en-US" baseline="0" dirty="0"/>
          </a:p>
          <a:p>
            <a:r>
              <a:rPr lang="en-US" baseline="0" dirty="0"/>
              <a:t>There are three types of relationships to determine how Access will manage the relationship between two tables:</a:t>
            </a:r>
          </a:p>
          <a:p>
            <a:pPr lvl="1">
              <a:buFont typeface="Arial" pitchFamily="34" charset="0"/>
              <a:buChar char="•"/>
            </a:pPr>
            <a:r>
              <a:rPr lang="en-US" baseline="0" dirty="0"/>
              <a:t>  Enforce referential integrity</a:t>
            </a:r>
          </a:p>
          <a:p>
            <a:pPr lvl="1">
              <a:buFont typeface="Arial" pitchFamily="34" charset="0"/>
              <a:buChar char="•"/>
            </a:pPr>
            <a:r>
              <a:rPr lang="en-US" baseline="0" dirty="0"/>
              <a:t>  Cascade update related fields</a:t>
            </a:r>
          </a:p>
          <a:p>
            <a:pPr lvl="1">
              <a:buFont typeface="Arial" pitchFamily="34" charset="0"/>
              <a:buChar char="•"/>
            </a:pPr>
            <a:r>
              <a:rPr lang="en-US" baseline="0" dirty="0"/>
              <a:t>  Cascade delete related records</a:t>
            </a:r>
          </a:p>
          <a:p>
            <a:endParaRPr lang="en-US" baseline="0" dirty="0"/>
          </a:p>
          <a:p>
            <a:r>
              <a:rPr lang="en-US" baseline="0" dirty="0"/>
              <a:t>We’ll cover the first one in this chapter, but the last two will be covered in Chapter 2.</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extLst>
      <p:ext uri="{BB962C8B-B14F-4D97-AF65-F5344CB8AC3E}">
        <p14:creationId xmlns:p14="http://schemas.microsoft.com/office/powerpoint/2010/main" val="376775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744538"/>
            <a:ext cx="6467475" cy="3638550"/>
          </a:xfrm>
        </p:spPr>
      </p:sp>
      <p:sp>
        <p:nvSpPr>
          <p:cNvPr id="3" name="Notes Placeholder 2"/>
          <p:cNvSpPr>
            <a:spLocks noGrp="1"/>
          </p:cNvSpPr>
          <p:nvPr>
            <p:ph type="body" idx="1"/>
          </p:nvPr>
        </p:nvSpPr>
        <p:spPr/>
        <p:txBody>
          <a:bodyPr>
            <a:normAutofit/>
          </a:bodyPr>
          <a:lstStyle/>
          <a:p>
            <a:r>
              <a:rPr lang="en-US" dirty="0"/>
              <a:t>The Relationships window allows the user</a:t>
            </a:r>
            <a:r>
              <a:rPr lang="en-US" baseline="0" dirty="0"/>
              <a:t> </a:t>
            </a:r>
            <a:r>
              <a:rPr lang="en-US" dirty="0"/>
              <a:t>to add</a:t>
            </a:r>
            <a:r>
              <a:rPr lang="en-US" baseline="0" dirty="0"/>
              <a:t> tables and create relationships between those tables.  Relationships should be created after the tables have been created, but before any sample data is entered into the tables. This allows adjustments to be made without having to also adjust the data.</a:t>
            </a:r>
          </a:p>
          <a:p>
            <a:endParaRPr lang="en-US" baseline="0" dirty="0"/>
          </a:p>
          <a:p>
            <a:r>
              <a:rPr lang="en-US" baseline="0" dirty="0"/>
              <a:t>When two tables are joined in the Relationship window, </a:t>
            </a:r>
            <a:r>
              <a:rPr lang="en-US" b="1" i="0" baseline="0" dirty="0"/>
              <a:t>join lines</a:t>
            </a:r>
            <a:r>
              <a:rPr lang="en-US" i="1" baseline="0" dirty="0"/>
              <a:t> </a:t>
            </a:r>
            <a:r>
              <a:rPr lang="en-US" baseline="0" dirty="0"/>
              <a:t>link the tables based on a common field.  The most common method of joining two tables is using a primary key from one table to the foreign key in the related table. A </a:t>
            </a:r>
            <a:r>
              <a:rPr lang="en-US" b="1" i="0" baseline="0" dirty="0"/>
              <a:t>foreign</a:t>
            </a:r>
            <a:r>
              <a:rPr lang="en-US" i="1" baseline="0" dirty="0"/>
              <a:t> </a:t>
            </a:r>
            <a:r>
              <a:rPr lang="en-US" b="1" i="0" baseline="0" dirty="0"/>
              <a:t>key</a:t>
            </a:r>
            <a:r>
              <a:rPr lang="en-US" i="0" baseline="0" dirty="0"/>
              <a:t> is a field in one table that is also the primary key of another table.  For example, StudentID would be the primary key in the Student table, but the foreign key in the Courses table. </a:t>
            </a:r>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extLst>
      <p:ext uri="{BB962C8B-B14F-4D97-AF65-F5344CB8AC3E}">
        <p14:creationId xmlns:p14="http://schemas.microsoft.com/office/powerpoint/2010/main" val="234460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744538"/>
            <a:ext cx="6467475" cy="3638550"/>
          </a:xfrm>
        </p:spPr>
      </p:sp>
      <p:sp>
        <p:nvSpPr>
          <p:cNvPr id="3" name="Notes Placeholder 2"/>
          <p:cNvSpPr>
            <a:spLocks noGrp="1"/>
          </p:cNvSpPr>
          <p:nvPr>
            <p:ph type="body" idx="1"/>
          </p:nvPr>
        </p:nvSpPr>
        <p:spPr/>
        <p:txBody>
          <a:bodyPr>
            <a:normAutofit/>
          </a:bodyPr>
          <a:lstStyle/>
          <a:p>
            <a:r>
              <a:rPr lang="en-US" dirty="0"/>
              <a:t>A common field is used as</a:t>
            </a:r>
            <a:r>
              <a:rPr lang="en-US" baseline="0" dirty="0"/>
              <a:t> a connection between two tables. </a:t>
            </a:r>
          </a:p>
          <a:p>
            <a:endParaRPr lang="en-US" baseline="0" dirty="0"/>
          </a:p>
          <a:p>
            <a:r>
              <a:rPr lang="en-US" baseline="0" dirty="0"/>
              <a:t>When joining two tables, join lines allow the user to create a relationship between two tables using the common field. Once the join lines are there, you can determine what type of relationship you want the two tables to have. </a:t>
            </a:r>
          </a:p>
          <a:p>
            <a:endParaRPr lang="en-US" baseline="0" dirty="0"/>
          </a:p>
          <a:p>
            <a:r>
              <a:rPr lang="en-US" baseline="0" dirty="0"/>
              <a:t>There are three types of relationships to determine how Access will manage the relationship between two tables:</a:t>
            </a:r>
          </a:p>
          <a:p>
            <a:pPr lvl="1">
              <a:buFont typeface="Arial" pitchFamily="34" charset="0"/>
              <a:buChar char="•"/>
            </a:pPr>
            <a:r>
              <a:rPr lang="en-US" baseline="0" dirty="0"/>
              <a:t>  Enforce referential integrity</a:t>
            </a:r>
          </a:p>
          <a:p>
            <a:pPr lvl="1">
              <a:buFont typeface="Arial" pitchFamily="34" charset="0"/>
              <a:buChar char="•"/>
            </a:pPr>
            <a:r>
              <a:rPr lang="en-US" baseline="0" dirty="0"/>
              <a:t>  Cascade update related fields</a:t>
            </a:r>
          </a:p>
          <a:p>
            <a:pPr lvl="1">
              <a:buFont typeface="Arial" pitchFamily="34" charset="0"/>
              <a:buChar char="•"/>
            </a:pPr>
            <a:r>
              <a:rPr lang="en-US" baseline="0" dirty="0"/>
              <a:t>  Cascade delete related records</a:t>
            </a:r>
          </a:p>
          <a:p>
            <a:endParaRPr lang="en-US" baseline="0" dirty="0"/>
          </a:p>
          <a:p>
            <a:r>
              <a:rPr lang="en-US" baseline="0" dirty="0"/>
              <a:t>We’ll cover the first one in this chapter, but the last two will be covered in Chapter 2.</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extLst>
      <p:ext uri="{BB962C8B-B14F-4D97-AF65-F5344CB8AC3E}">
        <p14:creationId xmlns:p14="http://schemas.microsoft.com/office/powerpoint/2010/main" val="376775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2288" y="744538"/>
            <a:ext cx="6467475" cy="3638550"/>
          </a:xfrm>
        </p:spPr>
      </p:sp>
      <p:sp>
        <p:nvSpPr>
          <p:cNvPr id="3" name="Notes Placeholder 2"/>
          <p:cNvSpPr>
            <a:spLocks noGrp="1"/>
          </p:cNvSpPr>
          <p:nvPr>
            <p:ph type="body" idx="1"/>
          </p:nvPr>
        </p:nvSpPr>
        <p:spPr/>
        <p:txBody>
          <a:bodyPr>
            <a:normAutofit/>
          </a:bodyPr>
          <a:lstStyle/>
          <a:p>
            <a:r>
              <a:rPr lang="en-US" dirty="0"/>
              <a:t>One</a:t>
            </a:r>
            <a:r>
              <a:rPr lang="en-US" baseline="0" dirty="0"/>
              <a:t> of the most used methods for relationships is enforcing referential integrity.  When referential integrity is enforced, you cannot enter a foreign key value in a related table unless the primary key value exists in the primary table. By selecting </a:t>
            </a:r>
            <a:r>
              <a:rPr lang="en-US" b="1" i="0" baseline="0" dirty="0"/>
              <a:t>enforce referential integrity</a:t>
            </a:r>
            <a:r>
              <a:rPr lang="en-US" i="0" baseline="0" dirty="0"/>
              <a:t>, Access ensures that data cannot be entered into a related table unless it first exists in the primary table. </a:t>
            </a:r>
          </a:p>
          <a:p>
            <a:endParaRPr lang="en-US" i="0" baseline="0" dirty="0"/>
          </a:p>
          <a:p>
            <a:r>
              <a:rPr lang="en-US" i="0" baseline="0" dirty="0"/>
              <a:t>As an example, a bank would not want to create a new loan record for a customer who does not yet exist in the customer table. A loan not related to a customer does not make sense, so by enforcing referential integrity, the customer must be placed in the Customer table before the loan can be entered into the Loan table. The Loan table uses CustomerID as the foreign key, which links back to the CustomerID in the Customer table.</a:t>
            </a:r>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extLst>
      <p:ext uri="{BB962C8B-B14F-4D97-AF65-F5344CB8AC3E}">
        <p14:creationId xmlns:p14="http://schemas.microsoft.com/office/powerpoint/2010/main" val="146718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a:spLocks noGrp="1"/>
          </p:cNvSpPr>
          <p:nvPr>
            <p:ph type="body" idx="1"/>
          </p:nvPr>
        </p:nvSpPr>
        <p:spPr>
          <a:noFill/>
          <a:ln/>
        </p:spPr>
        <p:txBody>
          <a:bodyPr/>
          <a:lstStyle/>
          <a:p>
            <a:endParaRPr lang="en-US" dirty="0"/>
          </a:p>
        </p:txBody>
      </p:sp>
      <p:sp>
        <p:nvSpPr>
          <p:cNvPr id="18435" name="Slide Number Placeholder 3"/>
          <p:cNvSpPr>
            <a:spLocks noGrp="1"/>
          </p:cNvSpPr>
          <p:nvPr>
            <p:ph type="sldNum" sz="quarter" idx="5"/>
          </p:nvPr>
        </p:nvSpPr>
        <p:spPr>
          <a:noFill/>
        </p:spPr>
        <p:txBody>
          <a:bodyPr/>
          <a:lstStyle/>
          <a:p>
            <a:fld id="{217F75CA-B0DF-4F29-8BE1-02BC1CE22911}" type="slidenum">
              <a:rPr lang="en-US" smtClean="0"/>
              <a:pPr/>
              <a:t>25</a:t>
            </a:fld>
            <a:endParaRPr lang="en-US" dirty="0"/>
          </a:p>
        </p:txBody>
      </p:sp>
    </p:spTree>
    <p:extLst>
      <p:ext uri="{BB962C8B-B14F-4D97-AF65-F5344CB8AC3E}">
        <p14:creationId xmlns:p14="http://schemas.microsoft.com/office/powerpoint/2010/main" val="894369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6090-C554-4209-9257-76D78315B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C3331C-F078-4C29-89FF-AC8571D2F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C38896-2ACA-4283-8E58-1A1E81D8EC64}"/>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B27B5234-01A0-4993-8957-4C3DDA018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461C-F8B5-41C8-BB99-1F36E67403A8}"/>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75825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3B8C-990F-475E-A883-C6A18A1B1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CB458-FA11-4BB8-BB34-1B6D51D71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F8B6C-11C8-42E3-8F0B-88E8A31BF347}"/>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4255C433-383A-4A48-B05B-73DF33194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79C94-715E-497F-AE81-F1D7D146817D}"/>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148233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5F5D1E-E98C-4899-98F6-BEC818A9FE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799D38-6A9D-4ED0-BEBA-58ECA4CE30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4F5B9-CAF3-46C9-A665-1F96E88C8DB5}"/>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C68E60AA-2806-4225-B97E-8433268E6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9CB05-7A29-4286-BBC6-04AA75752536}"/>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177839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52AF6-8B65-4DAC-8588-202B093ED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C10D05-C73C-4DAD-A175-C192C1ABB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60CAC-4910-42E4-ACCD-4BE38109D74D}"/>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47D43FD7-C572-491E-89A7-7C31C8756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7A085-078C-4C9C-A53B-3764425FED4A}"/>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60885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3D86-C1CC-435C-9EC1-8E3416F84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F9C22-53F6-40A9-879B-14CA63851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C5914-E499-4A28-9C7E-04A3A3C4C099}"/>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F4484AB6-CF1C-46A2-882F-15F299947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28EF6-BD5E-4C83-BA87-F9F446411177}"/>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279775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909E-AA87-4221-A9D6-BAA92A950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1B980C-AB92-4291-BBC4-C3F313819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CB15E-66A0-46ED-9CC1-666B43637C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B7CF8-1FA9-41AE-B06A-4A46E18E45FE}"/>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6" name="Footer Placeholder 5">
            <a:extLst>
              <a:ext uri="{FF2B5EF4-FFF2-40B4-BE49-F238E27FC236}">
                <a16:creationId xmlns:a16="http://schemas.microsoft.com/office/drawing/2014/main" id="{C6979101-57E1-400E-ACFE-6FBDA0A82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36109-490B-4E96-ADDF-781539B49A49}"/>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3079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1B30-1A50-4BF3-8732-E247F73C9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FF172-29E0-4BC1-A64E-1567EB13E4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D6CB13-1620-4552-BFC5-0E38BD9AC7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33E31-5319-4DC1-B652-A0D207FDC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75A81-D8E0-4AAC-A753-A329AD950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B4EDE6-9C16-4A61-BD83-560811CE0D1E}"/>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8" name="Footer Placeholder 7">
            <a:extLst>
              <a:ext uri="{FF2B5EF4-FFF2-40B4-BE49-F238E27FC236}">
                <a16:creationId xmlns:a16="http://schemas.microsoft.com/office/drawing/2014/main" id="{57938D20-3466-42ED-B3EE-DCE1B3FDE7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B9361C-A357-40CF-AD99-DFB9D330B2A1}"/>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72326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1BB8-E2ED-4AC0-8B00-9BE1F72901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D3F4E-9436-46D1-8EB4-BEBB02E03F7B}"/>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4" name="Footer Placeholder 3">
            <a:extLst>
              <a:ext uri="{FF2B5EF4-FFF2-40B4-BE49-F238E27FC236}">
                <a16:creationId xmlns:a16="http://schemas.microsoft.com/office/drawing/2014/main" id="{931343DB-5D85-4AB8-A27F-8EDBA07653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99B11-6A05-490F-82E8-59B87D016DF5}"/>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931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7D661-FF3B-4A6A-984A-A36101C0CF49}"/>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3" name="Footer Placeholder 2">
            <a:extLst>
              <a:ext uri="{FF2B5EF4-FFF2-40B4-BE49-F238E27FC236}">
                <a16:creationId xmlns:a16="http://schemas.microsoft.com/office/drawing/2014/main" id="{97944CE2-5E7A-4978-9B6C-09CBED4D74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2C524F-7E0F-4F1B-924D-6EAAEEBE10B4}"/>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361095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9C59-BCA3-4561-AF58-EAE2DA928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C1CCF-A2D2-4D4A-964A-5E31CCDBE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2C5D75-F411-4B2B-94FC-90FA4E674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BE483-153F-4F45-AA3E-A0586354BC97}"/>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6" name="Footer Placeholder 5">
            <a:extLst>
              <a:ext uri="{FF2B5EF4-FFF2-40B4-BE49-F238E27FC236}">
                <a16:creationId xmlns:a16="http://schemas.microsoft.com/office/drawing/2014/main" id="{69D27C3F-8E83-48A8-932E-183DE9760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398F3-C022-4374-8E53-BF6F4D7E5643}"/>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62609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E53D-4CA8-48F1-A752-76AF740A2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F52C1D-3A65-4D1C-B03D-41C9777E5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ED9B4F-F185-4917-BA2C-E534265F0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0D13A-2A15-420D-9E63-DAAC06C86BCA}"/>
              </a:ext>
            </a:extLst>
          </p:cNvPr>
          <p:cNvSpPr>
            <a:spLocks noGrp="1"/>
          </p:cNvSpPr>
          <p:nvPr>
            <p:ph type="dt" sz="half" idx="10"/>
          </p:nvPr>
        </p:nvSpPr>
        <p:spPr/>
        <p:txBody>
          <a:bodyPr/>
          <a:lstStyle/>
          <a:p>
            <a:fld id="{6D9197D1-80B6-4900-AD24-F6D7DCE61A5C}" type="datetimeFigureOut">
              <a:rPr lang="en-US" smtClean="0"/>
              <a:t>3/29/2022</a:t>
            </a:fld>
            <a:endParaRPr lang="en-US"/>
          </a:p>
        </p:txBody>
      </p:sp>
      <p:sp>
        <p:nvSpPr>
          <p:cNvPr id="6" name="Footer Placeholder 5">
            <a:extLst>
              <a:ext uri="{FF2B5EF4-FFF2-40B4-BE49-F238E27FC236}">
                <a16:creationId xmlns:a16="http://schemas.microsoft.com/office/drawing/2014/main" id="{A50023D5-BC07-49AE-B87D-348CD3DA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054DF-2F8E-4B80-9FBD-0C067B04B61E}"/>
              </a:ext>
            </a:extLst>
          </p:cNvPr>
          <p:cNvSpPr>
            <a:spLocks noGrp="1"/>
          </p:cNvSpPr>
          <p:nvPr>
            <p:ph type="sldNum" sz="quarter" idx="12"/>
          </p:nvPr>
        </p:nvSpPr>
        <p:spPr/>
        <p:txBody>
          <a:bodyPr/>
          <a:lstStyle/>
          <a:p>
            <a:fld id="{0E6D789C-581D-4608-B122-E10572503EA4}" type="slidenum">
              <a:rPr lang="en-US" smtClean="0"/>
              <a:t>‹#›</a:t>
            </a:fld>
            <a:endParaRPr lang="en-US"/>
          </a:p>
        </p:txBody>
      </p:sp>
    </p:spTree>
    <p:extLst>
      <p:ext uri="{BB962C8B-B14F-4D97-AF65-F5344CB8AC3E}">
        <p14:creationId xmlns:p14="http://schemas.microsoft.com/office/powerpoint/2010/main" val="18588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DD17CB-9544-4FC5-B32F-B1D23DAE6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BD493-40BF-498A-8421-1617E00E4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F0418-882C-4644-A407-FBFBC42862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197D1-80B6-4900-AD24-F6D7DCE61A5C}" type="datetimeFigureOut">
              <a:rPr lang="en-US" smtClean="0"/>
              <a:t>3/29/2022</a:t>
            </a:fld>
            <a:endParaRPr lang="en-US"/>
          </a:p>
        </p:txBody>
      </p:sp>
      <p:sp>
        <p:nvSpPr>
          <p:cNvPr id="5" name="Footer Placeholder 4">
            <a:extLst>
              <a:ext uri="{FF2B5EF4-FFF2-40B4-BE49-F238E27FC236}">
                <a16:creationId xmlns:a16="http://schemas.microsoft.com/office/drawing/2014/main" id="{A209C756-AE7C-4E24-A524-B6A05E52C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D2172-2363-4B37-B95D-ADB8BF113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D789C-581D-4608-B122-E10572503EA4}" type="slidenum">
              <a:rPr lang="en-US" smtClean="0"/>
              <a:t>‹#›</a:t>
            </a:fld>
            <a:endParaRPr lang="en-US"/>
          </a:p>
        </p:txBody>
      </p:sp>
    </p:spTree>
    <p:extLst>
      <p:ext uri="{BB962C8B-B14F-4D97-AF65-F5344CB8AC3E}">
        <p14:creationId xmlns:p14="http://schemas.microsoft.com/office/powerpoint/2010/main" val="3661464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XHwy7Z5Twho"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essentialsql.com/get-ready-to-learn-sql-database-normalization-explained-in-simple-english/"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670B6E-11F9-48BF-968A-627ADE7B6FD6}"/>
              </a:ext>
            </a:extLst>
          </p:cNvPr>
          <p:cNvSpPr>
            <a:spLocks noGrp="1"/>
          </p:cNvSpPr>
          <p:nvPr>
            <p:ph type="title"/>
          </p:nvPr>
        </p:nvSpPr>
        <p:spPr>
          <a:xfrm>
            <a:off x="838200" y="365125"/>
            <a:ext cx="10515600" cy="893832"/>
          </a:xfrm>
        </p:spPr>
        <p:txBody>
          <a:bodyPr>
            <a:normAutofit/>
          </a:bodyPr>
          <a:lstStyle/>
          <a:p>
            <a:pPr algn="ctr"/>
            <a:r>
              <a:rPr lang="en-US" sz="4000" dirty="0"/>
              <a:t>Introduction to Access - Part 3</a:t>
            </a:r>
          </a:p>
        </p:txBody>
      </p:sp>
      <p:sp>
        <p:nvSpPr>
          <p:cNvPr id="5" name="Content Placeholder 4">
            <a:extLst>
              <a:ext uri="{FF2B5EF4-FFF2-40B4-BE49-F238E27FC236}">
                <a16:creationId xmlns:a16="http://schemas.microsoft.com/office/drawing/2014/main" id="{D814F9B0-3A0B-4F21-8410-697D420BDCA5}"/>
              </a:ext>
            </a:extLst>
          </p:cNvPr>
          <p:cNvSpPr>
            <a:spLocks noGrp="1"/>
          </p:cNvSpPr>
          <p:nvPr>
            <p:ph idx="1"/>
          </p:nvPr>
        </p:nvSpPr>
        <p:spPr>
          <a:xfrm>
            <a:off x="838200" y="1126435"/>
            <a:ext cx="10515600" cy="5050528"/>
          </a:xfrm>
        </p:spPr>
        <p:txBody>
          <a:bodyPr>
            <a:normAutofit/>
          </a:bodyPr>
          <a:lstStyle/>
          <a:p>
            <a:endParaRPr lang="en-US" dirty="0"/>
          </a:p>
          <a:p>
            <a:r>
              <a:rPr lang="en-US" dirty="0"/>
              <a:t>Relationships</a:t>
            </a:r>
          </a:p>
          <a:p>
            <a:r>
              <a:rPr lang="en-US" dirty="0"/>
              <a:t>Relationships Between Tables (Joining Tables)</a:t>
            </a:r>
          </a:p>
          <a:p>
            <a:r>
              <a:rPr lang="en-US" dirty="0"/>
              <a:t>Referential Integrity</a:t>
            </a:r>
          </a:p>
          <a:p>
            <a:r>
              <a:rPr lang="en-US" dirty="0"/>
              <a:t>Normalization</a:t>
            </a:r>
          </a:p>
          <a:p>
            <a:r>
              <a:rPr lang="en-US" dirty="0"/>
              <a:t>Backing up a Database</a:t>
            </a:r>
          </a:p>
          <a:p>
            <a:r>
              <a:rPr lang="en-US" dirty="0"/>
              <a:t>Compacting and Repairing a Database</a:t>
            </a:r>
          </a:p>
          <a:p>
            <a:endParaRPr lang="en-US" dirty="0"/>
          </a:p>
          <a:p>
            <a:endParaRPr lang="en-US" dirty="0"/>
          </a:p>
        </p:txBody>
      </p:sp>
    </p:spTree>
    <p:extLst>
      <p:ext uri="{BB962C8B-B14F-4D97-AF65-F5344CB8AC3E}">
        <p14:creationId xmlns:p14="http://schemas.microsoft.com/office/powerpoint/2010/main" val="1478019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928468" y="587215"/>
            <a:ext cx="10576144" cy="763283"/>
          </a:xfrm>
        </p:spPr>
        <p:txBody>
          <a:bodyPr>
            <a:normAutofit/>
          </a:bodyPr>
          <a:lstStyle/>
          <a:p>
            <a:pPr algn="ctr"/>
            <a:r>
              <a:rPr lang="en-US" dirty="0"/>
              <a:t>Establishing Table </a:t>
            </a:r>
            <a:r>
              <a:rPr lang="en-US" sz="4400" dirty="0"/>
              <a:t>Relationships</a:t>
            </a:r>
          </a:p>
        </p:txBody>
      </p:sp>
      <p:sp>
        <p:nvSpPr>
          <p:cNvPr id="9" name="Content Placeholder 8"/>
          <p:cNvSpPr>
            <a:spLocks noGrp="1"/>
          </p:cNvSpPr>
          <p:nvPr>
            <p:ph idx="1"/>
          </p:nvPr>
        </p:nvSpPr>
        <p:spPr>
          <a:xfrm>
            <a:off x="928468" y="1589649"/>
            <a:ext cx="10576144" cy="4681136"/>
          </a:xfrm>
        </p:spPr>
        <p:txBody>
          <a:bodyPr>
            <a:normAutofit lnSpcReduction="10000"/>
          </a:bodyPr>
          <a:lstStyle/>
          <a:p>
            <a:pPr marL="0" indent="0">
              <a:buNone/>
            </a:pPr>
            <a:r>
              <a:rPr lang="en-US" sz="3200" dirty="0"/>
              <a:t>Relationships should be created after the tables are created, but before any data is entered unless you are getting data from an Excel spreadsheet.</a:t>
            </a:r>
          </a:p>
          <a:p>
            <a:pPr marL="0" indent="0">
              <a:buNone/>
            </a:pPr>
            <a:endParaRPr lang="en-US" sz="3200" dirty="0"/>
          </a:p>
          <a:p>
            <a:pPr marL="0" indent="0">
              <a:buNone/>
            </a:pPr>
            <a:r>
              <a:rPr lang="en-US" sz="3200" dirty="0"/>
              <a:t>The most common method of connecting two tables is using a primary key from the primary table to the foreign key in the related table.</a:t>
            </a:r>
          </a:p>
          <a:p>
            <a:pPr marL="0" indent="0">
              <a:buNone/>
            </a:pPr>
            <a:endParaRPr lang="en-US" sz="3200" dirty="0"/>
          </a:p>
          <a:p>
            <a:pPr marL="0" indent="0">
              <a:buNone/>
            </a:pPr>
            <a:r>
              <a:rPr lang="en-US" sz="3200" dirty="0"/>
              <a:t>Relationships between tables are represented by join lines in the Relationships window.</a:t>
            </a:r>
          </a:p>
          <a:p>
            <a:pPr marL="0" indent="0">
              <a:buNone/>
            </a:pPr>
            <a:endParaRPr lang="en-US" sz="3200" dirty="0"/>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10</a:t>
            </a:fld>
            <a:endParaRPr lang="en-US" dirty="0"/>
          </a:p>
        </p:txBody>
      </p:sp>
    </p:spTree>
    <p:extLst>
      <p:ext uri="{BB962C8B-B14F-4D97-AF65-F5344CB8AC3E}">
        <p14:creationId xmlns:p14="http://schemas.microsoft.com/office/powerpoint/2010/main" val="292279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59655" y="136525"/>
            <a:ext cx="10594644" cy="834146"/>
          </a:xfrm>
        </p:spPr>
        <p:txBody>
          <a:bodyPr>
            <a:normAutofit/>
          </a:bodyPr>
          <a:lstStyle/>
          <a:p>
            <a:pPr algn="ctr"/>
            <a:r>
              <a:rPr lang="en-US" sz="4400" dirty="0"/>
              <a:t>Creating Relationships</a:t>
            </a:r>
          </a:p>
        </p:txBody>
      </p:sp>
      <p:sp>
        <p:nvSpPr>
          <p:cNvPr id="9" name="Content Placeholder 8"/>
          <p:cNvSpPr>
            <a:spLocks noGrp="1"/>
          </p:cNvSpPr>
          <p:nvPr>
            <p:ph idx="1"/>
          </p:nvPr>
        </p:nvSpPr>
        <p:spPr>
          <a:xfrm>
            <a:off x="633046" y="970671"/>
            <a:ext cx="10721253" cy="5385679"/>
          </a:xfrm>
        </p:spPr>
        <p:txBody>
          <a:bodyPr>
            <a:noAutofit/>
          </a:bodyPr>
          <a:lstStyle/>
          <a:p>
            <a:pPr marL="0" indent="0">
              <a:buNone/>
            </a:pPr>
            <a:r>
              <a:rPr lang="en-US" sz="2800" dirty="0"/>
              <a:t>A common field</a:t>
            </a:r>
            <a:r>
              <a:rPr lang="en-US" sz="2800" dirty="0">
                <a:latin typeface="Times New Roman"/>
                <a:cs typeface="Times New Roman"/>
              </a:rPr>
              <a:t>—</a:t>
            </a:r>
            <a:r>
              <a:rPr lang="en-US" sz="2800" dirty="0"/>
              <a:t>used to relate two tables together.</a:t>
            </a:r>
          </a:p>
          <a:p>
            <a:pPr marL="0" indent="0">
              <a:buNone/>
            </a:pPr>
            <a:r>
              <a:rPr lang="en-US" sz="2800" dirty="0"/>
              <a:t>Join lines</a:t>
            </a:r>
            <a:r>
              <a:rPr lang="en-US" sz="2800" dirty="0">
                <a:latin typeface="Times New Roman"/>
                <a:cs typeface="Times New Roman"/>
              </a:rPr>
              <a:t>—</a:t>
            </a:r>
            <a:r>
              <a:rPr lang="en-US" sz="2800" dirty="0"/>
              <a:t>allow relationships between two tables to be created on a common field.</a:t>
            </a:r>
          </a:p>
          <a:p>
            <a:pPr marL="0" indent="0">
              <a:buNone/>
            </a:pPr>
            <a:r>
              <a:rPr lang="en-US" sz="2800" dirty="0"/>
              <a:t>There are three types of relationships used by Access to manage relationships between tables:</a:t>
            </a:r>
          </a:p>
          <a:p>
            <a:pPr marL="0" indent="0">
              <a:buNone/>
            </a:pPr>
            <a:endParaRPr lang="en-US" sz="2800" dirty="0"/>
          </a:p>
          <a:p>
            <a:pPr marL="457200" lvl="1" indent="0">
              <a:buNone/>
            </a:pPr>
            <a:r>
              <a:rPr lang="en-US" sz="2800" dirty="0"/>
              <a:t>1) Enforce referential integrity</a:t>
            </a:r>
          </a:p>
          <a:p>
            <a:pPr marL="457200" lvl="1" indent="0">
              <a:buNone/>
            </a:pPr>
            <a:r>
              <a:rPr lang="en-US" sz="2800" dirty="0"/>
              <a:t>2) Cascade update related fields (automatically make changes)</a:t>
            </a:r>
          </a:p>
          <a:p>
            <a:pPr marL="457200" lvl="1" indent="0">
              <a:buNone/>
            </a:pPr>
            <a:r>
              <a:rPr lang="en-US" sz="2800" dirty="0"/>
              <a:t>3) Cascade delete related records (automatically delete related data)</a:t>
            </a:r>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11</a:t>
            </a:fld>
            <a:endParaRPr lang="en-US" dirty="0"/>
          </a:p>
        </p:txBody>
      </p:sp>
    </p:spTree>
    <p:extLst>
      <p:ext uri="{BB962C8B-B14F-4D97-AF65-F5344CB8AC3E}">
        <p14:creationId xmlns:p14="http://schemas.microsoft.com/office/powerpoint/2010/main" val="28018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64234" y="136525"/>
            <a:ext cx="10902461" cy="810253"/>
          </a:xfrm>
        </p:spPr>
        <p:txBody>
          <a:bodyPr>
            <a:noAutofit/>
          </a:bodyPr>
          <a:lstStyle/>
          <a:p>
            <a:pPr algn="ctr"/>
            <a:r>
              <a:rPr lang="en-US" sz="4800" dirty="0"/>
              <a:t>Referential Integrity</a:t>
            </a:r>
          </a:p>
        </p:txBody>
      </p:sp>
      <p:sp>
        <p:nvSpPr>
          <p:cNvPr id="9" name="Content Placeholder 8"/>
          <p:cNvSpPr>
            <a:spLocks noGrp="1"/>
          </p:cNvSpPr>
          <p:nvPr>
            <p:ph idx="1"/>
          </p:nvPr>
        </p:nvSpPr>
        <p:spPr>
          <a:xfrm>
            <a:off x="602151" y="1195753"/>
            <a:ext cx="10902461" cy="5160597"/>
          </a:xfrm>
        </p:spPr>
        <p:txBody>
          <a:bodyPr>
            <a:noAutofit/>
          </a:bodyPr>
          <a:lstStyle/>
          <a:p>
            <a:pPr marL="0" indent="0">
              <a:buNone/>
            </a:pPr>
            <a:r>
              <a:rPr lang="en-US" sz="3200" dirty="0"/>
              <a:t>Ensures that data cannot be entered into a related table unless it first exists in the primary table</a:t>
            </a:r>
          </a:p>
          <a:p>
            <a:pPr marL="0" indent="0">
              <a:buNone/>
            </a:pPr>
            <a:r>
              <a:rPr lang="en-US" sz="3200" dirty="0"/>
              <a:t>Example:</a:t>
            </a:r>
          </a:p>
          <a:p>
            <a:pPr marL="0" indent="0">
              <a:buNone/>
            </a:pPr>
            <a:endParaRPr lang="en-US" sz="3200" dirty="0"/>
          </a:p>
          <a:p>
            <a:pPr marL="457200" lvl="1" indent="0">
              <a:buNone/>
            </a:pPr>
            <a:r>
              <a:rPr lang="en-US" sz="3200" dirty="0"/>
              <a:t>Banks would not want to offer a loan to an individual unless that individual was already established as a customer of the bank.</a:t>
            </a:r>
          </a:p>
          <a:p>
            <a:pPr marL="457200" lvl="1" indent="0">
              <a:buNone/>
            </a:pPr>
            <a:r>
              <a:rPr lang="en-US" sz="3200" dirty="0"/>
              <a:t>Thus, the customer has to be entered into the customer table, before a new loan can be made in the loan table with that customer’s ID. </a:t>
            </a:r>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12</a:t>
            </a:fld>
            <a:endParaRPr lang="en-US" dirty="0"/>
          </a:p>
        </p:txBody>
      </p:sp>
    </p:spTree>
    <p:extLst>
      <p:ext uri="{BB962C8B-B14F-4D97-AF65-F5344CB8AC3E}">
        <p14:creationId xmlns:p14="http://schemas.microsoft.com/office/powerpoint/2010/main" val="316256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EEC3-0F6E-4B33-B366-CC4B35A4B6B4}"/>
              </a:ext>
            </a:extLst>
          </p:cNvPr>
          <p:cNvSpPr>
            <a:spLocks noGrp="1"/>
          </p:cNvSpPr>
          <p:nvPr>
            <p:ph type="title"/>
          </p:nvPr>
        </p:nvSpPr>
        <p:spPr>
          <a:xfrm>
            <a:off x="838200" y="365126"/>
            <a:ext cx="10515600" cy="787814"/>
          </a:xfrm>
        </p:spPr>
        <p:txBody>
          <a:bodyPr>
            <a:normAutofit/>
          </a:bodyPr>
          <a:lstStyle/>
          <a:p>
            <a:pPr algn="ctr"/>
            <a:r>
              <a:rPr lang="en-US" sz="4000" dirty="0"/>
              <a:t>Types of Table Relationships</a:t>
            </a:r>
          </a:p>
        </p:txBody>
      </p:sp>
      <p:sp>
        <p:nvSpPr>
          <p:cNvPr id="3" name="Content Placeholder 2">
            <a:extLst>
              <a:ext uri="{FF2B5EF4-FFF2-40B4-BE49-F238E27FC236}">
                <a16:creationId xmlns:a16="http://schemas.microsoft.com/office/drawing/2014/main" id="{8C33EAAF-FB6D-4610-A0B0-0B0417B560D8}"/>
              </a:ext>
            </a:extLst>
          </p:cNvPr>
          <p:cNvSpPr>
            <a:spLocks noGrp="1"/>
          </p:cNvSpPr>
          <p:nvPr>
            <p:ph idx="1"/>
          </p:nvPr>
        </p:nvSpPr>
        <p:spPr>
          <a:xfrm>
            <a:off x="838200" y="1152940"/>
            <a:ext cx="10515600" cy="5024023"/>
          </a:xfrm>
        </p:spPr>
        <p:txBody>
          <a:bodyPr>
            <a:normAutofit fontScale="92500" lnSpcReduction="10000"/>
          </a:bodyPr>
          <a:lstStyle/>
          <a:p>
            <a:endParaRPr lang="en-US" b="1" dirty="0"/>
          </a:p>
          <a:p>
            <a:r>
              <a:rPr lang="en-US" b="1" dirty="0"/>
              <a:t>One-to-one relationships</a:t>
            </a:r>
            <a:r>
              <a:rPr lang="en-US" dirty="0"/>
              <a:t>: Each record in one table is directly linked to one record in another table.  There is a direct relationship between the tables.  This is a rare type of relationship.</a:t>
            </a:r>
            <a:br>
              <a:rPr lang="en-US" dirty="0"/>
            </a:br>
            <a:endParaRPr lang="en-US" dirty="0"/>
          </a:p>
          <a:p>
            <a:r>
              <a:rPr lang="en-US" b="1" dirty="0"/>
              <a:t>One-to-many relationships</a:t>
            </a:r>
            <a:r>
              <a:rPr lang="en-US" dirty="0"/>
              <a:t>: Each record in one table is linked to many records in another table(s). This is the most common relationship.</a:t>
            </a:r>
            <a:br>
              <a:rPr lang="en-US" dirty="0"/>
            </a:br>
            <a:endParaRPr lang="en-US" dirty="0"/>
          </a:p>
          <a:p>
            <a:r>
              <a:rPr lang="en-US" b="1" dirty="0"/>
              <a:t>Many-to-many relationships</a:t>
            </a:r>
            <a:r>
              <a:rPr lang="en-US" dirty="0"/>
              <a:t>: This complex relationship actually describes crisscrossing relationships in which the linking field is not the primary key field in either table. To create a many-to-many relationship, an intermediary table called a junction table is needed. This relationship is rare.</a:t>
            </a:r>
          </a:p>
        </p:txBody>
      </p:sp>
    </p:spTree>
    <p:extLst>
      <p:ext uri="{BB962C8B-B14F-4D97-AF65-F5344CB8AC3E}">
        <p14:creationId xmlns:p14="http://schemas.microsoft.com/office/powerpoint/2010/main" val="205311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915E-6F05-4186-B9B7-D0B6D82EBD24}"/>
              </a:ext>
            </a:extLst>
          </p:cNvPr>
          <p:cNvSpPr>
            <a:spLocks noGrp="1"/>
          </p:cNvSpPr>
          <p:nvPr>
            <p:ph type="title"/>
          </p:nvPr>
        </p:nvSpPr>
        <p:spPr/>
        <p:txBody>
          <a:bodyPr>
            <a:normAutofit/>
          </a:bodyPr>
          <a:lstStyle/>
          <a:p>
            <a:pPr algn="ctr"/>
            <a:r>
              <a:rPr lang="en-US" sz="3200" dirty="0"/>
              <a:t>My assistant Lexi wants to help, but doesn’t know much about Access, I’m sorry to say!</a:t>
            </a:r>
          </a:p>
        </p:txBody>
      </p:sp>
      <p:pic>
        <p:nvPicPr>
          <p:cNvPr id="5" name="Content Placeholder 4" descr="A dog lying on the keyboard of a computer&#10;&#10;Description automatically generated">
            <a:extLst>
              <a:ext uri="{FF2B5EF4-FFF2-40B4-BE49-F238E27FC236}">
                <a16:creationId xmlns:a16="http://schemas.microsoft.com/office/drawing/2014/main" id="{10E47521-2E77-4F43-A36E-C1E452371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317470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205947"/>
          </a:xfrm>
        </p:spPr>
        <p:txBody>
          <a:bodyPr>
            <a:normAutofit/>
          </a:bodyPr>
          <a:lstStyle/>
          <a:p>
            <a:r>
              <a:rPr lang="en-US" dirty="0"/>
              <a:t>Establishing Table Relationships in Access-</a:t>
            </a:r>
            <a:br>
              <a:rPr lang="en-US" dirty="0"/>
            </a:br>
            <a:r>
              <a:rPr lang="en-US" sz="3100" dirty="0"/>
              <a:t>Open Access and the Health Club Members Database</a:t>
            </a:r>
          </a:p>
        </p:txBody>
      </p:sp>
      <p:pic>
        <p:nvPicPr>
          <p:cNvPr id="4" name="Content Placeholder 3">
            <a:extLst>
              <a:ext uri="{FF2B5EF4-FFF2-40B4-BE49-F238E27FC236}">
                <a16:creationId xmlns:a16="http://schemas.microsoft.com/office/drawing/2014/main" id="{2CC9DFD2-7B84-42C6-89B7-4BC7F2F6CF53}"/>
              </a:ext>
            </a:extLst>
          </p:cNvPr>
          <p:cNvPicPr>
            <a:picLocks noGrp="1" noChangeAspect="1"/>
          </p:cNvPicPr>
          <p:nvPr>
            <p:ph idx="1"/>
          </p:nvPr>
        </p:nvPicPr>
        <p:blipFill>
          <a:blip r:embed="rId2"/>
          <a:stretch>
            <a:fillRect/>
          </a:stretch>
        </p:blipFill>
        <p:spPr>
          <a:xfrm>
            <a:off x="1781539" y="1325563"/>
            <a:ext cx="8628922" cy="4851400"/>
          </a:xfrm>
          <a:prstGeom prst="rect">
            <a:avLst/>
          </a:prstGeom>
        </p:spPr>
      </p:pic>
    </p:spTree>
    <p:extLst>
      <p:ext uri="{BB962C8B-B14F-4D97-AF65-F5344CB8AC3E}">
        <p14:creationId xmlns:p14="http://schemas.microsoft.com/office/powerpoint/2010/main" val="2878026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205947"/>
          </a:xfrm>
        </p:spPr>
        <p:txBody>
          <a:bodyPr>
            <a:normAutofit fontScale="90000"/>
          </a:bodyPr>
          <a:lstStyle/>
          <a:p>
            <a:r>
              <a:rPr lang="en-US" dirty="0"/>
              <a:t>Establishing Table Relationships in Access-</a:t>
            </a:r>
            <a:br>
              <a:rPr lang="en-US" dirty="0"/>
            </a:br>
            <a:r>
              <a:rPr lang="en-US" sz="3100" dirty="0"/>
              <a:t>Select Database Tools on the main menu then select Relationships</a:t>
            </a:r>
          </a:p>
        </p:txBody>
      </p:sp>
      <p:pic>
        <p:nvPicPr>
          <p:cNvPr id="6" name="Content Placeholder 5">
            <a:extLst>
              <a:ext uri="{FF2B5EF4-FFF2-40B4-BE49-F238E27FC236}">
                <a16:creationId xmlns:a16="http://schemas.microsoft.com/office/drawing/2014/main" id="{2D0B3FEF-2275-4AFA-8C65-9F9A68D1B991}"/>
              </a:ext>
            </a:extLst>
          </p:cNvPr>
          <p:cNvPicPr>
            <a:picLocks noGrp="1" noChangeAspect="1"/>
          </p:cNvPicPr>
          <p:nvPr>
            <p:ph idx="1"/>
          </p:nvPr>
        </p:nvPicPr>
        <p:blipFill>
          <a:blip r:embed="rId2"/>
          <a:stretch>
            <a:fillRect/>
          </a:stretch>
        </p:blipFill>
        <p:spPr>
          <a:xfrm>
            <a:off x="1816833" y="1365250"/>
            <a:ext cx="8558333" cy="4811713"/>
          </a:xfrm>
          <a:prstGeom prst="rect">
            <a:avLst/>
          </a:prstGeom>
        </p:spPr>
      </p:pic>
    </p:spTree>
    <p:extLst>
      <p:ext uri="{BB962C8B-B14F-4D97-AF65-F5344CB8AC3E}">
        <p14:creationId xmlns:p14="http://schemas.microsoft.com/office/powerpoint/2010/main" val="37359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410816"/>
            <a:ext cx="10515600" cy="1298713"/>
          </a:xfrm>
        </p:spPr>
        <p:txBody>
          <a:bodyPr>
            <a:normAutofit fontScale="90000"/>
          </a:bodyPr>
          <a:lstStyle/>
          <a:p>
            <a:r>
              <a:rPr lang="en-US" sz="3600" dirty="0"/>
              <a:t>Establishing Table Relationships in Access-</a:t>
            </a:r>
            <a:br>
              <a:rPr lang="en-US" dirty="0"/>
            </a:br>
            <a:r>
              <a:rPr lang="en-US" sz="2700" dirty="0"/>
              <a:t>Choose the Members table and the Dues and Payments table by highlighting them and selecting add. Select the Members table first because we want to use it’s Mem# as the primary key. The Sum and Payments table is selected second because it will provide the foreign key. </a:t>
            </a:r>
            <a:br>
              <a:rPr lang="en-US" dirty="0"/>
            </a:br>
            <a:endParaRPr lang="en-US" sz="3100" dirty="0"/>
          </a:p>
        </p:txBody>
      </p:sp>
      <p:pic>
        <p:nvPicPr>
          <p:cNvPr id="9" name="Content Placeholder 8">
            <a:extLst>
              <a:ext uri="{FF2B5EF4-FFF2-40B4-BE49-F238E27FC236}">
                <a16:creationId xmlns:a16="http://schemas.microsoft.com/office/drawing/2014/main" id="{306644A5-6224-4455-83A3-D50926EA972F}"/>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449373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205947"/>
          </a:xfrm>
        </p:spPr>
        <p:txBody>
          <a:bodyPr>
            <a:normAutofit fontScale="90000"/>
          </a:bodyPr>
          <a:lstStyle/>
          <a:p>
            <a:r>
              <a:rPr lang="en-US" sz="4000" dirty="0"/>
              <a:t>Establishing Table Relationships in Access-</a:t>
            </a:r>
            <a:br>
              <a:rPr lang="en-US" dirty="0"/>
            </a:br>
            <a:r>
              <a:rPr lang="en-US" sz="2700" dirty="0"/>
              <a:t>Your Access screen should now look like this: If it does, select Close.  If it doesn’t, go back and fix what you have done to make it look like this.</a:t>
            </a:r>
          </a:p>
        </p:txBody>
      </p:sp>
      <p:pic>
        <p:nvPicPr>
          <p:cNvPr id="11" name="Content Placeholder 10">
            <a:extLst>
              <a:ext uri="{FF2B5EF4-FFF2-40B4-BE49-F238E27FC236}">
                <a16:creationId xmlns:a16="http://schemas.microsoft.com/office/drawing/2014/main" id="{4AEB28B0-52BD-4A50-850E-8A2349A56887}"/>
              </a:ext>
            </a:extLst>
          </p:cNvPr>
          <p:cNvPicPr>
            <a:picLocks noGrp="1" noChangeAspect="1"/>
          </p:cNvPicPr>
          <p:nvPr>
            <p:ph idx="1"/>
          </p:nvPr>
        </p:nvPicPr>
        <p:blipFill>
          <a:blip r:embed="rId2"/>
          <a:stretch>
            <a:fillRect/>
          </a:stretch>
        </p:blipFill>
        <p:spPr>
          <a:xfrm>
            <a:off x="1982014" y="1550988"/>
            <a:ext cx="8227971" cy="4625975"/>
          </a:xfrm>
          <a:prstGeom prst="rect">
            <a:avLst/>
          </a:prstGeom>
        </p:spPr>
      </p:pic>
    </p:spTree>
    <p:extLst>
      <p:ext uri="{BB962C8B-B14F-4D97-AF65-F5344CB8AC3E}">
        <p14:creationId xmlns:p14="http://schemas.microsoft.com/office/powerpoint/2010/main" val="356047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206499"/>
          </a:xfrm>
        </p:spPr>
        <p:txBody>
          <a:bodyPr>
            <a:normAutofit fontScale="90000"/>
          </a:bodyPr>
          <a:lstStyle/>
          <a:p>
            <a:r>
              <a:rPr lang="en-US" sz="4000" dirty="0"/>
              <a:t>Establishing Table Relationships in Access-</a:t>
            </a:r>
            <a:br>
              <a:rPr lang="en-US" dirty="0"/>
            </a:br>
            <a:r>
              <a:rPr lang="en-US" sz="3200" dirty="0"/>
              <a:t>Take your cursor and drag Mem# from the Members table to the Dues and Payment table.</a:t>
            </a:r>
            <a:endParaRPr lang="en-US" sz="3100" dirty="0"/>
          </a:p>
        </p:txBody>
      </p:sp>
      <p:pic>
        <p:nvPicPr>
          <p:cNvPr id="7" name="Content Placeholder 6">
            <a:extLst>
              <a:ext uri="{FF2B5EF4-FFF2-40B4-BE49-F238E27FC236}">
                <a16:creationId xmlns:a16="http://schemas.microsoft.com/office/drawing/2014/main" id="{5F1EE2B9-25C4-4876-A78E-1D123BE136CB}"/>
              </a:ext>
            </a:extLst>
          </p:cNvPr>
          <p:cNvPicPr>
            <a:picLocks noGrp="1" noChangeAspect="1"/>
          </p:cNvPicPr>
          <p:nvPr>
            <p:ph idx="1"/>
          </p:nvPr>
        </p:nvPicPr>
        <p:blipFill>
          <a:blip r:embed="rId2"/>
          <a:stretch>
            <a:fillRect/>
          </a:stretch>
        </p:blipFill>
        <p:spPr>
          <a:xfrm>
            <a:off x="1840834" y="1392238"/>
            <a:ext cx="8510331" cy="4784725"/>
          </a:xfrm>
          <a:prstGeom prst="rect">
            <a:avLst/>
          </a:prstGeom>
        </p:spPr>
      </p:pic>
    </p:spTree>
    <p:extLst>
      <p:ext uri="{BB962C8B-B14F-4D97-AF65-F5344CB8AC3E}">
        <p14:creationId xmlns:p14="http://schemas.microsoft.com/office/powerpoint/2010/main" val="2904048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Relationships in Access</a:t>
            </a:r>
          </a:p>
        </p:txBody>
      </p:sp>
      <p:sp>
        <p:nvSpPr>
          <p:cNvPr id="3" name="Content Placeholder 2"/>
          <p:cNvSpPr>
            <a:spLocks noGrp="1"/>
          </p:cNvSpPr>
          <p:nvPr>
            <p:ph idx="1"/>
          </p:nvPr>
        </p:nvSpPr>
        <p:spPr>
          <a:xfrm>
            <a:off x="2126107" y="5763530"/>
            <a:ext cx="8440823" cy="682063"/>
          </a:xfrm>
        </p:spPr>
        <p:txBody>
          <a:bodyPr>
            <a:normAutofit/>
          </a:bodyPr>
          <a:lstStyle/>
          <a:p>
            <a:r>
              <a:rPr lang="en-US" dirty="0">
                <a:hlinkClick r:id="rId2"/>
              </a:rPr>
              <a:t>https://www.youtube.com/watch?v=XHwy7Z5Twho</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BC020082-E8BF-48E4-8CDA-745C76391993}" type="slidenum">
              <a:rPr lang="en-US" altLang="en-US" smtClean="0"/>
              <a:pPr>
                <a:defRPr/>
              </a:pPr>
              <a:t>2</a:t>
            </a:fld>
            <a:endParaRPr lang="en-US" altLang="en-US"/>
          </a:p>
        </p:txBody>
      </p:sp>
      <p:pic>
        <p:nvPicPr>
          <p:cNvPr id="6" name="Picture 5"/>
          <p:cNvPicPr>
            <a:picLocks noChangeAspect="1"/>
          </p:cNvPicPr>
          <p:nvPr/>
        </p:nvPicPr>
        <p:blipFill>
          <a:blip r:embed="rId3"/>
          <a:stretch>
            <a:fillRect/>
          </a:stretch>
        </p:blipFill>
        <p:spPr>
          <a:xfrm>
            <a:off x="2964036" y="1369316"/>
            <a:ext cx="6238875" cy="4219575"/>
          </a:xfrm>
          <a:prstGeom prst="rect">
            <a:avLst/>
          </a:prstGeom>
        </p:spPr>
      </p:pic>
    </p:spTree>
    <p:extLst>
      <p:ext uri="{BB962C8B-B14F-4D97-AF65-F5344CB8AC3E}">
        <p14:creationId xmlns:p14="http://schemas.microsoft.com/office/powerpoint/2010/main" val="3949853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205947"/>
          </a:xfrm>
        </p:spPr>
        <p:txBody>
          <a:bodyPr>
            <a:normAutofit/>
          </a:bodyPr>
          <a:lstStyle/>
          <a:p>
            <a:r>
              <a:rPr lang="en-US" dirty="0"/>
              <a:t>Establishing Table Relationships in Access-</a:t>
            </a:r>
            <a:br>
              <a:rPr lang="en-US" dirty="0"/>
            </a:br>
            <a:r>
              <a:rPr lang="en-US" sz="3100" dirty="0"/>
              <a:t>Select “Enforce Referential Integrity” and then select “Join Type”</a:t>
            </a:r>
          </a:p>
        </p:txBody>
      </p:sp>
      <p:pic>
        <p:nvPicPr>
          <p:cNvPr id="7" name="Content Placeholder 6">
            <a:extLst>
              <a:ext uri="{FF2B5EF4-FFF2-40B4-BE49-F238E27FC236}">
                <a16:creationId xmlns:a16="http://schemas.microsoft.com/office/drawing/2014/main" id="{1FED564B-773F-44E7-B606-CF4F24F1101D}"/>
              </a:ext>
            </a:extLst>
          </p:cNvPr>
          <p:cNvPicPr>
            <a:picLocks noGrp="1" noChangeAspect="1"/>
          </p:cNvPicPr>
          <p:nvPr>
            <p:ph idx="1"/>
          </p:nvPr>
        </p:nvPicPr>
        <p:blipFill>
          <a:blip r:embed="rId2"/>
          <a:stretch>
            <a:fillRect/>
          </a:stretch>
        </p:blipFill>
        <p:spPr>
          <a:xfrm>
            <a:off x="1792833" y="1338263"/>
            <a:ext cx="8606333" cy="4838700"/>
          </a:xfrm>
          <a:prstGeom prst="rect">
            <a:avLst/>
          </a:prstGeom>
        </p:spPr>
      </p:pic>
    </p:spTree>
    <p:extLst>
      <p:ext uri="{BB962C8B-B14F-4D97-AF65-F5344CB8AC3E}">
        <p14:creationId xmlns:p14="http://schemas.microsoft.com/office/powerpoint/2010/main" val="2997565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344557"/>
            <a:ext cx="10515600" cy="914400"/>
          </a:xfrm>
        </p:spPr>
        <p:txBody>
          <a:bodyPr>
            <a:normAutofit fontScale="90000"/>
          </a:bodyPr>
          <a:lstStyle/>
          <a:p>
            <a:r>
              <a:rPr lang="en-US" sz="3600" dirty="0"/>
              <a:t>Establishing Table Relationships in Access-</a:t>
            </a:r>
            <a:br>
              <a:rPr lang="en-US" dirty="0"/>
            </a:br>
            <a:r>
              <a:rPr lang="en-US" sz="2200" dirty="0"/>
              <a:t>We are going to select “Join Type” option 2 because we want to include ALL records from the Members table and only those records from the Dues and Payments table where the joined fields are equal. Once you have made this selection by selecting option 2 and selecting “OK” in the Join Property menu, select “Create” on the Edit Relationships menu.</a:t>
            </a:r>
          </a:p>
        </p:txBody>
      </p:sp>
      <p:pic>
        <p:nvPicPr>
          <p:cNvPr id="13" name="Content Placeholder 12">
            <a:extLst>
              <a:ext uri="{FF2B5EF4-FFF2-40B4-BE49-F238E27FC236}">
                <a16:creationId xmlns:a16="http://schemas.microsoft.com/office/drawing/2014/main" id="{0239157B-5095-4643-B92E-2FEB015C97CC}"/>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378719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1608-48A5-45E7-8AC4-326F61C81665}"/>
              </a:ext>
            </a:extLst>
          </p:cNvPr>
          <p:cNvSpPr>
            <a:spLocks noGrp="1"/>
          </p:cNvSpPr>
          <p:nvPr>
            <p:ph type="title"/>
          </p:nvPr>
        </p:nvSpPr>
        <p:spPr>
          <a:xfrm>
            <a:off x="838200" y="1"/>
            <a:ext cx="10515600" cy="1470990"/>
          </a:xfrm>
        </p:spPr>
        <p:txBody>
          <a:bodyPr>
            <a:normAutofit fontScale="90000"/>
          </a:bodyPr>
          <a:lstStyle/>
          <a:p>
            <a:r>
              <a:rPr lang="en-US" sz="4000" dirty="0"/>
              <a:t>Establishing Table Relationships in Access-</a:t>
            </a:r>
            <a:br>
              <a:rPr lang="en-US" dirty="0"/>
            </a:br>
            <a:r>
              <a:rPr lang="en-US" sz="2700" dirty="0"/>
              <a:t>Your Access screen should now look like this. You have successfully created your first Access database table join! We have joined two tables with a one to many relationship and referential integrity in force.</a:t>
            </a:r>
          </a:p>
        </p:txBody>
      </p:sp>
      <p:pic>
        <p:nvPicPr>
          <p:cNvPr id="9" name="Content Placeholder 8">
            <a:extLst>
              <a:ext uri="{FF2B5EF4-FFF2-40B4-BE49-F238E27FC236}">
                <a16:creationId xmlns:a16="http://schemas.microsoft.com/office/drawing/2014/main" id="{53562D92-E46D-4B7C-8320-29F1A2832092}"/>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261679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6F7F-0152-421C-9B9E-17767B14B7D2}"/>
              </a:ext>
            </a:extLst>
          </p:cNvPr>
          <p:cNvSpPr>
            <a:spLocks noGrp="1"/>
          </p:cNvSpPr>
          <p:nvPr>
            <p:ph type="title"/>
          </p:nvPr>
        </p:nvSpPr>
        <p:spPr>
          <a:xfrm>
            <a:off x="838200" y="365125"/>
            <a:ext cx="10515600" cy="721553"/>
          </a:xfrm>
        </p:spPr>
        <p:txBody>
          <a:bodyPr>
            <a:normAutofit fontScale="90000"/>
          </a:bodyPr>
          <a:lstStyle/>
          <a:p>
            <a:pPr algn="ctr"/>
            <a:r>
              <a:rPr lang="en-US" sz="4000" dirty="0"/>
              <a:t>Editing Table Relationships</a:t>
            </a:r>
            <a:br>
              <a:rPr lang="en-US" sz="4000" dirty="0"/>
            </a:br>
            <a:endParaRPr lang="en-US" sz="4000" dirty="0"/>
          </a:p>
        </p:txBody>
      </p:sp>
      <p:sp>
        <p:nvSpPr>
          <p:cNvPr id="6" name="Content Placeholder 5">
            <a:extLst>
              <a:ext uri="{FF2B5EF4-FFF2-40B4-BE49-F238E27FC236}">
                <a16:creationId xmlns:a16="http://schemas.microsoft.com/office/drawing/2014/main" id="{EADD618E-FA23-460A-BD0C-FD27BF705750}"/>
              </a:ext>
            </a:extLst>
          </p:cNvPr>
          <p:cNvSpPr>
            <a:spLocks noGrp="1"/>
          </p:cNvSpPr>
          <p:nvPr>
            <p:ph idx="1"/>
          </p:nvPr>
        </p:nvSpPr>
        <p:spPr>
          <a:xfrm>
            <a:off x="838200" y="927652"/>
            <a:ext cx="10515600" cy="5249311"/>
          </a:xfrm>
        </p:spPr>
        <p:txBody>
          <a:bodyPr/>
          <a:lstStyle/>
          <a:p>
            <a:pPr marL="0" indent="0">
              <a:buNone/>
            </a:pPr>
            <a:r>
              <a:rPr lang="en-US" dirty="0"/>
              <a:t>To edit a table relationship, you need to put your cursor right in the middle of the line between the two tables and right click your mouse.  Access is very picky about this! You can either edit or delete a relationship.</a:t>
            </a:r>
          </a:p>
          <a:p>
            <a:pPr marL="0" indent="0">
              <a:buNone/>
            </a:pPr>
            <a:endParaRPr lang="en-US" dirty="0"/>
          </a:p>
        </p:txBody>
      </p:sp>
      <p:pic>
        <p:nvPicPr>
          <p:cNvPr id="7" name="Picture 6">
            <a:extLst>
              <a:ext uri="{FF2B5EF4-FFF2-40B4-BE49-F238E27FC236}">
                <a16:creationId xmlns:a16="http://schemas.microsoft.com/office/drawing/2014/main" id="{6413A5B0-14B8-49F2-B464-5D580EE976A1}"/>
              </a:ext>
            </a:extLst>
          </p:cNvPr>
          <p:cNvPicPr>
            <a:picLocks noChangeAspect="1"/>
          </p:cNvPicPr>
          <p:nvPr/>
        </p:nvPicPr>
        <p:blipFill>
          <a:blip r:embed="rId2"/>
          <a:stretch>
            <a:fillRect/>
          </a:stretch>
        </p:blipFill>
        <p:spPr>
          <a:xfrm>
            <a:off x="1948070" y="2625379"/>
            <a:ext cx="7699513" cy="3867496"/>
          </a:xfrm>
          <a:prstGeom prst="rect">
            <a:avLst/>
          </a:prstGeom>
        </p:spPr>
      </p:pic>
    </p:spTree>
    <p:extLst>
      <p:ext uri="{BB962C8B-B14F-4D97-AF65-F5344CB8AC3E}">
        <p14:creationId xmlns:p14="http://schemas.microsoft.com/office/powerpoint/2010/main" val="3159894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A018-8111-4FAB-9DD7-B5AB1FD8F6F0}"/>
              </a:ext>
            </a:extLst>
          </p:cNvPr>
          <p:cNvSpPr>
            <a:spLocks noGrp="1"/>
          </p:cNvSpPr>
          <p:nvPr>
            <p:ph type="title"/>
          </p:nvPr>
        </p:nvSpPr>
        <p:spPr>
          <a:xfrm>
            <a:off x="838200" y="365125"/>
            <a:ext cx="10515600" cy="880579"/>
          </a:xfrm>
        </p:spPr>
        <p:txBody>
          <a:bodyPr>
            <a:normAutofit/>
          </a:bodyPr>
          <a:lstStyle/>
          <a:p>
            <a:pPr algn="ctr"/>
            <a:r>
              <a:rPr lang="en-US" sz="4000" dirty="0"/>
              <a:t>Table Normalization</a:t>
            </a:r>
          </a:p>
        </p:txBody>
      </p:sp>
      <p:sp>
        <p:nvSpPr>
          <p:cNvPr id="3" name="Content Placeholder 2">
            <a:extLst>
              <a:ext uri="{FF2B5EF4-FFF2-40B4-BE49-F238E27FC236}">
                <a16:creationId xmlns:a16="http://schemas.microsoft.com/office/drawing/2014/main" id="{B8CBA24B-34C3-4D86-A93A-38EB2CF17A7A}"/>
              </a:ext>
            </a:extLst>
          </p:cNvPr>
          <p:cNvSpPr>
            <a:spLocks noGrp="1"/>
          </p:cNvSpPr>
          <p:nvPr>
            <p:ph idx="1"/>
          </p:nvPr>
        </p:nvSpPr>
        <p:spPr/>
        <p:txBody>
          <a:bodyPr>
            <a:normAutofit fontScale="92500" lnSpcReduction="10000"/>
          </a:bodyPr>
          <a:lstStyle/>
          <a:p>
            <a:pPr fontAlgn="base"/>
            <a:r>
              <a:rPr lang="en-US" dirty="0"/>
              <a:t>Database normalization is a process used to organize a database into tables and columns.  The main idea with this is that a table should be about a </a:t>
            </a:r>
            <a:r>
              <a:rPr lang="en-US" i="1" dirty="0"/>
              <a:t>specific</a:t>
            </a:r>
            <a:r>
              <a:rPr lang="en-US" dirty="0"/>
              <a:t> topic and only supporting topics included. By limiting a table to one purpose you reduce the number of duplicate data contained within your database. This eliminates some issues stemming from database modifications. To achieve these objectives, we’ll use some established rules. As you apply these rules, new tables are formed. The progression from unruly to optimized passes through several normal forms.</a:t>
            </a:r>
          </a:p>
          <a:p>
            <a:pPr marL="0" indent="0">
              <a:buNone/>
            </a:pPr>
            <a:endParaRPr lang="en-US" dirty="0"/>
          </a:p>
          <a:p>
            <a:pPr marL="0" indent="0">
              <a:buNone/>
            </a:pPr>
            <a:endParaRPr lang="en-US" dirty="0"/>
          </a:p>
          <a:p>
            <a:pPr marL="0" indent="0">
              <a:buNone/>
            </a:pPr>
            <a:r>
              <a:rPr lang="en-US" dirty="0"/>
              <a:t>Source:</a:t>
            </a:r>
            <a:r>
              <a:rPr lang="en-US" dirty="0">
                <a:hlinkClick r:id="rId2"/>
              </a:rPr>
              <a:t> https://www.essentialsql.com/get-ready-to-learn-sql-database-normalization-explained-in-simple-english/</a:t>
            </a:r>
            <a:endParaRPr lang="en-US" dirty="0"/>
          </a:p>
        </p:txBody>
      </p:sp>
    </p:spTree>
    <p:extLst>
      <p:ext uri="{BB962C8B-B14F-4D97-AF65-F5344CB8AC3E}">
        <p14:creationId xmlns:p14="http://schemas.microsoft.com/office/powerpoint/2010/main" val="85983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stretch>
            <a:fillRect/>
          </a:stretch>
        </p:blipFill>
        <p:spPr bwMode="auto">
          <a:xfrm>
            <a:off x="5689948" y="3620872"/>
            <a:ext cx="5157592" cy="239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9" name="Rectangle 2"/>
          <p:cNvSpPr>
            <a:spLocks noGrp="1"/>
          </p:cNvSpPr>
          <p:nvPr>
            <p:ph type="title"/>
          </p:nvPr>
        </p:nvSpPr>
        <p:spPr>
          <a:xfrm>
            <a:off x="661183" y="624110"/>
            <a:ext cx="10843430" cy="825457"/>
          </a:xfrm>
        </p:spPr>
        <p:txBody>
          <a:bodyPr/>
          <a:lstStyle/>
          <a:p>
            <a:pPr algn="ctr" eaLnBrk="1" hangingPunct="1"/>
            <a:r>
              <a:rPr lang="en-US" dirty="0"/>
              <a:t>Managing a Database</a:t>
            </a:r>
          </a:p>
        </p:txBody>
      </p:sp>
      <p:sp>
        <p:nvSpPr>
          <p:cNvPr id="5" name="Slide Number Placeholder 4"/>
          <p:cNvSpPr>
            <a:spLocks noGrp="1"/>
          </p:cNvSpPr>
          <p:nvPr>
            <p:ph type="sldNum" sz="quarter" idx="11"/>
          </p:nvPr>
        </p:nvSpPr>
        <p:spPr/>
        <p:txBody>
          <a:bodyPr/>
          <a:lstStyle/>
          <a:p>
            <a:pPr>
              <a:defRPr/>
            </a:pPr>
            <a:endParaRPr lang="en-US" dirty="0"/>
          </a:p>
        </p:txBody>
      </p:sp>
      <p:sp>
        <p:nvSpPr>
          <p:cNvPr id="2" name="Rectangle 1"/>
          <p:cNvSpPr/>
          <p:nvPr/>
        </p:nvSpPr>
        <p:spPr>
          <a:xfrm>
            <a:off x="1941511" y="1573506"/>
            <a:ext cx="8267700" cy="4893647"/>
          </a:xfrm>
          <a:prstGeom prst="rect">
            <a:avLst/>
          </a:prstGeom>
        </p:spPr>
        <p:txBody>
          <a:bodyPr wrap="square">
            <a:spAutoFit/>
          </a:bodyPr>
          <a:lstStyle/>
          <a:p>
            <a:pPr marL="342900" indent="-342900">
              <a:buFont typeface="Arial" pitchFamily="34" charset="0"/>
              <a:buChar char="•"/>
            </a:pPr>
            <a:r>
              <a:rPr lang="en-US" sz="2400" dirty="0"/>
              <a:t>Activities involved in database management include compacting and repairing a database and backing up and restoring a Database</a:t>
            </a:r>
          </a:p>
          <a:p>
            <a:pPr marL="342900" indent="-342900">
              <a:buFont typeface="Arial" pitchFamily="34" charset="0"/>
              <a:buChar char="•"/>
            </a:pPr>
            <a:r>
              <a:rPr lang="en-US" sz="2400" b="1" dirty="0"/>
              <a:t>Compacting and Repairing a Database</a:t>
            </a:r>
            <a:endParaRPr lang="en-US" sz="2400" dirty="0"/>
          </a:p>
          <a:p>
            <a:pPr marL="800100" lvl="1" indent="-342900">
              <a:buFont typeface="Arial" pitchFamily="34" charset="0"/>
              <a:buChar char="•"/>
            </a:pPr>
            <a:r>
              <a:rPr lang="en-US" sz="2400" dirty="0"/>
              <a:t>Rearranges the data and objects in a database to decrease </a:t>
            </a:r>
            <a:br>
              <a:rPr lang="en-US" sz="2400" dirty="0"/>
            </a:br>
            <a:r>
              <a:rPr lang="en-US" sz="2400" dirty="0"/>
              <a:t>its file size, thereby </a:t>
            </a:r>
            <a:br>
              <a:rPr lang="en-US" sz="2400" dirty="0"/>
            </a:br>
            <a:r>
              <a:rPr lang="en-US" sz="2400" dirty="0"/>
              <a:t>making more </a:t>
            </a:r>
            <a:br>
              <a:rPr lang="en-US" sz="2400" dirty="0"/>
            </a:br>
            <a:r>
              <a:rPr lang="en-US" sz="2400" dirty="0"/>
              <a:t>storage space </a:t>
            </a:r>
            <a:br>
              <a:rPr lang="en-US" sz="2400" dirty="0"/>
            </a:br>
            <a:r>
              <a:rPr lang="en-US" sz="2400" dirty="0"/>
              <a:t>available and </a:t>
            </a:r>
            <a:br>
              <a:rPr lang="en-US" sz="2400" dirty="0"/>
            </a:br>
            <a:r>
              <a:rPr lang="en-US" sz="2400" dirty="0"/>
              <a:t>enhancing the </a:t>
            </a:r>
            <a:br>
              <a:rPr lang="en-US" sz="2400" dirty="0"/>
            </a:br>
            <a:r>
              <a:rPr lang="en-US" sz="2400" dirty="0"/>
              <a:t>performance of the </a:t>
            </a:r>
            <a:br>
              <a:rPr lang="en-US" sz="2400" dirty="0"/>
            </a:br>
            <a:r>
              <a:rPr lang="en-US" sz="2400" dirty="0"/>
              <a:t>database</a:t>
            </a:r>
          </a:p>
        </p:txBody>
      </p:sp>
    </p:spTree>
    <p:extLst>
      <p:ext uri="{BB962C8B-B14F-4D97-AF65-F5344CB8AC3E}">
        <p14:creationId xmlns:p14="http://schemas.microsoft.com/office/powerpoint/2010/main" val="1228642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7BF4-3D56-4F09-8AED-79A67A14AB50}"/>
              </a:ext>
            </a:extLst>
          </p:cNvPr>
          <p:cNvSpPr>
            <a:spLocks noGrp="1"/>
          </p:cNvSpPr>
          <p:nvPr>
            <p:ph type="title"/>
          </p:nvPr>
        </p:nvSpPr>
        <p:spPr>
          <a:xfrm>
            <a:off x="838200" y="106017"/>
            <a:ext cx="10515600" cy="742123"/>
          </a:xfrm>
        </p:spPr>
        <p:txBody>
          <a:bodyPr>
            <a:normAutofit/>
          </a:bodyPr>
          <a:lstStyle/>
          <a:p>
            <a:pPr algn="ctr"/>
            <a:r>
              <a:rPr lang="en-US" sz="3600" dirty="0"/>
              <a:t>Compacting and Repairing Your Database</a:t>
            </a:r>
          </a:p>
        </p:txBody>
      </p:sp>
      <p:sp>
        <p:nvSpPr>
          <p:cNvPr id="3" name="Content Placeholder 2">
            <a:extLst>
              <a:ext uri="{FF2B5EF4-FFF2-40B4-BE49-F238E27FC236}">
                <a16:creationId xmlns:a16="http://schemas.microsoft.com/office/drawing/2014/main" id="{5FDE2D52-A3D5-4F14-976E-CC44C91332DE}"/>
              </a:ext>
            </a:extLst>
          </p:cNvPr>
          <p:cNvSpPr>
            <a:spLocks noGrp="1"/>
          </p:cNvSpPr>
          <p:nvPr>
            <p:ph idx="1"/>
          </p:nvPr>
        </p:nvSpPr>
        <p:spPr>
          <a:xfrm>
            <a:off x="838200" y="1046922"/>
            <a:ext cx="10515600" cy="5130041"/>
          </a:xfrm>
        </p:spPr>
        <p:txBody>
          <a:bodyPr/>
          <a:lstStyle/>
          <a:p>
            <a:pPr marL="0" indent="0">
              <a:buNone/>
            </a:pPr>
            <a:r>
              <a:rPr lang="en-US" dirty="0"/>
              <a:t>Select Database Tools on the main menu and select Compact and Repair Database on the sub menu.</a:t>
            </a:r>
          </a:p>
          <a:p>
            <a:pPr marL="0" indent="0">
              <a:buNone/>
            </a:pPr>
            <a:endParaRPr lang="en-US" dirty="0"/>
          </a:p>
        </p:txBody>
      </p:sp>
      <p:pic>
        <p:nvPicPr>
          <p:cNvPr id="4" name="Picture 3">
            <a:extLst>
              <a:ext uri="{FF2B5EF4-FFF2-40B4-BE49-F238E27FC236}">
                <a16:creationId xmlns:a16="http://schemas.microsoft.com/office/drawing/2014/main" id="{E4B181A9-C8A9-44E5-A4CC-34E9C92F6CB0}"/>
              </a:ext>
            </a:extLst>
          </p:cNvPr>
          <p:cNvPicPr>
            <a:picLocks noChangeAspect="1"/>
          </p:cNvPicPr>
          <p:nvPr/>
        </p:nvPicPr>
        <p:blipFill>
          <a:blip r:embed="rId2"/>
          <a:stretch>
            <a:fillRect/>
          </a:stretch>
        </p:blipFill>
        <p:spPr>
          <a:xfrm>
            <a:off x="1749287" y="2080591"/>
            <a:ext cx="8309114" cy="4775735"/>
          </a:xfrm>
          <a:prstGeom prst="rect">
            <a:avLst/>
          </a:prstGeom>
        </p:spPr>
      </p:pic>
    </p:spTree>
    <p:extLst>
      <p:ext uri="{BB962C8B-B14F-4D97-AF65-F5344CB8AC3E}">
        <p14:creationId xmlns:p14="http://schemas.microsoft.com/office/powerpoint/2010/main" val="147430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0D769-DC4A-48F9-932C-D01529FDF6A2}"/>
              </a:ext>
            </a:extLst>
          </p:cNvPr>
          <p:cNvSpPr>
            <a:spLocks noGrp="1"/>
          </p:cNvSpPr>
          <p:nvPr>
            <p:ph type="title"/>
          </p:nvPr>
        </p:nvSpPr>
        <p:spPr>
          <a:xfrm>
            <a:off x="838200" y="365126"/>
            <a:ext cx="10515600" cy="655292"/>
          </a:xfrm>
        </p:spPr>
        <p:txBody>
          <a:bodyPr>
            <a:normAutofit/>
          </a:bodyPr>
          <a:lstStyle/>
          <a:p>
            <a:pPr algn="ctr"/>
            <a:r>
              <a:rPr lang="en-US" sz="4000" dirty="0"/>
              <a:t>Managing a Database</a:t>
            </a:r>
          </a:p>
        </p:txBody>
      </p:sp>
      <p:sp>
        <p:nvSpPr>
          <p:cNvPr id="3" name="Content Placeholder 2">
            <a:extLst>
              <a:ext uri="{FF2B5EF4-FFF2-40B4-BE49-F238E27FC236}">
                <a16:creationId xmlns:a16="http://schemas.microsoft.com/office/drawing/2014/main" id="{2E0DC690-D364-4CFE-A4BF-E2A18E76BD59}"/>
              </a:ext>
            </a:extLst>
          </p:cNvPr>
          <p:cNvSpPr>
            <a:spLocks noGrp="1"/>
          </p:cNvSpPr>
          <p:nvPr>
            <p:ph idx="1"/>
          </p:nvPr>
        </p:nvSpPr>
        <p:spPr>
          <a:xfrm>
            <a:off x="838200" y="1166191"/>
            <a:ext cx="10515600" cy="5010772"/>
          </a:xfrm>
        </p:spPr>
        <p:txBody>
          <a:bodyPr/>
          <a:lstStyle/>
          <a:p>
            <a:pPr marL="0" indent="0">
              <a:buClr>
                <a:schemeClr val="accent1"/>
              </a:buClr>
              <a:buNone/>
            </a:pPr>
            <a:r>
              <a:rPr lang="en-US" sz="2000" dirty="0">
                <a:solidFill>
                  <a:schemeClr val="tx1">
                    <a:lumMod val="75000"/>
                    <a:lumOff val="25000"/>
                  </a:schemeClr>
                </a:solidFill>
              </a:rPr>
              <a:t>Backing Up and Restoring a Database</a:t>
            </a:r>
          </a:p>
          <a:p>
            <a:pPr lvl="1">
              <a:spcBef>
                <a:spcPts val="1000"/>
              </a:spcBef>
              <a:buClr>
                <a:schemeClr val="accent1"/>
              </a:buClr>
            </a:pPr>
            <a:r>
              <a:rPr lang="en-US" sz="2000" dirty="0">
                <a:solidFill>
                  <a:schemeClr val="tx1">
                    <a:lumMod val="75000"/>
                    <a:lumOff val="25000"/>
                  </a:schemeClr>
                </a:solidFill>
              </a:rPr>
              <a:t>The process of making a copy of the database file to protect your database against loss or damage</a:t>
            </a:r>
          </a:p>
          <a:p>
            <a:pPr lvl="1">
              <a:spcBef>
                <a:spcPts val="1000"/>
              </a:spcBef>
              <a:buClr>
                <a:schemeClr val="accent1"/>
              </a:buClr>
            </a:pPr>
            <a:r>
              <a:rPr lang="en-US" sz="2000" dirty="0">
                <a:solidFill>
                  <a:schemeClr val="tx1">
                    <a:lumMod val="75000"/>
                    <a:lumOff val="25000"/>
                  </a:schemeClr>
                </a:solidFill>
              </a:rPr>
              <a:t>The Back Up Database command enables you to back up your database file from within the Access program, while you are working </a:t>
            </a:r>
          </a:p>
          <a:p>
            <a:pPr marL="0" indent="0">
              <a:buClr>
                <a:schemeClr val="accent1"/>
              </a:buClr>
              <a:buNone/>
            </a:pPr>
            <a:r>
              <a:rPr lang="en-US" sz="2000" dirty="0">
                <a:solidFill>
                  <a:schemeClr val="tx1">
                    <a:lumMod val="75000"/>
                    <a:lumOff val="25000"/>
                  </a:schemeClr>
                </a:solidFill>
              </a:rPr>
              <a:t>Steps:</a:t>
            </a:r>
          </a:p>
          <a:p>
            <a:pPr marL="457200" lvl="2">
              <a:spcBef>
                <a:spcPts val="1000"/>
              </a:spcBef>
              <a:buClr>
                <a:schemeClr val="accent1"/>
              </a:buClr>
            </a:pPr>
            <a:r>
              <a:rPr lang="en-US" dirty="0">
                <a:solidFill>
                  <a:schemeClr val="tx1">
                    <a:lumMod val="75000"/>
                    <a:lumOff val="25000"/>
                  </a:schemeClr>
                </a:solidFill>
              </a:rPr>
              <a:t>Click the FILE tab to display the Info screen in Backstage view</a:t>
            </a:r>
          </a:p>
          <a:p>
            <a:pPr marL="457200" lvl="2">
              <a:spcBef>
                <a:spcPts val="1000"/>
              </a:spcBef>
              <a:buClr>
                <a:schemeClr val="accent1"/>
              </a:buClr>
            </a:pPr>
            <a:r>
              <a:rPr lang="en-US" dirty="0">
                <a:solidFill>
                  <a:schemeClr val="tx1">
                    <a:lumMod val="75000"/>
                    <a:lumOff val="25000"/>
                  </a:schemeClr>
                </a:solidFill>
              </a:rPr>
              <a:t>Click Save As in the navigation bar</a:t>
            </a:r>
          </a:p>
          <a:p>
            <a:pPr marL="457200" lvl="2">
              <a:spcBef>
                <a:spcPts val="1000"/>
              </a:spcBef>
              <a:buClr>
                <a:schemeClr val="accent1"/>
              </a:buClr>
            </a:pPr>
            <a:r>
              <a:rPr lang="en-US" dirty="0">
                <a:solidFill>
                  <a:schemeClr val="tx1">
                    <a:lumMod val="75000"/>
                    <a:lumOff val="25000"/>
                  </a:schemeClr>
                </a:solidFill>
              </a:rPr>
              <a:t>Click Back Up Database</a:t>
            </a:r>
          </a:p>
          <a:p>
            <a:pPr marL="457200" lvl="2">
              <a:spcBef>
                <a:spcPts val="1000"/>
              </a:spcBef>
              <a:buClr>
                <a:schemeClr val="accent1"/>
              </a:buClr>
            </a:pPr>
            <a:r>
              <a:rPr lang="en-US" dirty="0">
                <a:solidFill>
                  <a:schemeClr val="tx1">
                    <a:lumMod val="75000"/>
                    <a:lumOff val="25000"/>
                  </a:schemeClr>
                </a:solidFill>
              </a:rPr>
              <a:t>Click the Save As button</a:t>
            </a:r>
          </a:p>
          <a:p>
            <a:pPr marL="0" indent="0">
              <a:buNone/>
            </a:pPr>
            <a:endParaRPr lang="en-US" dirty="0"/>
          </a:p>
        </p:txBody>
      </p:sp>
    </p:spTree>
    <p:extLst>
      <p:ext uri="{BB962C8B-B14F-4D97-AF65-F5344CB8AC3E}">
        <p14:creationId xmlns:p14="http://schemas.microsoft.com/office/powerpoint/2010/main" val="1104706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94DC-AE06-4E68-ADFA-20240A64E705}"/>
              </a:ext>
            </a:extLst>
          </p:cNvPr>
          <p:cNvSpPr>
            <a:spLocks noGrp="1"/>
          </p:cNvSpPr>
          <p:nvPr>
            <p:ph type="title"/>
          </p:nvPr>
        </p:nvSpPr>
        <p:spPr/>
        <p:txBody>
          <a:bodyPr>
            <a:normAutofit fontScale="90000"/>
          </a:bodyPr>
          <a:lstStyle/>
          <a:p>
            <a:pPr algn="ctr"/>
            <a:r>
              <a:rPr lang="en-US" sz="4000" dirty="0"/>
              <a:t>Backing up your Database</a:t>
            </a:r>
            <a:br>
              <a:rPr lang="en-US" sz="4000" dirty="0"/>
            </a:br>
            <a:r>
              <a:rPr lang="en-US" sz="3100" dirty="0"/>
              <a:t>Click File to get into Backstage view, select Save Database As and then Backup Database</a:t>
            </a:r>
          </a:p>
        </p:txBody>
      </p:sp>
      <p:pic>
        <p:nvPicPr>
          <p:cNvPr id="4" name="Content Placeholder 3">
            <a:extLst>
              <a:ext uri="{FF2B5EF4-FFF2-40B4-BE49-F238E27FC236}">
                <a16:creationId xmlns:a16="http://schemas.microsoft.com/office/drawing/2014/main" id="{60D44539-BE6F-448D-9D75-477C5A1B974B}"/>
              </a:ext>
            </a:extLst>
          </p:cNvPr>
          <p:cNvPicPr>
            <a:picLocks noGrp="1" noChangeAspect="1"/>
          </p:cNvPicPr>
          <p:nvPr>
            <p:ph idx="1"/>
          </p:nvPr>
        </p:nvPicPr>
        <p:blipFill>
          <a:blip r:embed="rId2"/>
          <a:stretch>
            <a:fillRect/>
          </a:stretch>
        </p:blipFill>
        <p:spPr>
          <a:xfrm>
            <a:off x="2226255" y="1825625"/>
            <a:ext cx="7739489" cy="4351338"/>
          </a:xfrm>
          <a:prstGeom prst="rect">
            <a:avLst/>
          </a:prstGeom>
        </p:spPr>
      </p:pic>
    </p:spTree>
    <p:extLst>
      <p:ext uri="{BB962C8B-B14F-4D97-AF65-F5344CB8AC3E}">
        <p14:creationId xmlns:p14="http://schemas.microsoft.com/office/powerpoint/2010/main" val="407619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BE55-B7ED-41F8-904B-830D84853C3A}"/>
              </a:ext>
            </a:extLst>
          </p:cNvPr>
          <p:cNvSpPr>
            <a:spLocks noGrp="1"/>
          </p:cNvSpPr>
          <p:nvPr>
            <p:ph type="title"/>
          </p:nvPr>
        </p:nvSpPr>
        <p:spPr>
          <a:xfrm>
            <a:off x="838200" y="365126"/>
            <a:ext cx="10515600" cy="642040"/>
          </a:xfrm>
        </p:spPr>
        <p:txBody>
          <a:bodyPr>
            <a:normAutofit/>
          </a:bodyPr>
          <a:lstStyle/>
          <a:p>
            <a:pPr algn="ctr"/>
            <a:r>
              <a:rPr lang="en-US" sz="4000" dirty="0"/>
              <a:t>Relationships Are Important</a:t>
            </a:r>
          </a:p>
        </p:txBody>
      </p:sp>
      <p:sp>
        <p:nvSpPr>
          <p:cNvPr id="3" name="Content Placeholder 2">
            <a:extLst>
              <a:ext uri="{FF2B5EF4-FFF2-40B4-BE49-F238E27FC236}">
                <a16:creationId xmlns:a16="http://schemas.microsoft.com/office/drawing/2014/main" id="{D0F99C1F-ACCC-44C5-9DB4-A97C80169FBF}"/>
              </a:ext>
            </a:extLst>
          </p:cNvPr>
          <p:cNvSpPr>
            <a:spLocks noGrp="1"/>
          </p:cNvSpPr>
          <p:nvPr>
            <p:ph idx="1"/>
          </p:nvPr>
        </p:nvSpPr>
        <p:spPr>
          <a:xfrm>
            <a:off x="838200" y="1722783"/>
            <a:ext cx="10515600" cy="4454180"/>
          </a:xfrm>
        </p:spPr>
        <p:txBody>
          <a:bodyPr>
            <a:normAutofit lnSpcReduction="10000"/>
          </a:bodyPr>
          <a:lstStyle/>
          <a:p>
            <a:pPr marL="514350" indent="-514350">
              <a:buFont typeface="+mj-lt"/>
              <a:buAutoNum type="arabicPeriod"/>
            </a:pPr>
            <a:r>
              <a:rPr lang="en-US" sz="3200" dirty="0"/>
              <a:t>Critical advantage of Access over Excel is relationships</a:t>
            </a:r>
            <a:br>
              <a:rPr lang="en-US" sz="3200" dirty="0"/>
            </a:br>
            <a:endParaRPr lang="en-US" sz="3200" dirty="0"/>
          </a:p>
          <a:p>
            <a:pPr marL="514350" indent="-514350">
              <a:buFont typeface="+mj-lt"/>
              <a:buAutoNum type="arabicPeriod"/>
            </a:pPr>
            <a:r>
              <a:rPr lang="en-US" sz="3200" dirty="0"/>
              <a:t>Can keep complex information working smoothly without a lot of space or complexity.</a:t>
            </a:r>
            <a:br>
              <a:rPr lang="en-US" sz="3200" dirty="0"/>
            </a:br>
            <a:endParaRPr lang="en-US" sz="3200" dirty="0"/>
          </a:p>
          <a:p>
            <a:pPr marL="514350" indent="-514350">
              <a:buFont typeface="+mj-lt"/>
              <a:buAutoNum type="arabicPeriod"/>
            </a:pPr>
            <a:r>
              <a:rPr lang="en-US" sz="3200" dirty="0"/>
              <a:t>Allow normalization by keeping information in one place only.</a:t>
            </a:r>
          </a:p>
          <a:p>
            <a:pPr marL="0" indent="0">
              <a:buNone/>
            </a:pPr>
            <a:br>
              <a:rPr lang="en-US" dirty="0"/>
            </a:br>
            <a:br>
              <a:rPr lang="en-US" dirty="0"/>
            </a:b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53449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59655" y="136525"/>
            <a:ext cx="10594644" cy="834146"/>
          </a:xfrm>
        </p:spPr>
        <p:txBody>
          <a:bodyPr>
            <a:normAutofit/>
          </a:bodyPr>
          <a:lstStyle/>
          <a:p>
            <a:pPr algn="ctr"/>
            <a:r>
              <a:rPr lang="en-US" sz="4400" dirty="0"/>
              <a:t>Creating Relationships</a:t>
            </a:r>
          </a:p>
        </p:txBody>
      </p:sp>
      <p:sp>
        <p:nvSpPr>
          <p:cNvPr id="9" name="Content Placeholder 8"/>
          <p:cNvSpPr>
            <a:spLocks noGrp="1"/>
          </p:cNvSpPr>
          <p:nvPr>
            <p:ph idx="1"/>
          </p:nvPr>
        </p:nvSpPr>
        <p:spPr>
          <a:xfrm>
            <a:off x="633046" y="1272209"/>
            <a:ext cx="10721253" cy="5084141"/>
          </a:xfrm>
        </p:spPr>
        <p:txBody>
          <a:bodyPr>
            <a:noAutofit/>
          </a:bodyPr>
          <a:lstStyle/>
          <a:p>
            <a:pPr marL="0" indent="0">
              <a:buNone/>
            </a:pPr>
            <a:r>
              <a:rPr lang="en-US" sz="2800" dirty="0">
                <a:latin typeface="+mj-lt"/>
              </a:rPr>
              <a:t>A common field</a:t>
            </a:r>
            <a:r>
              <a:rPr lang="en-US" dirty="0">
                <a:latin typeface="+mj-lt"/>
                <a:cs typeface="Times New Roman"/>
              </a:rPr>
              <a:t> (variable) is </a:t>
            </a:r>
            <a:r>
              <a:rPr lang="en-US" sz="2800" dirty="0">
                <a:latin typeface="+mj-lt"/>
              </a:rPr>
              <a:t>used to </a:t>
            </a:r>
            <a:r>
              <a:rPr lang="en-US" dirty="0">
                <a:latin typeface="+mj-lt"/>
              </a:rPr>
              <a:t>connect</a:t>
            </a:r>
            <a:r>
              <a:rPr lang="en-US" sz="2800" dirty="0">
                <a:latin typeface="+mj-lt"/>
              </a:rPr>
              <a:t> two tables together. One table has the primary key and the second has the foreign key. The four-way test determines which fields are most appropriate to tie two tables together. They do not need to be named the same. A database may have many primary and foreign keys if there are many tables. A fundamental difference between spreadsheets and databases is the concept of tying tables together via primary and foreign keys.</a:t>
            </a:r>
          </a:p>
        </p:txBody>
      </p:sp>
      <p:sp>
        <p:nvSpPr>
          <p:cNvPr id="5" name="Slide Number Placeholder 4"/>
          <p:cNvSpPr>
            <a:spLocks noGrp="1"/>
          </p:cNvSpPr>
          <p:nvPr>
            <p:ph type="sldNum" sz="quarter" idx="12"/>
          </p:nvPr>
        </p:nvSpPr>
        <p:spPr>
          <a:xfrm>
            <a:off x="9502773" y="6356351"/>
            <a:ext cx="681354" cy="365125"/>
          </a:xfrm>
          <a:prstGeom prst="rect">
            <a:avLst/>
          </a:prstGeom>
        </p:spPr>
        <p:txBody>
          <a:bodyPr vert="horz" lIns="91100" tIns="45549" rIns="91100" bIns="45549" rtlCol="0" anchor="ctr"/>
          <a:lstStyle/>
          <a:p>
            <a:fld id="{97F33F24-5111-4524-9375-24241E4B6E0C}" type="slidenum">
              <a:rPr lang="en-US" smtClean="0"/>
              <a:pPr/>
              <a:t>4</a:t>
            </a:fld>
            <a:endParaRPr lang="en-US" dirty="0"/>
          </a:p>
        </p:txBody>
      </p:sp>
    </p:spTree>
    <p:extLst>
      <p:ext uri="{BB962C8B-B14F-4D97-AF65-F5344CB8AC3E}">
        <p14:creationId xmlns:p14="http://schemas.microsoft.com/office/powerpoint/2010/main" val="110770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453" y="624110"/>
            <a:ext cx="10787160" cy="656050"/>
          </a:xfrm>
        </p:spPr>
        <p:txBody>
          <a:bodyPr>
            <a:normAutofit fontScale="90000"/>
          </a:bodyPr>
          <a:lstStyle/>
          <a:p>
            <a:pPr algn="ctr"/>
            <a:r>
              <a:rPr lang="en-US" dirty="0"/>
              <a:t>4-Way Test to Determine Table Relationships</a:t>
            </a:r>
          </a:p>
        </p:txBody>
      </p:sp>
      <p:sp>
        <p:nvSpPr>
          <p:cNvPr id="3" name="Content Placeholder 2"/>
          <p:cNvSpPr>
            <a:spLocks noGrp="1"/>
          </p:cNvSpPr>
          <p:nvPr>
            <p:ph idx="1"/>
          </p:nvPr>
        </p:nvSpPr>
        <p:spPr>
          <a:xfrm>
            <a:off x="956603" y="1519311"/>
            <a:ext cx="10548009" cy="4391911"/>
          </a:xfrm>
        </p:spPr>
        <p:txBody>
          <a:bodyPr>
            <a:noAutofit/>
          </a:bodyPr>
          <a:lstStyle/>
          <a:p>
            <a:pPr marL="0" indent="0">
              <a:buNone/>
            </a:pPr>
            <a:r>
              <a:rPr lang="en-US" sz="2800" dirty="0"/>
              <a:t>Here is how you know that two fields are related:</a:t>
            </a:r>
          </a:p>
          <a:p>
            <a:pPr marL="0" indent="0">
              <a:buNone/>
            </a:pPr>
            <a:endParaRPr lang="en-US" sz="2800" dirty="0"/>
          </a:p>
          <a:p>
            <a:pPr marL="514350" indent="-514350">
              <a:buFont typeface="+mj-lt"/>
              <a:buAutoNum type="arabicPeriod"/>
            </a:pPr>
            <a:r>
              <a:rPr lang="en-US" sz="2800" dirty="0"/>
              <a:t>In the Excel worksheet are the two fields logically connected?</a:t>
            </a:r>
            <a:br>
              <a:rPr lang="en-US" sz="2800" dirty="0"/>
            </a:br>
            <a:endParaRPr lang="en-US" sz="2800" dirty="0"/>
          </a:p>
          <a:p>
            <a:pPr marL="514350" indent="-514350">
              <a:buFont typeface="+mj-lt"/>
              <a:buAutoNum type="arabicPeriod"/>
            </a:pPr>
            <a:r>
              <a:rPr lang="en-US" sz="2800" dirty="0"/>
              <a:t>In the Excel worksheet are the two fields the same range?</a:t>
            </a:r>
            <a:br>
              <a:rPr lang="en-US" sz="2800" dirty="0"/>
            </a:br>
            <a:endParaRPr lang="en-US" sz="2800" dirty="0"/>
          </a:p>
          <a:p>
            <a:pPr marL="514350" indent="-514350">
              <a:buFont typeface="+mj-lt"/>
              <a:buAutoNum type="arabicPeriod"/>
            </a:pPr>
            <a:r>
              <a:rPr lang="en-US" sz="2800" dirty="0"/>
              <a:t>In the Access database is one field a primary key?</a:t>
            </a:r>
            <a:br>
              <a:rPr lang="en-US" sz="2800" dirty="0"/>
            </a:br>
            <a:endParaRPr lang="en-US" sz="2800" dirty="0"/>
          </a:p>
          <a:p>
            <a:pPr marL="514350" indent="-514350">
              <a:buFont typeface="+mj-lt"/>
              <a:buAutoNum type="arabicPeriod"/>
            </a:pPr>
            <a:r>
              <a:rPr lang="en-US" sz="2800" dirty="0"/>
              <a:t>In the Access database are the two field properties the same?</a:t>
            </a:r>
          </a:p>
        </p:txBody>
      </p:sp>
    </p:spTree>
    <p:extLst>
      <p:ext uri="{BB962C8B-B14F-4D97-AF65-F5344CB8AC3E}">
        <p14:creationId xmlns:p14="http://schemas.microsoft.com/office/powerpoint/2010/main" val="352195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FC5-CBC5-45C7-82A4-F2821BD2888B}"/>
              </a:ext>
            </a:extLst>
          </p:cNvPr>
          <p:cNvSpPr>
            <a:spLocks noGrp="1"/>
          </p:cNvSpPr>
          <p:nvPr>
            <p:ph type="title"/>
          </p:nvPr>
        </p:nvSpPr>
        <p:spPr>
          <a:xfrm>
            <a:off x="838200" y="365125"/>
            <a:ext cx="10515600" cy="416753"/>
          </a:xfrm>
        </p:spPr>
        <p:txBody>
          <a:bodyPr>
            <a:normAutofit fontScale="90000"/>
          </a:bodyPr>
          <a:lstStyle/>
          <a:p>
            <a:pPr algn="ctr"/>
            <a:r>
              <a:rPr lang="en-US" sz="3600" dirty="0"/>
              <a:t>4-Way Test to Determine Relationships</a:t>
            </a:r>
            <a:br>
              <a:rPr lang="en-US" sz="3600" dirty="0"/>
            </a:br>
            <a:endParaRPr lang="en-US" sz="3600" dirty="0"/>
          </a:p>
        </p:txBody>
      </p:sp>
      <p:sp>
        <p:nvSpPr>
          <p:cNvPr id="3" name="Content Placeholder 2">
            <a:extLst>
              <a:ext uri="{FF2B5EF4-FFF2-40B4-BE49-F238E27FC236}">
                <a16:creationId xmlns:a16="http://schemas.microsoft.com/office/drawing/2014/main" id="{EAEDE9BA-E027-44E8-9227-889A867D99A3}"/>
              </a:ext>
            </a:extLst>
          </p:cNvPr>
          <p:cNvSpPr>
            <a:spLocks noGrp="1"/>
          </p:cNvSpPr>
          <p:nvPr>
            <p:ph idx="1"/>
          </p:nvPr>
        </p:nvSpPr>
        <p:spPr>
          <a:xfrm>
            <a:off x="838200" y="781878"/>
            <a:ext cx="10515600" cy="5395085"/>
          </a:xfrm>
        </p:spPr>
        <p:txBody>
          <a:bodyPr/>
          <a:lstStyle/>
          <a:p>
            <a:pPr marL="0" indent="0">
              <a:buNone/>
            </a:pPr>
            <a:r>
              <a:rPr lang="en-US" dirty="0"/>
              <a:t>1) In the Excel worksheet are the two Mem# fields logically connected?</a:t>
            </a:r>
          </a:p>
          <a:p>
            <a:pPr marL="0" indent="0">
              <a:buNone/>
            </a:pPr>
            <a:endParaRPr lang="en-US" dirty="0"/>
          </a:p>
        </p:txBody>
      </p:sp>
      <p:graphicFrame>
        <p:nvGraphicFramePr>
          <p:cNvPr id="4" name="Table 3">
            <a:extLst>
              <a:ext uri="{FF2B5EF4-FFF2-40B4-BE49-F238E27FC236}">
                <a16:creationId xmlns:a16="http://schemas.microsoft.com/office/drawing/2014/main" id="{787340B6-9701-450E-8047-646D430C24FE}"/>
              </a:ext>
            </a:extLst>
          </p:cNvPr>
          <p:cNvGraphicFramePr>
            <a:graphicFrameLocks noGrp="1"/>
          </p:cNvGraphicFramePr>
          <p:nvPr>
            <p:extLst>
              <p:ext uri="{D42A27DB-BD31-4B8C-83A1-F6EECF244321}">
                <p14:modId xmlns:p14="http://schemas.microsoft.com/office/powerpoint/2010/main" val="3023484574"/>
              </p:ext>
            </p:extLst>
          </p:nvPr>
        </p:nvGraphicFramePr>
        <p:xfrm>
          <a:off x="2330450" y="1616766"/>
          <a:ext cx="7531099" cy="1812231"/>
        </p:xfrm>
        <a:graphic>
          <a:graphicData uri="http://schemas.openxmlformats.org/drawingml/2006/table">
            <a:tbl>
              <a:tblPr>
                <a:tableStyleId>{5C22544A-7EE6-4342-B048-85BDC9FD1C3A}</a:tableStyleId>
              </a:tblPr>
              <a:tblGrid>
                <a:gridCol w="596648">
                  <a:extLst>
                    <a:ext uri="{9D8B030D-6E8A-4147-A177-3AD203B41FA5}">
                      <a16:colId xmlns:a16="http://schemas.microsoft.com/office/drawing/2014/main" val="3674206479"/>
                    </a:ext>
                  </a:extLst>
                </a:gridCol>
                <a:gridCol w="2031144">
                  <a:extLst>
                    <a:ext uri="{9D8B030D-6E8A-4147-A177-3AD203B41FA5}">
                      <a16:colId xmlns:a16="http://schemas.microsoft.com/office/drawing/2014/main" val="3236725721"/>
                    </a:ext>
                  </a:extLst>
                </a:gridCol>
                <a:gridCol w="1675694">
                  <a:extLst>
                    <a:ext uri="{9D8B030D-6E8A-4147-A177-3AD203B41FA5}">
                      <a16:colId xmlns:a16="http://schemas.microsoft.com/office/drawing/2014/main" val="1046894440"/>
                    </a:ext>
                  </a:extLst>
                </a:gridCol>
                <a:gridCol w="1209165">
                  <a:extLst>
                    <a:ext uri="{9D8B030D-6E8A-4147-A177-3AD203B41FA5}">
                      <a16:colId xmlns:a16="http://schemas.microsoft.com/office/drawing/2014/main" val="492540126"/>
                    </a:ext>
                  </a:extLst>
                </a:gridCol>
                <a:gridCol w="596648">
                  <a:extLst>
                    <a:ext uri="{9D8B030D-6E8A-4147-A177-3AD203B41FA5}">
                      <a16:colId xmlns:a16="http://schemas.microsoft.com/office/drawing/2014/main" val="2448489782"/>
                    </a:ext>
                  </a:extLst>
                </a:gridCol>
                <a:gridCol w="596648">
                  <a:extLst>
                    <a:ext uri="{9D8B030D-6E8A-4147-A177-3AD203B41FA5}">
                      <a16:colId xmlns:a16="http://schemas.microsoft.com/office/drawing/2014/main" val="3858152491"/>
                    </a:ext>
                  </a:extLst>
                </a:gridCol>
                <a:gridCol w="825152">
                  <a:extLst>
                    <a:ext uri="{9D8B030D-6E8A-4147-A177-3AD203B41FA5}">
                      <a16:colId xmlns:a16="http://schemas.microsoft.com/office/drawing/2014/main" val="2392749858"/>
                    </a:ext>
                  </a:extLst>
                </a:gridCol>
              </a:tblGrid>
              <a:tr h="243398">
                <a:tc>
                  <a:txBody>
                    <a:bodyPr/>
                    <a:lstStyle/>
                    <a:p>
                      <a:pPr algn="l" fontAlgn="b"/>
                      <a:r>
                        <a:rPr lang="en-US" sz="1200" u="none" strike="noStrike">
                          <a:effectLst/>
                        </a:rPr>
                        <a:t>Mem#</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Name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Address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City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Zip</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Phone</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172904"/>
                  </a:ext>
                </a:extLst>
              </a:tr>
              <a:tr h="224119">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Portia Mcfann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4891 Pacific Hwy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San Diego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92110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858-294-0682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401290"/>
                  </a:ext>
                </a:extLst>
              </a:tr>
              <a:tr h="224119">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Andrew Fenstermacher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2400 N Jefferson 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850-584-7434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122603"/>
                  </a:ext>
                </a:extLst>
              </a:tr>
              <a:tr h="224119">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Brady Tatum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710 N Cable Rd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Lima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419-222-8541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6981688"/>
                  </a:ext>
                </a:extLst>
              </a:tr>
              <a:tr h="224119">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Gracie Riskalla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5345 Madison Ave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Sacramento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916-344-7735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7453423"/>
                  </a:ext>
                </a:extLst>
              </a:tr>
              <a:tr h="224119">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Helga Rio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5108 W Gore Blvd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Lawton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73505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580-357-0385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4077300"/>
                  </a:ext>
                </a:extLst>
              </a:tr>
              <a:tr h="224119">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Shirley Keams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 N Water 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Nantucket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508-228-6114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266334"/>
                  </a:ext>
                </a:extLst>
              </a:tr>
              <a:tr h="224119">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Willie Coughenour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1715 Saint Marys Ave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Parkersburg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304-422-8589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6106489"/>
                  </a:ext>
                </a:extLst>
              </a:tr>
            </a:tbl>
          </a:graphicData>
        </a:graphic>
      </p:graphicFrame>
      <p:graphicFrame>
        <p:nvGraphicFramePr>
          <p:cNvPr id="5" name="Table 4">
            <a:extLst>
              <a:ext uri="{FF2B5EF4-FFF2-40B4-BE49-F238E27FC236}">
                <a16:creationId xmlns:a16="http://schemas.microsoft.com/office/drawing/2014/main" id="{36C91FD4-946A-4210-BF89-04C30E4CA83E}"/>
              </a:ext>
            </a:extLst>
          </p:cNvPr>
          <p:cNvGraphicFramePr>
            <a:graphicFrameLocks noGrp="1"/>
          </p:cNvGraphicFramePr>
          <p:nvPr>
            <p:extLst>
              <p:ext uri="{D42A27DB-BD31-4B8C-83A1-F6EECF244321}">
                <p14:modId xmlns:p14="http://schemas.microsoft.com/office/powerpoint/2010/main" val="1001659695"/>
              </p:ext>
            </p:extLst>
          </p:nvPr>
        </p:nvGraphicFramePr>
        <p:xfrm>
          <a:off x="5092700" y="4134678"/>
          <a:ext cx="2006600" cy="2042286"/>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393656171"/>
                    </a:ext>
                  </a:extLst>
                </a:gridCol>
                <a:gridCol w="596900">
                  <a:extLst>
                    <a:ext uri="{9D8B030D-6E8A-4147-A177-3AD203B41FA5}">
                      <a16:colId xmlns:a16="http://schemas.microsoft.com/office/drawing/2014/main" val="2962346495"/>
                    </a:ext>
                  </a:extLst>
                </a:gridCol>
                <a:gridCol w="812800">
                  <a:extLst>
                    <a:ext uri="{9D8B030D-6E8A-4147-A177-3AD203B41FA5}">
                      <a16:colId xmlns:a16="http://schemas.microsoft.com/office/drawing/2014/main" val="3882645938"/>
                    </a:ext>
                  </a:extLst>
                </a:gridCol>
              </a:tblGrid>
              <a:tr h="274296">
                <a:tc>
                  <a:txBody>
                    <a:bodyPr/>
                    <a:lstStyle/>
                    <a:p>
                      <a:pPr algn="l" fontAlgn="b"/>
                      <a:r>
                        <a:rPr lang="en-US" sz="1200" u="none" strike="noStrike">
                          <a:effectLst/>
                        </a:rPr>
                        <a:t>Mem#</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Dues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Payments</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1797433"/>
                  </a:ext>
                </a:extLst>
              </a:tr>
              <a:tr h="25257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973739"/>
                  </a:ext>
                </a:extLst>
              </a:tr>
              <a:tr h="25257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3162346"/>
                  </a:ext>
                </a:extLst>
              </a:tr>
              <a:tr h="25257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6132888"/>
                  </a:ext>
                </a:extLst>
              </a:tr>
              <a:tr h="25257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2436446"/>
                  </a:ext>
                </a:extLst>
              </a:tr>
              <a:tr h="25257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928663"/>
                  </a:ext>
                </a:extLst>
              </a:tr>
              <a:tr h="25257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5596193"/>
                  </a:ext>
                </a:extLst>
              </a:tr>
              <a:tr h="25257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7055056"/>
                  </a:ext>
                </a:extLst>
              </a:tr>
            </a:tbl>
          </a:graphicData>
        </a:graphic>
      </p:graphicFrame>
    </p:spTree>
    <p:extLst>
      <p:ext uri="{BB962C8B-B14F-4D97-AF65-F5344CB8AC3E}">
        <p14:creationId xmlns:p14="http://schemas.microsoft.com/office/powerpoint/2010/main" val="73343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FC5-CBC5-45C7-82A4-F2821BD2888B}"/>
              </a:ext>
            </a:extLst>
          </p:cNvPr>
          <p:cNvSpPr>
            <a:spLocks noGrp="1"/>
          </p:cNvSpPr>
          <p:nvPr>
            <p:ph type="title"/>
          </p:nvPr>
        </p:nvSpPr>
        <p:spPr>
          <a:xfrm>
            <a:off x="838200" y="365125"/>
            <a:ext cx="10515600" cy="416753"/>
          </a:xfrm>
        </p:spPr>
        <p:txBody>
          <a:bodyPr>
            <a:normAutofit fontScale="90000"/>
          </a:bodyPr>
          <a:lstStyle/>
          <a:p>
            <a:pPr algn="ctr"/>
            <a:r>
              <a:rPr lang="en-US" sz="3600" dirty="0"/>
              <a:t>4-Way Test to Determine Relationships</a:t>
            </a:r>
            <a:br>
              <a:rPr lang="en-US" sz="3600" dirty="0"/>
            </a:br>
            <a:endParaRPr lang="en-US" sz="3600" dirty="0"/>
          </a:p>
        </p:txBody>
      </p:sp>
      <p:sp>
        <p:nvSpPr>
          <p:cNvPr id="3" name="Content Placeholder 2">
            <a:extLst>
              <a:ext uri="{FF2B5EF4-FFF2-40B4-BE49-F238E27FC236}">
                <a16:creationId xmlns:a16="http://schemas.microsoft.com/office/drawing/2014/main" id="{EAEDE9BA-E027-44E8-9227-889A867D99A3}"/>
              </a:ext>
            </a:extLst>
          </p:cNvPr>
          <p:cNvSpPr>
            <a:spLocks noGrp="1"/>
          </p:cNvSpPr>
          <p:nvPr>
            <p:ph idx="1"/>
          </p:nvPr>
        </p:nvSpPr>
        <p:spPr>
          <a:xfrm>
            <a:off x="838200" y="781878"/>
            <a:ext cx="10515600" cy="5395085"/>
          </a:xfrm>
        </p:spPr>
        <p:txBody>
          <a:bodyPr/>
          <a:lstStyle/>
          <a:p>
            <a:pPr marL="0" indent="0">
              <a:buNone/>
            </a:pPr>
            <a:r>
              <a:rPr lang="en-US" dirty="0"/>
              <a:t>2) In the Excel worksheet are the two fields the same range?</a:t>
            </a:r>
          </a:p>
          <a:p>
            <a:pPr marL="0" indent="0">
              <a:buNone/>
            </a:pPr>
            <a:endParaRPr lang="en-US" dirty="0"/>
          </a:p>
        </p:txBody>
      </p:sp>
      <p:graphicFrame>
        <p:nvGraphicFramePr>
          <p:cNvPr id="4" name="Table 3">
            <a:extLst>
              <a:ext uri="{FF2B5EF4-FFF2-40B4-BE49-F238E27FC236}">
                <a16:creationId xmlns:a16="http://schemas.microsoft.com/office/drawing/2014/main" id="{787340B6-9701-450E-8047-646D430C24FE}"/>
              </a:ext>
            </a:extLst>
          </p:cNvPr>
          <p:cNvGraphicFramePr>
            <a:graphicFrameLocks noGrp="1"/>
          </p:cNvGraphicFramePr>
          <p:nvPr/>
        </p:nvGraphicFramePr>
        <p:xfrm>
          <a:off x="2330450" y="1616766"/>
          <a:ext cx="7531099" cy="1812231"/>
        </p:xfrm>
        <a:graphic>
          <a:graphicData uri="http://schemas.openxmlformats.org/drawingml/2006/table">
            <a:tbl>
              <a:tblPr>
                <a:tableStyleId>{5C22544A-7EE6-4342-B048-85BDC9FD1C3A}</a:tableStyleId>
              </a:tblPr>
              <a:tblGrid>
                <a:gridCol w="596648">
                  <a:extLst>
                    <a:ext uri="{9D8B030D-6E8A-4147-A177-3AD203B41FA5}">
                      <a16:colId xmlns:a16="http://schemas.microsoft.com/office/drawing/2014/main" val="3674206479"/>
                    </a:ext>
                  </a:extLst>
                </a:gridCol>
                <a:gridCol w="2031144">
                  <a:extLst>
                    <a:ext uri="{9D8B030D-6E8A-4147-A177-3AD203B41FA5}">
                      <a16:colId xmlns:a16="http://schemas.microsoft.com/office/drawing/2014/main" val="3236725721"/>
                    </a:ext>
                  </a:extLst>
                </a:gridCol>
                <a:gridCol w="1675694">
                  <a:extLst>
                    <a:ext uri="{9D8B030D-6E8A-4147-A177-3AD203B41FA5}">
                      <a16:colId xmlns:a16="http://schemas.microsoft.com/office/drawing/2014/main" val="1046894440"/>
                    </a:ext>
                  </a:extLst>
                </a:gridCol>
                <a:gridCol w="1209165">
                  <a:extLst>
                    <a:ext uri="{9D8B030D-6E8A-4147-A177-3AD203B41FA5}">
                      <a16:colId xmlns:a16="http://schemas.microsoft.com/office/drawing/2014/main" val="492540126"/>
                    </a:ext>
                  </a:extLst>
                </a:gridCol>
                <a:gridCol w="596648">
                  <a:extLst>
                    <a:ext uri="{9D8B030D-6E8A-4147-A177-3AD203B41FA5}">
                      <a16:colId xmlns:a16="http://schemas.microsoft.com/office/drawing/2014/main" val="2448489782"/>
                    </a:ext>
                  </a:extLst>
                </a:gridCol>
                <a:gridCol w="596648">
                  <a:extLst>
                    <a:ext uri="{9D8B030D-6E8A-4147-A177-3AD203B41FA5}">
                      <a16:colId xmlns:a16="http://schemas.microsoft.com/office/drawing/2014/main" val="3858152491"/>
                    </a:ext>
                  </a:extLst>
                </a:gridCol>
                <a:gridCol w="825152">
                  <a:extLst>
                    <a:ext uri="{9D8B030D-6E8A-4147-A177-3AD203B41FA5}">
                      <a16:colId xmlns:a16="http://schemas.microsoft.com/office/drawing/2014/main" val="2392749858"/>
                    </a:ext>
                  </a:extLst>
                </a:gridCol>
              </a:tblGrid>
              <a:tr h="243398">
                <a:tc>
                  <a:txBody>
                    <a:bodyPr/>
                    <a:lstStyle/>
                    <a:p>
                      <a:pPr algn="l" fontAlgn="b"/>
                      <a:r>
                        <a:rPr lang="en-US" sz="1200" u="none" strike="noStrike">
                          <a:effectLst/>
                        </a:rPr>
                        <a:t>Mem#</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Name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Address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City</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Zip</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Phone</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172904"/>
                  </a:ext>
                </a:extLst>
              </a:tr>
              <a:tr h="224119">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Portia Mcfann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4891 Pacific Hwy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San Diego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92110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858-294-0682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401290"/>
                  </a:ext>
                </a:extLst>
              </a:tr>
              <a:tr h="224119">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Andrew Fenstermacher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2400 N Jefferson 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Perry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FL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32347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850-584-7434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122603"/>
                  </a:ext>
                </a:extLst>
              </a:tr>
              <a:tr h="224119">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Brady Tatum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710 N Cable Rd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Lima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45805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419-222-8541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6981688"/>
                  </a:ext>
                </a:extLst>
              </a:tr>
              <a:tr h="224119">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Gracie Riskalla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5345 Madison Ave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Sacramento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95841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916-344-7735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7453423"/>
                  </a:ext>
                </a:extLst>
              </a:tr>
              <a:tr h="224119">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Helga Rio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5108 W Gore Blvd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Lawton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73505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580-357-0385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4077300"/>
                  </a:ext>
                </a:extLst>
              </a:tr>
              <a:tr h="224119">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Shirley Keams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8 N Water 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Nantucket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508-228-6114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266334"/>
                  </a:ext>
                </a:extLst>
              </a:tr>
              <a:tr h="224119">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Willie Coughenour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1715 Saint Marys Ave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Parkersburg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WV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304-422-8589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6106489"/>
                  </a:ext>
                </a:extLst>
              </a:tr>
            </a:tbl>
          </a:graphicData>
        </a:graphic>
      </p:graphicFrame>
      <p:graphicFrame>
        <p:nvGraphicFramePr>
          <p:cNvPr id="5" name="Table 4">
            <a:extLst>
              <a:ext uri="{FF2B5EF4-FFF2-40B4-BE49-F238E27FC236}">
                <a16:creationId xmlns:a16="http://schemas.microsoft.com/office/drawing/2014/main" id="{36C91FD4-946A-4210-BF89-04C30E4CA83E}"/>
              </a:ext>
            </a:extLst>
          </p:cNvPr>
          <p:cNvGraphicFramePr>
            <a:graphicFrameLocks noGrp="1"/>
          </p:cNvGraphicFramePr>
          <p:nvPr/>
        </p:nvGraphicFramePr>
        <p:xfrm>
          <a:off x="5092700" y="4134678"/>
          <a:ext cx="2006600" cy="2042286"/>
        </p:xfrm>
        <a:graphic>
          <a:graphicData uri="http://schemas.openxmlformats.org/drawingml/2006/table">
            <a:tbl>
              <a:tblPr>
                <a:tableStyleId>{5C22544A-7EE6-4342-B048-85BDC9FD1C3A}</a:tableStyleId>
              </a:tblPr>
              <a:tblGrid>
                <a:gridCol w="596900">
                  <a:extLst>
                    <a:ext uri="{9D8B030D-6E8A-4147-A177-3AD203B41FA5}">
                      <a16:colId xmlns:a16="http://schemas.microsoft.com/office/drawing/2014/main" val="3393656171"/>
                    </a:ext>
                  </a:extLst>
                </a:gridCol>
                <a:gridCol w="596900">
                  <a:extLst>
                    <a:ext uri="{9D8B030D-6E8A-4147-A177-3AD203B41FA5}">
                      <a16:colId xmlns:a16="http://schemas.microsoft.com/office/drawing/2014/main" val="2962346495"/>
                    </a:ext>
                  </a:extLst>
                </a:gridCol>
                <a:gridCol w="812800">
                  <a:extLst>
                    <a:ext uri="{9D8B030D-6E8A-4147-A177-3AD203B41FA5}">
                      <a16:colId xmlns:a16="http://schemas.microsoft.com/office/drawing/2014/main" val="3882645938"/>
                    </a:ext>
                  </a:extLst>
                </a:gridCol>
              </a:tblGrid>
              <a:tr h="274296">
                <a:tc>
                  <a:txBody>
                    <a:bodyPr/>
                    <a:lstStyle/>
                    <a:p>
                      <a:pPr algn="l" fontAlgn="b"/>
                      <a:r>
                        <a:rPr lang="en-US" sz="1200" u="none" strike="noStrike">
                          <a:effectLst/>
                        </a:rPr>
                        <a:t>Mem#</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Dues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Payments</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1797433"/>
                  </a:ext>
                </a:extLst>
              </a:tr>
              <a:tr h="252570">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3973739"/>
                  </a:ext>
                </a:extLst>
              </a:tr>
              <a:tr h="252570">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3162346"/>
                  </a:ext>
                </a:extLst>
              </a:tr>
              <a:tr h="252570">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6132888"/>
                  </a:ext>
                </a:extLst>
              </a:tr>
              <a:tr h="252570">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2436446"/>
                  </a:ext>
                </a:extLst>
              </a:tr>
              <a:tr h="252570">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928663"/>
                  </a:ext>
                </a:extLst>
              </a:tr>
              <a:tr h="252570">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5596193"/>
                  </a:ext>
                </a:extLst>
              </a:tr>
              <a:tr h="252570">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7055056"/>
                  </a:ext>
                </a:extLst>
              </a:tr>
            </a:tbl>
          </a:graphicData>
        </a:graphic>
      </p:graphicFrame>
    </p:spTree>
    <p:extLst>
      <p:ext uri="{BB962C8B-B14F-4D97-AF65-F5344CB8AC3E}">
        <p14:creationId xmlns:p14="http://schemas.microsoft.com/office/powerpoint/2010/main" val="90671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FC5-CBC5-45C7-82A4-F2821BD2888B}"/>
              </a:ext>
            </a:extLst>
          </p:cNvPr>
          <p:cNvSpPr>
            <a:spLocks noGrp="1"/>
          </p:cNvSpPr>
          <p:nvPr>
            <p:ph type="title"/>
          </p:nvPr>
        </p:nvSpPr>
        <p:spPr>
          <a:xfrm>
            <a:off x="838200" y="251791"/>
            <a:ext cx="10515600" cy="569844"/>
          </a:xfrm>
        </p:spPr>
        <p:txBody>
          <a:bodyPr>
            <a:normAutofit fontScale="90000"/>
          </a:bodyPr>
          <a:lstStyle/>
          <a:p>
            <a:pPr algn="ctr"/>
            <a:r>
              <a:rPr lang="en-US" sz="3600" dirty="0"/>
              <a:t>4-Way Test to Determine Relationships:</a:t>
            </a:r>
            <a:br>
              <a:rPr lang="en-US" sz="3600" dirty="0"/>
            </a:br>
            <a:endParaRPr lang="en-US" sz="3600" dirty="0"/>
          </a:p>
        </p:txBody>
      </p:sp>
      <p:sp>
        <p:nvSpPr>
          <p:cNvPr id="3" name="Content Placeholder 2">
            <a:extLst>
              <a:ext uri="{FF2B5EF4-FFF2-40B4-BE49-F238E27FC236}">
                <a16:creationId xmlns:a16="http://schemas.microsoft.com/office/drawing/2014/main" id="{EAEDE9BA-E027-44E8-9227-889A867D99A3}"/>
              </a:ext>
            </a:extLst>
          </p:cNvPr>
          <p:cNvSpPr>
            <a:spLocks noGrp="1"/>
          </p:cNvSpPr>
          <p:nvPr>
            <p:ph idx="1"/>
          </p:nvPr>
        </p:nvSpPr>
        <p:spPr>
          <a:xfrm>
            <a:off x="838200" y="821635"/>
            <a:ext cx="10515600" cy="5355328"/>
          </a:xfrm>
        </p:spPr>
        <p:txBody>
          <a:bodyPr/>
          <a:lstStyle/>
          <a:p>
            <a:pPr marL="0" indent="0">
              <a:buNone/>
            </a:pPr>
            <a:r>
              <a:rPr lang="en-US" dirty="0"/>
              <a:t>3- In the Access database is one field a primary key?</a:t>
            </a:r>
          </a:p>
        </p:txBody>
      </p:sp>
      <p:pic>
        <p:nvPicPr>
          <p:cNvPr id="6" name="Picture 5">
            <a:extLst>
              <a:ext uri="{FF2B5EF4-FFF2-40B4-BE49-F238E27FC236}">
                <a16:creationId xmlns:a16="http://schemas.microsoft.com/office/drawing/2014/main" id="{DC778288-33B2-43D2-84CC-94950F8BBA8C}"/>
              </a:ext>
            </a:extLst>
          </p:cNvPr>
          <p:cNvPicPr>
            <a:picLocks noChangeAspect="1"/>
          </p:cNvPicPr>
          <p:nvPr/>
        </p:nvPicPr>
        <p:blipFill>
          <a:blip r:embed="rId2"/>
          <a:stretch>
            <a:fillRect/>
          </a:stretch>
        </p:blipFill>
        <p:spPr>
          <a:xfrm>
            <a:off x="838200" y="1696278"/>
            <a:ext cx="10121348" cy="5050529"/>
          </a:xfrm>
          <a:prstGeom prst="rect">
            <a:avLst/>
          </a:prstGeom>
        </p:spPr>
      </p:pic>
    </p:spTree>
    <p:extLst>
      <p:ext uri="{BB962C8B-B14F-4D97-AF65-F5344CB8AC3E}">
        <p14:creationId xmlns:p14="http://schemas.microsoft.com/office/powerpoint/2010/main" val="227134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1FC5-CBC5-45C7-82A4-F2821BD2888B}"/>
              </a:ext>
            </a:extLst>
          </p:cNvPr>
          <p:cNvSpPr>
            <a:spLocks noGrp="1"/>
          </p:cNvSpPr>
          <p:nvPr>
            <p:ph type="title"/>
          </p:nvPr>
        </p:nvSpPr>
        <p:spPr>
          <a:xfrm>
            <a:off x="838200" y="365125"/>
            <a:ext cx="10515600" cy="522771"/>
          </a:xfrm>
        </p:spPr>
        <p:txBody>
          <a:bodyPr>
            <a:normAutofit fontScale="90000"/>
          </a:bodyPr>
          <a:lstStyle/>
          <a:p>
            <a:pPr algn="ctr"/>
            <a:r>
              <a:rPr lang="en-US" sz="3600" dirty="0"/>
              <a:t>4-Way Test to Determine Relationships</a:t>
            </a:r>
            <a:br>
              <a:rPr lang="en-US" sz="3600" dirty="0"/>
            </a:br>
            <a:endParaRPr lang="en-US" sz="3600" dirty="0"/>
          </a:p>
        </p:txBody>
      </p:sp>
      <p:sp>
        <p:nvSpPr>
          <p:cNvPr id="3" name="Content Placeholder 2">
            <a:extLst>
              <a:ext uri="{FF2B5EF4-FFF2-40B4-BE49-F238E27FC236}">
                <a16:creationId xmlns:a16="http://schemas.microsoft.com/office/drawing/2014/main" id="{EAEDE9BA-E027-44E8-9227-889A867D99A3}"/>
              </a:ext>
            </a:extLst>
          </p:cNvPr>
          <p:cNvSpPr>
            <a:spLocks noGrp="1"/>
          </p:cNvSpPr>
          <p:nvPr>
            <p:ph idx="1"/>
          </p:nvPr>
        </p:nvSpPr>
        <p:spPr>
          <a:xfrm>
            <a:off x="838200" y="980661"/>
            <a:ext cx="10515600" cy="5196302"/>
          </a:xfrm>
        </p:spPr>
        <p:txBody>
          <a:bodyPr/>
          <a:lstStyle/>
          <a:p>
            <a:pPr marL="0" indent="0">
              <a:buNone/>
            </a:pPr>
            <a:r>
              <a:rPr lang="en-US" dirty="0"/>
              <a:t>4- In the Access database are the two field properties the same?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57C0FA7-0486-488D-8B23-A3D0F9D1F981}"/>
              </a:ext>
            </a:extLst>
          </p:cNvPr>
          <p:cNvPicPr>
            <a:picLocks noChangeAspect="1"/>
          </p:cNvPicPr>
          <p:nvPr/>
        </p:nvPicPr>
        <p:blipFill>
          <a:blip r:embed="rId2"/>
          <a:stretch>
            <a:fillRect/>
          </a:stretch>
        </p:blipFill>
        <p:spPr>
          <a:xfrm>
            <a:off x="-1" y="2120348"/>
            <a:ext cx="5539409" cy="4735978"/>
          </a:xfrm>
          <a:prstGeom prst="rect">
            <a:avLst/>
          </a:prstGeom>
        </p:spPr>
      </p:pic>
      <p:pic>
        <p:nvPicPr>
          <p:cNvPr id="6" name="Picture 5">
            <a:extLst>
              <a:ext uri="{FF2B5EF4-FFF2-40B4-BE49-F238E27FC236}">
                <a16:creationId xmlns:a16="http://schemas.microsoft.com/office/drawing/2014/main" id="{DE357881-31C2-425C-882A-D82451C7059A}"/>
              </a:ext>
            </a:extLst>
          </p:cNvPr>
          <p:cNvPicPr>
            <a:picLocks noChangeAspect="1"/>
          </p:cNvPicPr>
          <p:nvPr/>
        </p:nvPicPr>
        <p:blipFill>
          <a:blip r:embed="rId3"/>
          <a:stretch>
            <a:fillRect/>
          </a:stretch>
        </p:blipFill>
        <p:spPr>
          <a:xfrm>
            <a:off x="5738190" y="2120348"/>
            <a:ext cx="5615609" cy="4735978"/>
          </a:xfrm>
          <a:prstGeom prst="rect">
            <a:avLst/>
          </a:prstGeom>
        </p:spPr>
      </p:pic>
    </p:spTree>
    <p:extLst>
      <p:ext uri="{BB962C8B-B14F-4D97-AF65-F5344CB8AC3E}">
        <p14:creationId xmlns:p14="http://schemas.microsoft.com/office/powerpoint/2010/main" val="785560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2039</Words>
  <Application>Microsoft Office PowerPoint</Application>
  <PresentationFormat>Widescreen</PresentationFormat>
  <Paragraphs>291</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Introduction to Access - Part 3</vt:lpstr>
      <vt:lpstr>Overview of Relationships in Access</vt:lpstr>
      <vt:lpstr>Relationships Are Important</vt:lpstr>
      <vt:lpstr>Creating Relationships</vt:lpstr>
      <vt:lpstr>4-Way Test to Determine Table Relationships</vt:lpstr>
      <vt:lpstr>4-Way Test to Determine Relationships </vt:lpstr>
      <vt:lpstr>4-Way Test to Determine Relationships </vt:lpstr>
      <vt:lpstr>4-Way Test to Determine Relationships: </vt:lpstr>
      <vt:lpstr>4-Way Test to Determine Relationships </vt:lpstr>
      <vt:lpstr>Establishing Table Relationships</vt:lpstr>
      <vt:lpstr>Creating Relationships</vt:lpstr>
      <vt:lpstr>Referential Integrity</vt:lpstr>
      <vt:lpstr>Types of Table Relationships</vt:lpstr>
      <vt:lpstr>My assistant Lexi wants to help, but doesn’t know much about Access, I’m sorry to say!</vt:lpstr>
      <vt:lpstr>Establishing Table Relationships in Access- Open Access and the Health Club Members Database</vt:lpstr>
      <vt:lpstr>Establishing Table Relationships in Access- Select Database Tools on the main menu then select Relationships</vt:lpstr>
      <vt:lpstr>Establishing Table Relationships in Access- Choose the Members table and the Dues and Payments table by highlighting them and selecting add. Select the Members table first because we want to use it’s Mem# as the primary key. The Sum and Payments table is selected second because it will provide the foreign key.  </vt:lpstr>
      <vt:lpstr>Establishing Table Relationships in Access- Your Access screen should now look like this: If it does, select Close.  If it doesn’t, go back and fix what you have done to make it look like this.</vt:lpstr>
      <vt:lpstr>Establishing Table Relationships in Access- Take your cursor and drag Mem# from the Members table to the Dues and Payment table.</vt:lpstr>
      <vt:lpstr>Establishing Table Relationships in Access- Select “Enforce Referential Integrity” and then select “Join Type”</vt:lpstr>
      <vt:lpstr>Establishing Table Relationships in Access- We are going to select “Join Type” option 2 because we want to include ALL records from the Members table and only those records from the Dues and Payments table where the joined fields are equal. Once you have made this selection by selecting option 2 and selecting “OK” in the Join Property menu, select “Create” on the Edit Relationships menu.</vt:lpstr>
      <vt:lpstr>Establishing Table Relationships in Access- Your Access screen should now look like this. You have successfully created your first Access database table join! We have joined two tables with a one to many relationship and referential integrity in force.</vt:lpstr>
      <vt:lpstr>Editing Table Relationships </vt:lpstr>
      <vt:lpstr>Table Normalization</vt:lpstr>
      <vt:lpstr>Managing a Database</vt:lpstr>
      <vt:lpstr>Compacting and Repairing Your Database</vt:lpstr>
      <vt:lpstr>Managing a Database</vt:lpstr>
      <vt:lpstr>Backing up your Database Click File to get into Backstage view, select Save Database As and then Backup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Hemenway,David A.(Business Administration)</dc:creator>
  <cp:lastModifiedBy>Hemenway,David A.(Accounting and Business Information Systems)</cp:lastModifiedBy>
  <cp:revision>40</cp:revision>
  <cp:lastPrinted>2020-04-05T17:23:21Z</cp:lastPrinted>
  <dcterms:created xsi:type="dcterms:W3CDTF">2020-03-31T22:11:35Z</dcterms:created>
  <dcterms:modified xsi:type="dcterms:W3CDTF">2022-03-29T16:43:09Z</dcterms:modified>
</cp:coreProperties>
</file>