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8" r:id="rId4"/>
    <p:sldId id="264" r:id="rId5"/>
    <p:sldId id="265" r:id="rId6"/>
    <p:sldId id="269" r:id="rId7"/>
    <p:sldId id="270" r:id="rId8"/>
    <p:sldId id="268" r:id="rId9"/>
    <p:sldId id="263" r:id="rId1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4CB29-F58F-4204-B8A2-70BA8E2398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02C88F-980A-4D12-8675-A3304AEB1F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28AF27F-48F6-4CF2-B44E-A27EA67A1C7A}"/>
              </a:ext>
            </a:extLst>
          </p:cNvPr>
          <p:cNvSpPr>
            <a:spLocks noGrp="1"/>
          </p:cNvSpPr>
          <p:nvPr>
            <p:ph type="dt" sz="half" idx="10"/>
          </p:nvPr>
        </p:nvSpPr>
        <p:spPr/>
        <p:txBody>
          <a:bodyPr/>
          <a:lstStyle/>
          <a:p>
            <a:fld id="{99D4BC18-2067-4624-82F8-CB8C4F70BD68}" type="datetimeFigureOut">
              <a:rPr lang="en-US" smtClean="0"/>
              <a:t>4/16/2022</a:t>
            </a:fld>
            <a:endParaRPr lang="en-US"/>
          </a:p>
        </p:txBody>
      </p:sp>
      <p:sp>
        <p:nvSpPr>
          <p:cNvPr id="5" name="Footer Placeholder 4">
            <a:extLst>
              <a:ext uri="{FF2B5EF4-FFF2-40B4-BE49-F238E27FC236}">
                <a16:creationId xmlns:a16="http://schemas.microsoft.com/office/drawing/2014/main" id="{721A7E1C-B0D1-42BF-8D0D-6B6D97670B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E717B0-BFF8-4E9B-9663-57D90534EB55}"/>
              </a:ext>
            </a:extLst>
          </p:cNvPr>
          <p:cNvSpPr>
            <a:spLocks noGrp="1"/>
          </p:cNvSpPr>
          <p:nvPr>
            <p:ph type="sldNum" sz="quarter" idx="12"/>
          </p:nvPr>
        </p:nvSpPr>
        <p:spPr/>
        <p:txBody>
          <a:bodyPr/>
          <a:lstStyle/>
          <a:p>
            <a:fld id="{865F87DD-059C-4A6D-AFA0-FDF98BA01E3B}" type="slidenum">
              <a:rPr lang="en-US" smtClean="0"/>
              <a:t>‹#›</a:t>
            </a:fld>
            <a:endParaRPr lang="en-US"/>
          </a:p>
        </p:txBody>
      </p:sp>
    </p:spTree>
    <p:extLst>
      <p:ext uri="{BB962C8B-B14F-4D97-AF65-F5344CB8AC3E}">
        <p14:creationId xmlns:p14="http://schemas.microsoft.com/office/powerpoint/2010/main" val="3287733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BC53E-F168-4CBE-AEA1-98BBF8C75B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600467-A89D-4311-BD67-838D7DF76E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655A5D-794D-42D0-BF4F-49C58CF2A579}"/>
              </a:ext>
            </a:extLst>
          </p:cNvPr>
          <p:cNvSpPr>
            <a:spLocks noGrp="1"/>
          </p:cNvSpPr>
          <p:nvPr>
            <p:ph type="dt" sz="half" idx="10"/>
          </p:nvPr>
        </p:nvSpPr>
        <p:spPr/>
        <p:txBody>
          <a:bodyPr/>
          <a:lstStyle/>
          <a:p>
            <a:fld id="{99D4BC18-2067-4624-82F8-CB8C4F70BD68}" type="datetimeFigureOut">
              <a:rPr lang="en-US" smtClean="0"/>
              <a:t>4/16/2022</a:t>
            </a:fld>
            <a:endParaRPr lang="en-US"/>
          </a:p>
        </p:txBody>
      </p:sp>
      <p:sp>
        <p:nvSpPr>
          <p:cNvPr id="5" name="Footer Placeholder 4">
            <a:extLst>
              <a:ext uri="{FF2B5EF4-FFF2-40B4-BE49-F238E27FC236}">
                <a16:creationId xmlns:a16="http://schemas.microsoft.com/office/drawing/2014/main" id="{26A150E7-A24C-43DE-8533-C03CE4929B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B2BAE5-82C4-4768-9C82-D99D2EB06282}"/>
              </a:ext>
            </a:extLst>
          </p:cNvPr>
          <p:cNvSpPr>
            <a:spLocks noGrp="1"/>
          </p:cNvSpPr>
          <p:nvPr>
            <p:ph type="sldNum" sz="quarter" idx="12"/>
          </p:nvPr>
        </p:nvSpPr>
        <p:spPr/>
        <p:txBody>
          <a:bodyPr/>
          <a:lstStyle/>
          <a:p>
            <a:fld id="{865F87DD-059C-4A6D-AFA0-FDF98BA01E3B}" type="slidenum">
              <a:rPr lang="en-US" smtClean="0"/>
              <a:t>‹#›</a:t>
            </a:fld>
            <a:endParaRPr lang="en-US"/>
          </a:p>
        </p:txBody>
      </p:sp>
    </p:spTree>
    <p:extLst>
      <p:ext uri="{BB962C8B-B14F-4D97-AF65-F5344CB8AC3E}">
        <p14:creationId xmlns:p14="http://schemas.microsoft.com/office/powerpoint/2010/main" val="1616992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42653F-0E68-4724-BEF5-361ED305AA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0A26472-FED4-46CB-B98E-B28927D1DC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88423C-3EF4-487C-B478-565D4D88B876}"/>
              </a:ext>
            </a:extLst>
          </p:cNvPr>
          <p:cNvSpPr>
            <a:spLocks noGrp="1"/>
          </p:cNvSpPr>
          <p:nvPr>
            <p:ph type="dt" sz="half" idx="10"/>
          </p:nvPr>
        </p:nvSpPr>
        <p:spPr/>
        <p:txBody>
          <a:bodyPr/>
          <a:lstStyle/>
          <a:p>
            <a:fld id="{99D4BC18-2067-4624-82F8-CB8C4F70BD68}" type="datetimeFigureOut">
              <a:rPr lang="en-US" smtClean="0"/>
              <a:t>4/16/2022</a:t>
            </a:fld>
            <a:endParaRPr lang="en-US"/>
          </a:p>
        </p:txBody>
      </p:sp>
      <p:sp>
        <p:nvSpPr>
          <p:cNvPr id="5" name="Footer Placeholder 4">
            <a:extLst>
              <a:ext uri="{FF2B5EF4-FFF2-40B4-BE49-F238E27FC236}">
                <a16:creationId xmlns:a16="http://schemas.microsoft.com/office/drawing/2014/main" id="{3016F653-5DA9-40B5-AE31-1D5F6FFC71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FD7D72-0313-43C3-B89D-D6C8E491DCEF}"/>
              </a:ext>
            </a:extLst>
          </p:cNvPr>
          <p:cNvSpPr>
            <a:spLocks noGrp="1"/>
          </p:cNvSpPr>
          <p:nvPr>
            <p:ph type="sldNum" sz="quarter" idx="12"/>
          </p:nvPr>
        </p:nvSpPr>
        <p:spPr/>
        <p:txBody>
          <a:bodyPr/>
          <a:lstStyle/>
          <a:p>
            <a:fld id="{865F87DD-059C-4A6D-AFA0-FDF98BA01E3B}" type="slidenum">
              <a:rPr lang="en-US" smtClean="0"/>
              <a:t>‹#›</a:t>
            </a:fld>
            <a:endParaRPr lang="en-US"/>
          </a:p>
        </p:txBody>
      </p:sp>
    </p:spTree>
    <p:extLst>
      <p:ext uri="{BB962C8B-B14F-4D97-AF65-F5344CB8AC3E}">
        <p14:creationId xmlns:p14="http://schemas.microsoft.com/office/powerpoint/2010/main" val="1274103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A906A-F66F-4116-A82C-A131E654EA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14916C-E9BD-499E-BBBC-2B0B45134E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C8E98E-2B5D-42F6-97DF-0AB442F37E89}"/>
              </a:ext>
            </a:extLst>
          </p:cNvPr>
          <p:cNvSpPr>
            <a:spLocks noGrp="1"/>
          </p:cNvSpPr>
          <p:nvPr>
            <p:ph type="dt" sz="half" idx="10"/>
          </p:nvPr>
        </p:nvSpPr>
        <p:spPr/>
        <p:txBody>
          <a:bodyPr/>
          <a:lstStyle/>
          <a:p>
            <a:fld id="{99D4BC18-2067-4624-82F8-CB8C4F70BD68}" type="datetimeFigureOut">
              <a:rPr lang="en-US" smtClean="0"/>
              <a:t>4/16/2022</a:t>
            </a:fld>
            <a:endParaRPr lang="en-US"/>
          </a:p>
        </p:txBody>
      </p:sp>
      <p:sp>
        <p:nvSpPr>
          <p:cNvPr id="5" name="Footer Placeholder 4">
            <a:extLst>
              <a:ext uri="{FF2B5EF4-FFF2-40B4-BE49-F238E27FC236}">
                <a16:creationId xmlns:a16="http://schemas.microsoft.com/office/drawing/2014/main" id="{53224AC4-C7CE-4B1B-8693-78288CB312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E1EFE3-BB26-4BEB-B089-D132D74006A9}"/>
              </a:ext>
            </a:extLst>
          </p:cNvPr>
          <p:cNvSpPr>
            <a:spLocks noGrp="1"/>
          </p:cNvSpPr>
          <p:nvPr>
            <p:ph type="sldNum" sz="quarter" idx="12"/>
          </p:nvPr>
        </p:nvSpPr>
        <p:spPr/>
        <p:txBody>
          <a:bodyPr/>
          <a:lstStyle/>
          <a:p>
            <a:fld id="{865F87DD-059C-4A6D-AFA0-FDF98BA01E3B}" type="slidenum">
              <a:rPr lang="en-US" smtClean="0"/>
              <a:t>‹#›</a:t>
            </a:fld>
            <a:endParaRPr lang="en-US"/>
          </a:p>
        </p:txBody>
      </p:sp>
    </p:spTree>
    <p:extLst>
      <p:ext uri="{BB962C8B-B14F-4D97-AF65-F5344CB8AC3E}">
        <p14:creationId xmlns:p14="http://schemas.microsoft.com/office/powerpoint/2010/main" val="526252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FAAE5-1518-4B10-8277-328FF8DEF4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373F524-6BA2-4294-ADF9-2C38B1A852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11CD85-D322-415C-98D4-3F69C5698472}"/>
              </a:ext>
            </a:extLst>
          </p:cNvPr>
          <p:cNvSpPr>
            <a:spLocks noGrp="1"/>
          </p:cNvSpPr>
          <p:nvPr>
            <p:ph type="dt" sz="half" idx="10"/>
          </p:nvPr>
        </p:nvSpPr>
        <p:spPr/>
        <p:txBody>
          <a:bodyPr/>
          <a:lstStyle/>
          <a:p>
            <a:fld id="{99D4BC18-2067-4624-82F8-CB8C4F70BD68}" type="datetimeFigureOut">
              <a:rPr lang="en-US" smtClean="0"/>
              <a:t>4/16/2022</a:t>
            </a:fld>
            <a:endParaRPr lang="en-US"/>
          </a:p>
        </p:txBody>
      </p:sp>
      <p:sp>
        <p:nvSpPr>
          <p:cNvPr id="5" name="Footer Placeholder 4">
            <a:extLst>
              <a:ext uri="{FF2B5EF4-FFF2-40B4-BE49-F238E27FC236}">
                <a16:creationId xmlns:a16="http://schemas.microsoft.com/office/drawing/2014/main" id="{85E9DC59-74F8-4870-B18F-7EA31E662C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4EB723-98AD-4460-BF0F-86CBFC518C4A}"/>
              </a:ext>
            </a:extLst>
          </p:cNvPr>
          <p:cNvSpPr>
            <a:spLocks noGrp="1"/>
          </p:cNvSpPr>
          <p:nvPr>
            <p:ph type="sldNum" sz="quarter" idx="12"/>
          </p:nvPr>
        </p:nvSpPr>
        <p:spPr/>
        <p:txBody>
          <a:bodyPr/>
          <a:lstStyle/>
          <a:p>
            <a:fld id="{865F87DD-059C-4A6D-AFA0-FDF98BA01E3B}" type="slidenum">
              <a:rPr lang="en-US" smtClean="0"/>
              <a:t>‹#›</a:t>
            </a:fld>
            <a:endParaRPr lang="en-US"/>
          </a:p>
        </p:txBody>
      </p:sp>
    </p:spTree>
    <p:extLst>
      <p:ext uri="{BB962C8B-B14F-4D97-AF65-F5344CB8AC3E}">
        <p14:creationId xmlns:p14="http://schemas.microsoft.com/office/powerpoint/2010/main" val="3736522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8C977-0C61-4EFF-871E-C12BCAAC90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5CE62C-C2E3-421D-8D0A-14F18D6AC8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14E593-E011-425C-9915-A146E3CC83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3F657C2-3B82-437E-8C30-B5EB8358E913}"/>
              </a:ext>
            </a:extLst>
          </p:cNvPr>
          <p:cNvSpPr>
            <a:spLocks noGrp="1"/>
          </p:cNvSpPr>
          <p:nvPr>
            <p:ph type="dt" sz="half" idx="10"/>
          </p:nvPr>
        </p:nvSpPr>
        <p:spPr/>
        <p:txBody>
          <a:bodyPr/>
          <a:lstStyle/>
          <a:p>
            <a:fld id="{99D4BC18-2067-4624-82F8-CB8C4F70BD68}" type="datetimeFigureOut">
              <a:rPr lang="en-US" smtClean="0"/>
              <a:t>4/16/2022</a:t>
            </a:fld>
            <a:endParaRPr lang="en-US"/>
          </a:p>
        </p:txBody>
      </p:sp>
      <p:sp>
        <p:nvSpPr>
          <p:cNvPr id="6" name="Footer Placeholder 5">
            <a:extLst>
              <a:ext uri="{FF2B5EF4-FFF2-40B4-BE49-F238E27FC236}">
                <a16:creationId xmlns:a16="http://schemas.microsoft.com/office/drawing/2014/main" id="{543AD275-9BAF-439C-B62B-8DBBF0F9A8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FD33A0-6F87-4E04-805F-95FDCE518D4E}"/>
              </a:ext>
            </a:extLst>
          </p:cNvPr>
          <p:cNvSpPr>
            <a:spLocks noGrp="1"/>
          </p:cNvSpPr>
          <p:nvPr>
            <p:ph type="sldNum" sz="quarter" idx="12"/>
          </p:nvPr>
        </p:nvSpPr>
        <p:spPr/>
        <p:txBody>
          <a:bodyPr/>
          <a:lstStyle/>
          <a:p>
            <a:fld id="{865F87DD-059C-4A6D-AFA0-FDF98BA01E3B}" type="slidenum">
              <a:rPr lang="en-US" smtClean="0"/>
              <a:t>‹#›</a:t>
            </a:fld>
            <a:endParaRPr lang="en-US"/>
          </a:p>
        </p:txBody>
      </p:sp>
    </p:spTree>
    <p:extLst>
      <p:ext uri="{BB962C8B-B14F-4D97-AF65-F5344CB8AC3E}">
        <p14:creationId xmlns:p14="http://schemas.microsoft.com/office/powerpoint/2010/main" val="1416910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5936D-D3C4-4E95-A364-5E95AB7D4A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D73F18F-CB89-48B1-A308-4E642CB3D8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7E2F67-C50F-4BBC-85F5-AEDE14F212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6D846CB-A4EE-401F-BB00-142F28EEF2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8DBF2F-F161-4D12-9383-46DD7B375A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191FC9-9D94-4FF5-AB9D-5183DF88EC86}"/>
              </a:ext>
            </a:extLst>
          </p:cNvPr>
          <p:cNvSpPr>
            <a:spLocks noGrp="1"/>
          </p:cNvSpPr>
          <p:nvPr>
            <p:ph type="dt" sz="half" idx="10"/>
          </p:nvPr>
        </p:nvSpPr>
        <p:spPr/>
        <p:txBody>
          <a:bodyPr/>
          <a:lstStyle/>
          <a:p>
            <a:fld id="{99D4BC18-2067-4624-82F8-CB8C4F70BD68}" type="datetimeFigureOut">
              <a:rPr lang="en-US" smtClean="0"/>
              <a:t>4/16/2022</a:t>
            </a:fld>
            <a:endParaRPr lang="en-US"/>
          </a:p>
        </p:txBody>
      </p:sp>
      <p:sp>
        <p:nvSpPr>
          <p:cNvPr id="8" name="Footer Placeholder 7">
            <a:extLst>
              <a:ext uri="{FF2B5EF4-FFF2-40B4-BE49-F238E27FC236}">
                <a16:creationId xmlns:a16="http://schemas.microsoft.com/office/drawing/2014/main" id="{C6EA3054-0722-409A-9BD9-2591963F2AC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A15511-5D8A-4F79-B65A-1155072900EE}"/>
              </a:ext>
            </a:extLst>
          </p:cNvPr>
          <p:cNvSpPr>
            <a:spLocks noGrp="1"/>
          </p:cNvSpPr>
          <p:nvPr>
            <p:ph type="sldNum" sz="quarter" idx="12"/>
          </p:nvPr>
        </p:nvSpPr>
        <p:spPr/>
        <p:txBody>
          <a:bodyPr/>
          <a:lstStyle/>
          <a:p>
            <a:fld id="{865F87DD-059C-4A6D-AFA0-FDF98BA01E3B}" type="slidenum">
              <a:rPr lang="en-US" smtClean="0"/>
              <a:t>‹#›</a:t>
            </a:fld>
            <a:endParaRPr lang="en-US"/>
          </a:p>
        </p:txBody>
      </p:sp>
    </p:spTree>
    <p:extLst>
      <p:ext uri="{BB962C8B-B14F-4D97-AF65-F5344CB8AC3E}">
        <p14:creationId xmlns:p14="http://schemas.microsoft.com/office/powerpoint/2010/main" val="2158874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973FB-1609-4F51-BF23-B4EDBA0723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9E7C7A0-0B52-4E39-9C2B-8794A2F7CBA1}"/>
              </a:ext>
            </a:extLst>
          </p:cNvPr>
          <p:cNvSpPr>
            <a:spLocks noGrp="1"/>
          </p:cNvSpPr>
          <p:nvPr>
            <p:ph type="dt" sz="half" idx="10"/>
          </p:nvPr>
        </p:nvSpPr>
        <p:spPr/>
        <p:txBody>
          <a:bodyPr/>
          <a:lstStyle/>
          <a:p>
            <a:fld id="{99D4BC18-2067-4624-82F8-CB8C4F70BD68}" type="datetimeFigureOut">
              <a:rPr lang="en-US" smtClean="0"/>
              <a:t>4/16/2022</a:t>
            </a:fld>
            <a:endParaRPr lang="en-US"/>
          </a:p>
        </p:txBody>
      </p:sp>
      <p:sp>
        <p:nvSpPr>
          <p:cNvPr id="4" name="Footer Placeholder 3">
            <a:extLst>
              <a:ext uri="{FF2B5EF4-FFF2-40B4-BE49-F238E27FC236}">
                <a16:creationId xmlns:a16="http://schemas.microsoft.com/office/drawing/2014/main" id="{068A76C6-16BD-4E4B-9B46-24FD7D7596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CB7F5C-A3D5-42B5-A5FC-624CD1C12EB9}"/>
              </a:ext>
            </a:extLst>
          </p:cNvPr>
          <p:cNvSpPr>
            <a:spLocks noGrp="1"/>
          </p:cNvSpPr>
          <p:nvPr>
            <p:ph type="sldNum" sz="quarter" idx="12"/>
          </p:nvPr>
        </p:nvSpPr>
        <p:spPr/>
        <p:txBody>
          <a:bodyPr/>
          <a:lstStyle/>
          <a:p>
            <a:fld id="{865F87DD-059C-4A6D-AFA0-FDF98BA01E3B}" type="slidenum">
              <a:rPr lang="en-US" smtClean="0"/>
              <a:t>‹#›</a:t>
            </a:fld>
            <a:endParaRPr lang="en-US"/>
          </a:p>
        </p:txBody>
      </p:sp>
    </p:spTree>
    <p:extLst>
      <p:ext uri="{BB962C8B-B14F-4D97-AF65-F5344CB8AC3E}">
        <p14:creationId xmlns:p14="http://schemas.microsoft.com/office/powerpoint/2010/main" val="2710118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C5A2CE-2EE8-4995-813D-2BADAF9BC19A}"/>
              </a:ext>
            </a:extLst>
          </p:cNvPr>
          <p:cNvSpPr>
            <a:spLocks noGrp="1"/>
          </p:cNvSpPr>
          <p:nvPr>
            <p:ph type="dt" sz="half" idx="10"/>
          </p:nvPr>
        </p:nvSpPr>
        <p:spPr/>
        <p:txBody>
          <a:bodyPr/>
          <a:lstStyle/>
          <a:p>
            <a:fld id="{99D4BC18-2067-4624-82F8-CB8C4F70BD68}" type="datetimeFigureOut">
              <a:rPr lang="en-US" smtClean="0"/>
              <a:t>4/16/2022</a:t>
            </a:fld>
            <a:endParaRPr lang="en-US"/>
          </a:p>
        </p:txBody>
      </p:sp>
      <p:sp>
        <p:nvSpPr>
          <p:cNvPr id="3" name="Footer Placeholder 2">
            <a:extLst>
              <a:ext uri="{FF2B5EF4-FFF2-40B4-BE49-F238E27FC236}">
                <a16:creationId xmlns:a16="http://schemas.microsoft.com/office/drawing/2014/main" id="{1949A704-7F39-4AA0-999F-90A393E190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CE7897-3B0F-4A87-8E33-8343FEEFE8A5}"/>
              </a:ext>
            </a:extLst>
          </p:cNvPr>
          <p:cNvSpPr>
            <a:spLocks noGrp="1"/>
          </p:cNvSpPr>
          <p:nvPr>
            <p:ph type="sldNum" sz="quarter" idx="12"/>
          </p:nvPr>
        </p:nvSpPr>
        <p:spPr/>
        <p:txBody>
          <a:bodyPr/>
          <a:lstStyle/>
          <a:p>
            <a:fld id="{865F87DD-059C-4A6D-AFA0-FDF98BA01E3B}" type="slidenum">
              <a:rPr lang="en-US" smtClean="0"/>
              <a:t>‹#›</a:t>
            </a:fld>
            <a:endParaRPr lang="en-US"/>
          </a:p>
        </p:txBody>
      </p:sp>
    </p:spTree>
    <p:extLst>
      <p:ext uri="{BB962C8B-B14F-4D97-AF65-F5344CB8AC3E}">
        <p14:creationId xmlns:p14="http://schemas.microsoft.com/office/powerpoint/2010/main" val="3334561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6D07E-DCFE-4987-BC3F-069F2BE6F9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4EB1B6-3EC4-4A4F-B610-27088648FA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0703B3-533E-4EFA-B540-7ABAD05B6B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11E55F-0091-4168-90F8-91DBCB64FF62}"/>
              </a:ext>
            </a:extLst>
          </p:cNvPr>
          <p:cNvSpPr>
            <a:spLocks noGrp="1"/>
          </p:cNvSpPr>
          <p:nvPr>
            <p:ph type="dt" sz="half" idx="10"/>
          </p:nvPr>
        </p:nvSpPr>
        <p:spPr/>
        <p:txBody>
          <a:bodyPr/>
          <a:lstStyle/>
          <a:p>
            <a:fld id="{99D4BC18-2067-4624-82F8-CB8C4F70BD68}" type="datetimeFigureOut">
              <a:rPr lang="en-US" smtClean="0"/>
              <a:t>4/16/2022</a:t>
            </a:fld>
            <a:endParaRPr lang="en-US"/>
          </a:p>
        </p:txBody>
      </p:sp>
      <p:sp>
        <p:nvSpPr>
          <p:cNvPr id="6" name="Footer Placeholder 5">
            <a:extLst>
              <a:ext uri="{FF2B5EF4-FFF2-40B4-BE49-F238E27FC236}">
                <a16:creationId xmlns:a16="http://schemas.microsoft.com/office/drawing/2014/main" id="{C3F76B15-F64A-4971-B896-E67C0AEBDC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CEF087-DD30-4D5A-AE52-D036A5BF0605}"/>
              </a:ext>
            </a:extLst>
          </p:cNvPr>
          <p:cNvSpPr>
            <a:spLocks noGrp="1"/>
          </p:cNvSpPr>
          <p:nvPr>
            <p:ph type="sldNum" sz="quarter" idx="12"/>
          </p:nvPr>
        </p:nvSpPr>
        <p:spPr/>
        <p:txBody>
          <a:bodyPr/>
          <a:lstStyle/>
          <a:p>
            <a:fld id="{865F87DD-059C-4A6D-AFA0-FDF98BA01E3B}" type="slidenum">
              <a:rPr lang="en-US" smtClean="0"/>
              <a:t>‹#›</a:t>
            </a:fld>
            <a:endParaRPr lang="en-US"/>
          </a:p>
        </p:txBody>
      </p:sp>
    </p:spTree>
    <p:extLst>
      <p:ext uri="{BB962C8B-B14F-4D97-AF65-F5344CB8AC3E}">
        <p14:creationId xmlns:p14="http://schemas.microsoft.com/office/powerpoint/2010/main" val="2607858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DF8FD-0326-4630-8067-1A2FE72297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3B66C47-434B-4D6C-877D-6D58A5D471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A42B68-FAE1-42C2-815E-21EFEF53AA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BCCD62-714C-443B-AD3F-E98DFB06042B}"/>
              </a:ext>
            </a:extLst>
          </p:cNvPr>
          <p:cNvSpPr>
            <a:spLocks noGrp="1"/>
          </p:cNvSpPr>
          <p:nvPr>
            <p:ph type="dt" sz="half" idx="10"/>
          </p:nvPr>
        </p:nvSpPr>
        <p:spPr/>
        <p:txBody>
          <a:bodyPr/>
          <a:lstStyle/>
          <a:p>
            <a:fld id="{99D4BC18-2067-4624-82F8-CB8C4F70BD68}" type="datetimeFigureOut">
              <a:rPr lang="en-US" smtClean="0"/>
              <a:t>4/16/2022</a:t>
            </a:fld>
            <a:endParaRPr lang="en-US"/>
          </a:p>
        </p:txBody>
      </p:sp>
      <p:sp>
        <p:nvSpPr>
          <p:cNvPr id="6" name="Footer Placeholder 5">
            <a:extLst>
              <a:ext uri="{FF2B5EF4-FFF2-40B4-BE49-F238E27FC236}">
                <a16:creationId xmlns:a16="http://schemas.microsoft.com/office/drawing/2014/main" id="{0A7F7301-1EDA-4003-981B-02AF4BB778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239288-8203-4EB2-9C78-5AB7DD9AEF2F}"/>
              </a:ext>
            </a:extLst>
          </p:cNvPr>
          <p:cNvSpPr>
            <a:spLocks noGrp="1"/>
          </p:cNvSpPr>
          <p:nvPr>
            <p:ph type="sldNum" sz="quarter" idx="12"/>
          </p:nvPr>
        </p:nvSpPr>
        <p:spPr/>
        <p:txBody>
          <a:bodyPr/>
          <a:lstStyle/>
          <a:p>
            <a:fld id="{865F87DD-059C-4A6D-AFA0-FDF98BA01E3B}" type="slidenum">
              <a:rPr lang="en-US" smtClean="0"/>
              <a:t>‹#›</a:t>
            </a:fld>
            <a:endParaRPr lang="en-US"/>
          </a:p>
        </p:txBody>
      </p:sp>
    </p:spTree>
    <p:extLst>
      <p:ext uri="{BB962C8B-B14F-4D97-AF65-F5344CB8AC3E}">
        <p14:creationId xmlns:p14="http://schemas.microsoft.com/office/powerpoint/2010/main" val="3404628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E5C05B-7BF0-4C9B-922D-CCB79B70D4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6F09348-AE24-45D9-A05F-98599DA45F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3FD87E-EB7B-431E-A498-E6C36BD963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D4BC18-2067-4624-82F8-CB8C4F70BD68}" type="datetimeFigureOut">
              <a:rPr lang="en-US" smtClean="0"/>
              <a:t>4/16/2022</a:t>
            </a:fld>
            <a:endParaRPr lang="en-US"/>
          </a:p>
        </p:txBody>
      </p:sp>
      <p:sp>
        <p:nvSpPr>
          <p:cNvPr id="5" name="Footer Placeholder 4">
            <a:extLst>
              <a:ext uri="{FF2B5EF4-FFF2-40B4-BE49-F238E27FC236}">
                <a16:creationId xmlns:a16="http://schemas.microsoft.com/office/drawing/2014/main" id="{E5C4D3C6-D2CE-4EA7-BBD8-444F8155F7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F4EBFC4-DF46-4F68-89FE-512BE4BDA4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5F87DD-059C-4A6D-AFA0-FDF98BA01E3B}" type="slidenum">
              <a:rPr lang="en-US" smtClean="0"/>
              <a:t>‹#›</a:t>
            </a:fld>
            <a:endParaRPr lang="en-US"/>
          </a:p>
        </p:txBody>
      </p:sp>
    </p:spTree>
    <p:extLst>
      <p:ext uri="{BB962C8B-B14F-4D97-AF65-F5344CB8AC3E}">
        <p14:creationId xmlns:p14="http://schemas.microsoft.com/office/powerpoint/2010/main" val="3084228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D862-66F3-4225-B10F-EB48488D4CEC}"/>
              </a:ext>
            </a:extLst>
          </p:cNvPr>
          <p:cNvSpPr>
            <a:spLocks noGrp="1"/>
          </p:cNvSpPr>
          <p:nvPr>
            <p:ph type="ctrTitle"/>
          </p:nvPr>
        </p:nvSpPr>
        <p:spPr>
          <a:xfrm>
            <a:off x="1524000" y="1122363"/>
            <a:ext cx="9144000" cy="1655762"/>
          </a:xfrm>
        </p:spPr>
        <p:txBody>
          <a:bodyPr/>
          <a:lstStyle/>
          <a:p>
            <a:r>
              <a:rPr lang="en-US" dirty="0"/>
              <a:t>Second Project</a:t>
            </a:r>
          </a:p>
        </p:txBody>
      </p:sp>
      <p:sp>
        <p:nvSpPr>
          <p:cNvPr id="3" name="Subtitle 2">
            <a:extLst>
              <a:ext uri="{FF2B5EF4-FFF2-40B4-BE49-F238E27FC236}">
                <a16:creationId xmlns:a16="http://schemas.microsoft.com/office/drawing/2014/main" id="{8B61B3CA-9CCD-433D-B5F3-778DF46CF939}"/>
              </a:ext>
            </a:extLst>
          </p:cNvPr>
          <p:cNvSpPr>
            <a:spLocks noGrp="1"/>
          </p:cNvSpPr>
          <p:nvPr>
            <p:ph type="subTitle" idx="1"/>
          </p:nvPr>
        </p:nvSpPr>
        <p:spPr/>
        <p:txBody>
          <a:bodyPr/>
          <a:lstStyle/>
          <a:p>
            <a:r>
              <a:rPr lang="en-US" dirty="0"/>
              <a:t>Due Sunday, May 1 @ 11:59 via Blackboard</a:t>
            </a:r>
          </a:p>
        </p:txBody>
      </p:sp>
    </p:spTree>
    <p:extLst>
      <p:ext uri="{BB962C8B-B14F-4D97-AF65-F5344CB8AC3E}">
        <p14:creationId xmlns:p14="http://schemas.microsoft.com/office/powerpoint/2010/main" val="1023741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85BD5-DB16-4CD1-B9DC-12105185407C}"/>
              </a:ext>
            </a:extLst>
          </p:cNvPr>
          <p:cNvSpPr>
            <a:spLocks noGrp="1"/>
          </p:cNvSpPr>
          <p:nvPr>
            <p:ph type="title"/>
          </p:nvPr>
        </p:nvSpPr>
        <p:spPr>
          <a:xfrm>
            <a:off x="838200" y="119270"/>
            <a:ext cx="10515600" cy="561767"/>
          </a:xfrm>
        </p:spPr>
        <p:txBody>
          <a:bodyPr>
            <a:normAutofit fontScale="90000"/>
          </a:bodyPr>
          <a:lstStyle/>
          <a:p>
            <a:pPr algn="ctr"/>
            <a:r>
              <a:rPr lang="en-US" sz="3600" dirty="0"/>
              <a:t>Tools and Expectations</a:t>
            </a:r>
          </a:p>
        </p:txBody>
      </p:sp>
      <p:sp>
        <p:nvSpPr>
          <p:cNvPr id="3" name="Content Placeholder 2">
            <a:extLst>
              <a:ext uri="{FF2B5EF4-FFF2-40B4-BE49-F238E27FC236}">
                <a16:creationId xmlns:a16="http://schemas.microsoft.com/office/drawing/2014/main" id="{9DA78161-CC95-4CD6-B505-B6E11F34776D}"/>
              </a:ext>
            </a:extLst>
          </p:cNvPr>
          <p:cNvSpPr>
            <a:spLocks noGrp="1"/>
          </p:cNvSpPr>
          <p:nvPr>
            <p:ph idx="1"/>
          </p:nvPr>
        </p:nvSpPr>
        <p:spPr>
          <a:xfrm>
            <a:off x="838200" y="821636"/>
            <a:ext cx="10515600" cy="5355328"/>
          </a:xfrm>
        </p:spPr>
        <p:txBody>
          <a:bodyPr>
            <a:noAutofit/>
          </a:bodyPr>
          <a:lstStyle/>
          <a:p>
            <a:pPr marL="514350" indent="-514350">
              <a:buFont typeface="+mj-lt"/>
              <a:buAutoNum type="arabicPeriod"/>
            </a:pPr>
            <a:r>
              <a:rPr lang="en-US" dirty="0"/>
              <a:t>Use Access and Excel to produce the following reports and forms.</a:t>
            </a:r>
          </a:p>
          <a:p>
            <a:pPr marL="514350" indent="-514350">
              <a:buFont typeface="+mj-lt"/>
              <a:buAutoNum type="arabicPeriod"/>
            </a:pPr>
            <a:r>
              <a:rPr lang="en-US" dirty="0"/>
              <a:t>Each product should be in the format as shown in the examples. Please notice the format of the data for each report as shown in the examples.</a:t>
            </a:r>
          </a:p>
          <a:p>
            <a:pPr marL="514350" indent="-514350">
              <a:buFont typeface="+mj-lt"/>
              <a:buAutoNum type="arabicPeriod"/>
            </a:pPr>
            <a:r>
              <a:rPr lang="en-US" dirty="0"/>
              <a:t>While each report’s data should be extracted from your Access database with a query, the report should be completed and submitted in Excel. Save the query used for each report in your Access database so I can review them.</a:t>
            </a:r>
          </a:p>
          <a:p>
            <a:pPr marL="514350" indent="-514350">
              <a:buFont typeface="+mj-lt"/>
              <a:buAutoNum type="arabicPeriod"/>
            </a:pPr>
            <a:r>
              <a:rPr lang="en-US" dirty="0"/>
              <a:t>Calculations must be done by formulas and functions using appropriate relative and absolute cell referencing or named ranges. No hand keying of information or results will be accepted.</a:t>
            </a:r>
          </a:p>
          <a:p>
            <a:pPr marL="514350" indent="-514350">
              <a:buFont typeface="+mj-lt"/>
              <a:buAutoNum type="arabicPeriod"/>
            </a:pPr>
            <a:r>
              <a:rPr lang="en-US" dirty="0"/>
              <a:t>Each spreadsheet should be professionally done including titles, column headings, totals, author, date, time and source.</a:t>
            </a:r>
          </a:p>
        </p:txBody>
      </p:sp>
    </p:spTree>
    <p:extLst>
      <p:ext uri="{BB962C8B-B14F-4D97-AF65-F5344CB8AC3E}">
        <p14:creationId xmlns:p14="http://schemas.microsoft.com/office/powerpoint/2010/main" val="2446137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93E75-9778-4870-8F8F-2C44D9151541}"/>
              </a:ext>
            </a:extLst>
          </p:cNvPr>
          <p:cNvSpPr>
            <a:spLocks noGrp="1"/>
          </p:cNvSpPr>
          <p:nvPr>
            <p:ph type="title"/>
          </p:nvPr>
        </p:nvSpPr>
        <p:spPr>
          <a:xfrm>
            <a:off x="516835" y="365125"/>
            <a:ext cx="11224591" cy="2086526"/>
          </a:xfrm>
        </p:spPr>
        <p:txBody>
          <a:bodyPr>
            <a:noAutofit/>
          </a:bodyPr>
          <a:lstStyle/>
          <a:p>
            <a:r>
              <a:rPr lang="en-US" sz="2800" dirty="0"/>
              <a:t>Get the required Excel files (Second Project Data) and incorporate them into an Access database named Second Project Database. Establish the necessary relationships between the tables with the appropriate primary and foreign keys. The Excel workbook Second Project Data contains the necessary data in spreadsheets The following sheets are to be incorporated into your Access database:</a:t>
            </a:r>
          </a:p>
        </p:txBody>
      </p:sp>
      <p:sp>
        <p:nvSpPr>
          <p:cNvPr id="3" name="Content Placeholder 2">
            <a:extLst>
              <a:ext uri="{FF2B5EF4-FFF2-40B4-BE49-F238E27FC236}">
                <a16:creationId xmlns:a16="http://schemas.microsoft.com/office/drawing/2014/main" id="{E0F9E915-88FD-40D5-961C-AB1791011646}"/>
              </a:ext>
            </a:extLst>
          </p:cNvPr>
          <p:cNvSpPr>
            <a:spLocks noGrp="1"/>
          </p:cNvSpPr>
          <p:nvPr>
            <p:ph idx="1"/>
          </p:nvPr>
        </p:nvSpPr>
        <p:spPr>
          <a:xfrm>
            <a:off x="838200" y="2451651"/>
            <a:ext cx="10515600" cy="3725311"/>
          </a:xfrm>
        </p:spPr>
        <p:txBody>
          <a:bodyPr/>
          <a:lstStyle/>
          <a:p>
            <a:pPr marL="0" indent="0">
              <a:buNone/>
            </a:pPr>
            <a:endParaRPr lang="en-US" dirty="0"/>
          </a:p>
          <a:p>
            <a:pPr marL="0" indent="0" algn="ctr">
              <a:buNone/>
            </a:pPr>
            <a:r>
              <a:rPr lang="en-US" sz="3200" dirty="0"/>
              <a:t>Monthly Income by Unit</a:t>
            </a:r>
          </a:p>
          <a:p>
            <a:pPr marL="0" indent="0" algn="ctr">
              <a:buNone/>
            </a:pPr>
            <a:r>
              <a:rPr lang="en-US" sz="3200" dirty="0"/>
              <a:t>Monthly Expense Summary</a:t>
            </a:r>
          </a:p>
          <a:p>
            <a:pPr marL="0" indent="0" algn="ctr">
              <a:buNone/>
            </a:pPr>
            <a:r>
              <a:rPr lang="en-US" sz="3200" dirty="0"/>
              <a:t>Building Space Inventory</a:t>
            </a:r>
          </a:p>
          <a:p>
            <a:pPr marL="0" indent="0" algn="ctr">
              <a:buNone/>
            </a:pPr>
            <a:r>
              <a:rPr lang="en-US" sz="3200" dirty="0"/>
              <a:t>Tenants by Unit</a:t>
            </a:r>
          </a:p>
          <a:p>
            <a:pPr marL="0" indent="0" algn="ctr">
              <a:buNone/>
            </a:pPr>
            <a:r>
              <a:rPr lang="en-US" sz="3200" dirty="0"/>
              <a:t>Tenant Information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42535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4F167-813B-44BA-9B28-ED8DEF98FFE8}"/>
              </a:ext>
            </a:extLst>
          </p:cNvPr>
          <p:cNvSpPr>
            <a:spLocks noGrp="1"/>
          </p:cNvSpPr>
          <p:nvPr>
            <p:ph type="title"/>
          </p:nvPr>
        </p:nvSpPr>
        <p:spPr>
          <a:xfrm>
            <a:off x="838200" y="172279"/>
            <a:ext cx="10515600" cy="821634"/>
          </a:xfrm>
        </p:spPr>
        <p:txBody>
          <a:bodyPr>
            <a:normAutofit/>
          </a:bodyPr>
          <a:lstStyle/>
          <a:p>
            <a:r>
              <a:rPr lang="en-US" sz="4000" dirty="0"/>
              <a:t>Please produce the following tables/form:</a:t>
            </a:r>
          </a:p>
        </p:txBody>
      </p:sp>
      <p:sp>
        <p:nvSpPr>
          <p:cNvPr id="3" name="Content Placeholder 2">
            <a:extLst>
              <a:ext uri="{FF2B5EF4-FFF2-40B4-BE49-F238E27FC236}">
                <a16:creationId xmlns:a16="http://schemas.microsoft.com/office/drawing/2014/main" id="{64441B6D-01F9-4299-83EC-31339D513039}"/>
              </a:ext>
            </a:extLst>
          </p:cNvPr>
          <p:cNvSpPr>
            <a:spLocks noGrp="1"/>
          </p:cNvSpPr>
          <p:nvPr>
            <p:ph idx="1"/>
          </p:nvPr>
        </p:nvSpPr>
        <p:spPr>
          <a:xfrm>
            <a:off x="838200" y="1272209"/>
            <a:ext cx="10515600" cy="4904754"/>
          </a:xfrm>
        </p:spPr>
        <p:txBody>
          <a:bodyPr>
            <a:normAutofit/>
          </a:bodyPr>
          <a:lstStyle/>
          <a:p>
            <a:r>
              <a:rPr lang="en-US" sz="4000" dirty="0"/>
              <a:t>Monthly Rent Summary</a:t>
            </a:r>
          </a:p>
          <a:p>
            <a:r>
              <a:rPr lang="en-US" sz="4000" dirty="0"/>
              <a:t>Monthly Expense Summary</a:t>
            </a:r>
          </a:p>
          <a:p>
            <a:r>
              <a:rPr lang="en-US" sz="4000" dirty="0"/>
              <a:t>Tenants by Unit with Name and Phone Number</a:t>
            </a:r>
          </a:p>
          <a:p>
            <a:r>
              <a:rPr lang="en-US" sz="4000" dirty="0"/>
              <a:t>Expense Divided by Income by Month</a:t>
            </a:r>
          </a:p>
          <a:p>
            <a:r>
              <a:rPr lang="en-US" sz="4000" dirty="0"/>
              <a:t>Create a Data Entry Form for Tenant Information</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075553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61E5D-0656-46C4-BA53-69A4E24EA66F}"/>
              </a:ext>
            </a:extLst>
          </p:cNvPr>
          <p:cNvSpPr>
            <a:spLocks noGrp="1"/>
          </p:cNvSpPr>
          <p:nvPr>
            <p:ph type="title"/>
          </p:nvPr>
        </p:nvSpPr>
        <p:spPr>
          <a:xfrm>
            <a:off x="838200" y="119270"/>
            <a:ext cx="10515600" cy="561767"/>
          </a:xfrm>
        </p:spPr>
        <p:txBody>
          <a:bodyPr>
            <a:normAutofit fontScale="90000"/>
          </a:bodyPr>
          <a:lstStyle/>
          <a:p>
            <a:pPr algn="ctr"/>
            <a:r>
              <a:rPr lang="en-US" sz="3600" dirty="0"/>
              <a:t>Monthly Rent Summary</a:t>
            </a:r>
          </a:p>
        </p:txBody>
      </p:sp>
      <p:graphicFrame>
        <p:nvGraphicFramePr>
          <p:cNvPr id="4" name="Content Placeholder 3">
            <a:extLst>
              <a:ext uri="{FF2B5EF4-FFF2-40B4-BE49-F238E27FC236}">
                <a16:creationId xmlns:a16="http://schemas.microsoft.com/office/drawing/2014/main" id="{5DAD270A-9AD4-4C17-B157-40B76D09798A}"/>
              </a:ext>
            </a:extLst>
          </p:cNvPr>
          <p:cNvGraphicFramePr>
            <a:graphicFrameLocks noGrp="1"/>
          </p:cNvGraphicFramePr>
          <p:nvPr>
            <p:ph idx="1"/>
            <p:extLst>
              <p:ext uri="{D42A27DB-BD31-4B8C-83A1-F6EECF244321}">
                <p14:modId xmlns:p14="http://schemas.microsoft.com/office/powerpoint/2010/main" val="3301308721"/>
              </p:ext>
            </p:extLst>
          </p:nvPr>
        </p:nvGraphicFramePr>
        <p:xfrm>
          <a:off x="838203" y="927653"/>
          <a:ext cx="10515594" cy="5459890"/>
        </p:xfrm>
        <a:graphic>
          <a:graphicData uri="http://schemas.openxmlformats.org/drawingml/2006/table">
            <a:tbl>
              <a:tblPr>
                <a:tableStyleId>{5C22544A-7EE6-4342-B048-85BDC9FD1C3A}</a:tableStyleId>
              </a:tblPr>
              <a:tblGrid>
                <a:gridCol w="808251">
                  <a:extLst>
                    <a:ext uri="{9D8B030D-6E8A-4147-A177-3AD203B41FA5}">
                      <a16:colId xmlns:a16="http://schemas.microsoft.com/office/drawing/2014/main" val="1443026756"/>
                    </a:ext>
                  </a:extLst>
                </a:gridCol>
                <a:gridCol w="741591">
                  <a:extLst>
                    <a:ext uri="{9D8B030D-6E8A-4147-A177-3AD203B41FA5}">
                      <a16:colId xmlns:a16="http://schemas.microsoft.com/office/drawing/2014/main" val="1601400481"/>
                    </a:ext>
                  </a:extLst>
                </a:gridCol>
                <a:gridCol w="741591">
                  <a:extLst>
                    <a:ext uri="{9D8B030D-6E8A-4147-A177-3AD203B41FA5}">
                      <a16:colId xmlns:a16="http://schemas.microsoft.com/office/drawing/2014/main" val="3134284382"/>
                    </a:ext>
                  </a:extLst>
                </a:gridCol>
                <a:gridCol w="741591">
                  <a:extLst>
                    <a:ext uri="{9D8B030D-6E8A-4147-A177-3AD203B41FA5}">
                      <a16:colId xmlns:a16="http://schemas.microsoft.com/office/drawing/2014/main" val="361473512"/>
                    </a:ext>
                  </a:extLst>
                </a:gridCol>
                <a:gridCol w="741591">
                  <a:extLst>
                    <a:ext uri="{9D8B030D-6E8A-4147-A177-3AD203B41FA5}">
                      <a16:colId xmlns:a16="http://schemas.microsoft.com/office/drawing/2014/main" val="4096409395"/>
                    </a:ext>
                  </a:extLst>
                </a:gridCol>
                <a:gridCol w="741591">
                  <a:extLst>
                    <a:ext uri="{9D8B030D-6E8A-4147-A177-3AD203B41FA5}">
                      <a16:colId xmlns:a16="http://schemas.microsoft.com/office/drawing/2014/main" val="1176484424"/>
                    </a:ext>
                  </a:extLst>
                </a:gridCol>
                <a:gridCol w="741591">
                  <a:extLst>
                    <a:ext uri="{9D8B030D-6E8A-4147-A177-3AD203B41FA5}">
                      <a16:colId xmlns:a16="http://schemas.microsoft.com/office/drawing/2014/main" val="1079843259"/>
                    </a:ext>
                  </a:extLst>
                </a:gridCol>
                <a:gridCol w="741591">
                  <a:extLst>
                    <a:ext uri="{9D8B030D-6E8A-4147-A177-3AD203B41FA5}">
                      <a16:colId xmlns:a16="http://schemas.microsoft.com/office/drawing/2014/main" val="2579444187"/>
                    </a:ext>
                  </a:extLst>
                </a:gridCol>
                <a:gridCol w="741591">
                  <a:extLst>
                    <a:ext uri="{9D8B030D-6E8A-4147-A177-3AD203B41FA5}">
                      <a16:colId xmlns:a16="http://schemas.microsoft.com/office/drawing/2014/main" val="2908184317"/>
                    </a:ext>
                  </a:extLst>
                </a:gridCol>
                <a:gridCol w="741591">
                  <a:extLst>
                    <a:ext uri="{9D8B030D-6E8A-4147-A177-3AD203B41FA5}">
                      <a16:colId xmlns:a16="http://schemas.microsoft.com/office/drawing/2014/main" val="3540474741"/>
                    </a:ext>
                  </a:extLst>
                </a:gridCol>
                <a:gridCol w="741591">
                  <a:extLst>
                    <a:ext uri="{9D8B030D-6E8A-4147-A177-3AD203B41FA5}">
                      <a16:colId xmlns:a16="http://schemas.microsoft.com/office/drawing/2014/main" val="3482465819"/>
                    </a:ext>
                  </a:extLst>
                </a:gridCol>
                <a:gridCol w="741591">
                  <a:extLst>
                    <a:ext uri="{9D8B030D-6E8A-4147-A177-3AD203B41FA5}">
                      <a16:colId xmlns:a16="http://schemas.microsoft.com/office/drawing/2014/main" val="4002662507"/>
                    </a:ext>
                  </a:extLst>
                </a:gridCol>
                <a:gridCol w="741591">
                  <a:extLst>
                    <a:ext uri="{9D8B030D-6E8A-4147-A177-3AD203B41FA5}">
                      <a16:colId xmlns:a16="http://schemas.microsoft.com/office/drawing/2014/main" val="880763212"/>
                    </a:ext>
                  </a:extLst>
                </a:gridCol>
                <a:gridCol w="808251">
                  <a:extLst>
                    <a:ext uri="{9D8B030D-6E8A-4147-A177-3AD203B41FA5}">
                      <a16:colId xmlns:a16="http://schemas.microsoft.com/office/drawing/2014/main" val="1125084434"/>
                    </a:ext>
                  </a:extLst>
                </a:gridCol>
              </a:tblGrid>
              <a:tr h="410960">
                <a:tc gridSpan="14">
                  <a:txBody>
                    <a:bodyPr/>
                    <a:lstStyle/>
                    <a:p>
                      <a:pPr algn="ctr" fontAlgn="b"/>
                      <a:r>
                        <a:rPr lang="en-US" sz="1700" u="none" strike="noStrike">
                          <a:effectLst/>
                        </a:rPr>
                        <a:t>Monthly Rent Summary</a:t>
                      </a:r>
                      <a:endParaRPr lang="en-US" sz="1700" b="0" i="0" u="none" strike="noStrike">
                        <a:solidFill>
                          <a:srgbClr val="000000"/>
                        </a:solidFill>
                        <a:effectLst/>
                        <a:latin typeface="Calibri" panose="020F0502020204030204" pitchFamily="34" charset="0"/>
                      </a:endParaRPr>
                    </a:p>
                  </a:txBody>
                  <a:tcPr marL="8302" marR="8302" marT="8302"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15631703"/>
                  </a:ext>
                </a:extLst>
              </a:tr>
              <a:tr h="293542">
                <a:tc>
                  <a:txBody>
                    <a:bodyPr/>
                    <a:lstStyle/>
                    <a:p>
                      <a:pPr algn="ctr" fontAlgn="b"/>
                      <a:endParaRPr lang="en-US" sz="1000" b="0" i="0" u="none" strike="noStrike">
                        <a:solidFill>
                          <a:srgbClr val="000000"/>
                        </a:solidFill>
                        <a:effectLst/>
                        <a:latin typeface="Calibri" panose="020F0502020204030204" pitchFamily="34" charset="0"/>
                      </a:endParaRPr>
                    </a:p>
                  </a:txBody>
                  <a:tcPr marL="8302" marR="8302" marT="8302" marB="0" anchor="b"/>
                </a:tc>
                <a:tc gridSpan="12">
                  <a:txBody>
                    <a:bodyPr/>
                    <a:lstStyle/>
                    <a:p>
                      <a:pPr algn="ctr" fontAlgn="b"/>
                      <a:r>
                        <a:rPr lang="en-US" sz="1200" u="none" strike="noStrike">
                          <a:effectLst/>
                        </a:rPr>
                        <a:t>Unit Number</a:t>
                      </a:r>
                      <a:endParaRPr lang="en-US" sz="1200" b="0" i="0" u="none" strike="noStrike">
                        <a:solidFill>
                          <a:srgbClr val="000000"/>
                        </a:solidFill>
                        <a:effectLst/>
                        <a:latin typeface="Calibri" panose="020F0502020204030204" pitchFamily="34" charset="0"/>
                      </a:endParaRPr>
                    </a:p>
                  </a:txBody>
                  <a:tcPr marL="8302" marR="8302" marT="8302"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b"/>
                      <a:endParaRPr lang="en-US" sz="1000" b="0" i="0" u="none" strike="noStrike">
                        <a:solidFill>
                          <a:srgbClr val="000000"/>
                        </a:solidFill>
                        <a:effectLst/>
                        <a:latin typeface="Calibri" panose="020F0502020204030204" pitchFamily="34" charset="0"/>
                      </a:endParaRPr>
                    </a:p>
                  </a:txBody>
                  <a:tcPr marL="8302" marR="8302" marT="8302" marB="0" anchor="b"/>
                </a:tc>
                <a:extLst>
                  <a:ext uri="{0D108BD9-81ED-4DB2-BD59-A6C34878D82A}">
                    <a16:rowId xmlns:a16="http://schemas.microsoft.com/office/drawing/2014/main" val="1289071118"/>
                  </a:ext>
                </a:extLst>
              </a:tr>
              <a:tr h="293542">
                <a:tc>
                  <a:txBody>
                    <a:bodyPr/>
                    <a:lstStyle/>
                    <a:p>
                      <a:pPr algn="ctr" fontAlgn="b"/>
                      <a:r>
                        <a:rPr lang="en-US" sz="1200" u="none" strike="noStrike">
                          <a:effectLst/>
                        </a:rPr>
                        <a:t>Month</a:t>
                      </a:r>
                      <a:endParaRPr lang="en-US" sz="1200" b="0" i="0" u="none" strike="noStrike">
                        <a:solidFill>
                          <a:srgbClr val="000000"/>
                        </a:solidFill>
                        <a:effectLst/>
                        <a:latin typeface="Calibri" panose="020F0502020204030204" pitchFamily="34" charset="0"/>
                      </a:endParaRPr>
                    </a:p>
                  </a:txBody>
                  <a:tcPr marL="8302" marR="8302" marT="8302" marB="0" anchor="b"/>
                </a:tc>
                <a:tc>
                  <a:txBody>
                    <a:bodyPr/>
                    <a:lstStyle/>
                    <a:p>
                      <a:pPr algn="ctr" fontAlgn="b"/>
                      <a:r>
                        <a:rPr lang="en-US" sz="1000" u="none" strike="noStrike">
                          <a:effectLst/>
                        </a:rPr>
                        <a:t>Unit 0</a:t>
                      </a:r>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ctr" fontAlgn="b"/>
                      <a:r>
                        <a:rPr lang="en-US" sz="1000" u="none" strike="noStrike">
                          <a:effectLst/>
                        </a:rPr>
                        <a:t>Unit 1</a:t>
                      </a:r>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ctr" fontAlgn="b"/>
                      <a:r>
                        <a:rPr lang="en-US" sz="1000" u="none" strike="noStrike">
                          <a:effectLst/>
                        </a:rPr>
                        <a:t>Unit 2</a:t>
                      </a:r>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ctr" fontAlgn="b"/>
                      <a:r>
                        <a:rPr lang="en-US" sz="1000" u="none" strike="noStrike">
                          <a:effectLst/>
                        </a:rPr>
                        <a:t>Unit 3</a:t>
                      </a:r>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ctr" fontAlgn="b"/>
                      <a:r>
                        <a:rPr lang="en-US" sz="1000" u="none" strike="noStrike">
                          <a:effectLst/>
                        </a:rPr>
                        <a:t>Unit 4</a:t>
                      </a:r>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ctr" fontAlgn="b"/>
                      <a:r>
                        <a:rPr lang="en-US" sz="1000" u="none" strike="noStrike">
                          <a:effectLst/>
                        </a:rPr>
                        <a:t>Unit 5</a:t>
                      </a:r>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ctr" fontAlgn="b"/>
                      <a:r>
                        <a:rPr lang="en-US" sz="1000" u="none" strike="noStrike">
                          <a:effectLst/>
                        </a:rPr>
                        <a:t>Unit 6</a:t>
                      </a:r>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ctr" fontAlgn="b"/>
                      <a:r>
                        <a:rPr lang="en-US" sz="1000" u="none" strike="noStrike">
                          <a:effectLst/>
                        </a:rPr>
                        <a:t>Unit 7</a:t>
                      </a:r>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ctr" fontAlgn="b"/>
                      <a:r>
                        <a:rPr lang="en-US" sz="1000" u="none" strike="noStrike">
                          <a:effectLst/>
                        </a:rPr>
                        <a:t>Unit 8</a:t>
                      </a:r>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ctr" fontAlgn="b"/>
                      <a:r>
                        <a:rPr lang="en-US" sz="1000" u="none" strike="noStrike">
                          <a:effectLst/>
                        </a:rPr>
                        <a:t>Unit 9</a:t>
                      </a:r>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ctr" fontAlgn="b"/>
                      <a:r>
                        <a:rPr lang="en-US" sz="1000" u="none" strike="noStrike">
                          <a:effectLst/>
                        </a:rPr>
                        <a:t>Unit 10</a:t>
                      </a:r>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ctr" fontAlgn="b"/>
                      <a:r>
                        <a:rPr lang="en-US" sz="1000" u="none" strike="noStrike">
                          <a:effectLst/>
                        </a:rPr>
                        <a:t>Unit 11</a:t>
                      </a:r>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ctr" fontAlgn="b"/>
                      <a:r>
                        <a:rPr lang="en-US" sz="1000" u="none" strike="noStrike">
                          <a:effectLst/>
                        </a:rPr>
                        <a:t>Totals</a:t>
                      </a:r>
                      <a:endParaRPr lang="en-US" sz="1000" b="0" i="0" u="none" strike="noStrike">
                        <a:solidFill>
                          <a:srgbClr val="000000"/>
                        </a:solidFill>
                        <a:effectLst/>
                        <a:latin typeface="Calibri" panose="020F0502020204030204" pitchFamily="34" charset="0"/>
                      </a:endParaRPr>
                    </a:p>
                  </a:txBody>
                  <a:tcPr marL="8302" marR="8302" marT="8302" marB="0" anchor="b"/>
                </a:tc>
                <a:extLst>
                  <a:ext uri="{0D108BD9-81ED-4DB2-BD59-A6C34878D82A}">
                    <a16:rowId xmlns:a16="http://schemas.microsoft.com/office/drawing/2014/main" val="2782664469"/>
                  </a:ext>
                </a:extLst>
              </a:tr>
              <a:tr h="234834">
                <a:tc>
                  <a:txBody>
                    <a:bodyPr/>
                    <a:lstStyle/>
                    <a:p>
                      <a:pPr algn="ctr" fontAlgn="b"/>
                      <a:r>
                        <a:rPr lang="en-US" sz="1000" u="none" strike="noStrike">
                          <a:effectLst/>
                        </a:rPr>
                        <a:t>January</a:t>
                      </a:r>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ctr" fontAlgn="ctr"/>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b"/>
                      <a:endParaRPr lang="en-US" sz="1000" b="0" i="0" u="none" strike="noStrike">
                        <a:solidFill>
                          <a:srgbClr val="000000"/>
                        </a:solidFill>
                        <a:effectLst/>
                        <a:latin typeface="Calibri" panose="020F0502020204030204" pitchFamily="34" charset="0"/>
                      </a:endParaRPr>
                    </a:p>
                  </a:txBody>
                  <a:tcPr marL="8302" marR="8302" marT="8302" marB="0" anchor="b"/>
                </a:tc>
                <a:extLst>
                  <a:ext uri="{0D108BD9-81ED-4DB2-BD59-A6C34878D82A}">
                    <a16:rowId xmlns:a16="http://schemas.microsoft.com/office/drawing/2014/main" val="968510218"/>
                  </a:ext>
                </a:extLst>
              </a:tr>
              <a:tr h="234834">
                <a:tc>
                  <a:txBody>
                    <a:bodyPr/>
                    <a:lstStyle/>
                    <a:p>
                      <a:pPr algn="ctr" fontAlgn="b"/>
                      <a:r>
                        <a:rPr lang="en-US" sz="1000" u="none" strike="noStrike">
                          <a:effectLst/>
                        </a:rPr>
                        <a:t>February</a:t>
                      </a:r>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b"/>
                      <a:endParaRPr lang="en-US" sz="1000" b="0" i="0" u="none" strike="noStrike">
                        <a:solidFill>
                          <a:srgbClr val="000000"/>
                        </a:solidFill>
                        <a:effectLst/>
                        <a:latin typeface="Calibri" panose="020F0502020204030204" pitchFamily="34" charset="0"/>
                      </a:endParaRPr>
                    </a:p>
                  </a:txBody>
                  <a:tcPr marL="8302" marR="8302" marT="8302" marB="0" anchor="b"/>
                </a:tc>
                <a:extLst>
                  <a:ext uri="{0D108BD9-81ED-4DB2-BD59-A6C34878D82A}">
                    <a16:rowId xmlns:a16="http://schemas.microsoft.com/office/drawing/2014/main" val="4166982494"/>
                  </a:ext>
                </a:extLst>
              </a:tr>
              <a:tr h="234834">
                <a:tc>
                  <a:txBody>
                    <a:bodyPr/>
                    <a:lstStyle/>
                    <a:p>
                      <a:pPr algn="ctr" fontAlgn="b"/>
                      <a:r>
                        <a:rPr lang="en-US" sz="1000" u="none" strike="noStrike">
                          <a:effectLst/>
                        </a:rPr>
                        <a:t>March</a:t>
                      </a:r>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b"/>
                      <a:endParaRPr lang="en-US" sz="1000" b="0" i="0" u="none" strike="noStrike">
                        <a:solidFill>
                          <a:srgbClr val="000000"/>
                        </a:solidFill>
                        <a:effectLst/>
                        <a:latin typeface="Calibri" panose="020F0502020204030204" pitchFamily="34" charset="0"/>
                      </a:endParaRPr>
                    </a:p>
                  </a:txBody>
                  <a:tcPr marL="8302" marR="8302" marT="8302" marB="0" anchor="b"/>
                </a:tc>
                <a:extLst>
                  <a:ext uri="{0D108BD9-81ED-4DB2-BD59-A6C34878D82A}">
                    <a16:rowId xmlns:a16="http://schemas.microsoft.com/office/drawing/2014/main" val="857919951"/>
                  </a:ext>
                </a:extLst>
              </a:tr>
              <a:tr h="234834">
                <a:tc>
                  <a:txBody>
                    <a:bodyPr/>
                    <a:lstStyle/>
                    <a:p>
                      <a:pPr algn="ctr" fontAlgn="b"/>
                      <a:r>
                        <a:rPr lang="en-US" sz="1000" u="none" strike="noStrike">
                          <a:effectLst/>
                        </a:rPr>
                        <a:t>April</a:t>
                      </a:r>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b"/>
                      <a:endParaRPr lang="en-US" sz="1000" b="0" i="0" u="none" strike="noStrike">
                        <a:solidFill>
                          <a:srgbClr val="000000"/>
                        </a:solidFill>
                        <a:effectLst/>
                        <a:latin typeface="Calibri" panose="020F0502020204030204" pitchFamily="34" charset="0"/>
                      </a:endParaRPr>
                    </a:p>
                  </a:txBody>
                  <a:tcPr marL="8302" marR="8302" marT="8302" marB="0" anchor="b"/>
                </a:tc>
                <a:extLst>
                  <a:ext uri="{0D108BD9-81ED-4DB2-BD59-A6C34878D82A}">
                    <a16:rowId xmlns:a16="http://schemas.microsoft.com/office/drawing/2014/main" val="426248740"/>
                  </a:ext>
                </a:extLst>
              </a:tr>
              <a:tr h="234834">
                <a:tc>
                  <a:txBody>
                    <a:bodyPr/>
                    <a:lstStyle/>
                    <a:p>
                      <a:pPr algn="ctr" fontAlgn="b"/>
                      <a:r>
                        <a:rPr lang="en-US" sz="1000" u="none" strike="noStrike">
                          <a:effectLst/>
                        </a:rPr>
                        <a:t>May</a:t>
                      </a:r>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b"/>
                      <a:endParaRPr lang="en-US" sz="1000" b="0" i="0" u="none" strike="noStrike">
                        <a:solidFill>
                          <a:srgbClr val="000000"/>
                        </a:solidFill>
                        <a:effectLst/>
                        <a:latin typeface="Calibri" panose="020F0502020204030204" pitchFamily="34" charset="0"/>
                      </a:endParaRPr>
                    </a:p>
                  </a:txBody>
                  <a:tcPr marL="8302" marR="8302" marT="8302" marB="0" anchor="b"/>
                </a:tc>
                <a:extLst>
                  <a:ext uri="{0D108BD9-81ED-4DB2-BD59-A6C34878D82A}">
                    <a16:rowId xmlns:a16="http://schemas.microsoft.com/office/drawing/2014/main" val="3346078817"/>
                  </a:ext>
                </a:extLst>
              </a:tr>
              <a:tr h="234834">
                <a:tc>
                  <a:txBody>
                    <a:bodyPr/>
                    <a:lstStyle/>
                    <a:p>
                      <a:pPr algn="ctr" fontAlgn="b"/>
                      <a:r>
                        <a:rPr lang="en-US" sz="1000" u="none" strike="noStrike">
                          <a:effectLst/>
                        </a:rPr>
                        <a:t>June</a:t>
                      </a:r>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b"/>
                      <a:endParaRPr lang="en-US" sz="1000" b="0" i="0" u="none" strike="noStrike">
                        <a:solidFill>
                          <a:srgbClr val="000000"/>
                        </a:solidFill>
                        <a:effectLst/>
                        <a:latin typeface="Calibri" panose="020F0502020204030204" pitchFamily="34" charset="0"/>
                      </a:endParaRPr>
                    </a:p>
                  </a:txBody>
                  <a:tcPr marL="8302" marR="8302" marT="8302" marB="0" anchor="b"/>
                </a:tc>
                <a:extLst>
                  <a:ext uri="{0D108BD9-81ED-4DB2-BD59-A6C34878D82A}">
                    <a16:rowId xmlns:a16="http://schemas.microsoft.com/office/drawing/2014/main" val="1964044580"/>
                  </a:ext>
                </a:extLst>
              </a:tr>
              <a:tr h="234834">
                <a:tc>
                  <a:txBody>
                    <a:bodyPr/>
                    <a:lstStyle/>
                    <a:p>
                      <a:pPr algn="ctr" fontAlgn="b"/>
                      <a:r>
                        <a:rPr lang="en-US" sz="1000" u="none" strike="noStrike">
                          <a:effectLst/>
                        </a:rPr>
                        <a:t>July</a:t>
                      </a:r>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b"/>
                      <a:endParaRPr lang="en-US" sz="1000" b="0" i="0" u="none" strike="noStrike">
                        <a:solidFill>
                          <a:srgbClr val="000000"/>
                        </a:solidFill>
                        <a:effectLst/>
                        <a:latin typeface="Calibri" panose="020F0502020204030204" pitchFamily="34" charset="0"/>
                      </a:endParaRPr>
                    </a:p>
                  </a:txBody>
                  <a:tcPr marL="8302" marR="8302" marT="8302" marB="0" anchor="b"/>
                </a:tc>
                <a:extLst>
                  <a:ext uri="{0D108BD9-81ED-4DB2-BD59-A6C34878D82A}">
                    <a16:rowId xmlns:a16="http://schemas.microsoft.com/office/drawing/2014/main" val="1364138565"/>
                  </a:ext>
                </a:extLst>
              </a:tr>
              <a:tr h="234834">
                <a:tc>
                  <a:txBody>
                    <a:bodyPr/>
                    <a:lstStyle/>
                    <a:p>
                      <a:pPr algn="ctr" fontAlgn="b"/>
                      <a:r>
                        <a:rPr lang="en-US" sz="1000" u="none" strike="noStrike">
                          <a:effectLst/>
                        </a:rPr>
                        <a:t>August</a:t>
                      </a:r>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b"/>
                      <a:endParaRPr lang="en-US" sz="1000" b="0" i="0" u="none" strike="noStrike">
                        <a:solidFill>
                          <a:srgbClr val="000000"/>
                        </a:solidFill>
                        <a:effectLst/>
                        <a:latin typeface="Calibri" panose="020F0502020204030204" pitchFamily="34" charset="0"/>
                      </a:endParaRPr>
                    </a:p>
                  </a:txBody>
                  <a:tcPr marL="8302" marR="8302" marT="8302" marB="0" anchor="b"/>
                </a:tc>
                <a:extLst>
                  <a:ext uri="{0D108BD9-81ED-4DB2-BD59-A6C34878D82A}">
                    <a16:rowId xmlns:a16="http://schemas.microsoft.com/office/drawing/2014/main" val="639826192"/>
                  </a:ext>
                </a:extLst>
              </a:tr>
              <a:tr h="234834">
                <a:tc>
                  <a:txBody>
                    <a:bodyPr/>
                    <a:lstStyle/>
                    <a:p>
                      <a:pPr algn="ctr" fontAlgn="b"/>
                      <a:r>
                        <a:rPr lang="en-US" sz="1000" u="none" strike="noStrike">
                          <a:effectLst/>
                        </a:rPr>
                        <a:t>September</a:t>
                      </a:r>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b"/>
                      <a:endParaRPr lang="en-US" sz="1000" b="0" i="0" u="none" strike="noStrike">
                        <a:solidFill>
                          <a:srgbClr val="000000"/>
                        </a:solidFill>
                        <a:effectLst/>
                        <a:latin typeface="Calibri" panose="020F0502020204030204" pitchFamily="34" charset="0"/>
                      </a:endParaRPr>
                    </a:p>
                  </a:txBody>
                  <a:tcPr marL="8302" marR="8302" marT="8302" marB="0" anchor="b"/>
                </a:tc>
                <a:extLst>
                  <a:ext uri="{0D108BD9-81ED-4DB2-BD59-A6C34878D82A}">
                    <a16:rowId xmlns:a16="http://schemas.microsoft.com/office/drawing/2014/main" val="1770432464"/>
                  </a:ext>
                </a:extLst>
              </a:tr>
              <a:tr h="234834">
                <a:tc>
                  <a:txBody>
                    <a:bodyPr/>
                    <a:lstStyle/>
                    <a:p>
                      <a:pPr algn="ctr" fontAlgn="b"/>
                      <a:r>
                        <a:rPr lang="en-US" sz="1000" u="none" strike="noStrike">
                          <a:effectLst/>
                        </a:rPr>
                        <a:t>October</a:t>
                      </a:r>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b"/>
                      <a:endParaRPr lang="en-US" sz="1000" b="0" i="0" u="none" strike="noStrike">
                        <a:solidFill>
                          <a:srgbClr val="000000"/>
                        </a:solidFill>
                        <a:effectLst/>
                        <a:latin typeface="Calibri" panose="020F0502020204030204" pitchFamily="34" charset="0"/>
                      </a:endParaRPr>
                    </a:p>
                  </a:txBody>
                  <a:tcPr marL="8302" marR="8302" marT="8302" marB="0" anchor="b"/>
                </a:tc>
                <a:extLst>
                  <a:ext uri="{0D108BD9-81ED-4DB2-BD59-A6C34878D82A}">
                    <a16:rowId xmlns:a16="http://schemas.microsoft.com/office/drawing/2014/main" val="3268236431"/>
                  </a:ext>
                </a:extLst>
              </a:tr>
              <a:tr h="234834">
                <a:tc>
                  <a:txBody>
                    <a:bodyPr/>
                    <a:lstStyle/>
                    <a:p>
                      <a:pPr algn="ctr" fontAlgn="b"/>
                      <a:r>
                        <a:rPr lang="en-US" sz="1000" u="none" strike="noStrike">
                          <a:effectLst/>
                        </a:rPr>
                        <a:t>November</a:t>
                      </a:r>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b"/>
                      <a:endParaRPr lang="en-US" sz="1000" b="0" i="0" u="none" strike="noStrike">
                        <a:solidFill>
                          <a:srgbClr val="000000"/>
                        </a:solidFill>
                        <a:effectLst/>
                        <a:latin typeface="Calibri" panose="020F0502020204030204" pitchFamily="34" charset="0"/>
                      </a:endParaRPr>
                    </a:p>
                  </a:txBody>
                  <a:tcPr marL="8302" marR="8302" marT="8302" marB="0" anchor="b"/>
                </a:tc>
                <a:extLst>
                  <a:ext uri="{0D108BD9-81ED-4DB2-BD59-A6C34878D82A}">
                    <a16:rowId xmlns:a16="http://schemas.microsoft.com/office/drawing/2014/main" val="3283732587"/>
                  </a:ext>
                </a:extLst>
              </a:tr>
              <a:tr h="234834">
                <a:tc>
                  <a:txBody>
                    <a:bodyPr/>
                    <a:lstStyle/>
                    <a:p>
                      <a:pPr algn="ctr" fontAlgn="b"/>
                      <a:r>
                        <a:rPr lang="en-US" sz="1000" u="none" strike="noStrike">
                          <a:effectLst/>
                        </a:rPr>
                        <a:t>December</a:t>
                      </a:r>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8302" marR="8302" marT="8302" marB="0" anchor="ctr"/>
                </a:tc>
                <a:tc>
                  <a:txBody>
                    <a:bodyPr/>
                    <a:lstStyle/>
                    <a:p>
                      <a:pPr algn="ctr" fontAlgn="b"/>
                      <a:endParaRPr lang="en-US" sz="1000" b="0" i="0" u="none" strike="noStrike">
                        <a:solidFill>
                          <a:srgbClr val="000000"/>
                        </a:solidFill>
                        <a:effectLst/>
                        <a:latin typeface="Calibri" panose="020F0502020204030204" pitchFamily="34" charset="0"/>
                      </a:endParaRPr>
                    </a:p>
                  </a:txBody>
                  <a:tcPr marL="8302" marR="8302" marT="8302" marB="0" anchor="b"/>
                </a:tc>
                <a:extLst>
                  <a:ext uri="{0D108BD9-81ED-4DB2-BD59-A6C34878D82A}">
                    <a16:rowId xmlns:a16="http://schemas.microsoft.com/office/drawing/2014/main" val="1316992101"/>
                  </a:ext>
                </a:extLst>
              </a:tr>
              <a:tr h="234834">
                <a:tc>
                  <a:txBody>
                    <a:bodyPr/>
                    <a:lstStyle/>
                    <a:p>
                      <a:pPr algn="ctr" fontAlgn="b"/>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02" marR="8302" marT="8302" marB="0" anchor="b"/>
                </a:tc>
                <a:extLst>
                  <a:ext uri="{0D108BD9-81ED-4DB2-BD59-A6C34878D82A}">
                    <a16:rowId xmlns:a16="http://schemas.microsoft.com/office/drawing/2014/main" val="1197672430"/>
                  </a:ext>
                </a:extLst>
              </a:tr>
              <a:tr h="234834">
                <a:tc>
                  <a:txBody>
                    <a:bodyPr/>
                    <a:lstStyle/>
                    <a:p>
                      <a:pPr algn="ctr" fontAlgn="b"/>
                      <a:r>
                        <a:rPr lang="en-US" sz="1000" u="none" strike="noStrike">
                          <a:effectLst/>
                        </a:rPr>
                        <a:t>Totals</a:t>
                      </a:r>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ctr" fontAlgn="b"/>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ctr" fontAlgn="b"/>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ctr" fontAlgn="b"/>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ctr" fontAlgn="b"/>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ctr" fontAlgn="b"/>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ctr" fontAlgn="b"/>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ctr" fontAlgn="b"/>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ctr" fontAlgn="b"/>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ctr" fontAlgn="b"/>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ctr" fontAlgn="b"/>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ctr" fontAlgn="b"/>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ctr" fontAlgn="b"/>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ctr" fontAlgn="b"/>
                      <a:endParaRPr lang="en-US" sz="1000" b="0" i="0" u="none" strike="noStrike">
                        <a:solidFill>
                          <a:srgbClr val="000000"/>
                        </a:solidFill>
                        <a:effectLst/>
                        <a:latin typeface="Calibri" panose="020F0502020204030204" pitchFamily="34" charset="0"/>
                      </a:endParaRPr>
                    </a:p>
                  </a:txBody>
                  <a:tcPr marL="8302" marR="8302" marT="8302" marB="0" anchor="b"/>
                </a:tc>
                <a:extLst>
                  <a:ext uri="{0D108BD9-81ED-4DB2-BD59-A6C34878D82A}">
                    <a16:rowId xmlns:a16="http://schemas.microsoft.com/office/drawing/2014/main" val="3563140334"/>
                  </a:ext>
                </a:extLst>
              </a:tr>
              <a:tr h="234834">
                <a:tc>
                  <a:txBody>
                    <a:bodyPr/>
                    <a:lstStyle/>
                    <a:p>
                      <a:pPr algn="ctr" fontAlgn="b"/>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02" marR="8302" marT="8302" marB="0" anchor="b"/>
                </a:tc>
                <a:extLst>
                  <a:ext uri="{0D108BD9-81ED-4DB2-BD59-A6C34878D82A}">
                    <a16:rowId xmlns:a16="http://schemas.microsoft.com/office/drawing/2014/main" val="472162299"/>
                  </a:ext>
                </a:extLst>
              </a:tr>
              <a:tr h="234834">
                <a:tc>
                  <a:txBody>
                    <a:bodyPr/>
                    <a:lstStyle/>
                    <a:p>
                      <a:pPr algn="ctr" fontAlgn="b"/>
                      <a:r>
                        <a:rPr lang="en-US" sz="1000" u="none" strike="noStrike">
                          <a:effectLst/>
                        </a:rPr>
                        <a:t>Source:</a:t>
                      </a:r>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02" marR="8302" marT="8302" marB="0" anchor="b"/>
                </a:tc>
                <a:extLst>
                  <a:ext uri="{0D108BD9-81ED-4DB2-BD59-A6C34878D82A}">
                    <a16:rowId xmlns:a16="http://schemas.microsoft.com/office/drawing/2014/main" val="2076484705"/>
                  </a:ext>
                </a:extLst>
              </a:tr>
              <a:tr h="234834">
                <a:tc>
                  <a:txBody>
                    <a:bodyPr/>
                    <a:lstStyle/>
                    <a:p>
                      <a:pPr algn="ctr" fontAlgn="b"/>
                      <a:r>
                        <a:rPr lang="en-US" sz="1000" u="none" strike="noStrike">
                          <a:effectLst/>
                        </a:rPr>
                        <a:t>Date:</a:t>
                      </a:r>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02" marR="8302" marT="8302" marB="0" anchor="b"/>
                </a:tc>
                <a:extLst>
                  <a:ext uri="{0D108BD9-81ED-4DB2-BD59-A6C34878D82A}">
                    <a16:rowId xmlns:a16="http://schemas.microsoft.com/office/drawing/2014/main" val="2690102968"/>
                  </a:ext>
                </a:extLst>
              </a:tr>
              <a:tr h="234834">
                <a:tc>
                  <a:txBody>
                    <a:bodyPr/>
                    <a:lstStyle/>
                    <a:p>
                      <a:pPr algn="ctr" fontAlgn="b"/>
                      <a:r>
                        <a:rPr lang="en-US" sz="1000" u="none" strike="noStrike">
                          <a:effectLst/>
                        </a:rPr>
                        <a:t>Time:</a:t>
                      </a:r>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02" marR="8302" marT="8302" marB="0" anchor="b"/>
                </a:tc>
                <a:extLst>
                  <a:ext uri="{0D108BD9-81ED-4DB2-BD59-A6C34878D82A}">
                    <a16:rowId xmlns:a16="http://schemas.microsoft.com/office/drawing/2014/main" val="23632294"/>
                  </a:ext>
                </a:extLst>
              </a:tr>
              <a:tr h="234834">
                <a:tc>
                  <a:txBody>
                    <a:bodyPr/>
                    <a:lstStyle/>
                    <a:p>
                      <a:pPr algn="ctr" fontAlgn="b"/>
                      <a:r>
                        <a:rPr lang="en-US" sz="1000" u="none" strike="noStrike">
                          <a:effectLst/>
                        </a:rPr>
                        <a:t>Author:</a:t>
                      </a:r>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02" marR="8302" marT="8302" marB="0" anchor="b"/>
                </a:tc>
                <a:tc>
                  <a:txBody>
                    <a:bodyPr/>
                    <a:lstStyle/>
                    <a:p>
                      <a:pPr algn="l" fontAlgn="b"/>
                      <a:endParaRPr lang="en-US" sz="1000" b="0" i="0" u="none" strike="noStrike" dirty="0">
                        <a:solidFill>
                          <a:srgbClr val="000000"/>
                        </a:solidFill>
                        <a:effectLst/>
                        <a:latin typeface="Calibri" panose="020F0502020204030204" pitchFamily="34" charset="0"/>
                      </a:endParaRPr>
                    </a:p>
                  </a:txBody>
                  <a:tcPr marL="8302" marR="8302" marT="8302" marB="0" anchor="b"/>
                </a:tc>
                <a:extLst>
                  <a:ext uri="{0D108BD9-81ED-4DB2-BD59-A6C34878D82A}">
                    <a16:rowId xmlns:a16="http://schemas.microsoft.com/office/drawing/2014/main" val="1930347017"/>
                  </a:ext>
                </a:extLst>
              </a:tr>
            </a:tbl>
          </a:graphicData>
        </a:graphic>
      </p:graphicFrame>
    </p:spTree>
    <p:extLst>
      <p:ext uri="{BB962C8B-B14F-4D97-AF65-F5344CB8AC3E}">
        <p14:creationId xmlns:p14="http://schemas.microsoft.com/office/powerpoint/2010/main" val="38254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7B6A6-D23E-4415-BCB5-460D439A37F3}"/>
              </a:ext>
            </a:extLst>
          </p:cNvPr>
          <p:cNvSpPr>
            <a:spLocks noGrp="1"/>
          </p:cNvSpPr>
          <p:nvPr>
            <p:ph type="title"/>
          </p:nvPr>
        </p:nvSpPr>
        <p:spPr>
          <a:xfrm>
            <a:off x="838200" y="365126"/>
            <a:ext cx="10515600" cy="615536"/>
          </a:xfrm>
        </p:spPr>
        <p:txBody>
          <a:bodyPr>
            <a:normAutofit/>
          </a:bodyPr>
          <a:lstStyle/>
          <a:p>
            <a:pPr algn="ctr"/>
            <a:r>
              <a:rPr lang="en-US" sz="3200" dirty="0"/>
              <a:t>Monthly Expense Summary</a:t>
            </a:r>
          </a:p>
        </p:txBody>
      </p:sp>
      <p:graphicFrame>
        <p:nvGraphicFramePr>
          <p:cNvPr id="4" name="Content Placeholder 3">
            <a:extLst>
              <a:ext uri="{FF2B5EF4-FFF2-40B4-BE49-F238E27FC236}">
                <a16:creationId xmlns:a16="http://schemas.microsoft.com/office/drawing/2014/main" id="{D8AB14E9-1F61-4E8A-B4AE-B83094F0AF36}"/>
              </a:ext>
            </a:extLst>
          </p:cNvPr>
          <p:cNvGraphicFramePr>
            <a:graphicFrameLocks noGrp="1"/>
          </p:cNvGraphicFramePr>
          <p:nvPr>
            <p:ph idx="1"/>
            <p:extLst>
              <p:ext uri="{D42A27DB-BD31-4B8C-83A1-F6EECF244321}">
                <p14:modId xmlns:p14="http://schemas.microsoft.com/office/powerpoint/2010/main" val="1050388484"/>
              </p:ext>
            </p:extLst>
          </p:nvPr>
        </p:nvGraphicFramePr>
        <p:xfrm>
          <a:off x="1166191" y="1245704"/>
          <a:ext cx="9621080" cy="5102084"/>
        </p:xfrm>
        <a:graphic>
          <a:graphicData uri="http://schemas.openxmlformats.org/drawingml/2006/table">
            <a:tbl>
              <a:tblPr>
                <a:tableStyleId>{5C22544A-7EE6-4342-B048-85BDC9FD1C3A}</a:tableStyleId>
              </a:tblPr>
              <a:tblGrid>
                <a:gridCol w="1177046">
                  <a:extLst>
                    <a:ext uri="{9D8B030D-6E8A-4147-A177-3AD203B41FA5}">
                      <a16:colId xmlns:a16="http://schemas.microsoft.com/office/drawing/2014/main" val="2409244424"/>
                    </a:ext>
                  </a:extLst>
                </a:gridCol>
                <a:gridCol w="1407339">
                  <a:extLst>
                    <a:ext uri="{9D8B030D-6E8A-4147-A177-3AD203B41FA5}">
                      <a16:colId xmlns:a16="http://schemas.microsoft.com/office/drawing/2014/main" val="3456958234"/>
                    </a:ext>
                  </a:extLst>
                </a:gridCol>
                <a:gridCol w="1407339">
                  <a:extLst>
                    <a:ext uri="{9D8B030D-6E8A-4147-A177-3AD203B41FA5}">
                      <a16:colId xmlns:a16="http://schemas.microsoft.com/office/drawing/2014/main" val="3574539269"/>
                    </a:ext>
                  </a:extLst>
                </a:gridCol>
                <a:gridCol w="1407339">
                  <a:extLst>
                    <a:ext uri="{9D8B030D-6E8A-4147-A177-3AD203B41FA5}">
                      <a16:colId xmlns:a16="http://schemas.microsoft.com/office/drawing/2014/main" val="1693698024"/>
                    </a:ext>
                  </a:extLst>
                </a:gridCol>
                <a:gridCol w="1407339">
                  <a:extLst>
                    <a:ext uri="{9D8B030D-6E8A-4147-A177-3AD203B41FA5}">
                      <a16:colId xmlns:a16="http://schemas.microsoft.com/office/drawing/2014/main" val="1490056931"/>
                    </a:ext>
                  </a:extLst>
                </a:gridCol>
                <a:gridCol w="1407339">
                  <a:extLst>
                    <a:ext uri="{9D8B030D-6E8A-4147-A177-3AD203B41FA5}">
                      <a16:colId xmlns:a16="http://schemas.microsoft.com/office/drawing/2014/main" val="1953091170"/>
                    </a:ext>
                  </a:extLst>
                </a:gridCol>
                <a:gridCol w="1407339">
                  <a:extLst>
                    <a:ext uri="{9D8B030D-6E8A-4147-A177-3AD203B41FA5}">
                      <a16:colId xmlns:a16="http://schemas.microsoft.com/office/drawing/2014/main" val="1690082694"/>
                    </a:ext>
                  </a:extLst>
                </a:gridCol>
              </a:tblGrid>
              <a:tr h="389557">
                <a:tc gridSpan="7">
                  <a:txBody>
                    <a:bodyPr/>
                    <a:lstStyle/>
                    <a:p>
                      <a:pPr algn="ctr" fontAlgn="b"/>
                      <a:r>
                        <a:rPr lang="en-US" sz="2000" u="none" strike="noStrike">
                          <a:effectLst/>
                        </a:rPr>
                        <a:t>Monthly Expense Summary</a:t>
                      </a:r>
                      <a:endParaRPr lang="en-US" sz="20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75520893"/>
                  </a:ext>
                </a:extLst>
              </a:tr>
              <a:tr h="260447">
                <a:tc gridSpan="7">
                  <a:txBody>
                    <a:bodyPr/>
                    <a:lstStyle/>
                    <a:p>
                      <a:pPr algn="ctr" fontAlgn="b"/>
                      <a:r>
                        <a:rPr lang="en-US" sz="1400" u="none" strike="noStrike">
                          <a:effectLst/>
                        </a:rPr>
                        <a:t>Expense Categories</a:t>
                      </a:r>
                      <a:endParaRPr lang="en-US" sz="14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698802958"/>
                  </a:ext>
                </a:extLst>
              </a:tr>
              <a:tr h="222604">
                <a:tc>
                  <a:txBody>
                    <a:bodyPr/>
                    <a:lstStyle/>
                    <a:p>
                      <a:pPr algn="l" fontAlgn="b"/>
                      <a:r>
                        <a:rPr lang="en-US" sz="1100" u="none" strike="noStrike">
                          <a:effectLst/>
                        </a:rPr>
                        <a:t>Month</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Repairs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Insurance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Mortgage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Electric</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Water Bill</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Totals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76049182"/>
                  </a:ext>
                </a:extLst>
              </a:tr>
              <a:tr h="222604">
                <a:tc>
                  <a:txBody>
                    <a:bodyPr/>
                    <a:lstStyle/>
                    <a:p>
                      <a:pPr algn="l" fontAlgn="b"/>
                      <a:r>
                        <a:rPr lang="en-US" sz="1100" u="none" strike="noStrike">
                          <a:effectLst/>
                        </a:rPr>
                        <a:t>January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en-US" sz="1100" u="none" strike="noStrike">
                          <a:effectLst/>
                        </a:rPr>
                        <a:t>$0.00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87623163"/>
                  </a:ext>
                </a:extLst>
              </a:tr>
              <a:tr h="222604">
                <a:tc>
                  <a:txBody>
                    <a:bodyPr/>
                    <a:lstStyle/>
                    <a:p>
                      <a:pPr algn="l" fontAlgn="b"/>
                      <a:r>
                        <a:rPr lang="en-US" sz="1100" u="none" strike="noStrike">
                          <a:effectLst/>
                        </a:rPr>
                        <a:t>February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67011973"/>
                  </a:ext>
                </a:extLst>
              </a:tr>
              <a:tr h="222604">
                <a:tc>
                  <a:txBody>
                    <a:bodyPr/>
                    <a:lstStyle/>
                    <a:p>
                      <a:pPr algn="l" fontAlgn="b"/>
                      <a:r>
                        <a:rPr lang="en-US" sz="1100" u="none" strike="noStrike">
                          <a:effectLst/>
                        </a:rPr>
                        <a:t>March</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68918655"/>
                  </a:ext>
                </a:extLst>
              </a:tr>
              <a:tr h="222604">
                <a:tc>
                  <a:txBody>
                    <a:bodyPr/>
                    <a:lstStyle/>
                    <a:p>
                      <a:pPr algn="l" fontAlgn="b"/>
                      <a:r>
                        <a:rPr lang="en-US" sz="1100" u="none" strike="noStrike">
                          <a:effectLst/>
                        </a:rPr>
                        <a:t>April</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45194901"/>
                  </a:ext>
                </a:extLst>
              </a:tr>
              <a:tr h="222604">
                <a:tc>
                  <a:txBody>
                    <a:bodyPr/>
                    <a:lstStyle/>
                    <a:p>
                      <a:pPr algn="l" fontAlgn="b"/>
                      <a:r>
                        <a:rPr lang="en-US" sz="1100" u="none" strike="noStrike">
                          <a:effectLst/>
                        </a:rPr>
                        <a:t>May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07787875"/>
                  </a:ext>
                </a:extLst>
              </a:tr>
              <a:tr h="222604">
                <a:tc>
                  <a:txBody>
                    <a:bodyPr/>
                    <a:lstStyle/>
                    <a:p>
                      <a:pPr algn="l" fontAlgn="b"/>
                      <a:r>
                        <a:rPr lang="en-US" sz="1100" u="none" strike="noStrike">
                          <a:effectLst/>
                        </a:rPr>
                        <a:t>June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42568125"/>
                  </a:ext>
                </a:extLst>
              </a:tr>
              <a:tr h="222604">
                <a:tc>
                  <a:txBody>
                    <a:bodyPr/>
                    <a:lstStyle/>
                    <a:p>
                      <a:pPr algn="l" fontAlgn="b"/>
                      <a:r>
                        <a:rPr lang="en-US" sz="1100" u="none" strike="noStrike">
                          <a:effectLst/>
                        </a:rPr>
                        <a:t>July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41216426"/>
                  </a:ext>
                </a:extLst>
              </a:tr>
              <a:tr h="222604">
                <a:tc>
                  <a:txBody>
                    <a:bodyPr/>
                    <a:lstStyle/>
                    <a:p>
                      <a:pPr algn="l" fontAlgn="b"/>
                      <a:r>
                        <a:rPr lang="en-US" sz="1100" u="none" strike="noStrike">
                          <a:effectLst/>
                        </a:rPr>
                        <a:t>August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31983949"/>
                  </a:ext>
                </a:extLst>
              </a:tr>
              <a:tr h="222604">
                <a:tc>
                  <a:txBody>
                    <a:bodyPr/>
                    <a:lstStyle/>
                    <a:p>
                      <a:pPr algn="l" fontAlgn="b"/>
                      <a:r>
                        <a:rPr lang="en-US" sz="1100" u="none" strike="noStrike">
                          <a:effectLst/>
                        </a:rPr>
                        <a:t>September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84322024"/>
                  </a:ext>
                </a:extLst>
              </a:tr>
              <a:tr h="222604">
                <a:tc>
                  <a:txBody>
                    <a:bodyPr/>
                    <a:lstStyle/>
                    <a:p>
                      <a:pPr algn="l" fontAlgn="b"/>
                      <a:r>
                        <a:rPr lang="en-US" sz="1100" u="none" strike="noStrike">
                          <a:effectLst/>
                        </a:rPr>
                        <a:t>October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92518155"/>
                  </a:ext>
                </a:extLst>
              </a:tr>
              <a:tr h="222604">
                <a:tc>
                  <a:txBody>
                    <a:bodyPr/>
                    <a:lstStyle/>
                    <a:p>
                      <a:pPr algn="l" fontAlgn="b"/>
                      <a:r>
                        <a:rPr lang="en-US" sz="1100" u="none" strike="noStrike">
                          <a:effectLst/>
                        </a:rPr>
                        <a:t>November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85169396"/>
                  </a:ext>
                </a:extLst>
              </a:tr>
              <a:tr h="222604">
                <a:tc>
                  <a:txBody>
                    <a:bodyPr/>
                    <a:lstStyle/>
                    <a:p>
                      <a:pPr algn="l" fontAlgn="b"/>
                      <a:r>
                        <a:rPr lang="en-US" sz="1100" u="none" strike="noStrike">
                          <a:effectLst/>
                        </a:rPr>
                        <a:t>December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84481992"/>
                  </a:ext>
                </a:extLst>
              </a:tr>
              <a:tr h="222604">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59806010"/>
                  </a:ext>
                </a:extLst>
              </a:tr>
              <a:tr h="222604">
                <a:tc>
                  <a:txBody>
                    <a:bodyPr/>
                    <a:lstStyle/>
                    <a:p>
                      <a:pPr algn="l" fontAlgn="b"/>
                      <a:r>
                        <a:rPr lang="en-US" sz="1100" u="none" strike="noStrike">
                          <a:effectLst/>
                        </a:rPr>
                        <a:t>Totals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59221438"/>
                  </a:ext>
                </a:extLst>
              </a:tr>
              <a:tr h="222604">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11992487"/>
                  </a:ext>
                </a:extLst>
              </a:tr>
              <a:tr h="222604">
                <a:tc>
                  <a:txBody>
                    <a:bodyPr/>
                    <a:lstStyle/>
                    <a:p>
                      <a:pPr algn="l" fontAlgn="b"/>
                      <a:r>
                        <a:rPr lang="en-US" sz="1100" u="none" strike="noStrike">
                          <a:effectLst/>
                        </a:rPr>
                        <a:t>Source: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54737084"/>
                  </a:ext>
                </a:extLst>
              </a:tr>
              <a:tr h="222604">
                <a:tc>
                  <a:txBody>
                    <a:bodyPr/>
                    <a:lstStyle/>
                    <a:p>
                      <a:pPr algn="l" fontAlgn="b"/>
                      <a:r>
                        <a:rPr lang="en-US" sz="1100" u="none" strike="noStrike">
                          <a:effectLst/>
                        </a:rPr>
                        <a:t>Date: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27409557"/>
                  </a:ext>
                </a:extLst>
              </a:tr>
              <a:tr h="222604">
                <a:tc>
                  <a:txBody>
                    <a:bodyPr/>
                    <a:lstStyle/>
                    <a:p>
                      <a:pPr algn="l" fontAlgn="b"/>
                      <a:r>
                        <a:rPr lang="en-US" sz="1100" u="none" strike="noStrike">
                          <a:effectLst/>
                        </a:rPr>
                        <a:t>Time: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41052495"/>
                  </a:ext>
                </a:extLst>
              </a:tr>
              <a:tr h="222604">
                <a:tc>
                  <a:txBody>
                    <a:bodyPr/>
                    <a:lstStyle/>
                    <a:p>
                      <a:pPr algn="l" fontAlgn="b"/>
                      <a:r>
                        <a:rPr lang="en-US" sz="1100" u="none" strike="noStrike">
                          <a:effectLst/>
                        </a:rPr>
                        <a:t>Author: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27623732"/>
                  </a:ext>
                </a:extLst>
              </a:tr>
            </a:tbl>
          </a:graphicData>
        </a:graphic>
      </p:graphicFrame>
    </p:spTree>
    <p:extLst>
      <p:ext uri="{BB962C8B-B14F-4D97-AF65-F5344CB8AC3E}">
        <p14:creationId xmlns:p14="http://schemas.microsoft.com/office/powerpoint/2010/main" val="1867656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06505-8CAA-4249-9144-F6482EED3AA4}"/>
              </a:ext>
            </a:extLst>
          </p:cNvPr>
          <p:cNvSpPr>
            <a:spLocks noGrp="1"/>
          </p:cNvSpPr>
          <p:nvPr>
            <p:ph type="title"/>
          </p:nvPr>
        </p:nvSpPr>
        <p:spPr>
          <a:xfrm>
            <a:off x="838200" y="365126"/>
            <a:ext cx="10515600" cy="655292"/>
          </a:xfrm>
        </p:spPr>
        <p:txBody>
          <a:bodyPr>
            <a:normAutofit/>
          </a:bodyPr>
          <a:lstStyle/>
          <a:p>
            <a:pPr algn="ctr"/>
            <a:r>
              <a:rPr lang="en-US" sz="3200" dirty="0"/>
              <a:t>Tenants by Unit with Name and Phone Numbers</a:t>
            </a:r>
          </a:p>
        </p:txBody>
      </p:sp>
      <p:graphicFrame>
        <p:nvGraphicFramePr>
          <p:cNvPr id="4" name="Content Placeholder 3">
            <a:extLst>
              <a:ext uri="{FF2B5EF4-FFF2-40B4-BE49-F238E27FC236}">
                <a16:creationId xmlns:a16="http://schemas.microsoft.com/office/drawing/2014/main" id="{B99676C4-4E6E-4821-8D92-55B7DA7EE811}"/>
              </a:ext>
            </a:extLst>
          </p:cNvPr>
          <p:cNvGraphicFramePr>
            <a:graphicFrameLocks noGrp="1"/>
          </p:cNvGraphicFramePr>
          <p:nvPr>
            <p:ph idx="1"/>
            <p:extLst>
              <p:ext uri="{D42A27DB-BD31-4B8C-83A1-F6EECF244321}">
                <p14:modId xmlns:p14="http://schemas.microsoft.com/office/powerpoint/2010/main" val="2926815053"/>
              </p:ext>
            </p:extLst>
          </p:nvPr>
        </p:nvGraphicFramePr>
        <p:xfrm>
          <a:off x="1524000" y="1404729"/>
          <a:ext cx="9501808" cy="4916555"/>
        </p:xfrm>
        <a:graphic>
          <a:graphicData uri="http://schemas.openxmlformats.org/drawingml/2006/table">
            <a:tbl>
              <a:tblPr>
                <a:tableStyleId>{5C22544A-7EE6-4342-B048-85BDC9FD1C3A}</a:tableStyleId>
              </a:tblPr>
              <a:tblGrid>
                <a:gridCol w="1765559">
                  <a:extLst>
                    <a:ext uri="{9D8B030D-6E8A-4147-A177-3AD203B41FA5}">
                      <a16:colId xmlns:a16="http://schemas.microsoft.com/office/drawing/2014/main" val="3855828212"/>
                    </a:ext>
                  </a:extLst>
                </a:gridCol>
                <a:gridCol w="2487291">
                  <a:extLst>
                    <a:ext uri="{9D8B030D-6E8A-4147-A177-3AD203B41FA5}">
                      <a16:colId xmlns:a16="http://schemas.microsoft.com/office/drawing/2014/main" val="2254074945"/>
                    </a:ext>
                  </a:extLst>
                </a:gridCol>
                <a:gridCol w="2791491">
                  <a:extLst>
                    <a:ext uri="{9D8B030D-6E8A-4147-A177-3AD203B41FA5}">
                      <a16:colId xmlns:a16="http://schemas.microsoft.com/office/drawing/2014/main" val="4190030480"/>
                    </a:ext>
                  </a:extLst>
                </a:gridCol>
                <a:gridCol w="2457467">
                  <a:extLst>
                    <a:ext uri="{9D8B030D-6E8A-4147-A177-3AD203B41FA5}">
                      <a16:colId xmlns:a16="http://schemas.microsoft.com/office/drawing/2014/main" val="662581674"/>
                    </a:ext>
                  </a:extLst>
                </a:gridCol>
              </a:tblGrid>
              <a:tr h="289891">
                <a:tc gridSpan="4">
                  <a:txBody>
                    <a:bodyPr/>
                    <a:lstStyle/>
                    <a:p>
                      <a:pPr algn="ctr" fontAlgn="b"/>
                      <a:r>
                        <a:rPr lang="en-US" sz="1400" u="none" strike="noStrike">
                          <a:effectLst/>
                        </a:rPr>
                        <a:t>Tenants by Unit with Name and Phone Number</a:t>
                      </a:r>
                      <a:endParaRPr lang="en-US" sz="14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63131227"/>
                  </a:ext>
                </a:extLst>
              </a:tr>
              <a:tr h="231913">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86342136"/>
                  </a:ext>
                </a:extLst>
              </a:tr>
              <a:tr h="231913">
                <a:tc>
                  <a:txBody>
                    <a:bodyPr/>
                    <a:lstStyle/>
                    <a:p>
                      <a:pPr algn="ctr" fontAlgn="ctr"/>
                      <a:r>
                        <a:rPr lang="en-US" sz="1100" u="none" strike="noStrike">
                          <a:effectLst/>
                        </a:rPr>
                        <a:t>Unit</a:t>
                      </a:r>
                      <a:endParaRPr lang="en-US"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Last Name</a:t>
                      </a:r>
                      <a:endParaRPr lang="en-US"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First Name</a:t>
                      </a:r>
                      <a:endParaRPr lang="en-US"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Phone Number</a:t>
                      </a:r>
                      <a:endParaRPr lang="en-US" sz="1100" b="1"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072278846"/>
                  </a:ext>
                </a:extLst>
              </a:tr>
              <a:tr h="231913">
                <a:tc>
                  <a:txBody>
                    <a:bodyPr/>
                    <a:lstStyle/>
                    <a:p>
                      <a:pPr algn="ctr"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556721889"/>
                  </a:ext>
                </a:extLst>
              </a:tr>
              <a:tr h="220317">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a:effectLst/>
                        </a:rPr>
                        <a:t>(XXX) XXX-XXXX</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070996724"/>
                  </a:ext>
                </a:extLst>
              </a:tr>
              <a:tr h="231913">
                <a:tc>
                  <a:txBody>
                    <a:bodyPr/>
                    <a:lstStyle/>
                    <a:p>
                      <a:pPr algn="ctr" fontAlgn="ctr"/>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51372543"/>
                  </a:ext>
                </a:extLst>
              </a:tr>
              <a:tr h="231913">
                <a:tc>
                  <a:txBody>
                    <a:bodyPr/>
                    <a:lstStyle/>
                    <a:p>
                      <a:pPr algn="ctr" fontAlgn="ctr"/>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961080440"/>
                  </a:ext>
                </a:extLst>
              </a:tr>
              <a:tr h="231913">
                <a:tc>
                  <a:txBody>
                    <a:bodyPr/>
                    <a:lstStyle/>
                    <a:p>
                      <a:pPr algn="ctr" fontAlgn="ctr"/>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856355238"/>
                  </a:ext>
                </a:extLst>
              </a:tr>
              <a:tr h="231913">
                <a:tc>
                  <a:txBody>
                    <a:bodyPr/>
                    <a:lstStyle/>
                    <a:p>
                      <a:pPr algn="ctr" fontAlgn="ctr"/>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158709689"/>
                  </a:ext>
                </a:extLst>
              </a:tr>
              <a:tr h="231913">
                <a:tc>
                  <a:txBody>
                    <a:bodyPr/>
                    <a:lstStyle/>
                    <a:p>
                      <a:pPr algn="ctr" fontAlgn="ctr"/>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76493074"/>
                  </a:ext>
                </a:extLst>
              </a:tr>
              <a:tr h="231913">
                <a:tc>
                  <a:txBody>
                    <a:bodyPr/>
                    <a:lstStyle/>
                    <a:p>
                      <a:pPr algn="ctr" fontAlgn="ctr"/>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407346830"/>
                  </a:ext>
                </a:extLst>
              </a:tr>
              <a:tr h="231913">
                <a:tc>
                  <a:txBody>
                    <a:bodyPr/>
                    <a:lstStyle/>
                    <a:p>
                      <a:pPr algn="ctr" fontAlgn="ctr"/>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705843240"/>
                  </a:ext>
                </a:extLst>
              </a:tr>
              <a:tr h="231913">
                <a:tc>
                  <a:txBody>
                    <a:bodyPr/>
                    <a:lstStyle/>
                    <a:p>
                      <a:pPr algn="ctr" fontAlgn="ctr"/>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082994134"/>
                  </a:ext>
                </a:extLst>
              </a:tr>
              <a:tr h="231913">
                <a:tc>
                  <a:txBody>
                    <a:bodyPr/>
                    <a:lstStyle/>
                    <a:p>
                      <a:pPr algn="ctr" fontAlgn="ctr"/>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624708395"/>
                  </a:ext>
                </a:extLst>
              </a:tr>
              <a:tr h="231913">
                <a:tc>
                  <a:txBody>
                    <a:bodyPr/>
                    <a:lstStyle/>
                    <a:p>
                      <a:pPr algn="ctr" fontAlgn="ctr"/>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643467715"/>
                  </a:ext>
                </a:extLst>
              </a:tr>
              <a:tr h="231913">
                <a:tc>
                  <a:txBody>
                    <a:bodyPr/>
                    <a:lstStyle/>
                    <a:p>
                      <a:pPr algn="ctr" fontAlgn="ctr"/>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552742155"/>
                  </a:ext>
                </a:extLst>
              </a:tr>
              <a:tr h="231913">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52474914"/>
                  </a:ext>
                </a:extLst>
              </a:tr>
              <a:tr h="231913">
                <a:tc>
                  <a:txBody>
                    <a:bodyPr/>
                    <a:lstStyle/>
                    <a:p>
                      <a:pPr algn="r" fontAlgn="b"/>
                      <a:r>
                        <a:rPr lang="en-US" sz="1100" u="none" strike="noStrike">
                          <a:effectLst/>
                        </a:rPr>
                        <a:t>Source: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38703500"/>
                  </a:ext>
                </a:extLst>
              </a:tr>
              <a:tr h="231913">
                <a:tc>
                  <a:txBody>
                    <a:bodyPr/>
                    <a:lstStyle/>
                    <a:p>
                      <a:pPr algn="r" fontAlgn="b"/>
                      <a:r>
                        <a:rPr lang="en-US" sz="1100" u="none" strike="noStrike">
                          <a:effectLst/>
                        </a:rPr>
                        <a:t>Date: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71353232"/>
                  </a:ext>
                </a:extLst>
              </a:tr>
              <a:tr h="231913">
                <a:tc>
                  <a:txBody>
                    <a:bodyPr/>
                    <a:lstStyle/>
                    <a:p>
                      <a:pPr algn="r" fontAlgn="b"/>
                      <a:r>
                        <a:rPr lang="en-US" sz="1100" u="none" strike="noStrike">
                          <a:effectLst/>
                        </a:rPr>
                        <a:t>Time: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95846259"/>
                  </a:ext>
                </a:extLst>
              </a:tr>
              <a:tr h="231913">
                <a:tc>
                  <a:txBody>
                    <a:bodyPr/>
                    <a:lstStyle/>
                    <a:p>
                      <a:pPr algn="r" fontAlgn="b"/>
                      <a:r>
                        <a:rPr lang="en-US" sz="1100" u="none" strike="noStrike">
                          <a:effectLst/>
                        </a:rPr>
                        <a:t>Author: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89002918"/>
                  </a:ext>
                </a:extLst>
              </a:tr>
            </a:tbl>
          </a:graphicData>
        </a:graphic>
      </p:graphicFrame>
    </p:spTree>
    <p:extLst>
      <p:ext uri="{BB962C8B-B14F-4D97-AF65-F5344CB8AC3E}">
        <p14:creationId xmlns:p14="http://schemas.microsoft.com/office/powerpoint/2010/main" val="1633817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9818C-FDB2-446D-A2D0-87DB23DA9DFD}"/>
              </a:ext>
            </a:extLst>
          </p:cNvPr>
          <p:cNvSpPr>
            <a:spLocks noGrp="1"/>
          </p:cNvSpPr>
          <p:nvPr>
            <p:ph type="title"/>
          </p:nvPr>
        </p:nvSpPr>
        <p:spPr>
          <a:xfrm>
            <a:off x="838200" y="238540"/>
            <a:ext cx="10515600" cy="609600"/>
          </a:xfrm>
        </p:spPr>
        <p:txBody>
          <a:bodyPr>
            <a:normAutofit/>
          </a:bodyPr>
          <a:lstStyle/>
          <a:p>
            <a:pPr algn="ctr"/>
            <a:r>
              <a:rPr lang="en-US" sz="3600" dirty="0"/>
              <a:t>Expense Divided by Income by Month</a:t>
            </a:r>
          </a:p>
        </p:txBody>
      </p:sp>
      <p:graphicFrame>
        <p:nvGraphicFramePr>
          <p:cNvPr id="4" name="Content Placeholder 3">
            <a:extLst>
              <a:ext uri="{FF2B5EF4-FFF2-40B4-BE49-F238E27FC236}">
                <a16:creationId xmlns:a16="http://schemas.microsoft.com/office/drawing/2014/main" id="{0A09C22A-D357-4065-AC32-12C79D7BDFB6}"/>
              </a:ext>
            </a:extLst>
          </p:cNvPr>
          <p:cNvGraphicFramePr>
            <a:graphicFrameLocks noGrp="1"/>
          </p:cNvGraphicFramePr>
          <p:nvPr>
            <p:ph idx="1"/>
            <p:extLst>
              <p:ext uri="{D42A27DB-BD31-4B8C-83A1-F6EECF244321}">
                <p14:modId xmlns:p14="http://schemas.microsoft.com/office/powerpoint/2010/main" val="3575827998"/>
              </p:ext>
            </p:extLst>
          </p:nvPr>
        </p:nvGraphicFramePr>
        <p:xfrm>
          <a:off x="1895061" y="967410"/>
          <a:ext cx="8269355" cy="5300863"/>
        </p:xfrm>
        <a:graphic>
          <a:graphicData uri="http://schemas.openxmlformats.org/drawingml/2006/table">
            <a:tbl>
              <a:tblPr>
                <a:tableStyleId>{5C22544A-7EE6-4342-B048-85BDC9FD1C3A}</a:tableStyleId>
              </a:tblPr>
              <a:tblGrid>
                <a:gridCol w="1883906">
                  <a:extLst>
                    <a:ext uri="{9D8B030D-6E8A-4147-A177-3AD203B41FA5}">
                      <a16:colId xmlns:a16="http://schemas.microsoft.com/office/drawing/2014/main" val="401556649"/>
                    </a:ext>
                  </a:extLst>
                </a:gridCol>
                <a:gridCol w="2121873">
                  <a:extLst>
                    <a:ext uri="{9D8B030D-6E8A-4147-A177-3AD203B41FA5}">
                      <a16:colId xmlns:a16="http://schemas.microsoft.com/office/drawing/2014/main" val="1043733744"/>
                    </a:ext>
                  </a:extLst>
                </a:gridCol>
                <a:gridCol w="2042549">
                  <a:extLst>
                    <a:ext uri="{9D8B030D-6E8A-4147-A177-3AD203B41FA5}">
                      <a16:colId xmlns:a16="http://schemas.microsoft.com/office/drawing/2014/main" val="942799034"/>
                    </a:ext>
                  </a:extLst>
                </a:gridCol>
                <a:gridCol w="2221027">
                  <a:extLst>
                    <a:ext uri="{9D8B030D-6E8A-4147-A177-3AD203B41FA5}">
                      <a16:colId xmlns:a16="http://schemas.microsoft.com/office/drawing/2014/main" val="3340435984"/>
                    </a:ext>
                  </a:extLst>
                </a:gridCol>
              </a:tblGrid>
              <a:tr h="297802">
                <a:tc gridSpan="4">
                  <a:txBody>
                    <a:bodyPr/>
                    <a:lstStyle/>
                    <a:p>
                      <a:pPr algn="ctr" fontAlgn="b"/>
                      <a:r>
                        <a:rPr lang="en-US" sz="1400" u="none" strike="noStrike">
                          <a:effectLst/>
                        </a:rPr>
                        <a:t>Expense Divided by Income by Month</a:t>
                      </a:r>
                      <a:endParaRPr lang="en-US" sz="14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30908147"/>
                  </a:ext>
                </a:extLst>
              </a:tr>
              <a:tr h="238241">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66591080"/>
                  </a:ext>
                </a:extLst>
              </a:tr>
              <a:tr h="238241">
                <a:tc>
                  <a:txBody>
                    <a:bodyPr/>
                    <a:lstStyle/>
                    <a:p>
                      <a:pPr algn="l" fontAlgn="b"/>
                      <a:r>
                        <a:rPr lang="en-US" sz="1100" u="none" strike="noStrike">
                          <a:effectLst/>
                        </a:rPr>
                        <a:t>Month</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Expense Totals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Income Totals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Expense/Income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47405403"/>
                  </a:ext>
                </a:extLst>
              </a:tr>
              <a:tr h="238241">
                <a:tc>
                  <a:txBody>
                    <a:bodyPr/>
                    <a:lstStyle/>
                    <a:p>
                      <a:pPr algn="l" fontAlgn="b"/>
                      <a:r>
                        <a:rPr lang="en-US" sz="1100" u="none" strike="noStrike">
                          <a:effectLst/>
                        </a:rPr>
                        <a:t>January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$X.XX</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$X.XX</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XX%</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00787120"/>
                  </a:ext>
                </a:extLst>
              </a:tr>
              <a:tr h="238241">
                <a:tc>
                  <a:txBody>
                    <a:bodyPr/>
                    <a:lstStyle/>
                    <a:p>
                      <a:pPr algn="l" fontAlgn="b"/>
                      <a:r>
                        <a:rPr lang="en-US" sz="1100" u="none" strike="noStrike">
                          <a:effectLst/>
                        </a:rPr>
                        <a:t>February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19622088"/>
                  </a:ext>
                </a:extLst>
              </a:tr>
              <a:tr h="238241">
                <a:tc>
                  <a:txBody>
                    <a:bodyPr/>
                    <a:lstStyle/>
                    <a:p>
                      <a:pPr algn="l" fontAlgn="b"/>
                      <a:r>
                        <a:rPr lang="en-US" sz="1100" u="none" strike="noStrike">
                          <a:effectLst/>
                        </a:rPr>
                        <a:t>March</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96489662"/>
                  </a:ext>
                </a:extLst>
              </a:tr>
              <a:tr h="238241">
                <a:tc>
                  <a:txBody>
                    <a:bodyPr/>
                    <a:lstStyle/>
                    <a:p>
                      <a:pPr algn="l" fontAlgn="b"/>
                      <a:r>
                        <a:rPr lang="en-US" sz="1100" u="none" strike="noStrike">
                          <a:effectLst/>
                        </a:rPr>
                        <a:t>April</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32390345"/>
                  </a:ext>
                </a:extLst>
              </a:tr>
              <a:tr h="238241">
                <a:tc>
                  <a:txBody>
                    <a:bodyPr/>
                    <a:lstStyle/>
                    <a:p>
                      <a:pPr algn="l" fontAlgn="b"/>
                      <a:r>
                        <a:rPr lang="en-US" sz="1100" u="none" strike="noStrike">
                          <a:effectLst/>
                        </a:rPr>
                        <a:t>May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72442123"/>
                  </a:ext>
                </a:extLst>
              </a:tr>
              <a:tr h="238241">
                <a:tc>
                  <a:txBody>
                    <a:bodyPr/>
                    <a:lstStyle/>
                    <a:p>
                      <a:pPr algn="l" fontAlgn="b"/>
                      <a:r>
                        <a:rPr lang="en-US" sz="1100" u="none" strike="noStrike">
                          <a:effectLst/>
                        </a:rPr>
                        <a:t>June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84983618"/>
                  </a:ext>
                </a:extLst>
              </a:tr>
              <a:tr h="238241">
                <a:tc>
                  <a:txBody>
                    <a:bodyPr/>
                    <a:lstStyle/>
                    <a:p>
                      <a:pPr algn="l" fontAlgn="b"/>
                      <a:r>
                        <a:rPr lang="en-US" sz="1100" u="none" strike="noStrike">
                          <a:effectLst/>
                        </a:rPr>
                        <a:t>July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91542494"/>
                  </a:ext>
                </a:extLst>
              </a:tr>
              <a:tr h="238241">
                <a:tc>
                  <a:txBody>
                    <a:bodyPr/>
                    <a:lstStyle/>
                    <a:p>
                      <a:pPr algn="l" fontAlgn="b"/>
                      <a:r>
                        <a:rPr lang="en-US" sz="1100" u="none" strike="noStrike">
                          <a:effectLst/>
                        </a:rPr>
                        <a:t>August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47203334"/>
                  </a:ext>
                </a:extLst>
              </a:tr>
              <a:tr h="238241">
                <a:tc>
                  <a:txBody>
                    <a:bodyPr/>
                    <a:lstStyle/>
                    <a:p>
                      <a:pPr algn="l" fontAlgn="b"/>
                      <a:r>
                        <a:rPr lang="en-US" sz="1100" u="none" strike="noStrike">
                          <a:effectLst/>
                        </a:rPr>
                        <a:t>September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04011145"/>
                  </a:ext>
                </a:extLst>
              </a:tr>
              <a:tr h="238241">
                <a:tc>
                  <a:txBody>
                    <a:bodyPr/>
                    <a:lstStyle/>
                    <a:p>
                      <a:pPr algn="l" fontAlgn="b"/>
                      <a:r>
                        <a:rPr lang="en-US" sz="1100" u="none" strike="noStrike">
                          <a:effectLst/>
                        </a:rPr>
                        <a:t>October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18996520"/>
                  </a:ext>
                </a:extLst>
              </a:tr>
              <a:tr h="238241">
                <a:tc>
                  <a:txBody>
                    <a:bodyPr/>
                    <a:lstStyle/>
                    <a:p>
                      <a:pPr algn="l" fontAlgn="b"/>
                      <a:r>
                        <a:rPr lang="en-US" sz="1100" u="none" strike="noStrike">
                          <a:effectLst/>
                        </a:rPr>
                        <a:t>November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37011948"/>
                  </a:ext>
                </a:extLst>
              </a:tr>
              <a:tr h="238241">
                <a:tc>
                  <a:txBody>
                    <a:bodyPr/>
                    <a:lstStyle/>
                    <a:p>
                      <a:pPr algn="l" fontAlgn="b"/>
                      <a:r>
                        <a:rPr lang="en-US" sz="1100" u="none" strike="noStrike">
                          <a:effectLst/>
                        </a:rPr>
                        <a:t>December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4281290"/>
                  </a:ext>
                </a:extLst>
              </a:tr>
              <a:tr h="238241">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34857415"/>
                  </a:ext>
                </a:extLst>
              </a:tr>
              <a:tr h="238241">
                <a:tc>
                  <a:txBody>
                    <a:bodyPr/>
                    <a:lstStyle/>
                    <a:p>
                      <a:pPr algn="l" fontAlgn="b"/>
                      <a:r>
                        <a:rPr lang="en-US" sz="1100" u="none" strike="noStrike">
                          <a:effectLst/>
                        </a:rPr>
                        <a:t>Totals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78614117"/>
                  </a:ext>
                </a:extLst>
              </a:tr>
              <a:tr h="238241">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6563936"/>
                  </a:ext>
                </a:extLst>
              </a:tr>
              <a:tr h="238241">
                <a:tc>
                  <a:txBody>
                    <a:bodyPr/>
                    <a:lstStyle/>
                    <a:p>
                      <a:pPr algn="l" fontAlgn="b"/>
                      <a:r>
                        <a:rPr lang="en-US" sz="1100" u="none" strike="noStrike">
                          <a:effectLst/>
                        </a:rPr>
                        <a:t>Source: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36890467"/>
                  </a:ext>
                </a:extLst>
              </a:tr>
              <a:tr h="238241">
                <a:tc>
                  <a:txBody>
                    <a:bodyPr/>
                    <a:lstStyle/>
                    <a:p>
                      <a:pPr algn="l" fontAlgn="b"/>
                      <a:r>
                        <a:rPr lang="en-US" sz="1100" u="none" strike="noStrike">
                          <a:effectLst/>
                        </a:rPr>
                        <a:t>Date: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43456136"/>
                  </a:ext>
                </a:extLst>
              </a:tr>
              <a:tr h="238241">
                <a:tc>
                  <a:txBody>
                    <a:bodyPr/>
                    <a:lstStyle/>
                    <a:p>
                      <a:pPr algn="l" fontAlgn="b"/>
                      <a:r>
                        <a:rPr lang="en-US" sz="1100" u="none" strike="noStrike">
                          <a:effectLst/>
                        </a:rPr>
                        <a:t>Time: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28195254"/>
                  </a:ext>
                </a:extLst>
              </a:tr>
              <a:tr h="238241">
                <a:tc>
                  <a:txBody>
                    <a:bodyPr/>
                    <a:lstStyle/>
                    <a:p>
                      <a:pPr algn="l" fontAlgn="b"/>
                      <a:r>
                        <a:rPr lang="en-US" sz="1100" u="none" strike="noStrike">
                          <a:effectLst/>
                        </a:rPr>
                        <a:t>Analyst: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41985196"/>
                  </a:ext>
                </a:extLst>
              </a:tr>
            </a:tbl>
          </a:graphicData>
        </a:graphic>
      </p:graphicFrame>
    </p:spTree>
    <p:extLst>
      <p:ext uri="{BB962C8B-B14F-4D97-AF65-F5344CB8AC3E}">
        <p14:creationId xmlns:p14="http://schemas.microsoft.com/office/powerpoint/2010/main" val="2041430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2C7A4-D634-4C32-B523-3EC59AD166AD}"/>
              </a:ext>
            </a:extLst>
          </p:cNvPr>
          <p:cNvSpPr>
            <a:spLocks noGrp="1"/>
          </p:cNvSpPr>
          <p:nvPr>
            <p:ph type="title"/>
          </p:nvPr>
        </p:nvSpPr>
        <p:spPr>
          <a:xfrm>
            <a:off x="384313" y="365126"/>
            <a:ext cx="10969487" cy="655292"/>
          </a:xfrm>
        </p:spPr>
        <p:txBody>
          <a:bodyPr>
            <a:normAutofit/>
          </a:bodyPr>
          <a:lstStyle/>
          <a:p>
            <a:pPr algn="ctr"/>
            <a:r>
              <a:rPr lang="en-US" sz="3600" dirty="0"/>
              <a:t>Create a Data Entry Form for Tenant Information</a:t>
            </a:r>
          </a:p>
        </p:txBody>
      </p:sp>
      <p:pic>
        <p:nvPicPr>
          <p:cNvPr id="4" name="Content Placeholder 3">
            <a:extLst>
              <a:ext uri="{FF2B5EF4-FFF2-40B4-BE49-F238E27FC236}">
                <a16:creationId xmlns:a16="http://schemas.microsoft.com/office/drawing/2014/main" id="{7545B881-0853-4CB7-9EDD-6E3A7EA55837}"/>
              </a:ext>
            </a:extLst>
          </p:cNvPr>
          <p:cNvPicPr>
            <a:picLocks noGrp="1" noChangeAspect="1"/>
          </p:cNvPicPr>
          <p:nvPr>
            <p:ph idx="1"/>
          </p:nvPr>
        </p:nvPicPr>
        <p:blipFill>
          <a:blip r:embed="rId2"/>
          <a:stretch>
            <a:fillRect/>
          </a:stretch>
        </p:blipFill>
        <p:spPr>
          <a:xfrm>
            <a:off x="1605063" y="1127125"/>
            <a:ext cx="8981873" cy="5049838"/>
          </a:xfrm>
          <a:prstGeom prst="rect">
            <a:avLst/>
          </a:prstGeom>
        </p:spPr>
      </p:pic>
    </p:spTree>
    <p:extLst>
      <p:ext uri="{BB962C8B-B14F-4D97-AF65-F5344CB8AC3E}">
        <p14:creationId xmlns:p14="http://schemas.microsoft.com/office/powerpoint/2010/main" val="17554586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597</TotalTime>
  <Words>502</Words>
  <Application>Microsoft Office PowerPoint</Application>
  <PresentationFormat>Widescreen</PresentationFormat>
  <Paragraphs>175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Second Project</vt:lpstr>
      <vt:lpstr>Tools and Expectations</vt:lpstr>
      <vt:lpstr>Get the required Excel files (Second Project Data) and incorporate them into an Access database named Second Project Database. Establish the necessary relationships between the tables with the appropriate primary and foreign keys. The Excel workbook Second Project Data contains the necessary data in spreadsheets The following sheets are to be incorporated into your Access database:</vt:lpstr>
      <vt:lpstr>Please produce the following tables/form:</vt:lpstr>
      <vt:lpstr>Monthly Rent Summary</vt:lpstr>
      <vt:lpstr>Monthly Expense Summary</vt:lpstr>
      <vt:lpstr>Tenants by Unit with Name and Phone Numbers</vt:lpstr>
      <vt:lpstr>Expense Divided by Income by Month</vt:lpstr>
      <vt:lpstr>Create a Data Entry Form for Tenant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A. Hemenway</dc:creator>
  <cp:lastModifiedBy>Hemenway,David A.(Accounting and Business Information Systems)</cp:lastModifiedBy>
  <cp:revision>27</cp:revision>
  <cp:lastPrinted>2021-11-18T22:25:57Z</cp:lastPrinted>
  <dcterms:created xsi:type="dcterms:W3CDTF">2019-12-01T16:20:41Z</dcterms:created>
  <dcterms:modified xsi:type="dcterms:W3CDTF">2022-04-17T01:25:14Z</dcterms:modified>
</cp:coreProperties>
</file>