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0" r:id="rId6"/>
    <p:sldId id="265" r:id="rId7"/>
    <p:sldId id="264" r:id="rId8"/>
    <p:sldId id="266" r:id="rId9"/>
    <p:sldId id="267" r:id="rId10"/>
    <p:sldId id="270" r:id="rId11"/>
    <p:sldId id="271" r:id="rId12"/>
    <p:sldId id="276" r:id="rId13"/>
    <p:sldId id="274" r:id="rId14"/>
    <p:sldId id="275" r:id="rId15"/>
    <p:sldId id="273" r:id="rId16"/>
    <p:sldId id="282" r:id="rId17"/>
    <p:sldId id="280" r:id="rId18"/>
    <p:sldId id="281" r:id="rId19"/>
    <p:sldId id="279" r:id="rId20"/>
    <p:sldId id="259" r:id="rId21"/>
    <p:sldId id="26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sorterViewPr>
    <p:cViewPr>
      <p:scale>
        <a:sx n="100" d="100"/>
        <a:sy n="100" d="100"/>
      </p:scale>
      <p:origin x="0" y="-664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B96C-E1D4-4E1C-B4C9-2E5348803A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53F13E-AE7D-44F3-9F19-4FE5B4757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619CE6-7482-4D80-AC03-5A865D69DA24}"/>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5" name="Footer Placeholder 4">
            <a:extLst>
              <a:ext uri="{FF2B5EF4-FFF2-40B4-BE49-F238E27FC236}">
                <a16:creationId xmlns:a16="http://schemas.microsoft.com/office/drawing/2014/main" id="{1291D235-E1F8-4033-A652-A605CA0FFF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05F47E-5905-4611-AA6E-D59421BF27FD}"/>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260253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044E-FF31-4C83-9272-7E4648A09F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16A690-EC32-4BC1-8057-8A24396B9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03DA6-ACB8-47CC-A9D2-5D055AABE864}"/>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5" name="Footer Placeholder 4">
            <a:extLst>
              <a:ext uri="{FF2B5EF4-FFF2-40B4-BE49-F238E27FC236}">
                <a16:creationId xmlns:a16="http://schemas.microsoft.com/office/drawing/2014/main" id="{517649BB-F8FE-4442-93E7-E0A0E3394E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0C76F0-A8B0-4837-9C3E-DF83B4D830B6}"/>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395339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1CC09-4488-4E38-AAA8-A4B491C217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C17AAE-589C-4139-9C4C-1843376B64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9D365-A4BC-43EE-8371-1F1C29477B61}"/>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5" name="Footer Placeholder 4">
            <a:extLst>
              <a:ext uri="{FF2B5EF4-FFF2-40B4-BE49-F238E27FC236}">
                <a16:creationId xmlns:a16="http://schemas.microsoft.com/office/drawing/2014/main" id="{309AC263-C676-4D42-B7F1-687AD4FD82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9CCA1D-B2F6-44CF-8BB4-06244CEE9C0C}"/>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117651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98B-70F6-4AA9-A25A-4A8E5C4D9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31AF8-BD67-42DD-B207-16CD9B4E1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E6903-50DE-41DF-BE52-C0DEE0D84EFB}"/>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5" name="Footer Placeholder 4">
            <a:extLst>
              <a:ext uri="{FF2B5EF4-FFF2-40B4-BE49-F238E27FC236}">
                <a16:creationId xmlns:a16="http://schemas.microsoft.com/office/drawing/2014/main" id="{74B5E96B-CB57-4583-BAEE-9107A42448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5AD138-C66E-43E8-8550-49BAC6BC582D}"/>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226856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CFF3-8752-49D7-8B6F-ECD007317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FF4E5-81CE-4369-B4F7-CCCDA821E0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0CD0C1-52B1-4F3E-B6D5-61B8FFA34E6C}"/>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5" name="Footer Placeholder 4">
            <a:extLst>
              <a:ext uri="{FF2B5EF4-FFF2-40B4-BE49-F238E27FC236}">
                <a16:creationId xmlns:a16="http://schemas.microsoft.com/office/drawing/2014/main" id="{25D62260-337B-418B-84AE-997BBB8927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601E-88BC-4B37-AF48-0A8583D4F4AB}"/>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19410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D552-032B-4166-AE97-49C7BC438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B23248-C8B6-472D-B765-3A5C7615C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6B95C4-BF20-4791-ADE0-5DAA635C39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91A237-63C6-4587-B26E-C413C72CA5F3}"/>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6" name="Footer Placeholder 5">
            <a:extLst>
              <a:ext uri="{FF2B5EF4-FFF2-40B4-BE49-F238E27FC236}">
                <a16:creationId xmlns:a16="http://schemas.microsoft.com/office/drawing/2014/main" id="{912386FA-F3B1-40E3-A891-88A4987127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B6338A4-B670-40F0-B75D-BE0FA2435DF2}"/>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318158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B3AF-C055-422B-A582-0626E6E680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21FAD2-2209-4364-8241-B4488058B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85595-9C7F-4FA8-91BD-2C4262B9C9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2BF15A-A1B6-4001-AB48-97B8E934E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712AE9-55A1-4902-9672-38D8D5B13C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5E9455-2A4C-4855-9742-18D1E884FB76}"/>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8" name="Footer Placeholder 7">
            <a:extLst>
              <a:ext uri="{FF2B5EF4-FFF2-40B4-BE49-F238E27FC236}">
                <a16:creationId xmlns:a16="http://schemas.microsoft.com/office/drawing/2014/main" id="{5E4741D9-B558-4DFD-BF70-24DDF8B4D6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D02E64-1294-4DE4-8B69-D4F067463EC7}"/>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415768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EFCF-FBA4-4B4B-A8BA-FFDA4F786E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C2D66B-AF5D-4F02-B294-198CAD868E89}"/>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4" name="Footer Placeholder 3">
            <a:extLst>
              <a:ext uri="{FF2B5EF4-FFF2-40B4-BE49-F238E27FC236}">
                <a16:creationId xmlns:a16="http://schemas.microsoft.com/office/drawing/2014/main" id="{295A192A-F51D-4E18-94F1-7F52C21AF24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403FBE-15A4-4A67-A139-A2975242938C}"/>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60820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3AA31-BA16-4F00-8AD1-B843B6A103AC}"/>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3" name="Footer Placeholder 2">
            <a:extLst>
              <a:ext uri="{FF2B5EF4-FFF2-40B4-BE49-F238E27FC236}">
                <a16:creationId xmlns:a16="http://schemas.microsoft.com/office/drawing/2014/main" id="{AA29017D-4DA0-48DB-A495-CC5DF63540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53872DA-6997-4733-A8D6-42A3CEB1FE4A}"/>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798246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D2B5-E6D9-491E-B5D1-852FEE7EC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E5C2E6-FA34-4BEF-A308-0D0CEE37C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B73E8-A3B2-4F87-8322-9F754B549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88C4D-738E-4FC5-BB6B-15C4DDD3AF3B}"/>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6" name="Footer Placeholder 5">
            <a:extLst>
              <a:ext uri="{FF2B5EF4-FFF2-40B4-BE49-F238E27FC236}">
                <a16:creationId xmlns:a16="http://schemas.microsoft.com/office/drawing/2014/main" id="{2BA02580-0042-47C4-BAD2-BB3CE125CB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B38627-1EC4-464C-9C30-020376158D88}"/>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1354226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E327-8901-4F17-854C-18F979FEA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429AC2-086A-4B14-AC48-CA0265FC9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16ADF8F-92CE-42BA-A3A7-D7F86588F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7D32F-A67F-47CF-9043-215B0F859247}"/>
              </a:ext>
            </a:extLst>
          </p:cNvPr>
          <p:cNvSpPr>
            <a:spLocks noGrp="1"/>
          </p:cNvSpPr>
          <p:nvPr>
            <p:ph type="dt" sz="half" idx="10"/>
          </p:nvPr>
        </p:nvSpPr>
        <p:spPr/>
        <p:txBody>
          <a:bodyPr/>
          <a:lstStyle/>
          <a:p>
            <a:fld id="{60DEB3DE-94C5-4463-98D9-B4594F169568}" type="datetimeFigureOut">
              <a:rPr lang="en-US" smtClean="0"/>
              <a:t>3/19/2022</a:t>
            </a:fld>
            <a:endParaRPr lang="en-US" dirty="0"/>
          </a:p>
        </p:txBody>
      </p:sp>
      <p:sp>
        <p:nvSpPr>
          <p:cNvPr id="6" name="Footer Placeholder 5">
            <a:extLst>
              <a:ext uri="{FF2B5EF4-FFF2-40B4-BE49-F238E27FC236}">
                <a16:creationId xmlns:a16="http://schemas.microsoft.com/office/drawing/2014/main" id="{8992C5EC-DFB9-4683-9C6C-A861E48342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D0FAB7-ED1B-497A-B779-2B4C7E030C0E}"/>
              </a:ext>
            </a:extLst>
          </p:cNvPr>
          <p:cNvSpPr>
            <a:spLocks noGrp="1"/>
          </p:cNvSpPr>
          <p:nvPr>
            <p:ph type="sldNum" sz="quarter" idx="12"/>
          </p:nvPr>
        </p:nvSpPr>
        <p:spPr/>
        <p:txBody>
          <a:bodyPr/>
          <a:lstStyle/>
          <a:p>
            <a:fld id="{B4CE9867-1028-4AB4-84C2-8329F0C9D83B}" type="slidenum">
              <a:rPr lang="en-US" smtClean="0"/>
              <a:t>‹#›</a:t>
            </a:fld>
            <a:endParaRPr lang="en-US" dirty="0"/>
          </a:p>
        </p:txBody>
      </p:sp>
    </p:spTree>
    <p:extLst>
      <p:ext uri="{BB962C8B-B14F-4D97-AF65-F5344CB8AC3E}">
        <p14:creationId xmlns:p14="http://schemas.microsoft.com/office/powerpoint/2010/main" val="3920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D6018B-876F-45EA-A23C-F21A9FB24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99C0B0-DEC8-4850-BC50-937BD7BB4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FDE35-B60A-4D97-A8C0-6E0938BA8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EB3DE-94C5-4463-98D9-B4594F169568}" type="datetimeFigureOut">
              <a:rPr lang="en-US" smtClean="0"/>
              <a:t>3/19/2022</a:t>
            </a:fld>
            <a:endParaRPr lang="en-US" dirty="0"/>
          </a:p>
        </p:txBody>
      </p:sp>
      <p:sp>
        <p:nvSpPr>
          <p:cNvPr id="5" name="Footer Placeholder 4">
            <a:extLst>
              <a:ext uri="{FF2B5EF4-FFF2-40B4-BE49-F238E27FC236}">
                <a16:creationId xmlns:a16="http://schemas.microsoft.com/office/drawing/2014/main" id="{99644053-DB7E-4B06-B5C2-30993AAE7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ADE21FE-83FA-4C3B-9B52-BA82041629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E9867-1028-4AB4-84C2-8329F0C9D83B}" type="slidenum">
              <a:rPr lang="en-US" smtClean="0"/>
              <a:t>‹#›</a:t>
            </a:fld>
            <a:endParaRPr lang="en-US" dirty="0"/>
          </a:p>
        </p:txBody>
      </p:sp>
    </p:spTree>
    <p:extLst>
      <p:ext uri="{BB962C8B-B14F-4D97-AF65-F5344CB8AC3E}">
        <p14:creationId xmlns:p14="http://schemas.microsoft.com/office/powerpoint/2010/main" val="325476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irweb.org/docs/default-source/documents-for-pages/duties-and-functions-summary.pdf?sfvrsn=528d0d3e_0&amp;sfvrsn=528d0d3e_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nam04.safelinks.protection.outlook.com/?url=https%3A%2F%2Fwww.nbcconnecticut.com%2Fnews%2Fcoronavirus%2Fcovid-vaccine%2Fecsu-students-create-website-to-help-navigate-vams%2F2420960%2F&amp;amp;data=04%7C01%7Chemenwayd%40easternct.edu%7Cafd5c0f33103444068ae08d8cf4ca487%7C00bc4ae8576c45e3949d4f129d8b670a%7C1%7C0%7C637487275892826847%7CUnknown%7CTWFpbGZsb3d8eyJWIjoiMC4wLjAwMDAiLCJQIjoiV2luMzIiLCJBTiI6Ik1haWwiLCJXVCI6Mn0%3D%7C1000&amp;amp;sdata=GR%2BIsgiUYCSeawgKF8LZvTTNXdJ%2BLfoZwDkuxGna1HA%3D&amp;amp;reserved=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csu-bisaitp.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Knowledge_work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KmuP8gsgWb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ndeed.com/career-advice/resumes-cover-letters/analytical-skill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ob-interview-site.com/analytical-skills-example-what-are-analytical-skills-and-how-to-improve-the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9E1E-4379-47C7-AF27-917E218A45F7}"/>
              </a:ext>
            </a:extLst>
          </p:cNvPr>
          <p:cNvSpPr>
            <a:spLocks noGrp="1"/>
          </p:cNvSpPr>
          <p:nvPr>
            <p:ph type="ctrTitle"/>
          </p:nvPr>
        </p:nvSpPr>
        <p:spPr>
          <a:xfrm>
            <a:off x="556591" y="106018"/>
            <a:ext cx="10800521" cy="728870"/>
          </a:xfrm>
        </p:spPr>
        <p:txBody>
          <a:bodyPr>
            <a:normAutofit/>
          </a:bodyPr>
          <a:lstStyle/>
          <a:p>
            <a:r>
              <a:rPr lang="en-US" sz="4400" dirty="0"/>
              <a:t>Is Technology a Double-Edged Sword?</a:t>
            </a:r>
          </a:p>
        </p:txBody>
      </p:sp>
      <p:sp>
        <p:nvSpPr>
          <p:cNvPr id="3" name="Subtitle 2">
            <a:extLst>
              <a:ext uri="{FF2B5EF4-FFF2-40B4-BE49-F238E27FC236}">
                <a16:creationId xmlns:a16="http://schemas.microsoft.com/office/drawing/2014/main" id="{FEA91596-B5D5-4D0F-9A87-FC24798717E3}"/>
              </a:ext>
            </a:extLst>
          </p:cNvPr>
          <p:cNvSpPr>
            <a:spLocks noGrp="1"/>
          </p:cNvSpPr>
          <p:nvPr>
            <p:ph type="subTitle" idx="1"/>
          </p:nvPr>
        </p:nvSpPr>
        <p:spPr>
          <a:xfrm>
            <a:off x="1524000" y="1232452"/>
            <a:ext cx="9144000" cy="5327374"/>
          </a:xfrm>
        </p:spPr>
        <p:txBody>
          <a:bodyPr/>
          <a:lstStyle/>
          <a:p>
            <a:endParaRPr lang="en-US" dirty="0"/>
          </a:p>
        </p:txBody>
      </p:sp>
      <p:pic>
        <p:nvPicPr>
          <p:cNvPr id="5" name="Picture 4">
            <a:extLst>
              <a:ext uri="{FF2B5EF4-FFF2-40B4-BE49-F238E27FC236}">
                <a16:creationId xmlns:a16="http://schemas.microsoft.com/office/drawing/2014/main" id="{0DA18389-9B99-4F63-9C63-4FF475DD5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466" y="1899139"/>
            <a:ext cx="4780977" cy="3726410"/>
          </a:xfrm>
          <a:prstGeom prst="rect">
            <a:avLst/>
          </a:prstGeom>
        </p:spPr>
      </p:pic>
    </p:spTree>
    <p:extLst>
      <p:ext uri="{BB962C8B-B14F-4D97-AF65-F5344CB8AC3E}">
        <p14:creationId xmlns:p14="http://schemas.microsoft.com/office/powerpoint/2010/main" val="3379608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D7D0-EDA9-48A2-9720-1F7938FA5252}"/>
              </a:ext>
            </a:extLst>
          </p:cNvPr>
          <p:cNvSpPr>
            <a:spLocks noGrp="1"/>
          </p:cNvSpPr>
          <p:nvPr>
            <p:ph type="title"/>
          </p:nvPr>
        </p:nvSpPr>
        <p:spPr>
          <a:xfrm>
            <a:off x="622852" y="365125"/>
            <a:ext cx="11145078" cy="1325563"/>
          </a:xfrm>
        </p:spPr>
        <p:txBody>
          <a:bodyPr>
            <a:normAutofit/>
          </a:bodyPr>
          <a:lstStyle/>
          <a:p>
            <a:pPr algn="ctr"/>
            <a:r>
              <a:rPr lang="en-US" sz="4000" dirty="0"/>
              <a:t>Association for Institutional Research </a:t>
            </a:r>
          </a:p>
        </p:txBody>
      </p:sp>
      <p:sp>
        <p:nvSpPr>
          <p:cNvPr id="3" name="Content Placeholder 2">
            <a:extLst>
              <a:ext uri="{FF2B5EF4-FFF2-40B4-BE49-F238E27FC236}">
                <a16:creationId xmlns:a16="http://schemas.microsoft.com/office/drawing/2014/main" id="{6E3069EF-968E-4FA5-B736-8CE25B61E891}"/>
              </a:ext>
            </a:extLst>
          </p:cNvPr>
          <p:cNvSpPr>
            <a:spLocks noGrp="1"/>
          </p:cNvSpPr>
          <p:nvPr>
            <p:ph idx="1"/>
          </p:nvPr>
        </p:nvSpPr>
        <p:spPr/>
        <p:txBody>
          <a:bodyPr/>
          <a:lstStyle/>
          <a:p>
            <a:pPr marL="0" indent="0">
              <a:buNone/>
            </a:pPr>
            <a:r>
              <a:rPr lang="en-US" dirty="0"/>
              <a:t>In the last few years, the Association for Institutional Research developed a paper on the direction of the institutional research function. It provided a list of duties and functions of institutional research.</a:t>
            </a:r>
          </a:p>
          <a:p>
            <a:pPr marL="0" indent="0">
              <a:buNone/>
            </a:pPr>
            <a:endParaRPr lang="en-US" dirty="0"/>
          </a:p>
          <a:p>
            <a:pPr marL="0" indent="0">
              <a:buNone/>
            </a:pPr>
            <a:r>
              <a:rPr lang="en-US" dirty="0"/>
              <a:t>Source: </a:t>
            </a:r>
            <a:r>
              <a:rPr lang="en-US" dirty="0">
                <a:hlinkClick r:id="rId2"/>
              </a:rPr>
              <a:t>https://www.airweb.org/docs/default-source/documents-for-pages/duties-and-functions-summary.pdf?sfvrsn=528d0d3e_0&amp;sfvrsn=528d0d3e_0</a:t>
            </a:r>
            <a:endParaRPr lang="en-US" dirty="0"/>
          </a:p>
        </p:txBody>
      </p:sp>
    </p:spTree>
    <p:extLst>
      <p:ext uri="{BB962C8B-B14F-4D97-AF65-F5344CB8AC3E}">
        <p14:creationId xmlns:p14="http://schemas.microsoft.com/office/powerpoint/2010/main" val="2583772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CE98-E79F-4092-B2BC-058A35B13913}"/>
              </a:ext>
            </a:extLst>
          </p:cNvPr>
          <p:cNvSpPr>
            <a:spLocks noGrp="1"/>
          </p:cNvSpPr>
          <p:nvPr>
            <p:ph type="title"/>
          </p:nvPr>
        </p:nvSpPr>
        <p:spPr/>
        <p:txBody>
          <a:bodyPr>
            <a:normAutofit/>
          </a:bodyPr>
          <a:lstStyle/>
          <a:p>
            <a:pPr algn="ctr"/>
            <a:r>
              <a:rPr lang="en-US" sz="4000" dirty="0"/>
              <a:t>1. Identify information needs</a:t>
            </a:r>
          </a:p>
        </p:txBody>
      </p:sp>
      <p:sp>
        <p:nvSpPr>
          <p:cNvPr id="3" name="Content Placeholder 2">
            <a:extLst>
              <a:ext uri="{FF2B5EF4-FFF2-40B4-BE49-F238E27FC236}">
                <a16:creationId xmlns:a16="http://schemas.microsoft.com/office/drawing/2014/main" id="{25AF09DA-8D93-4F4C-84FF-202C499CF86F}"/>
              </a:ext>
            </a:extLst>
          </p:cNvPr>
          <p:cNvSpPr>
            <a:spLocks noGrp="1"/>
          </p:cNvSpPr>
          <p:nvPr>
            <p:ph idx="1"/>
          </p:nvPr>
        </p:nvSpPr>
        <p:spPr/>
        <p:txBody>
          <a:bodyPr/>
          <a:lstStyle/>
          <a:p>
            <a:pPr marL="0" indent="0">
              <a:buNone/>
            </a:pPr>
            <a:r>
              <a:rPr lang="en-US" dirty="0"/>
              <a:t>This functional area reflects the iterative process of identifying relevant stakeholders and their decision support needs. It includes anticipating questions through review of data, information, and research and policy studies, including those related to institutional, state, national, and international conversations around higher education. It also includes assisting stakeholders in developing and refining research questions. </a:t>
            </a:r>
          </a:p>
        </p:txBody>
      </p:sp>
    </p:spTree>
    <p:extLst>
      <p:ext uri="{BB962C8B-B14F-4D97-AF65-F5344CB8AC3E}">
        <p14:creationId xmlns:p14="http://schemas.microsoft.com/office/powerpoint/2010/main" val="259451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835E-490E-4A30-ACFB-8E11B9941D40}"/>
              </a:ext>
            </a:extLst>
          </p:cNvPr>
          <p:cNvSpPr>
            <a:spLocks noGrp="1"/>
          </p:cNvSpPr>
          <p:nvPr>
            <p:ph type="title"/>
          </p:nvPr>
        </p:nvSpPr>
        <p:spPr>
          <a:xfrm>
            <a:off x="424071" y="365125"/>
            <a:ext cx="11224590" cy="1325563"/>
          </a:xfrm>
        </p:spPr>
        <p:txBody>
          <a:bodyPr>
            <a:normAutofit/>
          </a:bodyPr>
          <a:lstStyle/>
          <a:p>
            <a:pPr algn="ctr"/>
            <a:r>
              <a:rPr lang="en-US" sz="4000" dirty="0"/>
              <a:t>2. Collect, analyze, interpret, and report data and information</a:t>
            </a:r>
          </a:p>
        </p:txBody>
      </p:sp>
      <p:sp>
        <p:nvSpPr>
          <p:cNvPr id="3" name="Content Placeholder 2">
            <a:extLst>
              <a:ext uri="{FF2B5EF4-FFF2-40B4-BE49-F238E27FC236}">
                <a16:creationId xmlns:a16="http://schemas.microsoft.com/office/drawing/2014/main" id="{1E18572B-7E66-4E72-A5E3-B00D5102CE63}"/>
              </a:ext>
            </a:extLst>
          </p:cNvPr>
          <p:cNvSpPr>
            <a:spLocks noGrp="1"/>
          </p:cNvSpPr>
          <p:nvPr>
            <p:ph idx="1"/>
          </p:nvPr>
        </p:nvSpPr>
        <p:spPr/>
        <p:txBody>
          <a:bodyPr/>
          <a:lstStyle/>
          <a:p>
            <a:pPr marL="0" indent="0">
              <a:buNone/>
            </a:pPr>
            <a:r>
              <a:rPr lang="en-US" dirty="0"/>
              <a:t>This functional area reflects the technical tasks employed by institutional research to provide data, information, and analysis for decision support. It involves an understanding of the data available to answer pressing questions about student access and success and institutional operations and the process by which previously unavailable data are collected. The process of collecting and reporting required and requested data is encompassed in this area. This function also incorporates applied research methods to analyze data to provide information for decision making, including appropriate interpretation of analysis results. </a:t>
            </a:r>
          </a:p>
        </p:txBody>
      </p:sp>
    </p:spTree>
    <p:extLst>
      <p:ext uri="{BB962C8B-B14F-4D97-AF65-F5344CB8AC3E}">
        <p14:creationId xmlns:p14="http://schemas.microsoft.com/office/powerpoint/2010/main" val="3045181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8AD3-161F-4222-927B-8BF1C2F7F897}"/>
              </a:ext>
            </a:extLst>
          </p:cNvPr>
          <p:cNvSpPr>
            <a:spLocks noGrp="1"/>
          </p:cNvSpPr>
          <p:nvPr>
            <p:ph type="title"/>
          </p:nvPr>
        </p:nvSpPr>
        <p:spPr/>
        <p:txBody>
          <a:bodyPr>
            <a:normAutofit/>
          </a:bodyPr>
          <a:lstStyle/>
          <a:p>
            <a:pPr algn="ctr"/>
            <a:r>
              <a:rPr lang="en-US" sz="4000" dirty="0"/>
              <a:t>3. Plan and Evaluate </a:t>
            </a:r>
          </a:p>
        </p:txBody>
      </p:sp>
      <p:sp>
        <p:nvSpPr>
          <p:cNvPr id="3" name="Content Placeholder 2">
            <a:extLst>
              <a:ext uri="{FF2B5EF4-FFF2-40B4-BE49-F238E27FC236}">
                <a16:creationId xmlns:a16="http://schemas.microsoft.com/office/drawing/2014/main" id="{45BA98A7-2828-48BA-92FE-887F36738AE5}"/>
              </a:ext>
            </a:extLst>
          </p:cNvPr>
          <p:cNvSpPr>
            <a:spLocks noGrp="1"/>
          </p:cNvSpPr>
          <p:nvPr>
            <p:ph idx="1"/>
          </p:nvPr>
        </p:nvSpPr>
        <p:spPr/>
        <p:txBody>
          <a:bodyPr/>
          <a:lstStyle/>
          <a:p>
            <a:pPr marL="0" indent="0">
              <a:buNone/>
            </a:pPr>
            <a:r>
              <a:rPr lang="en-US" dirty="0"/>
              <a:t>Planning may include operational, budgetary, and strategic planning in which institutional research collaborates with other units at the institution, state, or related organizations. It may also include program review, particularly for accreditation purposes. Formative and summative evaluation processes conducted at an institution use IR data and analysis for planning and decision-making purposes. </a:t>
            </a:r>
          </a:p>
        </p:txBody>
      </p:sp>
    </p:spTree>
    <p:extLst>
      <p:ext uri="{BB962C8B-B14F-4D97-AF65-F5344CB8AC3E}">
        <p14:creationId xmlns:p14="http://schemas.microsoft.com/office/powerpoint/2010/main" val="314045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F1E5-B1D7-47FC-8856-0267F613ADA2}"/>
              </a:ext>
            </a:extLst>
          </p:cNvPr>
          <p:cNvSpPr>
            <a:spLocks noGrp="1"/>
          </p:cNvSpPr>
          <p:nvPr>
            <p:ph type="title"/>
          </p:nvPr>
        </p:nvSpPr>
        <p:spPr/>
        <p:txBody>
          <a:bodyPr>
            <a:normAutofit/>
          </a:bodyPr>
          <a:lstStyle/>
          <a:p>
            <a:pPr algn="ctr"/>
            <a:r>
              <a:rPr lang="en-US" sz="4000" dirty="0"/>
              <a:t>4. Serve as Stewards of Data and Information</a:t>
            </a:r>
          </a:p>
        </p:txBody>
      </p:sp>
      <p:sp>
        <p:nvSpPr>
          <p:cNvPr id="3" name="Content Placeholder 2">
            <a:extLst>
              <a:ext uri="{FF2B5EF4-FFF2-40B4-BE49-F238E27FC236}">
                <a16:creationId xmlns:a16="http://schemas.microsoft.com/office/drawing/2014/main" id="{50556C49-A8FC-46E1-B42A-0B5945343982}"/>
              </a:ext>
            </a:extLst>
          </p:cNvPr>
          <p:cNvSpPr>
            <a:spLocks noGrp="1"/>
          </p:cNvSpPr>
          <p:nvPr>
            <p:ph idx="1"/>
          </p:nvPr>
        </p:nvSpPr>
        <p:spPr/>
        <p:txBody>
          <a:bodyPr/>
          <a:lstStyle/>
          <a:p>
            <a:pPr marL="0" indent="0">
              <a:buNone/>
            </a:pPr>
            <a:r>
              <a:rPr lang="en-US" dirty="0"/>
              <a:t>This functional area highlights institutional research’s role in ensuring an institution-wide data strategy. Compliance issues such as privacy and security and ethical issues such as determining what data and information should be used for various purposes, and whether interpretations are correct and appropriately used, are also critical to this area. This area also includes the contribution of IR to data quality assurance activities. IR’s role in ensuring data are appropriately accessible and usable to those who need them to make decisions is inherent in this function as well.</a:t>
            </a:r>
          </a:p>
        </p:txBody>
      </p:sp>
    </p:spTree>
    <p:extLst>
      <p:ext uri="{BB962C8B-B14F-4D97-AF65-F5344CB8AC3E}">
        <p14:creationId xmlns:p14="http://schemas.microsoft.com/office/powerpoint/2010/main" val="421368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FC2D-45EE-4797-B7F3-091DBC4D4F61}"/>
              </a:ext>
            </a:extLst>
          </p:cNvPr>
          <p:cNvSpPr>
            <a:spLocks noGrp="1"/>
          </p:cNvSpPr>
          <p:nvPr>
            <p:ph type="title"/>
          </p:nvPr>
        </p:nvSpPr>
        <p:spPr/>
        <p:txBody>
          <a:bodyPr>
            <a:normAutofit/>
          </a:bodyPr>
          <a:lstStyle/>
          <a:p>
            <a:pPr algn="ctr"/>
            <a:r>
              <a:rPr lang="en-US" sz="4000" dirty="0"/>
              <a:t>5. Educate Information Producers, Users, and Consumers </a:t>
            </a:r>
          </a:p>
        </p:txBody>
      </p:sp>
      <p:sp>
        <p:nvSpPr>
          <p:cNvPr id="3" name="Content Placeholder 2">
            <a:extLst>
              <a:ext uri="{FF2B5EF4-FFF2-40B4-BE49-F238E27FC236}">
                <a16:creationId xmlns:a16="http://schemas.microsoft.com/office/drawing/2014/main" id="{46FBD319-31B9-4864-B8D4-E9FD9FAF9E5C}"/>
              </a:ext>
            </a:extLst>
          </p:cNvPr>
          <p:cNvSpPr>
            <a:spLocks noGrp="1"/>
          </p:cNvSpPr>
          <p:nvPr>
            <p:ph idx="1"/>
          </p:nvPr>
        </p:nvSpPr>
        <p:spPr/>
        <p:txBody>
          <a:bodyPr/>
          <a:lstStyle/>
          <a:p>
            <a:pPr marL="0" indent="0">
              <a:buNone/>
            </a:pPr>
            <a:r>
              <a:rPr lang="en-US" dirty="0"/>
              <a:t>This functional area encompasses the training and coaching related to the use of data, analysis, and information to inform decision making. Education can be focused on ensuring the ability to collect, access, analyze, and interpret information independently and in collaboration with other stakeholders. The function also includes a collaborative role in convening discussions related to information needs and connecting internal and external producers and users of data with one another for purposes of informing decision making. Scholarship to inform and improve data, information, and analysis for decision support is also included in this function</a:t>
            </a:r>
          </a:p>
        </p:txBody>
      </p:sp>
    </p:spTree>
    <p:extLst>
      <p:ext uri="{BB962C8B-B14F-4D97-AF65-F5344CB8AC3E}">
        <p14:creationId xmlns:p14="http://schemas.microsoft.com/office/powerpoint/2010/main" val="252169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61AE-763A-49B0-963A-49F7AD0E7583}"/>
              </a:ext>
            </a:extLst>
          </p:cNvPr>
          <p:cNvSpPr>
            <a:spLocks noGrp="1"/>
          </p:cNvSpPr>
          <p:nvPr>
            <p:ph type="title"/>
          </p:nvPr>
        </p:nvSpPr>
        <p:spPr>
          <a:xfrm>
            <a:off x="838200" y="365126"/>
            <a:ext cx="10515600" cy="589032"/>
          </a:xfrm>
        </p:spPr>
        <p:txBody>
          <a:bodyPr>
            <a:normAutofit/>
          </a:bodyPr>
          <a:lstStyle/>
          <a:p>
            <a:pPr algn="ctr"/>
            <a:r>
              <a:rPr lang="en-US" sz="3600" dirty="0"/>
              <a:t>INC, September 21, 2021</a:t>
            </a:r>
          </a:p>
        </p:txBody>
      </p:sp>
      <p:sp>
        <p:nvSpPr>
          <p:cNvPr id="3" name="Content Placeholder 2">
            <a:extLst>
              <a:ext uri="{FF2B5EF4-FFF2-40B4-BE49-F238E27FC236}">
                <a16:creationId xmlns:a16="http://schemas.microsoft.com/office/drawing/2014/main" id="{E3BBF1EF-78D6-4D1F-9C2D-800C595A475B}"/>
              </a:ext>
            </a:extLst>
          </p:cNvPr>
          <p:cNvSpPr>
            <a:spLocks noGrp="1"/>
          </p:cNvSpPr>
          <p:nvPr>
            <p:ph idx="1"/>
          </p:nvPr>
        </p:nvSpPr>
        <p:spPr>
          <a:xfrm>
            <a:off x="838200" y="1630017"/>
            <a:ext cx="10515600" cy="4546946"/>
          </a:xfrm>
        </p:spPr>
        <p:txBody>
          <a:bodyPr>
            <a:normAutofit fontScale="70000" lnSpcReduction="20000"/>
          </a:bodyPr>
          <a:lstStyle/>
          <a:p>
            <a:pPr algn="l"/>
            <a:r>
              <a:rPr lang="en-US" sz="3100" b="0" i="0" dirty="0">
                <a:solidFill>
                  <a:srgbClr val="212529"/>
                </a:solidFill>
                <a:effectLst/>
                <a:latin typeface="Helvetica" panose="020B0604020202020204" pitchFamily="34" charset="0"/>
              </a:rPr>
              <a:t>Knowledge workers must have the right data, insights, and tools to make high-quality, agile decisions on their own that benefit the team. This takes trust on the part of leadership by putting the power in the hands of their workers.</a:t>
            </a:r>
          </a:p>
          <a:p>
            <a:pPr algn="l"/>
            <a:r>
              <a:rPr lang="en-US" sz="3100" b="0" i="0" dirty="0">
                <a:solidFill>
                  <a:srgbClr val="212529"/>
                </a:solidFill>
                <a:effectLst/>
                <a:latin typeface="Helvetica" panose="020B0604020202020204" pitchFamily="34" charset="0"/>
              </a:rPr>
              <a:t>That's why, even in the most efficiency-driven organizations, leaders need to give teams freedom and autonomy in calm times, to do what they do best. They need to practice innovating and coordinating without the manager in the middle. </a:t>
            </a:r>
          </a:p>
          <a:p>
            <a:pPr algn="l"/>
            <a:r>
              <a:rPr lang="en-US" sz="3100" b="0" i="0" dirty="0">
                <a:solidFill>
                  <a:srgbClr val="212529"/>
                </a:solidFill>
                <a:effectLst/>
                <a:latin typeface="Helvetica" panose="020B0604020202020204" pitchFamily="34" charset="0"/>
              </a:rPr>
              <a:t>In the end, the strength in good leaders comes from pushing authority down for others to make decisions on their own. </a:t>
            </a:r>
          </a:p>
          <a:p>
            <a:pPr algn="l"/>
            <a:r>
              <a:rPr lang="en-US" sz="3100" b="0" i="0" dirty="0">
                <a:solidFill>
                  <a:srgbClr val="212529"/>
                </a:solidFill>
                <a:effectLst/>
                <a:latin typeface="Helvetica" panose="020B0604020202020204" pitchFamily="34" charset="0"/>
              </a:rPr>
              <a:t>Good leaders understand that they don't have all the answers and that every person has something to contribute. It's a shift from the command-and-control, "chain of command" communication patterns that Musk mentioned earlier, to one where leaders and managers are relinquishing control so that individual contributors closest to the action are being empowered to act on their own.</a:t>
            </a:r>
          </a:p>
          <a:p>
            <a:pPr marL="0" indent="0">
              <a:buNone/>
            </a:pPr>
            <a:br>
              <a:rPr lang="en-US" dirty="0"/>
            </a:br>
            <a:endParaRPr lang="en-US" dirty="0"/>
          </a:p>
        </p:txBody>
      </p:sp>
    </p:spTree>
    <p:extLst>
      <p:ext uri="{BB962C8B-B14F-4D97-AF65-F5344CB8AC3E}">
        <p14:creationId xmlns:p14="http://schemas.microsoft.com/office/powerpoint/2010/main" val="298110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28F0FDE-0F3C-425B-B6FF-FB916693CF84}"/>
              </a:ext>
            </a:extLst>
          </p:cNvPr>
          <p:cNvSpPr>
            <a:spLocks noGrp="1" noChangeArrowheads="1"/>
          </p:cNvSpPr>
          <p:nvPr>
            <p:ph idx="1"/>
          </p:nvPr>
        </p:nvSpPr>
        <p:spPr bwMode="auto">
          <a:xfrm>
            <a:off x="838200" y="2708634"/>
            <a:ext cx="1125179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Watch and read how Eastern BIS students are using their skills to help fight the pandemic.</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1155CC"/>
                </a:solidFill>
                <a:effectLst/>
                <a:latin typeface="Arial" panose="020B0604020202020204" pitchFamily="34" charset="0"/>
                <a:hlinkClick r:id="rId2"/>
              </a:rPr>
              <a:t>https://nam04.safelinks.protection.outlook.com/?url=https%3A%2F%2Fwww.nbcconnecticut.com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hlinkClick r:id="rId2"/>
              </a:rPr>
              <a:t>%2Fnews%2Fcoronavirus%2Fcovid-vaccine%2Fecsu-students-create-website-to-help-navigate-vams%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hlinkClick r:id="rId2"/>
              </a:rPr>
              <a:t>2F2420960%2F&amp;amp;data=04%7C01%7Chemenwayd%40easternct.edu</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hlinkClick r:id="rId2"/>
              </a:rPr>
              <a:t>%7Cafd5c0f33103444068ae08d8cf4ca487%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hlinkClick r:id="rId2"/>
              </a:rPr>
              <a:t>7C00bc4ae8576c45e3949d4f129d8b670a%7C1%7C0%7C637487275892826847%7CUnknown%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hlinkClick r:id="rId2"/>
              </a:rPr>
              <a:t>7CTWFpbGZsb3d8eyJWIjoiMC4wLjAwMDAiLCJQIjoiV2luMzIiLCJBTiI6Ik1haWwiLCJXVCI6Mn0%3D%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hlinkClick r:id="rId2"/>
              </a:rPr>
              <a:t>7C1000&amp;amp;sdata=GR%2BIsgiUYCSeawgKF8LZvTTNXdJ%2BLfoZwDkuxGna1HA%3D&amp;amp;reserved=0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4894111-C085-470C-A856-071FEB1841D1}"/>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Eastern Students Create Website to Help Navigate VAMS – NBC Connecticut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549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EF80-0C9B-4350-85A8-0E54599E8EB9}"/>
              </a:ext>
            </a:extLst>
          </p:cNvPr>
          <p:cNvSpPr>
            <a:spLocks noGrp="1"/>
          </p:cNvSpPr>
          <p:nvPr>
            <p:ph type="title"/>
          </p:nvPr>
        </p:nvSpPr>
        <p:spPr>
          <a:xfrm>
            <a:off x="838200" y="365125"/>
            <a:ext cx="10515600" cy="695049"/>
          </a:xfrm>
        </p:spPr>
        <p:txBody>
          <a:bodyPr>
            <a:normAutofit/>
          </a:bodyPr>
          <a:lstStyle/>
          <a:p>
            <a:r>
              <a:rPr kumimoji="0" lang="en-US" altLang="en-US" sz="2800" b="1" i="0" u="none" strike="noStrike" cap="none" normalizeH="0" baseline="0" dirty="0">
                <a:ln>
                  <a:noFill/>
                </a:ln>
                <a:solidFill>
                  <a:schemeClr val="tx1"/>
                </a:solidFill>
                <a:effectLst/>
                <a:latin typeface="Arial" panose="020B0604020202020204" pitchFamily="34" charset="0"/>
              </a:rPr>
              <a:t>Eastern Students Create Website to Help Navigate VAMS</a:t>
            </a:r>
            <a:endParaRPr lang="en-US" sz="2800" dirty="0"/>
          </a:p>
        </p:txBody>
      </p:sp>
      <p:pic>
        <p:nvPicPr>
          <p:cNvPr id="5" name="Content Placeholder 4">
            <a:extLst>
              <a:ext uri="{FF2B5EF4-FFF2-40B4-BE49-F238E27FC236}">
                <a16:creationId xmlns:a16="http://schemas.microsoft.com/office/drawing/2014/main" id="{0E46CF60-E1F6-4164-9046-62C53B37573E}"/>
              </a:ext>
            </a:extLst>
          </p:cNvPr>
          <p:cNvPicPr>
            <a:picLocks noGrp="1" noChangeAspect="1"/>
          </p:cNvPicPr>
          <p:nvPr>
            <p:ph idx="1"/>
          </p:nvPr>
        </p:nvPicPr>
        <p:blipFill>
          <a:blip r:embed="rId2"/>
          <a:stretch>
            <a:fillRect/>
          </a:stretch>
        </p:blipFill>
        <p:spPr>
          <a:xfrm>
            <a:off x="1563757" y="1060174"/>
            <a:ext cx="8998226" cy="5116789"/>
          </a:xfrm>
        </p:spPr>
      </p:pic>
    </p:spTree>
    <p:extLst>
      <p:ext uri="{BB962C8B-B14F-4D97-AF65-F5344CB8AC3E}">
        <p14:creationId xmlns:p14="http://schemas.microsoft.com/office/powerpoint/2010/main" val="1443639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76284F-E211-41AE-A364-B65E8010E631}"/>
              </a:ext>
            </a:extLst>
          </p:cNvPr>
          <p:cNvSpPr>
            <a:spLocks noGrp="1" noChangeArrowheads="1"/>
          </p:cNvSpPr>
          <p:nvPr>
            <p:ph idx="1"/>
          </p:nvPr>
        </p:nvSpPr>
        <p:spPr bwMode="auto">
          <a:xfrm>
            <a:off x="838200" y="2762493"/>
            <a:ext cx="4540923"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Here is the website at Eastern URL:</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b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155CC"/>
                </a:solidFill>
                <a:effectLst/>
                <a:latin typeface="Calibri" panose="020F0502020204030204" pitchFamily="34" charset="0"/>
                <a:cs typeface="Calibri" panose="020F0502020204030204" pitchFamily="34" charset="0"/>
                <a:hlinkClick r:id="rId2"/>
              </a:rPr>
              <a:t>https://ecsu-bisaitp.org/</a:t>
            </a:r>
            <a:endParaRPr kumimoji="0" lang="en-US" altLang="en-US" sz="24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b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B09D3A4-D5BC-4C90-846C-39AE4A09861F}"/>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Eastern Students Create Website to Help Navigate VAMS – NBC Connecticut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139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ED24-E882-4704-945D-68485EA6F4CC}"/>
              </a:ext>
            </a:extLst>
          </p:cNvPr>
          <p:cNvSpPr>
            <a:spLocks noGrp="1"/>
          </p:cNvSpPr>
          <p:nvPr>
            <p:ph type="title"/>
          </p:nvPr>
        </p:nvSpPr>
        <p:spPr>
          <a:xfrm>
            <a:off x="839788" y="-1"/>
            <a:ext cx="10515600" cy="668338"/>
          </a:xfrm>
        </p:spPr>
        <p:txBody>
          <a:bodyPr>
            <a:normAutofit/>
          </a:bodyPr>
          <a:lstStyle/>
          <a:p>
            <a:pPr algn="ctr"/>
            <a:r>
              <a:rPr lang="en-US" sz="4000" dirty="0"/>
              <a:t>Technology</a:t>
            </a:r>
          </a:p>
        </p:txBody>
      </p:sp>
      <p:sp>
        <p:nvSpPr>
          <p:cNvPr id="3" name="Text Placeholder 2">
            <a:extLst>
              <a:ext uri="{FF2B5EF4-FFF2-40B4-BE49-F238E27FC236}">
                <a16:creationId xmlns:a16="http://schemas.microsoft.com/office/drawing/2014/main" id="{A565A492-F4EB-44ED-B9EF-A30B2B8C5A0C}"/>
              </a:ext>
            </a:extLst>
          </p:cNvPr>
          <p:cNvSpPr>
            <a:spLocks noGrp="1"/>
          </p:cNvSpPr>
          <p:nvPr>
            <p:ph type="body" idx="1"/>
          </p:nvPr>
        </p:nvSpPr>
        <p:spPr>
          <a:xfrm>
            <a:off x="839787" y="813940"/>
            <a:ext cx="5157787" cy="431764"/>
          </a:xfrm>
        </p:spPr>
        <p:txBody>
          <a:bodyPr/>
          <a:lstStyle/>
          <a:p>
            <a:pPr algn="ctr"/>
            <a:r>
              <a:rPr lang="en-US" dirty="0"/>
              <a:t>Aspect</a:t>
            </a:r>
          </a:p>
        </p:txBody>
      </p:sp>
      <p:sp>
        <p:nvSpPr>
          <p:cNvPr id="4" name="Content Placeholder 3">
            <a:extLst>
              <a:ext uri="{FF2B5EF4-FFF2-40B4-BE49-F238E27FC236}">
                <a16:creationId xmlns:a16="http://schemas.microsoft.com/office/drawing/2014/main" id="{3A257375-1B46-40A2-A1F0-0264EFAF4D9C}"/>
              </a:ext>
            </a:extLst>
          </p:cNvPr>
          <p:cNvSpPr>
            <a:spLocks noGrp="1"/>
          </p:cNvSpPr>
          <p:nvPr>
            <p:ph sz="half" idx="2"/>
          </p:nvPr>
        </p:nvSpPr>
        <p:spPr>
          <a:xfrm>
            <a:off x="410818" y="1391306"/>
            <a:ext cx="5586758" cy="4798357"/>
          </a:xfrm>
        </p:spPr>
        <p:txBody>
          <a:bodyPr>
            <a:normAutofit fontScale="92500" lnSpcReduction="20000"/>
          </a:bodyPr>
          <a:lstStyle/>
          <a:p>
            <a:pPr marL="514350" indent="-514350">
              <a:buFont typeface="+mj-lt"/>
              <a:buAutoNum type="arabicPeriod"/>
            </a:pPr>
            <a:r>
              <a:rPr lang="en-US" dirty="0"/>
              <a:t>As technology has advanced, it is more powerful and productive.</a:t>
            </a:r>
          </a:p>
          <a:p>
            <a:pPr marL="514350" indent="-514350">
              <a:buFont typeface="+mj-lt"/>
              <a:buAutoNum type="arabicPeriod"/>
            </a:pPr>
            <a:r>
              <a:rPr lang="en-US" dirty="0"/>
              <a:t>Technology has become more user dependent.</a:t>
            </a:r>
          </a:p>
          <a:p>
            <a:pPr marL="514350" indent="-514350">
              <a:buFont typeface="+mj-lt"/>
              <a:buAutoNum type="arabicPeriod"/>
            </a:pPr>
            <a:r>
              <a:rPr lang="en-US" dirty="0"/>
              <a:t>The use of technology has become more prevalent over time.</a:t>
            </a:r>
          </a:p>
          <a:p>
            <a:pPr marL="514350" indent="-514350">
              <a:buFont typeface="+mj-lt"/>
              <a:buAutoNum type="arabicPeriod"/>
            </a:pPr>
            <a:r>
              <a:rPr lang="en-US" dirty="0"/>
              <a:t>We are all more dependent on technology as it advances.</a:t>
            </a:r>
          </a:p>
          <a:p>
            <a:pPr marL="514350" indent="-514350">
              <a:buFont typeface="+mj-lt"/>
              <a:buAutoNum type="arabicPeriod"/>
            </a:pPr>
            <a:r>
              <a:rPr lang="en-US" dirty="0"/>
              <a:t>Many new technologies do not provide user training.</a:t>
            </a:r>
          </a:p>
          <a:p>
            <a:pPr marL="514350" indent="-514350">
              <a:buFont typeface="+mj-lt"/>
              <a:buAutoNum type="arabicPeriod"/>
            </a:pPr>
            <a:r>
              <a:rPr lang="en-US" dirty="0"/>
              <a:t>Technology is a powerful tool that can be used for nefarious ends.</a:t>
            </a:r>
          </a:p>
        </p:txBody>
      </p:sp>
      <p:sp>
        <p:nvSpPr>
          <p:cNvPr id="5" name="Text Placeholder 4">
            <a:extLst>
              <a:ext uri="{FF2B5EF4-FFF2-40B4-BE49-F238E27FC236}">
                <a16:creationId xmlns:a16="http://schemas.microsoft.com/office/drawing/2014/main" id="{8C6D08A9-AC58-4E6A-B185-33BE9ACACCAC}"/>
              </a:ext>
            </a:extLst>
          </p:cNvPr>
          <p:cNvSpPr>
            <a:spLocks noGrp="1"/>
          </p:cNvSpPr>
          <p:nvPr>
            <p:ph type="body" sz="quarter" idx="3"/>
          </p:nvPr>
        </p:nvSpPr>
        <p:spPr>
          <a:xfrm>
            <a:off x="6172200" y="813941"/>
            <a:ext cx="5183188" cy="431763"/>
          </a:xfrm>
        </p:spPr>
        <p:txBody>
          <a:bodyPr/>
          <a:lstStyle/>
          <a:p>
            <a:pPr algn="ctr"/>
            <a:r>
              <a:rPr lang="en-US" dirty="0"/>
              <a:t>Result</a:t>
            </a:r>
          </a:p>
        </p:txBody>
      </p:sp>
      <p:sp>
        <p:nvSpPr>
          <p:cNvPr id="6" name="Content Placeholder 5">
            <a:extLst>
              <a:ext uri="{FF2B5EF4-FFF2-40B4-BE49-F238E27FC236}">
                <a16:creationId xmlns:a16="http://schemas.microsoft.com/office/drawing/2014/main" id="{A84C569D-78BB-40D1-90E6-5771B375FBCB}"/>
              </a:ext>
            </a:extLst>
          </p:cNvPr>
          <p:cNvSpPr>
            <a:spLocks noGrp="1"/>
          </p:cNvSpPr>
          <p:nvPr>
            <p:ph sz="quarter" idx="4"/>
          </p:nvPr>
        </p:nvSpPr>
        <p:spPr>
          <a:xfrm>
            <a:off x="6172199" y="1391306"/>
            <a:ext cx="5586757" cy="4798357"/>
          </a:xfrm>
        </p:spPr>
        <p:txBody>
          <a:bodyPr>
            <a:normAutofit fontScale="92500" lnSpcReduction="20000"/>
          </a:bodyPr>
          <a:lstStyle/>
          <a:p>
            <a:pPr marL="514350" indent="-514350">
              <a:buFont typeface="+mj-lt"/>
              <a:buAutoNum type="arabicPeriod"/>
            </a:pPr>
            <a:r>
              <a:rPr lang="en-US" dirty="0"/>
              <a:t>More advanced applications are usually harder to learn.</a:t>
            </a:r>
          </a:p>
          <a:p>
            <a:pPr marL="514350" indent="-514350">
              <a:buFont typeface="+mj-lt"/>
              <a:buAutoNum type="arabicPeriod"/>
            </a:pPr>
            <a:r>
              <a:rPr lang="en-US" dirty="0"/>
              <a:t>Users need to master the technology they use.</a:t>
            </a:r>
          </a:p>
          <a:p>
            <a:pPr marL="514350" indent="-514350">
              <a:buFont typeface="+mj-lt"/>
              <a:buAutoNum type="arabicPeriod"/>
            </a:pPr>
            <a:r>
              <a:rPr lang="en-US" dirty="0"/>
              <a:t>Either people learn the new technology, or they are at a major disadvantage.</a:t>
            </a:r>
          </a:p>
          <a:p>
            <a:pPr marL="514350" indent="-514350">
              <a:buFont typeface="+mj-lt"/>
              <a:buAutoNum type="arabicPeriod"/>
            </a:pPr>
            <a:r>
              <a:rPr lang="en-US" dirty="0"/>
              <a:t>We don’t have the option of not learning advanced technology.</a:t>
            </a:r>
          </a:p>
          <a:p>
            <a:pPr marL="514350" indent="-514350">
              <a:buFont typeface="+mj-lt"/>
              <a:buAutoNum type="arabicPeriod"/>
            </a:pPr>
            <a:r>
              <a:rPr lang="en-US" dirty="0"/>
              <a:t>We need to learn new technology quickly on our own.</a:t>
            </a:r>
          </a:p>
          <a:p>
            <a:pPr marL="514350" indent="-514350">
              <a:buFont typeface="+mj-lt"/>
              <a:buAutoNum type="arabicPeriod"/>
            </a:pPr>
            <a:r>
              <a:rPr lang="en-US" dirty="0"/>
              <a:t>Users must be sophisticated enough to evaluate data and information.</a:t>
            </a:r>
          </a:p>
        </p:txBody>
      </p:sp>
    </p:spTree>
    <p:extLst>
      <p:ext uri="{BB962C8B-B14F-4D97-AF65-F5344CB8AC3E}">
        <p14:creationId xmlns:p14="http://schemas.microsoft.com/office/powerpoint/2010/main" val="183381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6EB6-0679-4468-86A5-6D57463149B7}"/>
              </a:ext>
            </a:extLst>
          </p:cNvPr>
          <p:cNvSpPr>
            <a:spLocks noGrp="1"/>
          </p:cNvSpPr>
          <p:nvPr>
            <p:ph type="title"/>
          </p:nvPr>
        </p:nvSpPr>
        <p:spPr/>
        <p:txBody>
          <a:bodyPr>
            <a:normAutofit/>
          </a:bodyPr>
          <a:lstStyle/>
          <a:p>
            <a:pPr algn="ctr"/>
            <a:r>
              <a:rPr lang="en-US" sz="4000" dirty="0"/>
              <a:t>Eastern’s Business Analytics Minor</a:t>
            </a:r>
          </a:p>
        </p:txBody>
      </p:sp>
      <p:sp>
        <p:nvSpPr>
          <p:cNvPr id="3" name="Content Placeholder 2">
            <a:extLst>
              <a:ext uri="{FF2B5EF4-FFF2-40B4-BE49-F238E27FC236}">
                <a16:creationId xmlns:a16="http://schemas.microsoft.com/office/drawing/2014/main" id="{EA41747F-A032-48DE-A876-4B0BD6586E24}"/>
              </a:ext>
            </a:extLst>
          </p:cNvPr>
          <p:cNvSpPr>
            <a:spLocks noGrp="1"/>
          </p:cNvSpPr>
          <p:nvPr>
            <p:ph idx="1"/>
          </p:nvPr>
        </p:nvSpPr>
        <p:spPr/>
        <p:txBody>
          <a:bodyPr/>
          <a:lstStyle/>
          <a:p>
            <a:pPr marL="0" indent="0">
              <a:buNone/>
            </a:pPr>
            <a:r>
              <a:rPr lang="en-US" dirty="0"/>
              <a:t>The Business Analytics minor is designed to enable students to develop business data analysis capabilities and technology skills and knowledge that can be applied to a variety of organizational and decision contexts. Thus, students will be empowered to demonstrate an understanding of how data acquisition, management, analysis, and data story visualization is performed, and can be transformed into actionable insights, effective decision making, and leveraged for achieving organizational objectives.</a:t>
            </a:r>
          </a:p>
        </p:txBody>
      </p:sp>
    </p:spTree>
    <p:extLst>
      <p:ext uri="{BB962C8B-B14F-4D97-AF65-F5344CB8AC3E}">
        <p14:creationId xmlns:p14="http://schemas.microsoft.com/office/powerpoint/2010/main" val="226080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30EE-5207-4DFE-AE3E-CE211FDA6F57}"/>
              </a:ext>
            </a:extLst>
          </p:cNvPr>
          <p:cNvSpPr>
            <a:spLocks noGrp="1"/>
          </p:cNvSpPr>
          <p:nvPr>
            <p:ph type="title"/>
          </p:nvPr>
        </p:nvSpPr>
        <p:spPr>
          <a:xfrm>
            <a:off x="838200" y="225288"/>
            <a:ext cx="10515600" cy="455750"/>
          </a:xfrm>
        </p:spPr>
        <p:txBody>
          <a:bodyPr>
            <a:normAutofit fontScale="90000"/>
          </a:bodyPr>
          <a:lstStyle/>
          <a:p>
            <a:pPr algn="ctr"/>
            <a:r>
              <a:rPr lang="en-US" sz="4000" dirty="0"/>
              <a:t>Business Analytics Student Learning Outcomes:</a:t>
            </a:r>
          </a:p>
        </p:txBody>
      </p:sp>
      <p:sp>
        <p:nvSpPr>
          <p:cNvPr id="3" name="Content Placeholder 2">
            <a:extLst>
              <a:ext uri="{FF2B5EF4-FFF2-40B4-BE49-F238E27FC236}">
                <a16:creationId xmlns:a16="http://schemas.microsoft.com/office/drawing/2014/main" id="{7093A658-CC84-42B8-8527-B766ED2DEF00}"/>
              </a:ext>
            </a:extLst>
          </p:cNvPr>
          <p:cNvSpPr>
            <a:spLocks noGrp="1"/>
          </p:cNvSpPr>
          <p:nvPr>
            <p:ph idx="1"/>
          </p:nvPr>
        </p:nvSpPr>
        <p:spPr>
          <a:xfrm>
            <a:off x="838200" y="980661"/>
            <a:ext cx="10515600" cy="5196302"/>
          </a:xfrm>
        </p:spPr>
        <p:txBody>
          <a:bodyPr>
            <a:normAutofit/>
          </a:bodyPr>
          <a:lstStyle/>
          <a:p>
            <a:r>
              <a:rPr lang="en-US" dirty="0"/>
              <a:t>Exhibit critical thinking skills for problem identification and data analysis approach selection.</a:t>
            </a:r>
          </a:p>
          <a:p>
            <a:r>
              <a:rPr lang="en-US" dirty="0"/>
              <a:t>Demonstrate proficiency with common business analytic methodologies and practices.</a:t>
            </a:r>
          </a:p>
          <a:p>
            <a:r>
              <a:rPr lang="en-US" dirty="0"/>
              <a:t>Acquire, combine, cleanse, manipulate, and analyze diverse datasets using a variety of tools, platforms and techniques to assist in formulating and presenting deeper insights to assist in decision making.</a:t>
            </a:r>
          </a:p>
          <a:p>
            <a:r>
              <a:rPr lang="en-US" dirty="0"/>
              <a:t>Apply techniques of data cleansing and processing for big data analysis.</a:t>
            </a:r>
          </a:p>
        </p:txBody>
      </p:sp>
    </p:spTree>
    <p:extLst>
      <p:ext uri="{BB962C8B-B14F-4D97-AF65-F5344CB8AC3E}">
        <p14:creationId xmlns:p14="http://schemas.microsoft.com/office/powerpoint/2010/main" val="4220050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99D0-1ECF-449F-B45B-FE0667B35C44}"/>
              </a:ext>
            </a:extLst>
          </p:cNvPr>
          <p:cNvSpPr>
            <a:spLocks noGrp="1"/>
          </p:cNvSpPr>
          <p:nvPr>
            <p:ph type="title"/>
          </p:nvPr>
        </p:nvSpPr>
        <p:spPr>
          <a:xfrm>
            <a:off x="838200" y="365125"/>
            <a:ext cx="10515600" cy="522771"/>
          </a:xfrm>
        </p:spPr>
        <p:txBody>
          <a:bodyPr>
            <a:normAutofit fontScale="90000"/>
          </a:bodyPr>
          <a:lstStyle/>
          <a:p>
            <a:pPr algn="ctr"/>
            <a:r>
              <a:rPr lang="en-US" sz="4000" dirty="0"/>
              <a:t>Business Analytics Minor Requirements</a:t>
            </a:r>
          </a:p>
        </p:txBody>
      </p:sp>
      <p:graphicFrame>
        <p:nvGraphicFramePr>
          <p:cNvPr id="17" name="Content Placeholder 16">
            <a:extLst>
              <a:ext uri="{FF2B5EF4-FFF2-40B4-BE49-F238E27FC236}">
                <a16:creationId xmlns:a16="http://schemas.microsoft.com/office/drawing/2014/main" id="{532FA830-22C0-407E-8853-A7879D5DD424}"/>
              </a:ext>
            </a:extLst>
          </p:cNvPr>
          <p:cNvGraphicFramePr>
            <a:graphicFrameLocks noGrp="1"/>
          </p:cNvGraphicFramePr>
          <p:nvPr>
            <p:ph idx="1"/>
            <p:extLst>
              <p:ext uri="{D42A27DB-BD31-4B8C-83A1-F6EECF244321}">
                <p14:modId xmlns:p14="http://schemas.microsoft.com/office/powerpoint/2010/main" val="1338793418"/>
              </p:ext>
            </p:extLst>
          </p:nvPr>
        </p:nvGraphicFramePr>
        <p:xfrm>
          <a:off x="2835965" y="1099933"/>
          <a:ext cx="7116416" cy="5392942"/>
        </p:xfrm>
        <a:graphic>
          <a:graphicData uri="http://schemas.openxmlformats.org/drawingml/2006/table">
            <a:tbl>
              <a:tblPr>
                <a:tableStyleId>{5C22544A-7EE6-4342-B048-85BDC9FD1C3A}</a:tableStyleId>
              </a:tblPr>
              <a:tblGrid>
                <a:gridCol w="1005410">
                  <a:extLst>
                    <a:ext uri="{9D8B030D-6E8A-4147-A177-3AD203B41FA5}">
                      <a16:colId xmlns:a16="http://schemas.microsoft.com/office/drawing/2014/main" val="3318107992"/>
                    </a:ext>
                  </a:extLst>
                </a:gridCol>
                <a:gridCol w="1005410">
                  <a:extLst>
                    <a:ext uri="{9D8B030D-6E8A-4147-A177-3AD203B41FA5}">
                      <a16:colId xmlns:a16="http://schemas.microsoft.com/office/drawing/2014/main" val="2255483300"/>
                    </a:ext>
                  </a:extLst>
                </a:gridCol>
                <a:gridCol w="1790886">
                  <a:extLst>
                    <a:ext uri="{9D8B030D-6E8A-4147-A177-3AD203B41FA5}">
                      <a16:colId xmlns:a16="http://schemas.microsoft.com/office/drawing/2014/main" val="3549095669"/>
                    </a:ext>
                  </a:extLst>
                </a:gridCol>
                <a:gridCol w="1005410">
                  <a:extLst>
                    <a:ext uri="{9D8B030D-6E8A-4147-A177-3AD203B41FA5}">
                      <a16:colId xmlns:a16="http://schemas.microsoft.com/office/drawing/2014/main" val="1882950213"/>
                    </a:ext>
                  </a:extLst>
                </a:gridCol>
                <a:gridCol w="1005410">
                  <a:extLst>
                    <a:ext uri="{9D8B030D-6E8A-4147-A177-3AD203B41FA5}">
                      <a16:colId xmlns:a16="http://schemas.microsoft.com/office/drawing/2014/main" val="785848134"/>
                    </a:ext>
                  </a:extLst>
                </a:gridCol>
                <a:gridCol w="1303890">
                  <a:extLst>
                    <a:ext uri="{9D8B030D-6E8A-4147-A177-3AD203B41FA5}">
                      <a16:colId xmlns:a16="http://schemas.microsoft.com/office/drawing/2014/main" val="4159450356"/>
                    </a:ext>
                  </a:extLst>
                </a:gridCol>
              </a:tblGrid>
              <a:tr h="392863">
                <a:tc gridSpan="6">
                  <a:txBody>
                    <a:bodyPr/>
                    <a:lstStyle/>
                    <a:p>
                      <a:pPr algn="ctr" fontAlgn="b"/>
                      <a:r>
                        <a:rPr lang="en-US" sz="2000" u="none" strike="noStrike" dirty="0">
                          <a:effectLst/>
                        </a:rPr>
                        <a:t>Business Analytics Minor Requirements</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2394221"/>
                  </a:ext>
                </a:extLst>
              </a:tr>
              <a:tr h="238099">
                <a:tc gridSpan="3">
                  <a:txBody>
                    <a:bodyPr/>
                    <a:lstStyle/>
                    <a:p>
                      <a:pPr algn="l" fontAlgn="b"/>
                      <a:r>
                        <a:rPr lang="en-US" sz="1100" u="none" strike="noStrike" dirty="0">
                          <a:solidFill>
                            <a:srgbClr val="0070C0"/>
                          </a:solidFill>
                          <a:effectLst/>
                        </a:rPr>
                        <a:t>Four Required Courses</a:t>
                      </a:r>
                      <a:endParaRPr lang="en-US" sz="1100" b="0" i="0" u="none" strike="noStrike" dirty="0">
                        <a:solidFill>
                          <a:srgbClr val="0070C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0864253"/>
                  </a:ext>
                </a:extLst>
              </a:tr>
              <a:tr h="238099">
                <a:tc gridSpan="4">
                  <a:txBody>
                    <a:bodyPr/>
                    <a:lstStyle/>
                    <a:p>
                      <a:pPr algn="l" fontAlgn="b"/>
                      <a:r>
                        <a:rPr lang="en-US" sz="1100" u="none" strike="noStrike" dirty="0">
                          <a:solidFill>
                            <a:srgbClr val="0070C0"/>
                          </a:solidFill>
                          <a:effectLst/>
                        </a:rPr>
                        <a:t>BIS 205 Information Management (3 credits)</a:t>
                      </a:r>
                      <a:endParaRPr lang="en-US" sz="1100" b="0" i="0" u="none" strike="noStrike" dirty="0">
                        <a:solidFill>
                          <a:srgbClr val="0070C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230403"/>
                  </a:ext>
                </a:extLst>
              </a:tr>
              <a:tr h="238099">
                <a:tc gridSpan="3">
                  <a:txBody>
                    <a:bodyPr/>
                    <a:lstStyle/>
                    <a:p>
                      <a:pPr algn="l" fontAlgn="b"/>
                      <a:r>
                        <a:rPr lang="en-US" sz="1100" u="none" strike="noStrike" dirty="0">
                          <a:solidFill>
                            <a:srgbClr val="0070C0"/>
                          </a:solidFill>
                          <a:effectLst/>
                        </a:rPr>
                        <a:t>One Statistics Course (3 credits)</a:t>
                      </a:r>
                      <a:endParaRPr lang="en-US" sz="1100" b="0" i="0" u="none" strike="noStrike" dirty="0">
                        <a:solidFill>
                          <a:srgbClr val="0070C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3117141"/>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4">
                  <a:txBody>
                    <a:bodyPr/>
                    <a:lstStyle/>
                    <a:p>
                      <a:pPr algn="l" fontAlgn="b"/>
                      <a:r>
                        <a:rPr lang="en-US" sz="1100" u="none" strike="noStrike" dirty="0">
                          <a:effectLst/>
                        </a:rPr>
                        <a:t>ECO 215 Statistics for Business &amp; Economics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5052700"/>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l" fontAlgn="b"/>
                      <a:r>
                        <a:rPr lang="nn-NO" sz="1100" u="none" strike="noStrike">
                          <a:effectLst/>
                        </a:rPr>
                        <a:t>MAT 216 Statistical Data Analysis</a:t>
                      </a:r>
                      <a:endParaRPr lang="nn-NO"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1078975"/>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dirty="0">
                          <a:effectLst/>
                        </a:rPr>
                        <a:t>PSY 227 Behavioral Science Statistics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3417215"/>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dirty="0">
                          <a:effectLst/>
                        </a:rPr>
                        <a:t>SOC 351 Statistics for Social Research</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7096178"/>
                  </a:ext>
                </a:extLst>
              </a:tr>
              <a:tr h="238099">
                <a:tc gridSpan="5">
                  <a:txBody>
                    <a:bodyPr/>
                    <a:lstStyle/>
                    <a:p>
                      <a:pPr algn="l" fontAlgn="b"/>
                      <a:r>
                        <a:rPr lang="en-US" sz="1100" u="none" strike="noStrike" dirty="0">
                          <a:solidFill>
                            <a:srgbClr val="0070C0"/>
                          </a:solidFill>
                          <a:effectLst/>
                        </a:rPr>
                        <a:t>BIS 373 Business Database Management (3 credits)</a:t>
                      </a:r>
                      <a:endParaRPr lang="en-US" sz="1100" b="0" i="0" u="none" strike="noStrike" dirty="0">
                        <a:solidFill>
                          <a:srgbClr val="0070C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2325946"/>
                  </a:ext>
                </a:extLst>
              </a:tr>
              <a:tr h="238099">
                <a:tc gridSpan="4">
                  <a:txBody>
                    <a:bodyPr/>
                    <a:lstStyle/>
                    <a:p>
                      <a:pPr algn="l" fontAlgn="b"/>
                      <a:r>
                        <a:rPr lang="en-US" sz="1100" u="none" strike="noStrike" dirty="0">
                          <a:solidFill>
                            <a:srgbClr val="0070C0"/>
                          </a:solidFill>
                          <a:effectLst/>
                        </a:rPr>
                        <a:t>BIS/BUS 305 Business Analytics (3 credits)</a:t>
                      </a:r>
                      <a:endParaRPr lang="en-US" sz="1100" b="0" i="0" u="none" strike="noStrike" dirty="0">
                        <a:solidFill>
                          <a:srgbClr val="0070C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9883526"/>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5">
                  <a:txBody>
                    <a:bodyPr/>
                    <a:lstStyle/>
                    <a:p>
                      <a:pPr algn="l" fontAlgn="b"/>
                      <a:r>
                        <a:rPr lang="en-US" sz="1100" u="none" strike="noStrike" dirty="0">
                          <a:solidFill>
                            <a:srgbClr val="FF0000"/>
                          </a:solidFill>
                          <a:effectLst/>
                        </a:rPr>
                        <a:t>One or both of the Following Two Courses: (3 credits)</a:t>
                      </a:r>
                      <a:endParaRPr lang="en-US" sz="1100" b="0" i="0" u="none" strike="noStrike" dirty="0">
                        <a:solidFill>
                          <a:srgbClr val="FF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2695434"/>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dirty="0">
                          <a:effectLst/>
                        </a:rPr>
                        <a:t>BIS 447 Business Intelligence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8195696"/>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BIS 449 Data Visualization</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4160118"/>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4">
                  <a:txBody>
                    <a:bodyPr/>
                    <a:lstStyle/>
                    <a:p>
                      <a:pPr algn="l" fontAlgn="b"/>
                      <a:r>
                        <a:rPr lang="en-US" sz="1100" u="none" strike="noStrike" dirty="0">
                          <a:solidFill>
                            <a:srgbClr val="FF0000"/>
                          </a:solidFill>
                          <a:effectLst/>
                        </a:rPr>
                        <a:t>One or more of the following courses: (3 credits)</a:t>
                      </a:r>
                      <a:endParaRPr lang="en-US" sz="1100" b="0" i="0" u="none" strike="noStrike" dirty="0">
                        <a:solidFill>
                          <a:srgbClr val="FF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595084"/>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dirty="0">
                          <a:effectLst/>
                        </a:rPr>
                        <a:t>BUS/FIN 346 Investment Analysis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0206089"/>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dirty="0">
                          <a:effectLst/>
                        </a:rPr>
                        <a:t>BUS 360 Supply Chain Management</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6424165"/>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4">
                  <a:txBody>
                    <a:bodyPr/>
                    <a:lstStyle/>
                    <a:p>
                      <a:pPr algn="l" fontAlgn="b"/>
                      <a:r>
                        <a:rPr lang="en-US" sz="1100" u="none" strike="noStrike" dirty="0">
                          <a:effectLst/>
                        </a:rPr>
                        <a:t>BUS 363 Six Sigma &amp; Continuous Improvement</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48888410"/>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4">
                  <a:txBody>
                    <a:bodyPr/>
                    <a:lstStyle/>
                    <a:p>
                      <a:pPr algn="l" fontAlgn="b"/>
                      <a:r>
                        <a:rPr lang="en-US" sz="1100" u="none" strike="noStrike" dirty="0">
                          <a:effectLst/>
                        </a:rPr>
                        <a:t>BUS 380 Quality Improvement in Healthcare</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04025271"/>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BUS 428 Marketing Research</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3835799"/>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dirty="0">
                          <a:effectLst/>
                        </a:rPr>
                        <a:t>BUS 433 Strategic Talent Management</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1625370"/>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ECO 305 Econometrics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2917960"/>
                  </a:ext>
                </a:extLst>
              </a:tr>
              <a:tr h="238099">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dirty="0">
                          <a:effectLst/>
                        </a:rPr>
                        <a:t>Total credits = 18</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4333488"/>
                  </a:ext>
                </a:extLst>
              </a:tr>
            </a:tbl>
          </a:graphicData>
        </a:graphic>
      </p:graphicFrame>
    </p:spTree>
    <p:extLst>
      <p:ext uri="{BB962C8B-B14F-4D97-AF65-F5344CB8AC3E}">
        <p14:creationId xmlns:p14="http://schemas.microsoft.com/office/powerpoint/2010/main" val="402434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516C-86DD-4712-B97D-6783E64DEBE2}"/>
              </a:ext>
            </a:extLst>
          </p:cNvPr>
          <p:cNvSpPr>
            <a:spLocks noGrp="1"/>
          </p:cNvSpPr>
          <p:nvPr>
            <p:ph type="ctrTitle"/>
          </p:nvPr>
        </p:nvSpPr>
        <p:spPr>
          <a:xfrm>
            <a:off x="1524000" y="371061"/>
            <a:ext cx="9144000" cy="1126435"/>
          </a:xfrm>
        </p:spPr>
        <p:txBody>
          <a:bodyPr/>
          <a:lstStyle/>
          <a:p>
            <a:r>
              <a:rPr lang="en-US" dirty="0"/>
              <a:t>Knowledge Workers</a:t>
            </a:r>
          </a:p>
        </p:txBody>
      </p:sp>
      <p:sp>
        <p:nvSpPr>
          <p:cNvPr id="4" name="TextBox 3">
            <a:extLst>
              <a:ext uri="{FF2B5EF4-FFF2-40B4-BE49-F238E27FC236}">
                <a16:creationId xmlns:a16="http://schemas.microsoft.com/office/drawing/2014/main" id="{FCB863B1-A9FE-48C2-AC30-6B0B7C470101}"/>
              </a:ext>
            </a:extLst>
          </p:cNvPr>
          <p:cNvSpPr txBox="1"/>
          <p:nvPr/>
        </p:nvSpPr>
        <p:spPr>
          <a:xfrm>
            <a:off x="3647728" y="4077072"/>
            <a:ext cx="4392488" cy="369332"/>
          </a:xfrm>
          <a:prstGeom prst="rect">
            <a:avLst/>
          </a:prstGeom>
          <a:noFill/>
        </p:spPr>
        <p:txBody>
          <a:bodyPr wrap="square" rtlCol="0">
            <a:spAutoFit/>
          </a:bodyPr>
          <a:lstStyle/>
          <a:p>
            <a:r>
              <a:rPr lang="en-US" dirty="0"/>
              <a:t>   </a:t>
            </a:r>
          </a:p>
        </p:txBody>
      </p:sp>
      <p:pic>
        <p:nvPicPr>
          <p:cNvPr id="12" name="Picture 2" descr="Image result for knowledge workers">
            <a:extLst>
              <a:ext uri="{FF2B5EF4-FFF2-40B4-BE49-F238E27FC236}">
                <a16:creationId xmlns:a16="http://schemas.microsoft.com/office/drawing/2014/main" id="{1E672958-29C7-42C5-974B-8F0B2A90C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432" y="1630017"/>
            <a:ext cx="4730824" cy="4518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1EF5-3A3D-4FE2-AB05-73FC5F590ACF}"/>
              </a:ext>
            </a:extLst>
          </p:cNvPr>
          <p:cNvSpPr>
            <a:spLocks noGrp="1"/>
          </p:cNvSpPr>
          <p:nvPr>
            <p:ph type="title"/>
          </p:nvPr>
        </p:nvSpPr>
        <p:spPr>
          <a:xfrm>
            <a:off x="251791" y="365125"/>
            <a:ext cx="11675166" cy="867327"/>
          </a:xfrm>
        </p:spPr>
        <p:txBody>
          <a:bodyPr>
            <a:normAutofit/>
          </a:bodyPr>
          <a:lstStyle/>
          <a:p>
            <a:r>
              <a:rPr lang="en-US" sz="3200" dirty="0"/>
              <a:t>Drucker (1966) Defines Six Factors for Knowledge Worker Productivity:</a:t>
            </a:r>
          </a:p>
        </p:txBody>
      </p:sp>
      <p:sp>
        <p:nvSpPr>
          <p:cNvPr id="3" name="Content Placeholder 2">
            <a:extLst>
              <a:ext uri="{FF2B5EF4-FFF2-40B4-BE49-F238E27FC236}">
                <a16:creationId xmlns:a16="http://schemas.microsoft.com/office/drawing/2014/main" id="{669A72D5-8551-4E7D-8074-94F57FD052E0}"/>
              </a:ext>
            </a:extLst>
          </p:cNvPr>
          <p:cNvSpPr>
            <a:spLocks noGrp="1"/>
          </p:cNvSpPr>
          <p:nvPr>
            <p:ph idx="1"/>
          </p:nvPr>
        </p:nvSpPr>
        <p:spPr>
          <a:xfrm>
            <a:off x="838200" y="1232452"/>
            <a:ext cx="10515600" cy="5473147"/>
          </a:xfrm>
        </p:spPr>
        <p:txBody>
          <a:bodyPr>
            <a:normAutofit fontScale="77500" lnSpcReduction="20000"/>
          </a:bodyPr>
          <a:lstStyle/>
          <a:p>
            <a:pPr marL="0" indent="0">
              <a:buNone/>
            </a:pPr>
            <a:endParaRPr lang="en-US" dirty="0"/>
          </a:p>
          <a:p>
            <a:pPr marL="514350" indent="-514350">
              <a:buFont typeface="+mj-lt"/>
              <a:buAutoNum type="arabicPeriod"/>
            </a:pPr>
            <a:r>
              <a:rPr lang="en-US" dirty="0"/>
              <a:t>Knowledge worker productivity demands that we ask the question: "What is the task?“</a:t>
            </a:r>
          </a:p>
          <a:p>
            <a:pPr marL="514350" indent="-514350">
              <a:buFont typeface="+mj-lt"/>
              <a:buAutoNum type="arabicPeriod"/>
            </a:pPr>
            <a:r>
              <a:rPr lang="en-US" dirty="0"/>
              <a:t>It demands that we impose the responsibility for their productivity on the individual knowledge workers themselves. Knowledge workers have to manage themselves.</a:t>
            </a:r>
          </a:p>
          <a:p>
            <a:pPr marL="514350" indent="-514350">
              <a:buFont typeface="+mj-lt"/>
              <a:buAutoNum type="arabicPeriod"/>
            </a:pPr>
            <a:r>
              <a:rPr lang="en-US" dirty="0"/>
              <a:t>Continuing innovation has to be part of the work, the task and the responsibility of knowledge workers.</a:t>
            </a:r>
          </a:p>
          <a:p>
            <a:pPr marL="514350" indent="-514350">
              <a:buFont typeface="+mj-lt"/>
              <a:buAutoNum type="arabicPeriod"/>
            </a:pPr>
            <a:r>
              <a:rPr lang="en-US" dirty="0"/>
              <a:t>Knowledge work requires continuous learning on the part of the knowledge worker, but equally continuous teaching on the part of the knowledge worker.</a:t>
            </a:r>
          </a:p>
          <a:p>
            <a:pPr marL="514350" indent="-514350">
              <a:buFont typeface="+mj-lt"/>
              <a:buAutoNum type="arabicPeriod"/>
            </a:pPr>
            <a:r>
              <a:rPr lang="en-US" dirty="0"/>
              <a:t>Productivity of the knowledge worker is not — at least not primarily — a matter of the </a:t>
            </a:r>
            <a:r>
              <a:rPr lang="en-US" dirty="0">
                <a:solidFill>
                  <a:srgbClr val="FF0000"/>
                </a:solidFill>
              </a:rPr>
              <a:t>quantity</a:t>
            </a:r>
            <a:r>
              <a:rPr lang="en-US" dirty="0"/>
              <a:t> of output. </a:t>
            </a:r>
            <a:r>
              <a:rPr lang="en-US" dirty="0">
                <a:solidFill>
                  <a:srgbClr val="FF0000"/>
                </a:solidFill>
              </a:rPr>
              <a:t>Quality</a:t>
            </a:r>
            <a:r>
              <a:rPr lang="en-US" dirty="0"/>
              <a:t> is at least as important.</a:t>
            </a:r>
          </a:p>
          <a:p>
            <a:pPr marL="514350" indent="-514350">
              <a:buFont typeface="+mj-lt"/>
              <a:buAutoNum type="arabicPeriod"/>
            </a:pPr>
            <a:r>
              <a:rPr lang="en-US" dirty="0"/>
              <a:t>Finally, knowledge worker productivity requires that the knowledge worker is both seen and treated as an "asset" rather than a "cost." It requires that knowledge workers want to work for the organization in preference to all other opportunities.</a:t>
            </a:r>
          </a:p>
          <a:p>
            <a:pPr marL="0" indent="0">
              <a:buNone/>
            </a:pPr>
            <a:endParaRPr lang="en-US" dirty="0"/>
          </a:p>
          <a:p>
            <a:pPr marL="0" indent="0">
              <a:buNone/>
            </a:pPr>
            <a:r>
              <a:rPr lang="en-US" dirty="0"/>
              <a:t>Source: </a:t>
            </a:r>
            <a:r>
              <a:rPr lang="en-US" dirty="0">
                <a:hlinkClick r:id="rId2"/>
              </a:rPr>
              <a:t>https://en.wikipedia.org/wiki/Knowledge_worker</a:t>
            </a:r>
            <a:endParaRPr lang="en-US" dirty="0"/>
          </a:p>
        </p:txBody>
      </p:sp>
    </p:spTree>
    <p:extLst>
      <p:ext uri="{BB962C8B-B14F-4D97-AF65-F5344CB8AC3E}">
        <p14:creationId xmlns:p14="http://schemas.microsoft.com/office/powerpoint/2010/main" val="268720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B460DC3-D23A-4566-9EE5-84AC40D60FAB}"/>
              </a:ext>
            </a:extLst>
          </p:cNvPr>
          <p:cNvSpPr>
            <a:spLocks noGrp="1" noChangeArrowheads="1"/>
          </p:cNvSpPr>
          <p:nvPr>
            <p:ph type="title"/>
          </p:nvPr>
        </p:nvSpPr>
        <p:spPr/>
        <p:txBody>
          <a:bodyPr/>
          <a:lstStyle/>
          <a:p>
            <a:pPr algn="ctr"/>
            <a:r>
              <a:rPr lang="en-GB" altLang="en-US" dirty="0"/>
              <a:t>Qualities of Knowledge Workers</a:t>
            </a:r>
          </a:p>
        </p:txBody>
      </p:sp>
      <p:sp>
        <p:nvSpPr>
          <p:cNvPr id="5123" name="Rectangle 3">
            <a:extLst>
              <a:ext uri="{FF2B5EF4-FFF2-40B4-BE49-F238E27FC236}">
                <a16:creationId xmlns:a16="http://schemas.microsoft.com/office/drawing/2014/main" id="{FD15755A-8E36-4161-A04B-E373D08FDF26}"/>
              </a:ext>
            </a:extLst>
          </p:cNvPr>
          <p:cNvSpPr>
            <a:spLocks noGrp="1" noChangeArrowheads="1"/>
          </p:cNvSpPr>
          <p:nvPr>
            <p:ph type="body" idx="1"/>
          </p:nvPr>
        </p:nvSpPr>
        <p:spPr>
          <a:xfrm>
            <a:off x="838200" y="2054087"/>
            <a:ext cx="10515600" cy="4122876"/>
          </a:xfrm>
        </p:spPr>
        <p:txBody>
          <a:bodyPr/>
          <a:lstStyle/>
          <a:p>
            <a:r>
              <a:rPr lang="en-GB" altLang="en-US" dirty="0"/>
              <a:t>Possession of individual knowledge</a:t>
            </a:r>
          </a:p>
          <a:p>
            <a:r>
              <a:rPr lang="en-GB" altLang="en-US" dirty="0"/>
              <a:t>Application of knowledge </a:t>
            </a:r>
          </a:p>
          <a:p>
            <a:r>
              <a:rPr lang="en-GB" altLang="en-US" dirty="0"/>
              <a:t>Situations need to be novel and complex</a:t>
            </a:r>
          </a:p>
          <a:p>
            <a:r>
              <a:rPr lang="en-GB" altLang="en-US" dirty="0"/>
              <a:t>Collective knowledge and social networks</a:t>
            </a:r>
          </a:p>
          <a:p>
            <a:r>
              <a:rPr lang="en-GB" altLang="en-US" dirty="0"/>
              <a:t>Output of knowledge is difficult to judge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D8B5-8413-4280-B9FB-E10F51DF33C3}"/>
              </a:ext>
            </a:extLst>
          </p:cNvPr>
          <p:cNvSpPr>
            <a:spLocks noGrp="1"/>
          </p:cNvSpPr>
          <p:nvPr>
            <p:ph type="title"/>
          </p:nvPr>
        </p:nvSpPr>
        <p:spPr/>
        <p:txBody>
          <a:bodyPr/>
          <a:lstStyle/>
          <a:p>
            <a:pPr algn="ctr"/>
            <a:r>
              <a:rPr lang="en-US" dirty="0"/>
              <a:t>Knowledge Work Jobs Increasing</a:t>
            </a:r>
          </a:p>
        </p:txBody>
      </p:sp>
      <p:sp>
        <p:nvSpPr>
          <p:cNvPr id="3" name="Content Placeholder 2">
            <a:extLst>
              <a:ext uri="{FF2B5EF4-FFF2-40B4-BE49-F238E27FC236}">
                <a16:creationId xmlns:a16="http://schemas.microsoft.com/office/drawing/2014/main" id="{E451CFF7-3864-4C8C-B1FB-06760F03EE43}"/>
              </a:ext>
            </a:extLst>
          </p:cNvPr>
          <p:cNvSpPr>
            <a:spLocks noGrp="1"/>
          </p:cNvSpPr>
          <p:nvPr>
            <p:ph idx="1"/>
          </p:nvPr>
        </p:nvSpPr>
        <p:spPr/>
        <p:txBody>
          <a:bodyPr/>
          <a:lstStyle/>
          <a:p>
            <a:r>
              <a:rPr lang="en-US" dirty="0"/>
              <a:t>“The most valuable asset of a 21st-century institution, whether business or non-business, will be its knowledge workers and their productivity.“ – Peter Drucker</a:t>
            </a:r>
            <a:br>
              <a:rPr lang="en-US" dirty="0"/>
            </a:br>
            <a:endParaRPr lang="en-US" dirty="0"/>
          </a:p>
          <a:p>
            <a:r>
              <a:rPr lang="en-US" dirty="0"/>
              <a:t>Knowledge workers earn approximately $50,000 a year more than non-knowledge workers, based on data from Glassdoor, one of the fastest growing jobs and recruiting web sites. </a:t>
            </a:r>
          </a:p>
        </p:txBody>
      </p:sp>
    </p:spTree>
    <p:extLst>
      <p:ext uri="{BB962C8B-B14F-4D97-AF65-F5344CB8AC3E}">
        <p14:creationId xmlns:p14="http://schemas.microsoft.com/office/powerpoint/2010/main" val="175163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5875-309D-4392-B814-689932643C71}"/>
              </a:ext>
            </a:extLst>
          </p:cNvPr>
          <p:cNvSpPr>
            <a:spLocks noGrp="1"/>
          </p:cNvSpPr>
          <p:nvPr>
            <p:ph type="title"/>
          </p:nvPr>
        </p:nvSpPr>
        <p:spPr>
          <a:xfrm>
            <a:off x="2455864" y="476673"/>
            <a:ext cx="7158037" cy="1033041"/>
          </a:xfrm>
        </p:spPr>
        <p:txBody>
          <a:bodyPr/>
          <a:lstStyle/>
          <a:p>
            <a:r>
              <a:rPr lang="en-US" dirty="0"/>
              <a:t>Tools of Knowledge Workers</a:t>
            </a:r>
          </a:p>
        </p:txBody>
      </p:sp>
      <p:sp>
        <p:nvSpPr>
          <p:cNvPr id="3" name="Content Placeholder 2">
            <a:extLst>
              <a:ext uri="{FF2B5EF4-FFF2-40B4-BE49-F238E27FC236}">
                <a16:creationId xmlns:a16="http://schemas.microsoft.com/office/drawing/2014/main" id="{B0E14A73-96F3-47F1-B70A-FBDCF708E379}"/>
              </a:ext>
            </a:extLst>
          </p:cNvPr>
          <p:cNvSpPr>
            <a:spLocks noGrp="1"/>
          </p:cNvSpPr>
          <p:nvPr>
            <p:ph idx="1"/>
          </p:nvPr>
        </p:nvSpPr>
        <p:spPr>
          <a:xfrm>
            <a:off x="2351584" y="1700808"/>
            <a:ext cx="7992888" cy="4114800"/>
          </a:xfrm>
        </p:spPr>
        <p:txBody>
          <a:bodyPr/>
          <a:lstStyle/>
          <a:p>
            <a:r>
              <a:rPr lang="en-US" dirty="0"/>
              <a:t>They are often technical and fast changing</a:t>
            </a:r>
          </a:p>
          <a:p>
            <a:r>
              <a:rPr lang="en-US" dirty="0"/>
              <a:t>They must be flexible</a:t>
            </a:r>
          </a:p>
          <a:p>
            <a:r>
              <a:rPr lang="en-US" dirty="0"/>
              <a:t>Must adapt to their environment and situations</a:t>
            </a:r>
          </a:p>
          <a:p>
            <a:r>
              <a:rPr lang="en-US" dirty="0"/>
              <a:t>Liberal Arts approach to life and work</a:t>
            </a:r>
          </a:p>
          <a:p>
            <a:r>
              <a:rPr lang="en-US" dirty="0"/>
              <a:t>The entry level tool is Microsoft Office</a:t>
            </a:r>
          </a:p>
          <a:p>
            <a:r>
              <a:rPr lang="en-US" dirty="0">
                <a:hlinkClick r:id="rId2"/>
              </a:rPr>
              <a:t>https://www.youtube.com/watch?v=KmuP8gsgWb8</a:t>
            </a:r>
            <a:endParaRPr lang="en-US" dirty="0"/>
          </a:p>
          <a:p>
            <a:r>
              <a:rPr lang="en-US" dirty="0"/>
              <a:t>Bicycle for the mind</a:t>
            </a:r>
          </a:p>
        </p:txBody>
      </p:sp>
    </p:spTree>
    <p:extLst>
      <p:ext uri="{BB962C8B-B14F-4D97-AF65-F5344CB8AC3E}">
        <p14:creationId xmlns:p14="http://schemas.microsoft.com/office/powerpoint/2010/main" val="5266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C9E4-8D70-4101-8784-B8B341C62B30}"/>
              </a:ext>
            </a:extLst>
          </p:cNvPr>
          <p:cNvSpPr>
            <a:spLocks noGrp="1"/>
          </p:cNvSpPr>
          <p:nvPr>
            <p:ph type="title"/>
          </p:nvPr>
        </p:nvSpPr>
        <p:spPr>
          <a:xfrm>
            <a:off x="838200" y="225288"/>
            <a:ext cx="10515600" cy="455750"/>
          </a:xfrm>
        </p:spPr>
        <p:txBody>
          <a:bodyPr>
            <a:normAutofit fontScale="90000"/>
          </a:bodyPr>
          <a:lstStyle/>
          <a:p>
            <a:pPr algn="ctr"/>
            <a:r>
              <a:rPr lang="en-US" sz="4000" dirty="0"/>
              <a:t>Analytical Skills</a:t>
            </a:r>
          </a:p>
        </p:txBody>
      </p:sp>
      <p:sp>
        <p:nvSpPr>
          <p:cNvPr id="3" name="Content Placeholder 2">
            <a:extLst>
              <a:ext uri="{FF2B5EF4-FFF2-40B4-BE49-F238E27FC236}">
                <a16:creationId xmlns:a16="http://schemas.microsoft.com/office/drawing/2014/main" id="{5A41A58E-126F-4D2A-8775-B043397449BB}"/>
              </a:ext>
            </a:extLst>
          </p:cNvPr>
          <p:cNvSpPr>
            <a:spLocks noGrp="1"/>
          </p:cNvSpPr>
          <p:nvPr>
            <p:ph idx="1"/>
          </p:nvPr>
        </p:nvSpPr>
        <p:spPr>
          <a:xfrm>
            <a:off x="838200" y="914400"/>
            <a:ext cx="10515600" cy="5262563"/>
          </a:xfrm>
        </p:spPr>
        <p:txBody>
          <a:bodyPr/>
          <a:lstStyle/>
          <a:p>
            <a:pPr marL="514350" indent="-514350">
              <a:buFont typeface="+mj-lt"/>
              <a:buAutoNum type="arabicPeriod"/>
            </a:pPr>
            <a:r>
              <a:rPr lang="en-US" dirty="0"/>
              <a:t>Critical Thinking Skills</a:t>
            </a:r>
          </a:p>
          <a:p>
            <a:pPr marL="514350" indent="-514350">
              <a:buFont typeface="+mj-lt"/>
              <a:buAutoNum type="arabicPeriod"/>
            </a:pPr>
            <a:r>
              <a:rPr lang="en-US" dirty="0"/>
              <a:t>Research and Information Analysis</a:t>
            </a:r>
          </a:p>
          <a:p>
            <a:pPr marL="514350" indent="-514350">
              <a:buFont typeface="+mj-lt"/>
              <a:buAutoNum type="arabicPeriod"/>
            </a:pPr>
            <a:r>
              <a:rPr lang="en-US" dirty="0"/>
              <a:t>Communication</a:t>
            </a:r>
          </a:p>
          <a:p>
            <a:pPr marL="514350" indent="-514350">
              <a:buFont typeface="+mj-lt"/>
              <a:buAutoNum type="arabicPeriod"/>
            </a:pPr>
            <a:r>
              <a:rPr lang="en-US" dirty="0"/>
              <a:t>Problem Solving</a:t>
            </a:r>
          </a:p>
          <a:p>
            <a:pPr marL="0" indent="0">
              <a:buNone/>
            </a:pPr>
            <a:endParaRPr lang="en-US" dirty="0"/>
          </a:p>
          <a:p>
            <a:pPr marL="0" indent="0">
              <a:buNone/>
            </a:pPr>
            <a:r>
              <a:rPr lang="en-US" dirty="0"/>
              <a:t>Source: Indeed Career Guide, </a:t>
            </a:r>
            <a:r>
              <a:rPr lang="en-US" dirty="0">
                <a:hlinkClick r:id="rId2"/>
              </a:rPr>
              <a:t>https://www.indeed.com/career-advice/resumes-cover-letters/analytical-skills</a:t>
            </a:r>
            <a:endParaRPr lang="en-US" dirty="0"/>
          </a:p>
        </p:txBody>
      </p:sp>
    </p:spTree>
    <p:extLst>
      <p:ext uri="{BB962C8B-B14F-4D97-AF65-F5344CB8AC3E}">
        <p14:creationId xmlns:p14="http://schemas.microsoft.com/office/powerpoint/2010/main" val="161321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9D52-C8D7-4A3F-B1AF-A925D5F8FE7B}"/>
              </a:ext>
            </a:extLst>
          </p:cNvPr>
          <p:cNvSpPr>
            <a:spLocks noGrp="1"/>
          </p:cNvSpPr>
          <p:nvPr>
            <p:ph type="title"/>
          </p:nvPr>
        </p:nvSpPr>
        <p:spPr>
          <a:xfrm>
            <a:off x="838200" y="0"/>
            <a:ext cx="10515600" cy="530087"/>
          </a:xfrm>
        </p:spPr>
        <p:txBody>
          <a:bodyPr>
            <a:normAutofit fontScale="90000"/>
          </a:bodyPr>
          <a:lstStyle/>
          <a:p>
            <a:pPr algn="ctr"/>
            <a:r>
              <a:rPr lang="en-US" sz="4000" dirty="0"/>
              <a:t>Good Analytical Skills</a:t>
            </a:r>
          </a:p>
        </p:txBody>
      </p:sp>
      <p:sp>
        <p:nvSpPr>
          <p:cNvPr id="3" name="Content Placeholder 2">
            <a:extLst>
              <a:ext uri="{FF2B5EF4-FFF2-40B4-BE49-F238E27FC236}">
                <a16:creationId xmlns:a16="http://schemas.microsoft.com/office/drawing/2014/main" id="{C2122FAC-2315-4499-8BFB-C2CE1BF9A057}"/>
              </a:ext>
            </a:extLst>
          </p:cNvPr>
          <p:cNvSpPr>
            <a:spLocks noGrp="1"/>
          </p:cNvSpPr>
          <p:nvPr>
            <p:ph idx="1"/>
          </p:nvPr>
        </p:nvSpPr>
        <p:spPr>
          <a:xfrm>
            <a:off x="838200" y="622852"/>
            <a:ext cx="10515600" cy="6029739"/>
          </a:xfrm>
        </p:spPr>
        <p:txBody>
          <a:bodyPr>
            <a:normAutofit fontScale="92500" lnSpcReduction="20000"/>
          </a:bodyPr>
          <a:lstStyle/>
          <a:p>
            <a:r>
              <a:rPr lang="en-US" b="1" dirty="0"/>
              <a:t>Analyzing abilities:</a:t>
            </a:r>
            <a:r>
              <a:rPr lang="en-US" dirty="0"/>
              <a:t> The ability to take a large volumes of data and then analyze trends and produce a result</a:t>
            </a:r>
          </a:p>
          <a:p>
            <a:r>
              <a:rPr lang="en-US" b="1" dirty="0"/>
              <a:t>Dealing with problems:</a:t>
            </a:r>
            <a:r>
              <a:rPr lang="en-US" dirty="0"/>
              <a:t> Give examples of problem solving at work</a:t>
            </a:r>
          </a:p>
          <a:p>
            <a:r>
              <a:rPr lang="en-US" b="1" dirty="0"/>
              <a:t>Programming:</a:t>
            </a:r>
            <a:r>
              <a:rPr lang="en-US" dirty="0"/>
              <a:t> Write a systems program with accurate results output</a:t>
            </a:r>
          </a:p>
          <a:p>
            <a:r>
              <a:rPr lang="en-US" b="1" dirty="0"/>
              <a:t>Reporting:</a:t>
            </a:r>
            <a:r>
              <a:rPr lang="en-US" dirty="0"/>
              <a:t> A written report on the effectiveness of a particular event such as a political campaign</a:t>
            </a:r>
          </a:p>
          <a:p>
            <a:r>
              <a:rPr lang="en-US" b="1" dirty="0"/>
              <a:t>Handling assignments effectively:</a:t>
            </a:r>
            <a:r>
              <a:rPr lang="en-US" dirty="0"/>
              <a:t> Discovering a more efficient and productive way to complete a particular job task.</a:t>
            </a:r>
          </a:p>
          <a:p>
            <a:r>
              <a:rPr lang="en-US" b="1" dirty="0"/>
              <a:t>Process:</a:t>
            </a:r>
            <a:r>
              <a:rPr lang="en-US" dirty="0"/>
              <a:t> Creating a set of steps to implement a process that could have a yes or no outcome.</a:t>
            </a:r>
          </a:p>
          <a:p>
            <a:r>
              <a:rPr lang="en-US" b="1" dirty="0"/>
              <a:t>Problem handler:</a:t>
            </a:r>
            <a:r>
              <a:rPr lang="en-US" dirty="0"/>
              <a:t> Identifying a problem and then creating a repair to avoid it becoming a major problem.</a:t>
            </a:r>
          </a:p>
          <a:p>
            <a:r>
              <a:rPr lang="en-US" b="1" dirty="0"/>
              <a:t>Collect information</a:t>
            </a:r>
            <a:r>
              <a:rPr lang="en-US" dirty="0"/>
              <a:t>, analyze the data from the information collected, and come up with a solution to a problem.</a:t>
            </a:r>
          </a:p>
          <a:p>
            <a:pPr marL="0" indent="0">
              <a:buNone/>
            </a:pPr>
            <a:endParaRPr lang="en-US" dirty="0"/>
          </a:p>
          <a:p>
            <a:pPr marL="0" indent="0">
              <a:buNone/>
            </a:pPr>
            <a:r>
              <a:rPr lang="en-US" dirty="0"/>
              <a:t>Source: Job Interview Site, </a:t>
            </a:r>
            <a:r>
              <a:rPr lang="en-US" dirty="0">
                <a:hlinkClick r:id="rId2"/>
              </a:rPr>
              <a:t>https://www.job-interview-site.com/analytical-skills-example-what-are-analytical-skills-and-how-to-improve-them.html</a:t>
            </a:r>
            <a:endParaRPr lang="en-US" dirty="0"/>
          </a:p>
          <a:p>
            <a:pPr marL="0" indent="0">
              <a:buNone/>
            </a:pPr>
            <a:endParaRPr lang="en-US" dirty="0"/>
          </a:p>
        </p:txBody>
      </p:sp>
    </p:spTree>
    <p:extLst>
      <p:ext uri="{BB962C8B-B14F-4D97-AF65-F5344CB8AC3E}">
        <p14:creationId xmlns:p14="http://schemas.microsoft.com/office/powerpoint/2010/main" val="3228984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1803</Words>
  <Application>Microsoft Office PowerPoint</Application>
  <PresentationFormat>Widescreen</PresentationFormat>
  <Paragraphs>128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vt:lpstr>
      <vt:lpstr>Office Theme</vt:lpstr>
      <vt:lpstr>Is Technology a Double-Edged Sword?</vt:lpstr>
      <vt:lpstr>Technology</vt:lpstr>
      <vt:lpstr>Knowledge Workers</vt:lpstr>
      <vt:lpstr>Drucker (1966) Defines Six Factors for Knowledge Worker Productivity:</vt:lpstr>
      <vt:lpstr>Qualities of Knowledge Workers</vt:lpstr>
      <vt:lpstr>Knowledge Work Jobs Increasing</vt:lpstr>
      <vt:lpstr>Tools of Knowledge Workers</vt:lpstr>
      <vt:lpstr>Analytical Skills</vt:lpstr>
      <vt:lpstr>Good Analytical Skills</vt:lpstr>
      <vt:lpstr>Association for Institutional Research </vt:lpstr>
      <vt:lpstr>1. Identify information needs</vt:lpstr>
      <vt:lpstr>2. Collect, analyze, interpret, and report data and information</vt:lpstr>
      <vt:lpstr>3. Plan and Evaluate </vt:lpstr>
      <vt:lpstr>4. Serve as Stewards of Data and Information</vt:lpstr>
      <vt:lpstr>5. Educate Information Producers, Users, and Consumers </vt:lpstr>
      <vt:lpstr>INC, September 21, 2021</vt:lpstr>
      <vt:lpstr>Eastern Students Create Website to Help Navigate VAMS – NBC Connecticut</vt:lpstr>
      <vt:lpstr>Eastern Students Create Website to Help Navigate VAMS</vt:lpstr>
      <vt:lpstr>Eastern Students Create Website to Help Navigate VAMS – NBC Connecticut</vt:lpstr>
      <vt:lpstr>Eastern’s Business Analytics Minor</vt:lpstr>
      <vt:lpstr>Business Analytics Student Learning Outcomes:</vt:lpstr>
      <vt:lpstr>Business Analytics Minor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 Hemenway</dc:creator>
  <cp:lastModifiedBy>Hemenway,David A.(Accounting and Business Information Systems)</cp:lastModifiedBy>
  <cp:revision>24</cp:revision>
  <dcterms:created xsi:type="dcterms:W3CDTF">2020-01-21T02:41:13Z</dcterms:created>
  <dcterms:modified xsi:type="dcterms:W3CDTF">2022-03-19T21:09:45Z</dcterms:modified>
</cp:coreProperties>
</file>