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59" r:id="rId5"/>
    <p:sldId id="260" r:id="rId6"/>
    <p:sldId id="261" r:id="rId7"/>
    <p:sldId id="287" r:id="rId8"/>
    <p:sldId id="262" r:id="rId9"/>
    <p:sldId id="263" r:id="rId10"/>
    <p:sldId id="296" r:id="rId11"/>
    <p:sldId id="288" r:id="rId12"/>
    <p:sldId id="289" r:id="rId13"/>
    <p:sldId id="290" r:id="rId14"/>
    <p:sldId id="291" r:id="rId15"/>
    <p:sldId id="297" r:id="rId16"/>
    <p:sldId id="292" r:id="rId17"/>
    <p:sldId id="293" r:id="rId18"/>
    <p:sldId id="294" r:id="rId19"/>
    <p:sldId id="29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24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14A70-67FA-40CE-BB47-858CBB662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EA956-CBD2-47CF-B9EF-157FF9CE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498DB-C51A-4D8E-B412-90794D732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418DF-FD4B-425D-B3DB-B92C9695F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46C5-EDE9-4D33-A493-9FDCAFD1E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935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31024-D959-47F9-AB40-E8D7EBAB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C08A7-8D0F-4E9C-B147-56AB03E5A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0E6AD-BC9F-4FE5-8363-629DEC1F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37094A-0297-4456-9BEE-275A011BB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94B47-541C-475F-BB8E-5AB1E599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56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F32476-4A4F-433E-855A-97D03583F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A08E-833A-455B-8D38-0127DA0E5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2C615-7765-4E2E-8ADF-26B7B8E9C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76E36-AA9B-4D22-A58C-4A8B8EFD4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DC8E2-6002-46BB-8CE0-ED96BDEE7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514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ECD88-8D50-4C38-9E8E-098B22832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0ADA4-F87A-448A-881E-C5AEC8A40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60443-0CD6-42F2-B061-C4FB62922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0E101-A0DD-4632-94E5-6F30915B3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891183-C7ED-4340-BC80-717859B2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0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C9769-F747-465F-9789-86C932C6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9D7D84-405E-4961-85F5-100811C0C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32938-C062-419B-86F1-372DC62D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2E1-D1F7-474E-A735-DC85257BE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10C1E-7FD2-43AD-9F7C-8A41531B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09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4884-7220-4A6E-B530-F764E52ED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88711-2C30-42E7-B918-90CF61997E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396A9-9802-4BFA-9B32-63027B41E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15F2C-22D4-41F0-A815-25FE744F2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1BAB4A-9297-4D63-A254-89F804B7A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2006B-F8A2-4206-B876-9ADC558A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45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B2C1B-E8BA-4BC3-924D-A611AA595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3797A-2057-4DE5-A0BB-E83E0BFB4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F7E43-DED8-45B4-9785-8B6808372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80125-4038-4792-A352-855A74FD58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FC04E-4A47-4869-98B4-114DE3BCF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6E3BF6-ECD0-4F6C-BB52-AF75C614F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F2D13A-5EAB-4C97-A2B6-F2599A3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22E59-F23D-4850-8E18-C09AAB533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773D3-C51A-43D5-88AD-52C3B3C4A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B0561-D4D0-49CF-BB1C-CC1170E73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17C50-1722-4CA4-BB40-CC824F56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75C9D5-9A8C-48DE-BA99-6D1F72474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7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2CAE4E-22F1-41C5-A27B-5BC5757E6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60F615-EED4-41CA-883F-B3D67871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C0814-91C5-404B-BD8E-B7334415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3941D-C74F-4673-8C25-3638DF8F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A8450-E20F-490F-854F-1ED932FD4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257EC-75CF-42D0-AF85-09FB34D95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F37D5-12E2-4E4A-8836-6C005D75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57F6AA-2614-4201-A5BB-7792C01D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80B7-4231-4842-BEB5-41A68856F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43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E8EB3-776D-4D33-BA0D-788E64D2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9EEC6-3E8C-4C2C-8F01-ADDB2C8D6C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F2F0C-4A88-45DD-BCA9-16357609E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4DB5-D50F-4115-97BD-7C12BF7DF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BC68A-1B28-4B9E-9E4A-4B6DDC5D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D66A4D-ED71-4BCB-AD79-B562BF70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01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699B8D-E9B4-4044-A1C5-4E11EEA5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25FC5-86D5-496A-93C4-924E9C98C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50C3C-3CE3-4215-BA9D-1D311DF7A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12ED2-AF1D-4628-86FD-73B40A38D3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436C7-FAE3-427E-8710-8009A3020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56E3A-EC90-4E4B-8539-F1010A0E0C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5749B-8562-4295-9AF8-08516CCD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F1450-1ED4-48CF-B52B-62BEE4A515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977676"/>
          </a:xfrm>
        </p:spPr>
        <p:txBody>
          <a:bodyPr>
            <a:normAutofit/>
          </a:bodyPr>
          <a:lstStyle/>
          <a:p>
            <a:r>
              <a:rPr lang="en-US" sz="4000" dirty="0"/>
              <a:t>Introduction to Databases and Access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26BCED-FC8B-45A7-B3E0-62B5D67A7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4438"/>
            <a:ext cx="9144000" cy="1243361"/>
          </a:xfrm>
        </p:spPr>
        <p:txBody>
          <a:bodyPr>
            <a:normAutofit/>
          </a:bodyPr>
          <a:lstStyle/>
          <a:p>
            <a:r>
              <a:rPr lang="en-US" sz="3600" dirty="0"/>
              <a:t>Part 1</a:t>
            </a:r>
          </a:p>
        </p:txBody>
      </p:sp>
    </p:spTree>
    <p:extLst>
      <p:ext uri="{BB962C8B-B14F-4D97-AF65-F5344CB8AC3E}">
        <p14:creationId xmlns:p14="http://schemas.microsoft.com/office/powerpoint/2010/main" val="4715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B625-4856-4804-BA25-E0B08B65D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Get the Supplier Item Database from Blackboard – Week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F46C-5E7A-404F-8AE1-7B86E2732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624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7755A-EB97-445D-8877-DFB244AD1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97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579106-A5D8-4B32-B843-28619B91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154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AAA05B-4103-4A70-8572-DABA163C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821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90379-1B34-4A08-8BB6-8840E05FD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918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68705-F831-4179-87DC-B1534F26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many items are sold by each vendor?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DE55E-02A6-4852-8063-0E8778B5F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037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0EF5EA-AF18-4868-8525-5F125B4EE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99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15135E4-4ECA-47D8-98F4-3894D22F8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318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DFC5AA-CE08-4F9B-9752-A4180820F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23808D-21BE-439D-8DEB-AB5BC5124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403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2E87-0F0D-4D14-BB47-DC65FBED1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dirty="0"/>
              <a:t>Play! You can’t break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24C22-100D-4A6F-BACE-A7A7D82D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4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79FF-01C7-4A65-AE61-751407D76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83014"/>
          </a:xfrm>
        </p:spPr>
        <p:txBody>
          <a:bodyPr>
            <a:normAutofit fontScale="90000"/>
          </a:bodyPr>
          <a:lstStyle/>
          <a:p>
            <a:r>
              <a:rPr lang="en-US" dirty="0"/>
              <a:t>Where to get Office 365: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6851F7-C244-43C2-9854-AA5D93CA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7767" y="1006475"/>
            <a:ext cx="9196466" cy="517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70540F6-E49C-4456-AC9B-381F790BC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4602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Introduction to Databases and Access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4B514F-1113-4135-805C-C9354E15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Database Concepts/Terms</a:t>
            </a:r>
          </a:p>
          <a:p>
            <a:r>
              <a:rPr lang="en-US" dirty="0"/>
              <a:t>Using the Steps Spreadsheet as a Database</a:t>
            </a:r>
          </a:p>
        </p:txBody>
      </p:sp>
    </p:spTree>
    <p:extLst>
      <p:ext uri="{BB962C8B-B14F-4D97-AF65-F5344CB8AC3E}">
        <p14:creationId xmlns:p14="http://schemas.microsoft.com/office/powerpoint/2010/main" val="725893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A49A-B49D-4F39-A79E-76FE960D2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695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Basic Database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305A4-6161-40F8-AB88-7FFB49F51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2820"/>
            <a:ext cx="10515600" cy="56260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Field</a:t>
            </a:r>
          </a:p>
          <a:p>
            <a:pPr marL="457200" lvl="1" indent="0">
              <a:spcBef>
                <a:spcPts val="0"/>
              </a:spcBef>
              <a:buNone/>
            </a:pPr>
            <a:br>
              <a:rPr lang="en-US" dirty="0"/>
            </a:br>
            <a:r>
              <a:rPr lang="en-US" dirty="0"/>
              <a:t>The basic unit of database tables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Holds one piece of data—first name, last name, street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The specific content of a field is called the </a:t>
            </a:r>
            <a:r>
              <a:rPr lang="en-US" b="1" dirty="0"/>
              <a:t>field value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In the columns of a table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Record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 collection of all fields related to one case like all fields for a person or company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In the rows of a table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Table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A collection of related records stored together in a database. 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dirty="0"/>
              <a:t>There can be, and usually are, a number of tables in one database.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190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8E1F515-03B9-4585-87AC-91E258063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67410" y="848139"/>
            <a:ext cx="9581320" cy="5380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5393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2D8C4-E5AE-4744-A06C-12B30B498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0"/>
            <a:ext cx="10515600" cy="8613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Databases and Relationships</a:t>
            </a:r>
            <a:br>
              <a:rPr lang="en-US" sz="4000" dirty="0"/>
            </a:br>
            <a:r>
              <a:rPr lang="en-US" sz="4000" dirty="0"/>
              <a:t>A </a:t>
            </a:r>
            <a:r>
              <a:rPr lang="en-US" sz="4000" b="1" dirty="0"/>
              <a:t>relational database </a:t>
            </a:r>
            <a:r>
              <a:rPr lang="en-US" sz="4000" dirty="0"/>
              <a:t>is a collection of related tables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F97A4-EA88-4ADA-A85C-10D5E2B9D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192"/>
            <a:ext cx="10515600" cy="5010771"/>
          </a:xfrm>
        </p:spPr>
        <p:txBody>
          <a:bodyPr/>
          <a:lstStyle/>
          <a:p>
            <a:r>
              <a:rPr lang="en-US" sz="2400" dirty="0"/>
              <a:t>Records in the separate tables are connected through a </a:t>
            </a:r>
            <a:r>
              <a:rPr lang="en-US" sz="2400" b="1" dirty="0"/>
              <a:t>common field </a:t>
            </a:r>
          </a:p>
          <a:p>
            <a:r>
              <a:rPr lang="en-US" sz="2400" dirty="0"/>
              <a:t>A </a:t>
            </a:r>
            <a:r>
              <a:rPr lang="en-US" sz="2400" b="1" dirty="0"/>
              <a:t>primary key </a:t>
            </a:r>
            <a:r>
              <a:rPr lang="en-US" sz="2400" dirty="0"/>
              <a:t>is a field, or a collection of fields, that uniquely identify </a:t>
            </a:r>
            <a:br>
              <a:rPr lang="en-US" sz="2400" dirty="0"/>
            </a:br>
            <a:r>
              <a:rPr lang="en-US" sz="2400" dirty="0"/>
              <a:t>each record in a table</a:t>
            </a:r>
          </a:p>
          <a:p>
            <a:r>
              <a:rPr lang="en-US" sz="2400" dirty="0"/>
              <a:t>Including the primary key from one table as a field in a second table to form a relationship between the two tables, it is called a </a:t>
            </a:r>
            <a:r>
              <a:rPr lang="en-US" sz="2400" b="1" dirty="0"/>
              <a:t>foreign key </a:t>
            </a:r>
            <a:r>
              <a:rPr lang="en-US" sz="2400" dirty="0"/>
              <a:t>in the second table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A8F37BB-5397-4854-9936-28F4D81E9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05877" y="3233531"/>
            <a:ext cx="7407965" cy="3432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6346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57093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Relationships Between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4100" y="1042220"/>
            <a:ext cx="7886700" cy="5650128"/>
          </a:xfrm>
        </p:spPr>
        <p:txBody>
          <a:bodyPr>
            <a:normAutofit/>
          </a:bodyPr>
          <a:lstStyle/>
          <a:p>
            <a:r>
              <a:rPr lang="en-US" dirty="0"/>
              <a:t>Entity-Relationship (ER) diagrams are used for database design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The design viewed within the database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11" y="1881809"/>
            <a:ext cx="6312309" cy="150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9510" y="4724247"/>
            <a:ext cx="5801032" cy="150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3777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0F768-80A5-48D6-8B5F-9DCD21301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Relational Database Management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F6FFF-2A87-4D86-A6CF-3D26DD57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FF0000"/>
                </a:solidFill>
              </a:rPr>
              <a:t>database management system (DBMS) </a:t>
            </a:r>
            <a:r>
              <a:rPr lang="en-US" dirty="0"/>
              <a:t>is a software program that lets you create databases and then manipulate the data they contain </a:t>
            </a:r>
          </a:p>
          <a:p>
            <a:r>
              <a:rPr lang="en-US" dirty="0"/>
              <a:t>In a </a:t>
            </a:r>
            <a:r>
              <a:rPr lang="en-US" b="1" dirty="0">
                <a:solidFill>
                  <a:srgbClr val="FF0000"/>
                </a:solidFill>
              </a:rPr>
              <a:t>relational  database management system</a:t>
            </a:r>
            <a:r>
              <a:rPr lang="en-US" dirty="0"/>
              <a:t>, data is organized as a </a:t>
            </a:r>
            <a:br>
              <a:rPr lang="en-US" dirty="0"/>
            </a:br>
            <a:r>
              <a:rPr lang="en-US" dirty="0"/>
              <a:t>collection of tables. A relational DBMS controls the storage of databases and facilitates the creation manipulation, and reporting of data</a:t>
            </a:r>
          </a:p>
          <a:p>
            <a:r>
              <a:rPr lang="en-US" dirty="0"/>
              <a:t>Is Access a database management system (DBMS)?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259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7D41-5FED-44FF-8471-A6A1D7933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1304"/>
            <a:ext cx="10515600" cy="55659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A Relational DBMS Provides the Following Functions: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6D2A8-06AF-4C41-9254-6185E22474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426"/>
            <a:ext cx="10515600" cy="5103537"/>
          </a:xfrm>
        </p:spPr>
        <p:txBody>
          <a:bodyPr/>
          <a:lstStyle/>
          <a:p>
            <a:r>
              <a:rPr lang="en-US" dirty="0"/>
              <a:t>Allows you to create database structures containing fields, tables, and table relationships</a:t>
            </a:r>
          </a:p>
          <a:p>
            <a:r>
              <a:rPr lang="en-US" dirty="0"/>
              <a:t>Lets you easily add new records, change field values in existing records, and delete records</a:t>
            </a:r>
          </a:p>
          <a:p>
            <a:r>
              <a:rPr lang="en-US" dirty="0"/>
              <a:t>Contains a built-in query language (called SQL), which lets you obtain immediate answers to the questions (or queries) you ask about your data</a:t>
            </a:r>
          </a:p>
          <a:p>
            <a:r>
              <a:rPr lang="en-US" dirty="0"/>
              <a:t>Contains a built-in query/report generator, which lets you produce professional-looking, formatted reports from your data </a:t>
            </a:r>
          </a:p>
          <a:p>
            <a:r>
              <a:rPr lang="en-US" dirty="0"/>
              <a:t>Protects databases through security, control, and recovery facilities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077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416</Words>
  <Application>Microsoft Office PowerPoint</Application>
  <PresentationFormat>Widescreen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Introduction to Databases and Access</vt:lpstr>
      <vt:lpstr>Where to get Office 365:</vt:lpstr>
      <vt:lpstr>Introduction to Databases and Access</vt:lpstr>
      <vt:lpstr>Basic Database Terms</vt:lpstr>
      <vt:lpstr>PowerPoint Presentation</vt:lpstr>
      <vt:lpstr>Databases and Relationships A relational database is a collection of related tables </vt:lpstr>
      <vt:lpstr>Relationships Between Data</vt:lpstr>
      <vt:lpstr>Relational Database Management Systems</vt:lpstr>
      <vt:lpstr>A Relational DBMS Provides the Following Functions: </vt:lpstr>
      <vt:lpstr>Get the Supplier Item Database from Blackboard – Week 9</vt:lpstr>
      <vt:lpstr>PowerPoint Presentation</vt:lpstr>
      <vt:lpstr>PowerPoint Presentation</vt:lpstr>
      <vt:lpstr>PowerPoint Presentation</vt:lpstr>
      <vt:lpstr>PowerPoint Presentation</vt:lpstr>
      <vt:lpstr>How many items are sold by each vendor?</vt:lpstr>
      <vt:lpstr>PowerPoint Presentation</vt:lpstr>
      <vt:lpstr>PowerPoint Presentation</vt:lpstr>
      <vt:lpstr>PowerPoint Presentation</vt:lpstr>
      <vt:lpstr>Play! You can’t break it!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 and Access</dc:title>
  <dc:creator>Hemenway,David A.(Business Administration)</dc:creator>
  <cp:lastModifiedBy>Hemenway,David A.(Accounting and Business Information Systems)</cp:lastModifiedBy>
  <cp:revision>31</cp:revision>
  <dcterms:created xsi:type="dcterms:W3CDTF">2020-03-29T15:34:17Z</dcterms:created>
  <dcterms:modified xsi:type="dcterms:W3CDTF">2022-03-22T21:17:31Z</dcterms:modified>
</cp:coreProperties>
</file>