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8" r:id="rId3"/>
    <p:sldId id="267" r:id="rId4"/>
    <p:sldId id="269" r:id="rId5"/>
    <p:sldId id="270" r:id="rId6"/>
    <p:sldId id="271" r:id="rId7"/>
    <p:sldId id="272" r:id="rId8"/>
    <p:sldId id="273" r:id="rId9"/>
    <p:sldId id="264" r:id="rId10"/>
    <p:sldId id="288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3" r:id="rId20"/>
    <p:sldId id="282" r:id="rId21"/>
    <p:sldId id="284" r:id="rId22"/>
    <p:sldId id="289" r:id="rId23"/>
    <p:sldId id="29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249" autoAdjust="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14A70-67FA-40CE-BB47-858CBB6629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8EA956-CBD2-47CF-B9EF-157FF9CE48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498DB-C51A-4D8E-B412-90794D732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12ED2-AF1D-4628-86FD-73B40A38D32E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418DF-FD4B-425D-B3DB-B92C9695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C46C5-EDE9-4D33-A493-9FDCAFD1E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5749B-8562-4295-9AF8-08516CCD2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935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31024-D959-47F9-AB40-E8D7EBABF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C08A7-8D0F-4E9C-B147-56AB03E5AD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0E6AD-BC9F-4FE5-8363-629DEC1F5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12ED2-AF1D-4628-86FD-73B40A38D32E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7094A-0297-4456-9BEE-275A011BB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A94B47-541C-475F-BB8E-5AB1E5994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5749B-8562-4295-9AF8-08516CCD2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560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F32476-4A4F-433E-855A-97D03583F7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DEA08E-833A-455B-8D38-0127DA0E5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12C615-7765-4E2E-8ADF-26B7B8E9C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12ED2-AF1D-4628-86FD-73B40A38D32E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076E36-AA9B-4D22-A58C-4A8B8EFD4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BDC8E2-6002-46BB-8CE0-ED96BDEE7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5749B-8562-4295-9AF8-08516CCD2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514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ECD88-8D50-4C38-9E8E-098B22832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0ADA4-F87A-448A-881E-C5AEC8A40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60443-0CD6-42F2-B061-C4FB62922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12ED2-AF1D-4628-86FD-73B40A38D32E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00E101-A0DD-4632-94E5-6F30915B3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91183-C7ED-4340-BC80-717859B27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5749B-8562-4295-9AF8-08516CCD2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100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C9769-F747-465F-9789-86C932C6A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9D7D84-405E-4961-85F5-100811C0C4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832938-C062-419B-86F1-372DC62DB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12ED2-AF1D-4628-86FD-73B40A38D32E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6F2E1-D1F7-474E-A735-DC85257BE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10C1E-7FD2-43AD-9F7C-8A41531B8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5749B-8562-4295-9AF8-08516CCD2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809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44884-7220-4A6E-B530-F764E52ED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88711-2C30-42E7-B918-90CF61997E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7396A9-9802-4BFA-9B32-63027B41E6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515F2C-22D4-41F0-A815-25FE744F2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12ED2-AF1D-4628-86FD-73B40A38D32E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1BAB4A-9297-4D63-A254-89F804B7A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92006B-F8A2-4206-B876-9ADC558AF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5749B-8562-4295-9AF8-08516CCD2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453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B2C1B-E8BA-4BC3-924D-A611AA595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C3797A-2057-4DE5-A0BB-E83E0BFB48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2F7E43-DED8-45B4-9785-8B68083721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C80125-4038-4792-A352-855A74FD58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2FC04E-4A47-4869-98B4-114DE3BCF2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6E3BF6-ECD0-4F6C-BB52-AF75C614F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12ED2-AF1D-4628-86FD-73B40A38D32E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F2D13A-5EAB-4C97-A2B6-F2599A3CB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222E59-F23D-4850-8E18-C09AAB533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5749B-8562-4295-9AF8-08516CCD2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26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773D3-C51A-43D5-88AD-52C3B3C4A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BB0561-D4D0-49CF-BB1C-CC1170E73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12ED2-AF1D-4628-86FD-73B40A38D32E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17C50-1722-4CA4-BB40-CC824F56D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75C9D5-9A8C-48DE-BA99-6D1F72474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5749B-8562-4295-9AF8-08516CCD2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741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2CAE4E-22F1-41C5-A27B-5BC5757E6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12ED2-AF1D-4628-86FD-73B40A38D32E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60F615-EED4-41CA-883F-B3D678716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2C0814-91C5-404B-BD8E-B73344157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5749B-8562-4295-9AF8-08516CCD2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46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3941D-C74F-4673-8C25-3638DF8FC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A8450-E20F-490F-854F-1ED932FD4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2257EC-75CF-42D0-AF85-09FB34D95E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5F37D5-12E2-4E4A-8836-6C005D753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12ED2-AF1D-4628-86FD-73B40A38D32E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57F6AA-2614-4201-A5BB-7792C01DE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0280B7-4231-4842-BEB5-41A68856F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5749B-8562-4295-9AF8-08516CCD2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043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E8EB3-776D-4D33-BA0D-788E64D2C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E9EEC6-3E8C-4C2C-8F01-ADDB2C8D6C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3F2F0C-4A88-45DD-BCA9-16357609E7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684DB5-D50F-4115-97BD-7C12BF7DF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12ED2-AF1D-4628-86FD-73B40A38D32E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1BC68A-1B28-4B9E-9E4A-4B6DDC5D0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D66A4D-ED71-4BCB-AD79-B562BF700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5749B-8562-4295-9AF8-08516CCD2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501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699B8D-E9B4-4044-A1C5-4E11EEA5D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25FC5-86D5-496A-93C4-924E9C98C4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50C3C-3CE3-4215-BA9D-1D311DF7A6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12ED2-AF1D-4628-86FD-73B40A38D32E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7436C7-FAE3-427E-8710-8009A3020F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056E3A-EC90-4E4B-8539-F1010A0E0C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5749B-8562-4295-9AF8-08516CCD2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477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F1450-1ED4-48CF-B52B-62BEE4A515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977676"/>
          </a:xfrm>
        </p:spPr>
        <p:txBody>
          <a:bodyPr>
            <a:normAutofit/>
          </a:bodyPr>
          <a:lstStyle/>
          <a:p>
            <a:r>
              <a:rPr lang="en-US" sz="4000" dirty="0"/>
              <a:t>Introduction to Databases and Access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26BCED-FC8B-45A7-B3E0-62B5D67A71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14438"/>
            <a:ext cx="9144000" cy="1243361"/>
          </a:xfrm>
        </p:spPr>
        <p:txBody>
          <a:bodyPr>
            <a:normAutofit/>
          </a:bodyPr>
          <a:lstStyle/>
          <a:p>
            <a:r>
              <a:rPr lang="en-US" sz="3600" dirty="0"/>
              <a:t>Part 1</a:t>
            </a:r>
          </a:p>
        </p:txBody>
      </p:sp>
    </p:spTree>
    <p:extLst>
      <p:ext uri="{BB962C8B-B14F-4D97-AF65-F5344CB8AC3E}">
        <p14:creationId xmlns:p14="http://schemas.microsoft.com/office/powerpoint/2010/main" val="47150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9D4BC-6102-4EE1-A651-90A574245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8788"/>
          </a:xfrm>
        </p:spPr>
        <p:txBody>
          <a:bodyPr>
            <a:normAutofit/>
          </a:bodyPr>
          <a:lstStyle/>
          <a:p>
            <a:r>
              <a:rPr lang="en-US" sz="3600" dirty="0"/>
              <a:t>The Steps Access Database from BlackBoard: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F7FFB2D-1BCF-4F2A-9C83-D7FB960C2E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6948" y="1219200"/>
            <a:ext cx="8818104" cy="4957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449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425C5-A75E-4404-ABB6-88B7801C2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5044"/>
            <a:ext cx="10515600" cy="742122"/>
          </a:xfrm>
        </p:spPr>
        <p:txBody>
          <a:bodyPr>
            <a:normAutofit/>
          </a:bodyPr>
          <a:lstStyle/>
          <a:p>
            <a:r>
              <a:rPr lang="en-US" sz="4000" dirty="0"/>
              <a:t>Press the </a:t>
            </a:r>
            <a:r>
              <a:rPr lang="en-US" sz="4000" dirty="0">
                <a:solidFill>
                  <a:srgbClr val="FF0000"/>
                </a:solidFill>
              </a:rPr>
              <a:t>Steps data </a:t>
            </a:r>
            <a:r>
              <a:rPr lang="en-US" sz="4000" dirty="0"/>
              <a:t>Button: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E167EF3-B3B7-444F-B88F-49AFC693EB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0359" y="1166813"/>
            <a:ext cx="8911282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881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2CD8A-4CD9-4635-90E6-7A9F1DCE5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8539"/>
            <a:ext cx="10515600" cy="689113"/>
          </a:xfrm>
        </p:spPr>
        <p:txBody>
          <a:bodyPr>
            <a:normAutofit/>
          </a:bodyPr>
          <a:lstStyle/>
          <a:p>
            <a:r>
              <a:rPr lang="en-US" sz="4000" dirty="0"/>
              <a:t>Creating a Simple Query: Press the </a:t>
            </a:r>
            <a:r>
              <a:rPr lang="en-US" sz="4000" dirty="0">
                <a:solidFill>
                  <a:srgbClr val="FF0000"/>
                </a:solidFill>
              </a:rPr>
              <a:t>Create</a:t>
            </a:r>
            <a:r>
              <a:rPr lang="en-US" sz="4000" dirty="0"/>
              <a:t> Button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8722CA0-EA84-4D52-882B-719F63C6BF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3062" y="1046163"/>
            <a:ext cx="9125876" cy="5130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16E14E6-0E66-462C-B705-2A5A421D2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45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806C5-F9B1-4A10-A8EC-BF152FD19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8788"/>
          </a:xfrm>
        </p:spPr>
        <p:txBody>
          <a:bodyPr>
            <a:normAutofit/>
          </a:bodyPr>
          <a:lstStyle/>
          <a:p>
            <a:r>
              <a:rPr lang="en-US" sz="3600" dirty="0"/>
              <a:t>Press the </a:t>
            </a:r>
            <a:r>
              <a:rPr lang="en-US" sz="3600" dirty="0">
                <a:solidFill>
                  <a:srgbClr val="FF0000"/>
                </a:solidFill>
              </a:rPr>
              <a:t>Query Wizard </a:t>
            </a:r>
            <a:r>
              <a:rPr lang="en-US" sz="3600" dirty="0"/>
              <a:t>Button Under the Create Menu: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17847F3-9F85-4AB3-836D-32C537DF8C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1653" y="1179513"/>
            <a:ext cx="8888693" cy="499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095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D4D97-F88B-4D13-A240-9794FFAAA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681036"/>
          </a:xfrm>
        </p:spPr>
        <p:txBody>
          <a:bodyPr>
            <a:normAutofit/>
          </a:bodyPr>
          <a:lstStyle/>
          <a:p>
            <a:r>
              <a:rPr lang="en-US" sz="4000" dirty="0"/>
              <a:t>Choose the Create </a:t>
            </a:r>
            <a:r>
              <a:rPr lang="en-US" sz="4000" dirty="0">
                <a:solidFill>
                  <a:srgbClr val="FF0000"/>
                </a:solidFill>
              </a:rPr>
              <a:t>Simple Query Wizard </a:t>
            </a:r>
            <a:r>
              <a:rPr lang="en-US" sz="4000" dirty="0"/>
              <a:t>Option: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F5BB48B-D4BC-4197-B4E5-37E8B20C02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4588" y="901700"/>
            <a:ext cx="9382824" cy="527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9667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D5D65-AB0C-4F9D-8C81-C5A83D13F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2523"/>
            <a:ext cx="10515600" cy="715616"/>
          </a:xfrm>
        </p:spPr>
        <p:txBody>
          <a:bodyPr>
            <a:normAutofit/>
          </a:bodyPr>
          <a:lstStyle/>
          <a:p>
            <a:r>
              <a:rPr lang="en-US" sz="4000" dirty="0"/>
              <a:t>Select </a:t>
            </a:r>
            <a:r>
              <a:rPr lang="en-US" sz="4000" dirty="0">
                <a:solidFill>
                  <a:srgbClr val="FF0000"/>
                </a:solidFill>
              </a:rPr>
              <a:t>Month</a:t>
            </a:r>
            <a:r>
              <a:rPr lang="en-US" sz="4000" dirty="0"/>
              <a:t> and </a:t>
            </a:r>
            <a:r>
              <a:rPr lang="en-US" sz="4000" dirty="0">
                <a:solidFill>
                  <a:srgbClr val="FF0000"/>
                </a:solidFill>
              </a:rPr>
              <a:t>Steps </a:t>
            </a:r>
            <a:r>
              <a:rPr lang="en-US" sz="4000" dirty="0"/>
              <a:t>From the Available Fields: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DBA1028-703C-451B-81F5-63E92499E8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6587" y="847725"/>
            <a:ext cx="9478826" cy="532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8811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89F26-7673-4C75-A589-BE9436FB0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681036"/>
          </a:xfrm>
        </p:spPr>
        <p:txBody>
          <a:bodyPr>
            <a:normAutofit/>
          </a:bodyPr>
          <a:lstStyle/>
          <a:p>
            <a:r>
              <a:rPr lang="en-US" sz="4000" dirty="0"/>
              <a:t>Select </a:t>
            </a:r>
            <a:r>
              <a:rPr lang="en-US" sz="4000" dirty="0">
                <a:solidFill>
                  <a:srgbClr val="FF0000"/>
                </a:solidFill>
              </a:rPr>
              <a:t>Summary and Summary Options </a:t>
            </a:r>
            <a:r>
              <a:rPr lang="en-US" sz="4000" dirty="0"/>
              <a:t>Buttons: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7FF2BA5-1F3C-40D4-8031-DF38955461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8348" y="681038"/>
            <a:ext cx="9775304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2322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12138-7EDF-4D14-B505-0EC3836B8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5531"/>
            <a:ext cx="10515600" cy="728869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After selecting Summary Options Choose </a:t>
            </a:r>
            <a:r>
              <a:rPr lang="en-US" sz="4000" dirty="0">
                <a:solidFill>
                  <a:srgbClr val="FF0000"/>
                </a:solidFill>
              </a:rPr>
              <a:t>Steps Average</a:t>
            </a:r>
            <a:r>
              <a:rPr lang="en-US" sz="4000" dirty="0"/>
              <a:t>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14BC499-2A6C-4245-93C2-3F64DBEF69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0473" y="1020763"/>
            <a:ext cx="9171053" cy="515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7236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D1356-D99F-4C18-9D0D-05E4E7924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9895"/>
            <a:ext cx="10515600" cy="640522"/>
          </a:xfrm>
        </p:spPr>
        <p:txBody>
          <a:bodyPr>
            <a:normAutofit/>
          </a:bodyPr>
          <a:lstStyle/>
          <a:p>
            <a:r>
              <a:rPr lang="en-US" sz="3200" dirty="0"/>
              <a:t>After you have selected your Summary Options, select </a:t>
            </a:r>
            <a:r>
              <a:rPr lang="en-US" sz="3200" dirty="0">
                <a:solidFill>
                  <a:srgbClr val="FF0000"/>
                </a:solidFill>
              </a:rPr>
              <a:t>Finish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2914637-A207-4C16-AB96-BCF00A75BD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2948" y="1192213"/>
            <a:ext cx="8866104" cy="498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6766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96FF7-B4A9-4D50-96DC-3DEDB3E85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5775"/>
            <a:ext cx="10515600" cy="795130"/>
          </a:xfrm>
        </p:spPr>
        <p:txBody>
          <a:bodyPr>
            <a:normAutofit/>
          </a:bodyPr>
          <a:lstStyle/>
          <a:p>
            <a:r>
              <a:rPr lang="en-US" sz="4000" dirty="0"/>
              <a:t>And, low and behold, you get a messy report: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1B22DAF-66FA-468C-A909-84A4B69128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9883" y="941388"/>
            <a:ext cx="9312233" cy="523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059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9D4BC-6102-4EE1-A651-90A574245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8788"/>
          </a:xfrm>
        </p:spPr>
        <p:txBody>
          <a:bodyPr>
            <a:normAutofit/>
          </a:bodyPr>
          <a:lstStyle/>
          <a:p>
            <a:r>
              <a:rPr lang="en-US" sz="3600" dirty="0"/>
              <a:t>Pull up the Steps Access Database from BlackBoard: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F7FFB2D-1BCF-4F2A-9C83-D7FB960C2E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6948" y="1219200"/>
            <a:ext cx="8818104" cy="4957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0560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D562B-6CD3-4007-94A8-526B3C916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How do you remove all the ######?</a:t>
            </a:r>
            <a:br>
              <a:rPr lang="en-US" sz="4000" dirty="0"/>
            </a:br>
            <a:r>
              <a:rPr lang="en-US" sz="4000" dirty="0"/>
              <a:t>Simply widen that column by dragging it!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ED0C064-5039-499E-9B39-0DCBA4B313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6923" y="1825625"/>
            <a:ext cx="10031894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2397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0B577-4228-4619-9C75-7E6E20A14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8539"/>
            <a:ext cx="10515600" cy="715619"/>
          </a:xfrm>
        </p:spPr>
        <p:txBody>
          <a:bodyPr>
            <a:normAutofit/>
          </a:bodyPr>
          <a:lstStyle/>
          <a:p>
            <a:r>
              <a:rPr lang="en-US" sz="4000" dirty="0"/>
              <a:t>Monthly Summary Table From the Steps Project: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281ABF9-DD31-4D0E-BE1A-A08D759853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9095011"/>
              </p:ext>
            </p:extLst>
          </p:nvPr>
        </p:nvGraphicFramePr>
        <p:xfrm>
          <a:off x="3207026" y="1152937"/>
          <a:ext cx="5592417" cy="53141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74193">
                  <a:extLst>
                    <a:ext uri="{9D8B030D-6E8A-4147-A177-3AD203B41FA5}">
                      <a16:colId xmlns:a16="http://schemas.microsoft.com/office/drawing/2014/main" val="1862522868"/>
                    </a:ext>
                  </a:extLst>
                </a:gridCol>
                <a:gridCol w="2318224">
                  <a:extLst>
                    <a:ext uri="{9D8B030D-6E8A-4147-A177-3AD203B41FA5}">
                      <a16:colId xmlns:a16="http://schemas.microsoft.com/office/drawing/2014/main" val="1694873067"/>
                    </a:ext>
                  </a:extLst>
                </a:gridCol>
              </a:tblGrid>
              <a:tr h="241551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Table 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496" marR="9496" marT="9496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305281"/>
                  </a:ext>
                </a:extLst>
              </a:tr>
              <a:tr h="241551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Dave's Steps Database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496" marR="9496" marT="9496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260010"/>
                  </a:ext>
                </a:extLst>
              </a:tr>
              <a:tr h="241551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Monthly Statistics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496" marR="9496" marT="9496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1211805"/>
                  </a:ext>
                </a:extLst>
              </a:tr>
              <a:tr h="241551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496" marR="9496" marT="9496" marB="0" anchor="b"/>
                </a:tc>
                <a:extLst>
                  <a:ext uri="{0D108BD9-81ED-4DB2-BD59-A6C34878D82A}">
                    <a16:rowId xmlns:a16="http://schemas.microsoft.com/office/drawing/2014/main" val="4100295248"/>
                  </a:ext>
                </a:extLst>
              </a:tr>
              <a:tr h="241551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Average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496" marR="9496" marT="9496" marB="0" anchor="b"/>
                </a:tc>
                <a:extLst>
                  <a:ext uri="{0D108BD9-81ED-4DB2-BD59-A6C34878D82A}">
                    <a16:rowId xmlns:a16="http://schemas.microsoft.com/office/drawing/2014/main" val="1162346402"/>
                  </a:ext>
                </a:extLst>
              </a:tr>
              <a:tr h="241551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496" marR="9496" marT="9496" marB="0" anchor="b"/>
                </a:tc>
                <a:extLst>
                  <a:ext uri="{0D108BD9-81ED-4DB2-BD59-A6C34878D82A}">
                    <a16:rowId xmlns:a16="http://schemas.microsoft.com/office/drawing/2014/main" val="670701290"/>
                  </a:ext>
                </a:extLst>
              </a:tr>
              <a:tr h="2415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October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8,385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496" marR="9496" marT="9496" marB="0" anchor="b"/>
                </a:tc>
                <a:extLst>
                  <a:ext uri="{0D108BD9-81ED-4DB2-BD59-A6C34878D82A}">
                    <a16:rowId xmlns:a16="http://schemas.microsoft.com/office/drawing/2014/main" val="1628494739"/>
                  </a:ext>
                </a:extLst>
              </a:tr>
              <a:tr h="2415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November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10,283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496" marR="9496" marT="9496" marB="0" anchor="b"/>
                </a:tc>
                <a:extLst>
                  <a:ext uri="{0D108BD9-81ED-4DB2-BD59-A6C34878D82A}">
                    <a16:rowId xmlns:a16="http://schemas.microsoft.com/office/drawing/2014/main" val="477655405"/>
                  </a:ext>
                </a:extLst>
              </a:tr>
              <a:tr h="2415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December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8,241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496" marR="9496" marT="9496" marB="0" anchor="b"/>
                </a:tc>
                <a:extLst>
                  <a:ext uri="{0D108BD9-81ED-4DB2-BD59-A6C34878D82A}">
                    <a16:rowId xmlns:a16="http://schemas.microsoft.com/office/drawing/2014/main" val="3589979046"/>
                  </a:ext>
                </a:extLst>
              </a:tr>
              <a:tr h="2415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January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5,874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496" marR="9496" marT="9496" marB="0" anchor="b"/>
                </a:tc>
                <a:extLst>
                  <a:ext uri="{0D108BD9-81ED-4DB2-BD59-A6C34878D82A}">
                    <a16:rowId xmlns:a16="http://schemas.microsoft.com/office/drawing/2014/main" val="2352229199"/>
                  </a:ext>
                </a:extLst>
              </a:tr>
              <a:tr h="2415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February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5,870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496" marR="9496" marT="9496" marB="0" anchor="b"/>
                </a:tc>
                <a:extLst>
                  <a:ext uri="{0D108BD9-81ED-4DB2-BD59-A6C34878D82A}">
                    <a16:rowId xmlns:a16="http://schemas.microsoft.com/office/drawing/2014/main" val="594319211"/>
                  </a:ext>
                </a:extLst>
              </a:tr>
              <a:tr h="2415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March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5,848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496" marR="9496" marT="9496" marB="0" anchor="b"/>
                </a:tc>
                <a:extLst>
                  <a:ext uri="{0D108BD9-81ED-4DB2-BD59-A6C34878D82A}">
                    <a16:rowId xmlns:a16="http://schemas.microsoft.com/office/drawing/2014/main" val="2655842861"/>
                  </a:ext>
                </a:extLst>
              </a:tr>
              <a:tr h="2415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April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7,430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496" marR="9496" marT="9496" marB="0" anchor="b"/>
                </a:tc>
                <a:extLst>
                  <a:ext uri="{0D108BD9-81ED-4DB2-BD59-A6C34878D82A}">
                    <a16:rowId xmlns:a16="http://schemas.microsoft.com/office/drawing/2014/main" val="3465890267"/>
                  </a:ext>
                </a:extLst>
              </a:tr>
              <a:tr h="2415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May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8,498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496" marR="9496" marT="9496" marB="0" anchor="b"/>
                </a:tc>
                <a:extLst>
                  <a:ext uri="{0D108BD9-81ED-4DB2-BD59-A6C34878D82A}">
                    <a16:rowId xmlns:a16="http://schemas.microsoft.com/office/drawing/2014/main" val="1712601590"/>
                  </a:ext>
                </a:extLst>
              </a:tr>
              <a:tr h="2415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June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7,102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496" marR="9496" marT="9496" marB="0" anchor="b"/>
                </a:tc>
                <a:extLst>
                  <a:ext uri="{0D108BD9-81ED-4DB2-BD59-A6C34878D82A}">
                    <a16:rowId xmlns:a16="http://schemas.microsoft.com/office/drawing/2014/main" val="2205781661"/>
                  </a:ext>
                </a:extLst>
              </a:tr>
              <a:tr h="2415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July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8,122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496" marR="9496" marT="9496" marB="0" anchor="b"/>
                </a:tc>
                <a:extLst>
                  <a:ext uri="{0D108BD9-81ED-4DB2-BD59-A6C34878D82A}">
                    <a16:rowId xmlns:a16="http://schemas.microsoft.com/office/drawing/2014/main" val="246042049"/>
                  </a:ext>
                </a:extLst>
              </a:tr>
              <a:tr h="2415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August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7,691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496" marR="9496" marT="9496" marB="0" anchor="b"/>
                </a:tc>
                <a:extLst>
                  <a:ext uri="{0D108BD9-81ED-4DB2-BD59-A6C34878D82A}">
                    <a16:rowId xmlns:a16="http://schemas.microsoft.com/office/drawing/2014/main" val="3902325350"/>
                  </a:ext>
                </a:extLst>
              </a:tr>
              <a:tr h="2415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September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4,664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496" marR="9496" marT="9496" marB="0" anchor="b"/>
                </a:tc>
                <a:extLst>
                  <a:ext uri="{0D108BD9-81ED-4DB2-BD59-A6C34878D82A}">
                    <a16:rowId xmlns:a16="http://schemas.microsoft.com/office/drawing/2014/main" val="1922571101"/>
                  </a:ext>
                </a:extLst>
              </a:tr>
              <a:tr h="241551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496" marR="9496" marT="9496" marB="0" anchor="b"/>
                </a:tc>
                <a:extLst>
                  <a:ext uri="{0D108BD9-81ED-4DB2-BD59-A6C34878D82A}">
                    <a16:rowId xmlns:a16="http://schemas.microsoft.com/office/drawing/2014/main" val="505196755"/>
                  </a:ext>
                </a:extLst>
              </a:tr>
              <a:tr h="2415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Yearly  Average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7,346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496" marR="9496" marT="9496" marB="0" anchor="b"/>
                </a:tc>
                <a:extLst>
                  <a:ext uri="{0D108BD9-81ED-4DB2-BD59-A6C34878D82A}">
                    <a16:rowId xmlns:a16="http://schemas.microsoft.com/office/drawing/2014/main" val="2260692656"/>
                  </a:ext>
                </a:extLst>
              </a:tr>
              <a:tr h="241551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496" marR="9496" marT="9496" marB="0" anchor="b"/>
                </a:tc>
                <a:extLst>
                  <a:ext uri="{0D108BD9-81ED-4DB2-BD59-A6C34878D82A}">
                    <a16:rowId xmlns:a16="http://schemas.microsoft.com/office/drawing/2014/main" val="331361878"/>
                  </a:ext>
                </a:extLst>
              </a:tr>
              <a:tr h="241551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Source: Dave's Steps Data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496" marR="9496" marT="9496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2200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19562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47B6A-0091-4FBD-B10C-8A0F9FFE6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317" y="0"/>
            <a:ext cx="10916529" cy="1069146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When Saving Your Access File, You May Get This Message:</a:t>
            </a:r>
            <a:br>
              <a:rPr lang="en-US" sz="3600" dirty="0"/>
            </a:br>
            <a:r>
              <a:rPr lang="en-US" sz="3600" dirty="0"/>
              <a:t>Say Yes and the File Will Save for You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AEEAB69-9948-4B80-8AB0-E088670382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3303" y="1293813"/>
            <a:ext cx="8685394" cy="488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6085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4580A-CB4E-457C-A1A4-9391BA9E5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53853"/>
          </a:xfrm>
        </p:spPr>
        <p:txBody>
          <a:bodyPr>
            <a:normAutofit fontScale="90000"/>
          </a:bodyPr>
          <a:lstStyle/>
          <a:p>
            <a:r>
              <a:rPr lang="en-US" dirty="0"/>
              <a:t>Access File Saving Default: </a:t>
            </a:r>
            <a:br>
              <a:rPr lang="en-US" dirty="0"/>
            </a:br>
            <a:r>
              <a:rPr lang="en-US" dirty="0"/>
              <a:t>Remember to put the file where you want it!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9953F57-32BD-4425-92A6-EB3E8C2CEE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7452" y="1027113"/>
            <a:ext cx="9958427" cy="596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745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43D99-EA5A-44AE-A93A-EF91D0AA4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 press the </a:t>
            </a:r>
            <a:r>
              <a:rPr lang="en-US" dirty="0">
                <a:solidFill>
                  <a:srgbClr val="FF0000"/>
                </a:solidFill>
              </a:rPr>
              <a:t>File</a:t>
            </a:r>
            <a:r>
              <a:rPr lang="en-US" dirty="0"/>
              <a:t> button you get this: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801D0B-DB77-4459-9AFF-90C2217600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372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0F1F9-E59F-4C78-80F3-3A1B9BAFD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2284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If You Press the </a:t>
            </a:r>
            <a:r>
              <a:rPr lang="en-US" sz="4000" dirty="0">
                <a:solidFill>
                  <a:srgbClr val="FF0000"/>
                </a:solidFill>
              </a:rPr>
              <a:t>Home</a:t>
            </a:r>
            <a:r>
              <a:rPr lang="en-US" sz="4000" dirty="0"/>
              <a:t> Button: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A3E4D3E-252A-4E95-AA55-54C32DFC55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5063" y="1127125"/>
            <a:ext cx="8981873" cy="5049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60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9A6E5-75DA-4404-AC03-286062E60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5536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If You Press the </a:t>
            </a:r>
            <a:r>
              <a:rPr lang="en-US" sz="4000" dirty="0">
                <a:solidFill>
                  <a:srgbClr val="FF0000"/>
                </a:solidFill>
              </a:rPr>
              <a:t>Create</a:t>
            </a:r>
            <a:r>
              <a:rPr lang="en-US" sz="4000" dirty="0"/>
              <a:t> Button: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2224E33-3717-4568-884F-F8DE74EA1C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2358" y="1112838"/>
            <a:ext cx="9007284" cy="506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105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02C5B-9EF0-4F98-BE78-BEA36DB84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2527"/>
          </a:xfrm>
        </p:spPr>
        <p:txBody>
          <a:bodyPr>
            <a:normAutofit fontScale="90000"/>
          </a:bodyPr>
          <a:lstStyle/>
          <a:p>
            <a:r>
              <a:rPr lang="en-US" dirty="0"/>
              <a:t>If You Press the </a:t>
            </a:r>
            <a:r>
              <a:rPr lang="en-US" dirty="0">
                <a:solidFill>
                  <a:srgbClr val="FF0000"/>
                </a:solidFill>
              </a:rPr>
              <a:t>External Data </a:t>
            </a:r>
            <a:r>
              <a:rPr lang="en-US" dirty="0"/>
              <a:t>Button: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48E8123-F124-4D01-85A0-6586FB15DD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9769" y="1087438"/>
            <a:ext cx="9052462" cy="508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779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20EDD-A5C7-4EF7-85A6-E5B94D46E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5775"/>
            <a:ext cx="10515600" cy="689112"/>
          </a:xfrm>
        </p:spPr>
        <p:txBody>
          <a:bodyPr>
            <a:normAutofit/>
          </a:bodyPr>
          <a:lstStyle/>
          <a:p>
            <a:r>
              <a:rPr lang="en-US" sz="4000" dirty="0"/>
              <a:t>If You Press the </a:t>
            </a:r>
            <a:r>
              <a:rPr lang="en-US" sz="4000" dirty="0">
                <a:solidFill>
                  <a:srgbClr val="FF0000"/>
                </a:solidFill>
              </a:rPr>
              <a:t>Database Tools </a:t>
            </a:r>
            <a:r>
              <a:rPr lang="en-US" sz="4000" dirty="0"/>
              <a:t>Button: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11EC389-E026-43CF-B6D6-1CA9CDA099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9769" y="1087438"/>
            <a:ext cx="9052462" cy="508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425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20EDD-A5C7-4EF7-85A6-E5B94D46E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271"/>
            <a:ext cx="10515600" cy="768625"/>
          </a:xfrm>
        </p:spPr>
        <p:txBody>
          <a:bodyPr>
            <a:normAutofit/>
          </a:bodyPr>
          <a:lstStyle/>
          <a:p>
            <a:r>
              <a:rPr lang="en-US" sz="4000" dirty="0"/>
              <a:t>If You Press the </a:t>
            </a:r>
            <a:r>
              <a:rPr lang="en-US" sz="4000" dirty="0">
                <a:solidFill>
                  <a:srgbClr val="FF0000"/>
                </a:solidFill>
              </a:rPr>
              <a:t>Help</a:t>
            </a:r>
            <a:r>
              <a:rPr lang="en-US" sz="4000" dirty="0"/>
              <a:t> Button: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96D07FE-2C9B-4234-9AA8-46119906D1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5178" y="981075"/>
            <a:ext cx="9241644" cy="5195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286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61913-7EC6-4670-BAF8-580359A88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8058"/>
          </a:xfrm>
        </p:spPr>
        <p:txBody>
          <a:bodyPr/>
          <a:lstStyle/>
          <a:p>
            <a:r>
              <a:rPr lang="en-US" dirty="0"/>
              <a:t>Pull Up The Steps Database from Blackboard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1F732BB-D68C-4C06-BFA7-41C72B6130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2358" y="1112838"/>
            <a:ext cx="9007284" cy="50641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D18F8D3-C196-430A-B588-CEF04E0D76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66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258</Words>
  <Application>Microsoft Office PowerPoint</Application>
  <PresentationFormat>Widescreen</PresentationFormat>
  <Paragraphs>55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Times New Roman</vt:lpstr>
      <vt:lpstr>Office Theme</vt:lpstr>
      <vt:lpstr>Introduction to Databases and Access</vt:lpstr>
      <vt:lpstr>Pull up the Steps Access Database from BlackBoard:</vt:lpstr>
      <vt:lpstr>If you press the File button you get this:</vt:lpstr>
      <vt:lpstr>If You Press the Home Button:</vt:lpstr>
      <vt:lpstr>If You Press the Create Button:</vt:lpstr>
      <vt:lpstr>If You Press the External Data Button:</vt:lpstr>
      <vt:lpstr>If You Press the Database Tools Button:</vt:lpstr>
      <vt:lpstr>If You Press the Help Button:</vt:lpstr>
      <vt:lpstr>Pull Up The Steps Database from Blackboard</vt:lpstr>
      <vt:lpstr>The Steps Access Database from BlackBoard:</vt:lpstr>
      <vt:lpstr>Press the Steps data Button:</vt:lpstr>
      <vt:lpstr>Creating a Simple Query: Press the Create Button</vt:lpstr>
      <vt:lpstr>Press the Query Wizard Button Under the Create Menu:</vt:lpstr>
      <vt:lpstr>Choose the Create Simple Query Wizard Option:</vt:lpstr>
      <vt:lpstr>Select Month and Steps From the Available Fields:</vt:lpstr>
      <vt:lpstr>Select Summary and Summary Options Buttons:</vt:lpstr>
      <vt:lpstr>After selecting Summary Options Choose Steps Average:</vt:lpstr>
      <vt:lpstr>After you have selected your Summary Options, select Finish</vt:lpstr>
      <vt:lpstr>And, low and behold, you get a messy report:</vt:lpstr>
      <vt:lpstr>How do you remove all the ######? Simply widen that column by dragging it!</vt:lpstr>
      <vt:lpstr>Monthly Summary Table From the Steps Project:</vt:lpstr>
      <vt:lpstr>When Saving Your Access File, You May Get This Message: Say Yes and the File Will Save for You</vt:lpstr>
      <vt:lpstr>Access File Saving Default:  Remember to put the file where you want it!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Databases and Access</dc:title>
  <dc:creator>Hemenway,David A.(Business Administration)</dc:creator>
  <cp:lastModifiedBy>Hemenway,David A.(Accounting and Business Information Systems)</cp:lastModifiedBy>
  <cp:revision>29</cp:revision>
  <dcterms:created xsi:type="dcterms:W3CDTF">2020-03-29T15:34:17Z</dcterms:created>
  <dcterms:modified xsi:type="dcterms:W3CDTF">2022-03-27T16:56:00Z</dcterms:modified>
</cp:coreProperties>
</file>