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94" r:id="rId2"/>
    <p:sldId id="324" r:id="rId3"/>
    <p:sldId id="345" r:id="rId4"/>
    <p:sldId id="325" r:id="rId5"/>
    <p:sldId id="326" r:id="rId6"/>
    <p:sldId id="327" r:id="rId7"/>
    <p:sldId id="359" r:id="rId8"/>
    <p:sldId id="360" r:id="rId9"/>
    <p:sldId id="314" r:id="rId10"/>
    <p:sldId id="357" r:id="rId11"/>
    <p:sldId id="358" r:id="rId12"/>
    <p:sldId id="328" r:id="rId13"/>
    <p:sldId id="343" r:id="rId14"/>
    <p:sldId id="350" r:id="rId15"/>
    <p:sldId id="352" r:id="rId16"/>
    <p:sldId id="351" r:id="rId17"/>
    <p:sldId id="353" r:id="rId18"/>
    <p:sldId id="354" r:id="rId19"/>
    <p:sldId id="355" r:id="rId20"/>
    <p:sldId id="349" r:id="rId21"/>
    <p:sldId id="258" r:id="rId22"/>
    <p:sldId id="257" r:id="rId23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d A. Hemenway" initials="DAH" lastIdx="1" clrIdx="0">
    <p:extLst>
      <p:ext uri="{19B8F6BF-5375-455C-9EA6-DF929625EA0E}">
        <p15:presenceInfo xmlns:p15="http://schemas.microsoft.com/office/powerpoint/2012/main" userId="David A. Hemenwa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4220B1E-A738-4F59-B8D9-8ED485A5B251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13A49B44-226E-4993-9ED5-11A74686CC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789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F244F-DD59-4468-B97D-BB20FD12D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080057-41F3-4994-A4E9-EEFEBF4B8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D90D3-4409-40C6-A33E-27619661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E6346-64C9-4A3E-A131-ED3863574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C0CD-47C4-484A-9C87-1919B074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09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86B58-7DE3-441C-B738-AF36DC78E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C92C5-522F-4B66-ABB9-B3E48645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B69B7-5619-4C04-B62B-3AAD0D427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F8837-76CE-4494-BCEC-9D3088AF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EBEE2-D334-48F0-AE7D-D7D93EC75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6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DE8C6B-AF59-4937-96F1-ECFA5C5FD3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BAF34-6C26-4CE7-A6C7-F655ADC1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3E5E5-1E23-4710-92A9-4D8C0259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E7C51-E3AF-4EEB-915B-4331B3D1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42125-2517-4F24-B7ED-D7F97EED3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328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36EC4-071C-4AF4-9C65-92DD705A8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FFDC8-A365-4CE8-8D7E-9F5DCDC28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0A6A-0BB2-4DAD-BA4B-070CA6B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81A38-6F24-4518-A7D1-98F931162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E92B5-3259-43C2-906F-79E7578E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623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65FF-6D71-4523-B783-80A5F2D5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5A2E3B-0BD8-42A9-A8DF-6579EA138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3209B-BCC7-4836-A908-B53A2A48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5C7A-43D8-4558-A545-8964B089A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7C6C8-B2DD-4445-A2C2-14308EA6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18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9B03-960E-48B4-A663-CD10519F4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5C9E-82F8-4D43-822A-1B8AEB45C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E35ED-6F35-4C98-A9EC-ADE0F947A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D2C68-9A11-47F4-81DD-2CE5D742B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7D5F56-628D-49E5-927A-8746B2A5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05775-32BD-49D6-B0BA-8524D4C5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0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BA57B-BE18-4E27-9A82-BCD8C8C11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68A0F-1966-4725-ADF9-830ED39E2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ED526-CC45-4516-9550-5424904806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8EBD23-0EF4-44E5-9E87-1FB02352C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B37F6B-3B5B-420A-9FFC-19BE339B0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CEA6BC-8FA9-477A-BE1F-5CD1C5853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67FC5C-D2A5-4A6E-9761-162EEBE3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A1A0E-1AF2-4130-B6AA-41317BE87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859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11D7-8B57-4465-9DCE-C20720FDD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793B12-9AC1-48FD-996D-9B7E63C7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0E845-A0B0-4F2C-BE2F-F67E2CA6F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C3D6D-85C2-4220-823E-43901011C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30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9AF81-9F33-4D39-B258-82491FC5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55DF4C-C57D-4518-9E62-B3A93839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4F3A0-5122-431D-8B48-77E55F70C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10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E83F-86D3-4573-B00C-011E3684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9F21-CB75-4416-9569-B2A6C2BE1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E3D29-B8EB-4F27-BA1F-A9A09CAE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A543D-1040-4EC6-81C3-2D7226A6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97E3-DDC9-4067-900E-BDBEA1FF9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3F12A-5C57-472C-88A3-84ADAD12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67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98E7-E7CA-4393-A82D-A4D3BA41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306102-A887-4CE5-964F-B92E88438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5ADBA-6C63-429C-8A72-D8B217B7BE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2552C-4697-48F8-8799-52301E4C4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8789-8156-408D-A2F3-ADFBB0E9C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8D7BF-35F9-4899-97D8-1C2323844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0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E8185A-24B8-4AD5-BCF7-D9C258822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08C1C-4A8A-4632-87F7-216F2EE2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E2024-8376-4E25-8690-EF2727D4D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101EE-90C3-4FD6-B82C-B4E3B1C06C34}" type="datetimeFigureOut">
              <a:rPr lang="en-US" smtClean="0"/>
              <a:t>4/16/2022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90331-39D0-4ED6-B301-C92B29639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29CE8-583B-4629-A62F-5E439E46E2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6FC2F4-A9BA-453E-8B25-C71790918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494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office.com/en-us/article/add-a-calculated-field-to-a-table-14a60733-2580-48c2-b402-6de54fafbde3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84" y="1"/>
            <a:ext cx="11563642" cy="858128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Access - </a:t>
            </a:r>
            <a:r>
              <a:rPr lang="en-US" sz="4000"/>
              <a:t>Part 8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5386" y="1378634"/>
            <a:ext cx="10801227" cy="5057335"/>
          </a:xfrm>
        </p:spPr>
        <p:txBody>
          <a:bodyPr>
            <a:normAutofit/>
          </a:bodyPr>
          <a:lstStyle/>
          <a:p>
            <a:pPr algn="l"/>
            <a:br>
              <a:rPr lang="en-US" sz="3200" dirty="0"/>
            </a:br>
            <a:endParaRPr lang="en-US" sz="3200" dirty="0"/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Finding a Record</a:t>
            </a:r>
            <a:br>
              <a:rPr lang="en-US" sz="3200" dirty="0"/>
            </a:br>
            <a:endParaRPr lang="en-US" sz="3200" dirty="0"/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Creating a Calculated Field in a Table</a:t>
            </a:r>
            <a:br>
              <a:rPr lang="en-US" sz="3200" dirty="0"/>
            </a:br>
            <a:endParaRPr lang="en-US" sz="3200" dirty="0"/>
          </a:p>
          <a:p>
            <a:pPr marL="342900" indent="-342900" algn="l">
              <a:buFont typeface="+mj-lt"/>
              <a:buAutoNum type="arabicPeriod"/>
            </a:pPr>
            <a:r>
              <a:rPr lang="en-US" sz="3200" dirty="0"/>
              <a:t>Problems</a:t>
            </a:r>
            <a:br>
              <a:rPr lang="en-US" dirty="0"/>
            </a:b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258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29"/>
    </mc:Choice>
    <mc:Fallback xmlns="">
      <p:transition spd="slow" advTm="1632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461B-2033-4FD8-AE23-DE2317C58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find Antionette in the Name Field: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EE6B2F-A230-4088-B88A-9B23EDC33D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5063" y="1127125"/>
            <a:ext cx="8981873" cy="5049838"/>
          </a:xfrm>
        </p:spPr>
      </p:pic>
    </p:spTree>
    <p:extLst>
      <p:ext uri="{BB962C8B-B14F-4D97-AF65-F5344CB8AC3E}">
        <p14:creationId xmlns:p14="http://schemas.microsoft.com/office/powerpoint/2010/main" val="1067986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EA122-2BF8-46F8-932A-B2D253BE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find Antionette in the Name field: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D0DD5C-95E0-4619-9724-D014490DB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69" y="1087438"/>
            <a:ext cx="9052462" cy="5089525"/>
          </a:xfrm>
        </p:spPr>
      </p:pic>
    </p:spTree>
    <p:extLst>
      <p:ext uri="{BB962C8B-B14F-4D97-AF65-F5344CB8AC3E}">
        <p14:creationId xmlns:p14="http://schemas.microsoft.com/office/powerpoint/2010/main" val="1577642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F6674-7EE7-436A-9250-C0ACD8367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74"/>
            <a:ext cx="10515600" cy="53526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Aspects of the Find command: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C4833-36B1-490A-A5A8-27CFF7AB1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67409"/>
            <a:ext cx="10515600" cy="5209554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Find command only works in one table at a time. You MUST have the table open that has the information that you are seeking.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use wildcard characters in your searches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5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6"/>
    </mc:Choice>
    <mc:Fallback xmlns="">
      <p:transition spd="slow" advTm="179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084-C898-45A3-AFA7-E5211E0F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dirty="0"/>
              <a:t>Making a New Field (Variable) Using a Calculation</a:t>
            </a:r>
            <a:br>
              <a:rPr lang="en-US" sz="3200" dirty="0"/>
            </a:br>
            <a:r>
              <a:rPr lang="en-US" sz="3200" dirty="0"/>
              <a:t>We want to make a new field to calculate how much each member owes in dues. Open the Dues and Payments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F68BA68-B0DE-4042-8481-3A8085018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8313" y="1825624"/>
            <a:ext cx="8507896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4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240"/>
    </mc:Choice>
    <mc:Fallback xmlns="">
      <p:transition spd="slow" advTm="2024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3A154-64A0-4DF1-89D1-1DE75C600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8058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Go  to the Click to Add column which is in the right most column, select Calculated Field and choose Number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9BFE9C-3518-486E-89F0-46778B9F33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272208"/>
            <a:ext cx="8640528" cy="5220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5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80"/>
    </mc:Choice>
    <mc:Fallback xmlns="">
      <p:transition spd="slow" advTm="1068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8402-8F55-4E21-BC6E-F610BB65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2277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/>
              <a:t>Select Dues and double click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E25C617-4D26-4930-B4E5-D13B1AFE7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3062" y="1046163"/>
            <a:ext cx="9125876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44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17"/>
    </mc:Choice>
    <mc:Fallback xmlns="">
      <p:transition spd="slow" advTm="1121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6594-C04A-4225-A07F-247A54E4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284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Type in a minus sign “-” and double click on Payments, then select OK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892BC4-846B-40C8-8A5B-FD742DA72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2243" y="1258888"/>
            <a:ext cx="8747513" cy="491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9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98"/>
    </mc:Choice>
    <mc:Fallback xmlns="">
      <p:transition spd="slow" advTm="1879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288EF-CEB0-4955-BDC8-EB86F1AA6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172278"/>
            <a:ext cx="11105322" cy="675862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The result is this. Field 1 has been added to the Dues and Payments table.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489C06-CC4C-4DBC-98BC-92D850CD9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6358" y="1139825"/>
            <a:ext cx="9184164" cy="535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12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6"/>
    </mc:Choice>
    <mc:Fallback xmlns="">
      <p:transition spd="slow" advTm="8866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539C-9E49-4808-B49D-F6FA771D0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087" y="1"/>
            <a:ext cx="11012556" cy="1417982"/>
          </a:xfrm>
        </p:spPr>
        <p:txBody>
          <a:bodyPr>
            <a:normAutofit/>
          </a:bodyPr>
          <a:lstStyle/>
          <a:p>
            <a:r>
              <a:rPr lang="en-US" sz="3200" dirty="0"/>
              <a:t>Since Field 1 is not a very descriptive name, lets replace it.</a:t>
            </a:r>
            <a:br>
              <a:rPr lang="en-US" sz="3200" dirty="0"/>
            </a:br>
            <a:r>
              <a:rPr lang="en-US" sz="3200" dirty="0"/>
              <a:t>Backspace over the Field 1 field name and replace it with Owed.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7FCB963-8527-4638-9106-5F4E34DC59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7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919"/>
    </mc:Choice>
    <mc:Fallback xmlns="">
      <p:transition spd="slow" advTm="1191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9C1E-87C2-4C99-96FA-3E08AC60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1553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We have completed making a calculated field!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2D44B8-3B81-42E8-BECE-861C4E7C71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83" y="1192213"/>
            <a:ext cx="9674087" cy="546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0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9"/>
    </mc:Choice>
    <mc:Fallback xmlns="">
      <p:transition spd="slow" advTm="794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BADB-111C-4F4E-8688-BCE4D0BCC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313" y="0"/>
            <a:ext cx="11237844" cy="99391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Open up the Health Club Members database. </a:t>
            </a:r>
            <a:br>
              <a:rPr lang="en-US" sz="3600" dirty="0"/>
            </a:br>
            <a:r>
              <a:rPr lang="en-US" sz="3600" dirty="0"/>
              <a:t>Remember to Enable Content.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DDE109-5E62-4C44-B5A2-A0536336DA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6947" y="1219200"/>
            <a:ext cx="9206339" cy="536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22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04"/>
    </mc:Choice>
    <mc:Fallback xmlns="">
      <p:transition spd="slow" advTm="970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1DACF-FA09-408C-A1D2-4D026994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Things to Remember When Making Calculated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6D9BA-345B-425A-89E3-B1F3057F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1825625"/>
            <a:ext cx="11078816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calculation cannot include fields from other tables or queries.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results of the calculation are read-only.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Calculated fields are only available in Access databases using the .</a:t>
            </a:r>
            <a:r>
              <a:rPr lang="en-US" dirty="0" err="1"/>
              <a:t>accdb</a:t>
            </a:r>
            <a:r>
              <a:rPr lang="en-US" dirty="0"/>
              <a:t> file format.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must be using Access 2010 or higher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sz="1700" dirty="0"/>
              <a:t>Source:</a:t>
            </a:r>
            <a:r>
              <a:rPr lang="en-US" sz="1700" dirty="0">
                <a:hlinkClick r:id="rId2"/>
              </a:rPr>
              <a:t> https://support.office.com/en-us/article/add-a-calculated-field-to-a-table-14a60733-2580-48c2-b402-6de54fafbde3</a:t>
            </a:r>
            <a:endParaRPr lang="en-US" sz="17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315"/>
    </mc:Choice>
    <mc:Fallback xmlns="">
      <p:transition spd="slow" advTm="32315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C0A-E9C4-446B-ABAA-8FDEFB00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18"/>
            <a:ext cx="10515600" cy="71561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Process for Solving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280-C126-4D43-A9CA-DE4540841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6922"/>
            <a:ext cx="10515600" cy="5130041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the question to gain an understanding of what the question is asking. Think about the question(s).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necessary, sketch out what the question is asking.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Access functions to answer each part of the question. Check your work as you perform it.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your final answer and verify it. Does it make sense in the context of the database and the question?  Think about it!</a:t>
            </a:r>
          </a:p>
        </p:txBody>
      </p:sp>
    </p:spTree>
    <p:extLst>
      <p:ext uri="{BB962C8B-B14F-4D97-AF65-F5344CB8AC3E}">
        <p14:creationId xmlns:p14="http://schemas.microsoft.com/office/powerpoint/2010/main" val="27929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964"/>
    </mc:Choice>
    <mc:Fallback xmlns="">
      <p:transition spd="slow" advTm="4596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06202-955D-4693-94CD-B7B932A30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374" y="0"/>
            <a:ext cx="10515600" cy="887895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Problems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28183-72F0-429B-B272-2AE2FFBA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5616"/>
            <a:ext cx="10515600" cy="59899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1 - You have been asked to produce a list of members in alphabetical order who live in Lutherville Timonium, Maryland (MD). Please produce this list.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2 - How many Health Club members owe money on their dues?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3 - Select all records that have a zip code that starts with “06”.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4 - Are there any duplicate records for any Health Club Members in Longwood, FL?  If so, who are they and do they owe any dues?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Problem 5 - You noticed that some of the zip codes in your Health Club Members Database do not have a leading 0- so 06370 looks like 6370.  How do you fix this and how do you correct your zip code data?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46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632"/>
    </mc:Choice>
    <mc:Fallback xmlns="">
      <p:transition spd="slow" advTm="1063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33EF-5C66-4635-AD65-A5F18F47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You might want to save Health Club Members as a practice file so you don’t corrupt the original database!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319542C-1EE8-4965-9446-6464A57E98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1" y="1524000"/>
            <a:ext cx="9024730" cy="496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54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47"/>
    </mc:Choice>
    <mc:Fallback xmlns="">
      <p:transition spd="slow" advTm="273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DD4A-FC2F-48F7-9F01-48A85D2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159027"/>
            <a:ext cx="11728173" cy="522010"/>
          </a:xfrm>
        </p:spPr>
        <p:txBody>
          <a:bodyPr>
            <a:noAutofit/>
          </a:bodyPr>
          <a:lstStyle/>
          <a:p>
            <a:r>
              <a:rPr lang="en-US" sz="2800" dirty="0"/>
              <a:t>Open the Members table, select the Home key and choose the magnifying glass.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F7E302-D793-4CF4-A68C-FFDBD8EAB8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3757" y="927652"/>
            <a:ext cx="9197007" cy="52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9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5"/>
    </mc:Choice>
    <mc:Fallback xmlns="">
      <p:transition spd="slow" advTm="79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860FE-ED13-4E63-884C-347364625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2035"/>
            <a:ext cx="10515600" cy="940905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Let’s find member number 12! Highlight the Mem# field, select the Home option and choose the magnifying glass to get this screen. In the Find What: key in 12 and select Find Next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07789FF-1D25-4C7A-A9DD-F987BD41F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013" y="1537253"/>
            <a:ext cx="8275973" cy="499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294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914"/>
    </mc:Choice>
    <mc:Fallback xmlns="">
      <p:transition spd="slow" advTm="169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FE0D7-432D-4D2C-8748-B70ABE972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026"/>
            <a:ext cx="10515600" cy="522011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And we find the record for member number 12!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C3288DE-A7E7-4A9A-A32D-F24D7AAAF7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5178" y="981075"/>
            <a:ext cx="9241644" cy="51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76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63"/>
    </mc:Choice>
    <mc:Fallback xmlns="">
      <p:transition spd="slow" advTm="616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CB7E7-AF94-43AC-BBF7-B4B0ED61F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5049"/>
          </a:xfrm>
        </p:spPr>
        <p:txBody>
          <a:bodyPr/>
          <a:lstStyle/>
          <a:p>
            <a:r>
              <a:rPr lang="en-US" dirty="0"/>
              <a:t>Let’s find Jamey in the Name field: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1BD3DC5-C2A6-4CBE-AAAE-88E011C95D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44" y="1252538"/>
            <a:ext cx="7742311" cy="4352925"/>
          </a:xfrm>
        </p:spPr>
      </p:pic>
    </p:spTree>
    <p:extLst>
      <p:ext uri="{BB962C8B-B14F-4D97-AF65-F5344CB8AC3E}">
        <p14:creationId xmlns:p14="http://schemas.microsoft.com/office/powerpoint/2010/main" val="17709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30EE0-59CF-46CE-A138-8083E7143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Jamey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202268-D967-4CB4-86D0-52727D525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9769" y="1087438"/>
            <a:ext cx="9052462" cy="5089525"/>
          </a:xfrm>
        </p:spPr>
      </p:pic>
    </p:spTree>
    <p:extLst>
      <p:ext uri="{BB962C8B-B14F-4D97-AF65-F5344CB8AC3E}">
        <p14:creationId xmlns:p14="http://schemas.microsoft.com/office/powerpoint/2010/main" val="33549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BB7EF-D126-44A6-848C-91759AD44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51074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Wildcard Characters for Searches:</a:t>
            </a:r>
            <a:br>
              <a:rPr lang="en-US" dirty="0"/>
            </a:br>
            <a:r>
              <a:rPr lang="en-US" sz="2200" dirty="0"/>
              <a:t>Source: </a:t>
            </a:r>
            <a:r>
              <a:rPr lang="en-US" sz="2200" dirty="0" err="1"/>
              <a:t>Weverka</a:t>
            </a:r>
            <a:r>
              <a:rPr lang="en-US" sz="2200" dirty="0"/>
              <a:t>, Peter, </a:t>
            </a:r>
            <a:r>
              <a:rPr lang="en-US" sz="2200" u="sng" dirty="0"/>
              <a:t>Microsoft Office 2019</a:t>
            </a:r>
            <a:r>
              <a:rPr lang="en-US" sz="2200" dirty="0"/>
              <a:t>, 2019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7D27B77-D317-42E4-8D85-A8EFDB94A0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4430680"/>
              </p:ext>
            </p:extLst>
          </p:nvPr>
        </p:nvGraphicFramePr>
        <p:xfrm>
          <a:off x="838200" y="1855303"/>
          <a:ext cx="10515600" cy="50026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217088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51106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49944032"/>
                    </a:ext>
                  </a:extLst>
                </a:gridCol>
              </a:tblGrid>
              <a:tr h="439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4850143"/>
                  </a:ext>
                </a:extLst>
              </a:tr>
              <a:tr h="43999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B?t</a:t>
                      </a:r>
                      <a:r>
                        <a:rPr lang="en-US" dirty="0"/>
                        <a:t> finds bat, bet, bit, and but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310187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single numeric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9411# finds 94111, 94112, 94113, and so 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724780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group of consecutive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t*o finds to, two, and tattoo.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539088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in the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t[</a:t>
                      </a:r>
                      <a:r>
                        <a:rPr lang="en-US" dirty="0" err="1"/>
                        <a:t>aio</a:t>
                      </a:r>
                      <a:r>
                        <a:rPr lang="en-US" dirty="0"/>
                        <a:t>]</a:t>
                      </a:r>
                      <a:r>
                        <a:rPr lang="en-US" dirty="0" err="1"/>
                        <a:t>pper</a:t>
                      </a:r>
                      <a:r>
                        <a:rPr lang="en-US" dirty="0"/>
                        <a:t> finds tapper, tipper, and topper, but not </a:t>
                      </a:r>
                      <a:r>
                        <a:rPr lang="en-US" dirty="0" err="1"/>
                        <a:t>tupper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267709"/>
                  </a:ext>
                </a:extLst>
              </a:tr>
              <a:tr h="75944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[!</a:t>
                      </a:r>
                      <a:r>
                        <a:rPr lang="en-US" dirty="0" err="1"/>
                        <a:t>xy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not in the brackets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P[!</a:t>
                      </a:r>
                      <a:r>
                        <a:rPr lang="en-US" dirty="0" err="1"/>
                        <a:t>io</a:t>
                      </a:r>
                      <a:r>
                        <a:rPr lang="en-US" dirty="0"/>
                        <a:t>]t finds pat and pet, but not pit and pot.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882189"/>
                  </a:ext>
                </a:extLst>
              </a:tr>
              <a:tr h="10849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x-z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in a range of characters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[1-4]000 finds 1000, 2000, 3000, and 4000, but not 5000. The range must be in ascending order.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4630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731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041"/>
    </mc:Choice>
    <mc:Fallback xmlns="">
      <p:transition spd="slow" advTm="850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1149</TotalTime>
  <Words>757</Words>
  <Application>Microsoft Office PowerPoint</Application>
  <PresentationFormat>Widescreen</PresentationFormat>
  <Paragraphs>69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Introduction to Access - Part 8</vt:lpstr>
      <vt:lpstr>Open up the Health Club Members database.  Remember to Enable Content.</vt:lpstr>
      <vt:lpstr>You might want to save Health Club Members as a practice file so you don’t corrupt the original database!</vt:lpstr>
      <vt:lpstr>Open the Members table, select the Home key and choose the magnifying glass.</vt:lpstr>
      <vt:lpstr>Let’s find member number 12! Highlight the Mem# field, select the Home option and choose the magnifying glass to get this screen. In the Find What: key in 12 and select Find Next</vt:lpstr>
      <vt:lpstr>And we find the record for member number 12!</vt:lpstr>
      <vt:lpstr>Let’s find Jamey in the Name field:</vt:lpstr>
      <vt:lpstr>Jamey</vt:lpstr>
      <vt:lpstr>Wildcard Characters for Searches: Source: Weverka, Peter, Microsoft Office 2019, 2019</vt:lpstr>
      <vt:lpstr>Let’s find Antionette in the Name Field:</vt:lpstr>
      <vt:lpstr>Let’s find Antionette in the Name field:</vt:lpstr>
      <vt:lpstr>Aspects of the Find command:</vt:lpstr>
      <vt:lpstr>Making a New Field (Variable) Using a Calculation We want to make a new field to calculate how much each member owes in dues. Open the Dues and Payments table.</vt:lpstr>
      <vt:lpstr>Go  to the Click to Add column which is in the right most column, select Calculated Field and choose Number</vt:lpstr>
      <vt:lpstr>Select Dues and double click</vt:lpstr>
      <vt:lpstr>Type in a minus sign “-” and double click on Payments, then select OK</vt:lpstr>
      <vt:lpstr>The result is this. Field 1 has been added to the Dues and Payments table.</vt:lpstr>
      <vt:lpstr>Since Field 1 is not a very descriptive name, lets replace it. Backspace over the Field 1 field name and replace it with Owed.</vt:lpstr>
      <vt:lpstr>We have completed making a calculated field!</vt:lpstr>
      <vt:lpstr>Things to Remember When Making Calculated Fields</vt:lpstr>
      <vt:lpstr>Process for Solving Problems</vt:lpstr>
      <vt:lpstr>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A. Hemenway</dc:creator>
  <cp:lastModifiedBy>Hemenway,David A.(Accounting and Business Information Systems)</cp:lastModifiedBy>
  <cp:revision>83</cp:revision>
  <cp:lastPrinted>2020-04-22T00:33:49Z</cp:lastPrinted>
  <dcterms:created xsi:type="dcterms:W3CDTF">2019-11-06T02:15:10Z</dcterms:created>
  <dcterms:modified xsi:type="dcterms:W3CDTF">2022-04-17T01:38:58Z</dcterms:modified>
</cp:coreProperties>
</file>