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356" r:id="rId3"/>
    <p:sldId id="259" r:id="rId4"/>
    <p:sldId id="308" r:id="rId5"/>
    <p:sldId id="270" r:id="rId6"/>
    <p:sldId id="277" r:id="rId7"/>
    <p:sldId id="328" r:id="rId8"/>
    <p:sldId id="257" r:id="rId9"/>
    <p:sldId id="329" r:id="rId1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61BA6B0C-B11E-4FBB-9F32-89667B237B9B}" type="datetimeFigureOut">
              <a:rPr lang="en-US" smtClean="0"/>
              <a:t>4/16/2022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924480D2-2027-40D4-A636-4E87ACBCF4F6}" type="slidenum">
              <a:rPr lang="en-US" smtClean="0"/>
              <a:t>‹#›</a:t>
            </a:fld>
            <a:endParaRPr lang="en-US"/>
          </a:p>
        </p:txBody>
      </p:sp>
    </p:spTree>
    <p:extLst>
      <p:ext uri="{BB962C8B-B14F-4D97-AF65-F5344CB8AC3E}">
        <p14:creationId xmlns:p14="http://schemas.microsoft.com/office/powerpoint/2010/main" val="2157648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0863" y="757238"/>
            <a:ext cx="6577012" cy="3698875"/>
          </a:xfrm>
        </p:spPr>
      </p:sp>
      <p:sp>
        <p:nvSpPr>
          <p:cNvPr id="3" name="Notes Placeholder 2"/>
          <p:cNvSpPr>
            <a:spLocks noGrp="1"/>
          </p:cNvSpPr>
          <p:nvPr>
            <p:ph type="body" idx="1"/>
          </p:nvPr>
        </p:nvSpPr>
        <p:spPr/>
        <p:txBody>
          <a:bodyPr>
            <a:normAutofit/>
          </a:bodyPr>
          <a:lstStyle/>
          <a:p>
            <a:r>
              <a:rPr lang="en-US" dirty="0"/>
              <a:t>One</a:t>
            </a:r>
            <a:r>
              <a:rPr lang="en-US" baseline="0" dirty="0"/>
              <a:t> of the most used methods for relationships is enforcing referential integrity.  When referential integrity is enforced, you cannot enter a foreign key value in a related table unless the primary key value exists in the primary table. By selecting </a:t>
            </a:r>
            <a:r>
              <a:rPr lang="en-US" b="1" i="0" baseline="0" dirty="0"/>
              <a:t>enforce referential integrity</a:t>
            </a:r>
            <a:r>
              <a:rPr lang="en-US" i="0" baseline="0" dirty="0"/>
              <a:t>, Access ensures that data cannot be entered into a related table unless it first exists in the primary table. </a:t>
            </a:r>
          </a:p>
          <a:p>
            <a:endParaRPr lang="en-US" i="0" baseline="0" dirty="0"/>
          </a:p>
          <a:p>
            <a:r>
              <a:rPr lang="en-US" i="0" baseline="0" dirty="0"/>
              <a:t>As an example, a bank would not want to create a new loan record for a customer who does not yet exist in the customer table. A loan not related to a customer does not make sense, so by enforcing referential integrity, the customer must be placed in the Customer table before the loan can be entered into the Loan table. The Loan table uses CustomerID as the foreign key, which links back to the CustomerID in the Customer table.</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4</a:t>
            </a:fld>
            <a:endParaRPr lang="en-US" dirty="0"/>
          </a:p>
        </p:txBody>
      </p:sp>
    </p:spTree>
    <p:extLst>
      <p:ext uri="{BB962C8B-B14F-4D97-AF65-F5344CB8AC3E}">
        <p14:creationId xmlns:p14="http://schemas.microsoft.com/office/powerpoint/2010/main" val="1467188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0863" y="757238"/>
            <a:ext cx="6577012" cy="3698875"/>
          </a:xfrm>
        </p:spPr>
      </p:sp>
      <p:sp>
        <p:nvSpPr>
          <p:cNvPr id="3" name="Notes Placeholder 2"/>
          <p:cNvSpPr>
            <a:spLocks noGrp="1"/>
          </p:cNvSpPr>
          <p:nvPr>
            <p:ph type="body" idx="1"/>
          </p:nvPr>
        </p:nvSpPr>
        <p:spPr/>
        <p:txBody>
          <a:bodyPr>
            <a:normAutofit/>
          </a:bodyPr>
          <a:lstStyle/>
          <a:p>
            <a:r>
              <a:rPr lang="en-US" dirty="0"/>
              <a:t>A common field is used as</a:t>
            </a:r>
            <a:r>
              <a:rPr lang="en-US" baseline="0" dirty="0"/>
              <a:t> a connection between two tables. </a:t>
            </a:r>
          </a:p>
          <a:p>
            <a:endParaRPr lang="en-US" baseline="0" dirty="0"/>
          </a:p>
          <a:p>
            <a:r>
              <a:rPr lang="en-US" baseline="0" dirty="0"/>
              <a:t>When joining two tables, join lines allow the user to create a relationship between two tables using the common field. Once the join lines are there, you can determine what type of relationship you want the two tables to have. </a:t>
            </a:r>
          </a:p>
          <a:p>
            <a:endParaRPr lang="en-US" baseline="0" dirty="0"/>
          </a:p>
          <a:p>
            <a:r>
              <a:rPr lang="en-US" baseline="0" dirty="0"/>
              <a:t>There are three types of relationships to determine how Access will manage the relationship between two tables:</a:t>
            </a:r>
          </a:p>
          <a:p>
            <a:pPr lvl="1">
              <a:buFont typeface="Arial" pitchFamily="34" charset="0"/>
              <a:buChar char="•"/>
            </a:pPr>
            <a:r>
              <a:rPr lang="en-US" baseline="0" dirty="0"/>
              <a:t>  Enforce referential integrity</a:t>
            </a:r>
          </a:p>
          <a:p>
            <a:pPr lvl="1">
              <a:buFont typeface="Arial" pitchFamily="34" charset="0"/>
              <a:buChar char="•"/>
            </a:pPr>
            <a:r>
              <a:rPr lang="en-US" baseline="0" dirty="0"/>
              <a:t>  Cascade update related fields</a:t>
            </a:r>
          </a:p>
          <a:p>
            <a:pPr lvl="1">
              <a:buFont typeface="Arial" pitchFamily="34" charset="0"/>
              <a:buChar char="•"/>
            </a:pPr>
            <a:r>
              <a:rPr lang="en-US" baseline="0" dirty="0"/>
              <a:t>  Cascade delete related records</a:t>
            </a:r>
          </a:p>
          <a:p>
            <a:endParaRPr lang="en-US" baseline="0" dirty="0"/>
          </a:p>
          <a:p>
            <a:r>
              <a:rPr lang="en-US" baseline="0" dirty="0"/>
              <a:t>We’ll cover the first one in this chapter, but the last two will be covered in Chapter 2.</a:t>
            </a:r>
          </a:p>
          <a:p>
            <a:endParaRPr lang="en-US" baseline="0"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5</a:t>
            </a:fld>
            <a:endParaRPr lang="en-US" dirty="0"/>
          </a:p>
        </p:txBody>
      </p:sp>
    </p:spTree>
    <p:extLst>
      <p:ext uri="{BB962C8B-B14F-4D97-AF65-F5344CB8AC3E}">
        <p14:creationId xmlns:p14="http://schemas.microsoft.com/office/powerpoint/2010/main" val="3767756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5058E-21EE-421F-BF46-3A1963E7B6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B5D97D-BB97-438E-9573-12F8A2256F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868405-C881-4670-BF7A-C28F3C1C1176}"/>
              </a:ext>
            </a:extLst>
          </p:cNvPr>
          <p:cNvSpPr>
            <a:spLocks noGrp="1"/>
          </p:cNvSpPr>
          <p:nvPr>
            <p:ph type="dt" sz="half" idx="10"/>
          </p:nvPr>
        </p:nvSpPr>
        <p:spPr/>
        <p:txBody>
          <a:bodyPr/>
          <a:lstStyle/>
          <a:p>
            <a:fld id="{395324C5-29DC-40A6-BB15-96335FA718DF}" type="datetimeFigureOut">
              <a:rPr lang="en-US" smtClean="0"/>
              <a:t>4/16/2022</a:t>
            </a:fld>
            <a:endParaRPr lang="en-US"/>
          </a:p>
        </p:txBody>
      </p:sp>
      <p:sp>
        <p:nvSpPr>
          <p:cNvPr id="5" name="Footer Placeholder 4">
            <a:extLst>
              <a:ext uri="{FF2B5EF4-FFF2-40B4-BE49-F238E27FC236}">
                <a16:creationId xmlns:a16="http://schemas.microsoft.com/office/drawing/2014/main" id="{76E994CF-44E7-4483-B893-83837387DA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40F010-9E73-42EB-9857-66A939D0AC18}"/>
              </a:ext>
            </a:extLst>
          </p:cNvPr>
          <p:cNvSpPr>
            <a:spLocks noGrp="1"/>
          </p:cNvSpPr>
          <p:nvPr>
            <p:ph type="sldNum" sz="quarter" idx="12"/>
          </p:nvPr>
        </p:nvSpPr>
        <p:spPr/>
        <p:txBody>
          <a:bodyPr/>
          <a:lstStyle/>
          <a:p>
            <a:fld id="{8A2C32CC-EE63-478F-B5A9-BD2E73A10299}" type="slidenum">
              <a:rPr lang="en-US" smtClean="0"/>
              <a:t>‹#›</a:t>
            </a:fld>
            <a:endParaRPr lang="en-US"/>
          </a:p>
        </p:txBody>
      </p:sp>
    </p:spTree>
    <p:extLst>
      <p:ext uri="{BB962C8B-B14F-4D97-AF65-F5344CB8AC3E}">
        <p14:creationId xmlns:p14="http://schemas.microsoft.com/office/powerpoint/2010/main" val="223867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17EF5-EE06-4214-9716-DA16C11288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545F48-6F65-4FDD-8CB3-8E99820D65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188A5D-8231-44DB-8E03-A1A40B638F41}"/>
              </a:ext>
            </a:extLst>
          </p:cNvPr>
          <p:cNvSpPr>
            <a:spLocks noGrp="1"/>
          </p:cNvSpPr>
          <p:nvPr>
            <p:ph type="dt" sz="half" idx="10"/>
          </p:nvPr>
        </p:nvSpPr>
        <p:spPr/>
        <p:txBody>
          <a:bodyPr/>
          <a:lstStyle/>
          <a:p>
            <a:fld id="{395324C5-29DC-40A6-BB15-96335FA718DF}" type="datetimeFigureOut">
              <a:rPr lang="en-US" smtClean="0"/>
              <a:t>4/16/2022</a:t>
            </a:fld>
            <a:endParaRPr lang="en-US"/>
          </a:p>
        </p:txBody>
      </p:sp>
      <p:sp>
        <p:nvSpPr>
          <p:cNvPr id="5" name="Footer Placeholder 4">
            <a:extLst>
              <a:ext uri="{FF2B5EF4-FFF2-40B4-BE49-F238E27FC236}">
                <a16:creationId xmlns:a16="http://schemas.microsoft.com/office/drawing/2014/main" id="{75917FAF-B8AB-4C8E-A745-CA9904778D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BF1B0-20F6-47E3-9EBE-4DCF0DF90FD3}"/>
              </a:ext>
            </a:extLst>
          </p:cNvPr>
          <p:cNvSpPr>
            <a:spLocks noGrp="1"/>
          </p:cNvSpPr>
          <p:nvPr>
            <p:ph type="sldNum" sz="quarter" idx="12"/>
          </p:nvPr>
        </p:nvSpPr>
        <p:spPr/>
        <p:txBody>
          <a:bodyPr/>
          <a:lstStyle/>
          <a:p>
            <a:fld id="{8A2C32CC-EE63-478F-B5A9-BD2E73A10299}" type="slidenum">
              <a:rPr lang="en-US" smtClean="0"/>
              <a:t>‹#›</a:t>
            </a:fld>
            <a:endParaRPr lang="en-US"/>
          </a:p>
        </p:txBody>
      </p:sp>
    </p:spTree>
    <p:extLst>
      <p:ext uri="{BB962C8B-B14F-4D97-AF65-F5344CB8AC3E}">
        <p14:creationId xmlns:p14="http://schemas.microsoft.com/office/powerpoint/2010/main" val="2628753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686674-2BBD-4C2D-A3FA-8B1D06EBBC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CD18CD-E179-4157-91A8-62349692F4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328FB3-E350-4172-9F06-A40D2436B2AF}"/>
              </a:ext>
            </a:extLst>
          </p:cNvPr>
          <p:cNvSpPr>
            <a:spLocks noGrp="1"/>
          </p:cNvSpPr>
          <p:nvPr>
            <p:ph type="dt" sz="half" idx="10"/>
          </p:nvPr>
        </p:nvSpPr>
        <p:spPr/>
        <p:txBody>
          <a:bodyPr/>
          <a:lstStyle/>
          <a:p>
            <a:fld id="{395324C5-29DC-40A6-BB15-96335FA718DF}" type="datetimeFigureOut">
              <a:rPr lang="en-US" smtClean="0"/>
              <a:t>4/16/2022</a:t>
            </a:fld>
            <a:endParaRPr lang="en-US"/>
          </a:p>
        </p:txBody>
      </p:sp>
      <p:sp>
        <p:nvSpPr>
          <p:cNvPr id="5" name="Footer Placeholder 4">
            <a:extLst>
              <a:ext uri="{FF2B5EF4-FFF2-40B4-BE49-F238E27FC236}">
                <a16:creationId xmlns:a16="http://schemas.microsoft.com/office/drawing/2014/main" id="{20FA6A19-E645-4700-BE62-7EF516184F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666B09-5FE8-4F56-B88F-2ACDF11314ED}"/>
              </a:ext>
            </a:extLst>
          </p:cNvPr>
          <p:cNvSpPr>
            <a:spLocks noGrp="1"/>
          </p:cNvSpPr>
          <p:nvPr>
            <p:ph type="sldNum" sz="quarter" idx="12"/>
          </p:nvPr>
        </p:nvSpPr>
        <p:spPr/>
        <p:txBody>
          <a:bodyPr/>
          <a:lstStyle/>
          <a:p>
            <a:fld id="{8A2C32CC-EE63-478F-B5A9-BD2E73A10299}" type="slidenum">
              <a:rPr lang="en-US" smtClean="0"/>
              <a:t>‹#›</a:t>
            </a:fld>
            <a:endParaRPr lang="en-US"/>
          </a:p>
        </p:txBody>
      </p:sp>
    </p:spTree>
    <p:extLst>
      <p:ext uri="{BB962C8B-B14F-4D97-AF65-F5344CB8AC3E}">
        <p14:creationId xmlns:p14="http://schemas.microsoft.com/office/powerpoint/2010/main" val="2926164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8A769-7CD9-4EF3-AF16-266B6846F9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985A2F-FBE5-461A-B41A-47F785A769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F939D3-EE69-45AE-B0AC-75969771C8A5}"/>
              </a:ext>
            </a:extLst>
          </p:cNvPr>
          <p:cNvSpPr>
            <a:spLocks noGrp="1"/>
          </p:cNvSpPr>
          <p:nvPr>
            <p:ph type="dt" sz="half" idx="10"/>
          </p:nvPr>
        </p:nvSpPr>
        <p:spPr/>
        <p:txBody>
          <a:bodyPr/>
          <a:lstStyle/>
          <a:p>
            <a:fld id="{395324C5-29DC-40A6-BB15-96335FA718DF}" type="datetimeFigureOut">
              <a:rPr lang="en-US" smtClean="0"/>
              <a:t>4/16/2022</a:t>
            </a:fld>
            <a:endParaRPr lang="en-US"/>
          </a:p>
        </p:txBody>
      </p:sp>
      <p:sp>
        <p:nvSpPr>
          <p:cNvPr id="5" name="Footer Placeholder 4">
            <a:extLst>
              <a:ext uri="{FF2B5EF4-FFF2-40B4-BE49-F238E27FC236}">
                <a16:creationId xmlns:a16="http://schemas.microsoft.com/office/drawing/2014/main" id="{B80529A0-D5EB-4893-B855-3B171E18BB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AA7B95-3228-4086-8504-ECEE1D5B39EB}"/>
              </a:ext>
            </a:extLst>
          </p:cNvPr>
          <p:cNvSpPr>
            <a:spLocks noGrp="1"/>
          </p:cNvSpPr>
          <p:nvPr>
            <p:ph type="sldNum" sz="quarter" idx="12"/>
          </p:nvPr>
        </p:nvSpPr>
        <p:spPr/>
        <p:txBody>
          <a:bodyPr/>
          <a:lstStyle/>
          <a:p>
            <a:fld id="{8A2C32CC-EE63-478F-B5A9-BD2E73A10299}" type="slidenum">
              <a:rPr lang="en-US" smtClean="0"/>
              <a:t>‹#›</a:t>
            </a:fld>
            <a:endParaRPr lang="en-US"/>
          </a:p>
        </p:txBody>
      </p:sp>
    </p:spTree>
    <p:extLst>
      <p:ext uri="{BB962C8B-B14F-4D97-AF65-F5344CB8AC3E}">
        <p14:creationId xmlns:p14="http://schemas.microsoft.com/office/powerpoint/2010/main" val="1320131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D2DA0-0A19-4A2D-BAC6-6FFD8C7046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6AB518-70D9-4097-98CE-62BAD7D538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0BFCD3-6FA0-4874-A144-1C0CED12FC31}"/>
              </a:ext>
            </a:extLst>
          </p:cNvPr>
          <p:cNvSpPr>
            <a:spLocks noGrp="1"/>
          </p:cNvSpPr>
          <p:nvPr>
            <p:ph type="dt" sz="half" idx="10"/>
          </p:nvPr>
        </p:nvSpPr>
        <p:spPr/>
        <p:txBody>
          <a:bodyPr/>
          <a:lstStyle/>
          <a:p>
            <a:fld id="{395324C5-29DC-40A6-BB15-96335FA718DF}" type="datetimeFigureOut">
              <a:rPr lang="en-US" smtClean="0"/>
              <a:t>4/16/2022</a:t>
            </a:fld>
            <a:endParaRPr lang="en-US"/>
          </a:p>
        </p:txBody>
      </p:sp>
      <p:sp>
        <p:nvSpPr>
          <p:cNvPr id="5" name="Footer Placeholder 4">
            <a:extLst>
              <a:ext uri="{FF2B5EF4-FFF2-40B4-BE49-F238E27FC236}">
                <a16:creationId xmlns:a16="http://schemas.microsoft.com/office/drawing/2014/main" id="{DA6086C5-6C42-4C0E-B52D-510B2260B7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8E736C-DD05-4767-AFA2-ED9178238FD5}"/>
              </a:ext>
            </a:extLst>
          </p:cNvPr>
          <p:cNvSpPr>
            <a:spLocks noGrp="1"/>
          </p:cNvSpPr>
          <p:nvPr>
            <p:ph type="sldNum" sz="quarter" idx="12"/>
          </p:nvPr>
        </p:nvSpPr>
        <p:spPr/>
        <p:txBody>
          <a:bodyPr/>
          <a:lstStyle/>
          <a:p>
            <a:fld id="{8A2C32CC-EE63-478F-B5A9-BD2E73A10299}" type="slidenum">
              <a:rPr lang="en-US" smtClean="0"/>
              <a:t>‹#›</a:t>
            </a:fld>
            <a:endParaRPr lang="en-US"/>
          </a:p>
        </p:txBody>
      </p:sp>
    </p:spTree>
    <p:extLst>
      <p:ext uri="{BB962C8B-B14F-4D97-AF65-F5344CB8AC3E}">
        <p14:creationId xmlns:p14="http://schemas.microsoft.com/office/powerpoint/2010/main" val="1623443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2C32-4228-40D0-80E0-E4F2B2BA7E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6269FA-9856-4775-A251-7EC5D9DD03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A72286-DDAB-4995-9694-B1D157A990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3CAA01-2B47-4395-BD64-8E82D26EC1C0}"/>
              </a:ext>
            </a:extLst>
          </p:cNvPr>
          <p:cNvSpPr>
            <a:spLocks noGrp="1"/>
          </p:cNvSpPr>
          <p:nvPr>
            <p:ph type="dt" sz="half" idx="10"/>
          </p:nvPr>
        </p:nvSpPr>
        <p:spPr/>
        <p:txBody>
          <a:bodyPr/>
          <a:lstStyle/>
          <a:p>
            <a:fld id="{395324C5-29DC-40A6-BB15-96335FA718DF}" type="datetimeFigureOut">
              <a:rPr lang="en-US" smtClean="0"/>
              <a:t>4/16/2022</a:t>
            </a:fld>
            <a:endParaRPr lang="en-US"/>
          </a:p>
        </p:txBody>
      </p:sp>
      <p:sp>
        <p:nvSpPr>
          <p:cNvPr id="6" name="Footer Placeholder 5">
            <a:extLst>
              <a:ext uri="{FF2B5EF4-FFF2-40B4-BE49-F238E27FC236}">
                <a16:creationId xmlns:a16="http://schemas.microsoft.com/office/drawing/2014/main" id="{FBD67D2F-2F11-4D3B-9507-86D3058AE7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039881-9C61-45C7-988A-A6690DA21308}"/>
              </a:ext>
            </a:extLst>
          </p:cNvPr>
          <p:cNvSpPr>
            <a:spLocks noGrp="1"/>
          </p:cNvSpPr>
          <p:nvPr>
            <p:ph type="sldNum" sz="quarter" idx="12"/>
          </p:nvPr>
        </p:nvSpPr>
        <p:spPr/>
        <p:txBody>
          <a:bodyPr/>
          <a:lstStyle/>
          <a:p>
            <a:fld id="{8A2C32CC-EE63-478F-B5A9-BD2E73A10299}" type="slidenum">
              <a:rPr lang="en-US" smtClean="0"/>
              <a:t>‹#›</a:t>
            </a:fld>
            <a:endParaRPr lang="en-US"/>
          </a:p>
        </p:txBody>
      </p:sp>
    </p:spTree>
    <p:extLst>
      <p:ext uri="{BB962C8B-B14F-4D97-AF65-F5344CB8AC3E}">
        <p14:creationId xmlns:p14="http://schemas.microsoft.com/office/powerpoint/2010/main" val="1675194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B2426-160A-4BF9-AE50-E0569A4994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1D702E-5708-401C-BA35-B3B43E4067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587B34-78CB-4247-ABE0-6663C29661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CCE035-4D54-4C22-9473-44D342A5DC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0E07D6-DCBA-4A71-B7CF-DDE0349021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693627-F6F1-4FAF-88B9-588BFEAB4E98}"/>
              </a:ext>
            </a:extLst>
          </p:cNvPr>
          <p:cNvSpPr>
            <a:spLocks noGrp="1"/>
          </p:cNvSpPr>
          <p:nvPr>
            <p:ph type="dt" sz="half" idx="10"/>
          </p:nvPr>
        </p:nvSpPr>
        <p:spPr/>
        <p:txBody>
          <a:bodyPr/>
          <a:lstStyle/>
          <a:p>
            <a:fld id="{395324C5-29DC-40A6-BB15-96335FA718DF}" type="datetimeFigureOut">
              <a:rPr lang="en-US" smtClean="0"/>
              <a:t>4/16/2022</a:t>
            </a:fld>
            <a:endParaRPr lang="en-US"/>
          </a:p>
        </p:txBody>
      </p:sp>
      <p:sp>
        <p:nvSpPr>
          <p:cNvPr id="8" name="Footer Placeholder 7">
            <a:extLst>
              <a:ext uri="{FF2B5EF4-FFF2-40B4-BE49-F238E27FC236}">
                <a16:creationId xmlns:a16="http://schemas.microsoft.com/office/drawing/2014/main" id="{3670605F-EF2E-4C97-936E-E871041F85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F3C5FC-A773-4007-8CFD-222FE3181839}"/>
              </a:ext>
            </a:extLst>
          </p:cNvPr>
          <p:cNvSpPr>
            <a:spLocks noGrp="1"/>
          </p:cNvSpPr>
          <p:nvPr>
            <p:ph type="sldNum" sz="quarter" idx="12"/>
          </p:nvPr>
        </p:nvSpPr>
        <p:spPr/>
        <p:txBody>
          <a:bodyPr/>
          <a:lstStyle/>
          <a:p>
            <a:fld id="{8A2C32CC-EE63-478F-B5A9-BD2E73A10299}" type="slidenum">
              <a:rPr lang="en-US" smtClean="0"/>
              <a:t>‹#›</a:t>
            </a:fld>
            <a:endParaRPr lang="en-US"/>
          </a:p>
        </p:txBody>
      </p:sp>
    </p:spTree>
    <p:extLst>
      <p:ext uri="{BB962C8B-B14F-4D97-AF65-F5344CB8AC3E}">
        <p14:creationId xmlns:p14="http://schemas.microsoft.com/office/powerpoint/2010/main" val="321629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60D32-2F78-4761-878C-AABD778E3D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E248DD-DD7D-42BA-B4BE-9C319038B804}"/>
              </a:ext>
            </a:extLst>
          </p:cNvPr>
          <p:cNvSpPr>
            <a:spLocks noGrp="1"/>
          </p:cNvSpPr>
          <p:nvPr>
            <p:ph type="dt" sz="half" idx="10"/>
          </p:nvPr>
        </p:nvSpPr>
        <p:spPr/>
        <p:txBody>
          <a:bodyPr/>
          <a:lstStyle/>
          <a:p>
            <a:fld id="{395324C5-29DC-40A6-BB15-96335FA718DF}" type="datetimeFigureOut">
              <a:rPr lang="en-US" smtClean="0"/>
              <a:t>4/16/2022</a:t>
            </a:fld>
            <a:endParaRPr lang="en-US"/>
          </a:p>
        </p:txBody>
      </p:sp>
      <p:sp>
        <p:nvSpPr>
          <p:cNvPr id="4" name="Footer Placeholder 3">
            <a:extLst>
              <a:ext uri="{FF2B5EF4-FFF2-40B4-BE49-F238E27FC236}">
                <a16:creationId xmlns:a16="http://schemas.microsoft.com/office/drawing/2014/main" id="{16647A3D-5E3B-4F2E-B2B3-7F0ED345C1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4E8697-FFF3-4C58-BBC8-24B7C81CFF5C}"/>
              </a:ext>
            </a:extLst>
          </p:cNvPr>
          <p:cNvSpPr>
            <a:spLocks noGrp="1"/>
          </p:cNvSpPr>
          <p:nvPr>
            <p:ph type="sldNum" sz="quarter" idx="12"/>
          </p:nvPr>
        </p:nvSpPr>
        <p:spPr/>
        <p:txBody>
          <a:bodyPr/>
          <a:lstStyle/>
          <a:p>
            <a:fld id="{8A2C32CC-EE63-478F-B5A9-BD2E73A10299}" type="slidenum">
              <a:rPr lang="en-US" smtClean="0"/>
              <a:t>‹#›</a:t>
            </a:fld>
            <a:endParaRPr lang="en-US"/>
          </a:p>
        </p:txBody>
      </p:sp>
    </p:spTree>
    <p:extLst>
      <p:ext uri="{BB962C8B-B14F-4D97-AF65-F5344CB8AC3E}">
        <p14:creationId xmlns:p14="http://schemas.microsoft.com/office/powerpoint/2010/main" val="3362060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34C43C-77D6-488C-A2CC-1D6D4DF97494}"/>
              </a:ext>
            </a:extLst>
          </p:cNvPr>
          <p:cNvSpPr>
            <a:spLocks noGrp="1"/>
          </p:cNvSpPr>
          <p:nvPr>
            <p:ph type="dt" sz="half" idx="10"/>
          </p:nvPr>
        </p:nvSpPr>
        <p:spPr/>
        <p:txBody>
          <a:bodyPr/>
          <a:lstStyle/>
          <a:p>
            <a:fld id="{395324C5-29DC-40A6-BB15-96335FA718DF}" type="datetimeFigureOut">
              <a:rPr lang="en-US" smtClean="0"/>
              <a:t>4/16/2022</a:t>
            </a:fld>
            <a:endParaRPr lang="en-US"/>
          </a:p>
        </p:txBody>
      </p:sp>
      <p:sp>
        <p:nvSpPr>
          <p:cNvPr id="3" name="Footer Placeholder 2">
            <a:extLst>
              <a:ext uri="{FF2B5EF4-FFF2-40B4-BE49-F238E27FC236}">
                <a16:creationId xmlns:a16="http://schemas.microsoft.com/office/drawing/2014/main" id="{85BE581B-3611-46BC-87F9-99145AD12E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016E36-1CBC-4B3C-9B51-D7AE085BF369}"/>
              </a:ext>
            </a:extLst>
          </p:cNvPr>
          <p:cNvSpPr>
            <a:spLocks noGrp="1"/>
          </p:cNvSpPr>
          <p:nvPr>
            <p:ph type="sldNum" sz="quarter" idx="12"/>
          </p:nvPr>
        </p:nvSpPr>
        <p:spPr/>
        <p:txBody>
          <a:bodyPr/>
          <a:lstStyle/>
          <a:p>
            <a:fld id="{8A2C32CC-EE63-478F-B5A9-BD2E73A10299}" type="slidenum">
              <a:rPr lang="en-US" smtClean="0"/>
              <a:t>‹#›</a:t>
            </a:fld>
            <a:endParaRPr lang="en-US"/>
          </a:p>
        </p:txBody>
      </p:sp>
    </p:spTree>
    <p:extLst>
      <p:ext uri="{BB962C8B-B14F-4D97-AF65-F5344CB8AC3E}">
        <p14:creationId xmlns:p14="http://schemas.microsoft.com/office/powerpoint/2010/main" val="1786679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36827-38AB-49B4-AF7F-77A6C911FE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9FCBB8-0AEC-457C-ABB9-D6BDF8EB5E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8FA309-5B7F-433F-8778-A811C074C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AE4711-81C2-4AEE-AA40-1CE102646AFC}"/>
              </a:ext>
            </a:extLst>
          </p:cNvPr>
          <p:cNvSpPr>
            <a:spLocks noGrp="1"/>
          </p:cNvSpPr>
          <p:nvPr>
            <p:ph type="dt" sz="half" idx="10"/>
          </p:nvPr>
        </p:nvSpPr>
        <p:spPr/>
        <p:txBody>
          <a:bodyPr/>
          <a:lstStyle/>
          <a:p>
            <a:fld id="{395324C5-29DC-40A6-BB15-96335FA718DF}" type="datetimeFigureOut">
              <a:rPr lang="en-US" smtClean="0"/>
              <a:t>4/16/2022</a:t>
            </a:fld>
            <a:endParaRPr lang="en-US"/>
          </a:p>
        </p:txBody>
      </p:sp>
      <p:sp>
        <p:nvSpPr>
          <p:cNvPr id="6" name="Footer Placeholder 5">
            <a:extLst>
              <a:ext uri="{FF2B5EF4-FFF2-40B4-BE49-F238E27FC236}">
                <a16:creationId xmlns:a16="http://schemas.microsoft.com/office/drawing/2014/main" id="{0678C08F-9390-4E0B-ABEA-1DD3F4A353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168795-6667-492A-A765-42394B634553}"/>
              </a:ext>
            </a:extLst>
          </p:cNvPr>
          <p:cNvSpPr>
            <a:spLocks noGrp="1"/>
          </p:cNvSpPr>
          <p:nvPr>
            <p:ph type="sldNum" sz="quarter" idx="12"/>
          </p:nvPr>
        </p:nvSpPr>
        <p:spPr/>
        <p:txBody>
          <a:bodyPr/>
          <a:lstStyle/>
          <a:p>
            <a:fld id="{8A2C32CC-EE63-478F-B5A9-BD2E73A10299}" type="slidenum">
              <a:rPr lang="en-US" smtClean="0"/>
              <a:t>‹#›</a:t>
            </a:fld>
            <a:endParaRPr lang="en-US"/>
          </a:p>
        </p:txBody>
      </p:sp>
    </p:spTree>
    <p:extLst>
      <p:ext uri="{BB962C8B-B14F-4D97-AF65-F5344CB8AC3E}">
        <p14:creationId xmlns:p14="http://schemas.microsoft.com/office/powerpoint/2010/main" val="1415248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BAD64-0187-4BEC-8AE9-14D5B490CB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EBF39A-7BAB-4916-97FC-B5F430C44C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232951-2859-4020-B704-EAE3555A0C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3B567C-C350-446C-AE87-E20C5D216B7B}"/>
              </a:ext>
            </a:extLst>
          </p:cNvPr>
          <p:cNvSpPr>
            <a:spLocks noGrp="1"/>
          </p:cNvSpPr>
          <p:nvPr>
            <p:ph type="dt" sz="half" idx="10"/>
          </p:nvPr>
        </p:nvSpPr>
        <p:spPr/>
        <p:txBody>
          <a:bodyPr/>
          <a:lstStyle/>
          <a:p>
            <a:fld id="{395324C5-29DC-40A6-BB15-96335FA718DF}" type="datetimeFigureOut">
              <a:rPr lang="en-US" smtClean="0"/>
              <a:t>4/16/2022</a:t>
            </a:fld>
            <a:endParaRPr lang="en-US"/>
          </a:p>
        </p:txBody>
      </p:sp>
      <p:sp>
        <p:nvSpPr>
          <p:cNvPr id="6" name="Footer Placeholder 5">
            <a:extLst>
              <a:ext uri="{FF2B5EF4-FFF2-40B4-BE49-F238E27FC236}">
                <a16:creationId xmlns:a16="http://schemas.microsoft.com/office/drawing/2014/main" id="{FE4E989D-0AAA-40E4-B4A0-9960B14012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E1432F-E0A2-4DE5-B368-E29C898F59B2}"/>
              </a:ext>
            </a:extLst>
          </p:cNvPr>
          <p:cNvSpPr>
            <a:spLocks noGrp="1"/>
          </p:cNvSpPr>
          <p:nvPr>
            <p:ph type="sldNum" sz="quarter" idx="12"/>
          </p:nvPr>
        </p:nvSpPr>
        <p:spPr/>
        <p:txBody>
          <a:bodyPr/>
          <a:lstStyle/>
          <a:p>
            <a:fld id="{8A2C32CC-EE63-478F-B5A9-BD2E73A10299}" type="slidenum">
              <a:rPr lang="en-US" smtClean="0"/>
              <a:t>‹#›</a:t>
            </a:fld>
            <a:endParaRPr lang="en-US"/>
          </a:p>
        </p:txBody>
      </p:sp>
    </p:spTree>
    <p:extLst>
      <p:ext uri="{BB962C8B-B14F-4D97-AF65-F5344CB8AC3E}">
        <p14:creationId xmlns:p14="http://schemas.microsoft.com/office/powerpoint/2010/main" val="1349473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65C57F-11F4-41F6-A172-1FD1115DCD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BD9B10-ED3C-42D1-BB44-290A0DCBDD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167111-B18B-4249-B3C1-099D632E1F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5324C5-29DC-40A6-BB15-96335FA718DF}" type="datetimeFigureOut">
              <a:rPr lang="en-US" smtClean="0"/>
              <a:t>4/16/2022</a:t>
            </a:fld>
            <a:endParaRPr lang="en-US"/>
          </a:p>
        </p:txBody>
      </p:sp>
      <p:sp>
        <p:nvSpPr>
          <p:cNvPr id="5" name="Footer Placeholder 4">
            <a:extLst>
              <a:ext uri="{FF2B5EF4-FFF2-40B4-BE49-F238E27FC236}">
                <a16:creationId xmlns:a16="http://schemas.microsoft.com/office/drawing/2014/main" id="{61542A3E-0031-4F1C-93A2-F65C71C6BE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4F5063-79C5-4D70-84E6-BC46EA2AB3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2C32CC-EE63-478F-B5A9-BD2E73A10299}" type="slidenum">
              <a:rPr lang="en-US" smtClean="0"/>
              <a:t>‹#›</a:t>
            </a:fld>
            <a:endParaRPr lang="en-US"/>
          </a:p>
        </p:txBody>
      </p:sp>
    </p:spTree>
    <p:extLst>
      <p:ext uri="{BB962C8B-B14F-4D97-AF65-F5344CB8AC3E}">
        <p14:creationId xmlns:p14="http://schemas.microsoft.com/office/powerpoint/2010/main" val="4173253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4B14F-8CDD-4F8A-BF4B-D161041DB58F}"/>
              </a:ext>
            </a:extLst>
          </p:cNvPr>
          <p:cNvSpPr>
            <a:spLocks noGrp="1"/>
          </p:cNvSpPr>
          <p:nvPr>
            <p:ph type="ctrTitle"/>
          </p:nvPr>
        </p:nvSpPr>
        <p:spPr/>
        <p:txBody>
          <a:bodyPr/>
          <a:lstStyle/>
          <a:p>
            <a:r>
              <a:rPr lang="en-US" dirty="0"/>
              <a:t>Quick Review</a:t>
            </a:r>
          </a:p>
        </p:txBody>
      </p:sp>
      <p:sp>
        <p:nvSpPr>
          <p:cNvPr id="3" name="Subtitle 2">
            <a:extLst>
              <a:ext uri="{FF2B5EF4-FFF2-40B4-BE49-F238E27FC236}">
                <a16:creationId xmlns:a16="http://schemas.microsoft.com/office/drawing/2014/main" id="{EEC65A54-CB4E-4B31-9588-D4C70A49879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25131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31EAF-510A-42BB-B6AF-F443E9926B1F}"/>
              </a:ext>
            </a:extLst>
          </p:cNvPr>
          <p:cNvSpPr>
            <a:spLocks noGrp="1"/>
          </p:cNvSpPr>
          <p:nvPr>
            <p:ph type="title"/>
          </p:nvPr>
        </p:nvSpPr>
        <p:spPr>
          <a:xfrm>
            <a:off x="838200" y="365126"/>
            <a:ext cx="10515600" cy="655292"/>
          </a:xfrm>
        </p:spPr>
        <p:txBody>
          <a:bodyPr>
            <a:normAutofit/>
          </a:bodyPr>
          <a:lstStyle/>
          <a:p>
            <a:pPr algn="ctr"/>
            <a:r>
              <a:rPr lang="en-US" sz="3200" dirty="0"/>
              <a:t>Lexi just reviewed your quizzes.  Poor Lexi!</a:t>
            </a:r>
          </a:p>
        </p:txBody>
      </p:sp>
      <p:pic>
        <p:nvPicPr>
          <p:cNvPr id="5" name="Content Placeholder 4" descr="A brown and white dog lying on a rug&#10;&#10;Description automatically generated">
            <a:extLst>
              <a:ext uri="{FF2B5EF4-FFF2-40B4-BE49-F238E27FC236}">
                <a16:creationId xmlns:a16="http://schemas.microsoft.com/office/drawing/2014/main" id="{5A9E5082-5879-404D-98B1-E87DA3A582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0800000">
            <a:off x="4251722" y="1258888"/>
            <a:ext cx="3688556" cy="4918075"/>
          </a:xfrm>
        </p:spPr>
      </p:pic>
    </p:spTree>
    <p:extLst>
      <p:ext uri="{BB962C8B-B14F-4D97-AF65-F5344CB8AC3E}">
        <p14:creationId xmlns:p14="http://schemas.microsoft.com/office/powerpoint/2010/main" val="3383576338"/>
      </p:ext>
    </p:extLst>
  </p:cSld>
  <p:clrMapOvr>
    <a:masterClrMapping/>
  </p:clrMapOvr>
  <mc:AlternateContent xmlns:mc="http://schemas.openxmlformats.org/markup-compatibility/2006" xmlns:p14="http://schemas.microsoft.com/office/powerpoint/2010/main">
    <mc:Choice Requires="p14">
      <p:transition spd="slow" p14:dur="2000" advTm="13222"/>
    </mc:Choice>
    <mc:Fallback xmlns="">
      <p:transition spd="slow" advTm="1322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2A49A-B49D-4F39-A79E-76FE960D2DE9}"/>
              </a:ext>
            </a:extLst>
          </p:cNvPr>
          <p:cNvSpPr>
            <a:spLocks noGrp="1"/>
          </p:cNvSpPr>
          <p:nvPr>
            <p:ph type="title"/>
          </p:nvPr>
        </p:nvSpPr>
        <p:spPr>
          <a:xfrm>
            <a:off x="838200" y="365125"/>
            <a:ext cx="10515600" cy="727695"/>
          </a:xfrm>
        </p:spPr>
        <p:txBody>
          <a:bodyPr>
            <a:normAutofit/>
          </a:bodyPr>
          <a:lstStyle/>
          <a:p>
            <a:pPr algn="ctr"/>
            <a:r>
              <a:rPr lang="en-US" sz="4000" dirty="0"/>
              <a:t>Basic Database Terms</a:t>
            </a:r>
          </a:p>
        </p:txBody>
      </p:sp>
      <p:sp>
        <p:nvSpPr>
          <p:cNvPr id="3" name="Content Placeholder 2">
            <a:extLst>
              <a:ext uri="{FF2B5EF4-FFF2-40B4-BE49-F238E27FC236}">
                <a16:creationId xmlns:a16="http://schemas.microsoft.com/office/drawing/2014/main" id="{93D305A4-6161-40F8-AB88-7FFB49F51F24}"/>
              </a:ext>
            </a:extLst>
          </p:cNvPr>
          <p:cNvSpPr>
            <a:spLocks noGrp="1"/>
          </p:cNvSpPr>
          <p:nvPr>
            <p:ph idx="1"/>
          </p:nvPr>
        </p:nvSpPr>
        <p:spPr>
          <a:xfrm>
            <a:off x="838200" y="1092820"/>
            <a:ext cx="10515600" cy="5626032"/>
          </a:xfrm>
        </p:spPr>
        <p:txBody>
          <a:bodyPr>
            <a:normAutofit lnSpcReduction="10000"/>
          </a:bodyPr>
          <a:lstStyle/>
          <a:p>
            <a:pPr marL="0" indent="0">
              <a:buNone/>
            </a:pPr>
            <a:r>
              <a:rPr lang="en-US" dirty="0">
                <a:solidFill>
                  <a:srgbClr val="FF0000"/>
                </a:solidFill>
              </a:rPr>
              <a:t>Field</a:t>
            </a:r>
          </a:p>
          <a:p>
            <a:pPr marL="457200" lvl="1" indent="0">
              <a:spcBef>
                <a:spcPts val="0"/>
              </a:spcBef>
              <a:buNone/>
            </a:pPr>
            <a:br>
              <a:rPr lang="en-US" dirty="0"/>
            </a:br>
            <a:r>
              <a:rPr lang="en-US" dirty="0"/>
              <a:t>The basic unit of database tables </a:t>
            </a:r>
          </a:p>
          <a:p>
            <a:pPr marL="457200" lvl="1" indent="0">
              <a:spcBef>
                <a:spcPts val="0"/>
              </a:spcBef>
              <a:buNone/>
            </a:pPr>
            <a:r>
              <a:rPr lang="en-US" dirty="0"/>
              <a:t>Holds one piece of data—first name, last name, street </a:t>
            </a:r>
          </a:p>
          <a:p>
            <a:pPr marL="457200" lvl="1" indent="0">
              <a:spcBef>
                <a:spcPts val="0"/>
              </a:spcBef>
              <a:buNone/>
            </a:pPr>
            <a:r>
              <a:rPr lang="en-US" dirty="0"/>
              <a:t>The specific content of a field is called the </a:t>
            </a:r>
            <a:r>
              <a:rPr lang="en-US" b="1" dirty="0"/>
              <a:t>field value</a:t>
            </a:r>
          </a:p>
          <a:p>
            <a:pPr marL="457200" lvl="1" indent="0">
              <a:spcBef>
                <a:spcPts val="0"/>
              </a:spcBef>
              <a:buNone/>
            </a:pPr>
            <a:r>
              <a:rPr lang="en-US" dirty="0"/>
              <a:t>In the columns of a table</a:t>
            </a:r>
          </a:p>
          <a:p>
            <a:pPr marL="0" indent="0">
              <a:spcBef>
                <a:spcPts val="0"/>
              </a:spcBef>
              <a:buNone/>
            </a:pPr>
            <a:endParaRPr lang="en-US" b="1" dirty="0"/>
          </a:p>
          <a:p>
            <a:pPr marL="0" indent="0">
              <a:spcBef>
                <a:spcPts val="0"/>
              </a:spcBef>
              <a:buNone/>
            </a:pPr>
            <a:r>
              <a:rPr lang="en-US" dirty="0">
                <a:solidFill>
                  <a:srgbClr val="FF0000"/>
                </a:solidFill>
              </a:rPr>
              <a:t>Record</a:t>
            </a:r>
          </a:p>
          <a:p>
            <a:pPr marL="0" indent="0">
              <a:spcBef>
                <a:spcPts val="0"/>
              </a:spcBef>
              <a:buNone/>
            </a:pPr>
            <a:endParaRPr lang="en-US" dirty="0"/>
          </a:p>
          <a:p>
            <a:pPr marL="457200" lvl="1" indent="0">
              <a:spcBef>
                <a:spcPts val="0"/>
              </a:spcBef>
              <a:buNone/>
            </a:pPr>
            <a:r>
              <a:rPr lang="en-US" dirty="0"/>
              <a:t>A collection of all fields related to one case like all fields for a person or company</a:t>
            </a:r>
          </a:p>
          <a:p>
            <a:pPr marL="457200" lvl="1" indent="0">
              <a:spcBef>
                <a:spcPts val="0"/>
              </a:spcBef>
              <a:buNone/>
            </a:pPr>
            <a:r>
              <a:rPr lang="en-US" dirty="0"/>
              <a:t>In the rows of a table</a:t>
            </a:r>
          </a:p>
          <a:p>
            <a:pPr marL="457200" lvl="1" indent="0">
              <a:spcBef>
                <a:spcPts val="0"/>
              </a:spcBef>
              <a:buNone/>
            </a:pPr>
            <a:endParaRPr lang="en-US" dirty="0"/>
          </a:p>
          <a:p>
            <a:pPr marL="0" indent="0">
              <a:spcBef>
                <a:spcPts val="0"/>
              </a:spcBef>
              <a:buNone/>
            </a:pPr>
            <a:r>
              <a:rPr lang="en-US" dirty="0">
                <a:solidFill>
                  <a:srgbClr val="FF0000"/>
                </a:solidFill>
              </a:rPr>
              <a:t>Table</a:t>
            </a:r>
          </a:p>
          <a:p>
            <a:pPr marL="0" indent="0">
              <a:spcBef>
                <a:spcPts val="0"/>
              </a:spcBef>
              <a:buNone/>
            </a:pPr>
            <a:endParaRPr lang="en-US" dirty="0">
              <a:solidFill>
                <a:srgbClr val="FF0000"/>
              </a:solidFill>
            </a:endParaRPr>
          </a:p>
          <a:p>
            <a:pPr marL="457200" lvl="1" indent="0">
              <a:spcBef>
                <a:spcPts val="0"/>
              </a:spcBef>
              <a:buNone/>
            </a:pPr>
            <a:r>
              <a:rPr lang="en-US" dirty="0"/>
              <a:t>A collection of related records stored together in a database. </a:t>
            </a:r>
          </a:p>
          <a:p>
            <a:pPr marL="457200" lvl="1" indent="0">
              <a:spcBef>
                <a:spcPts val="0"/>
              </a:spcBef>
              <a:buNone/>
            </a:pPr>
            <a:r>
              <a:rPr lang="en-US" dirty="0"/>
              <a:t>There can be, and usually are, a number of tables in one database.</a:t>
            </a:r>
          </a:p>
          <a:p>
            <a:pPr marL="457200" lvl="1" indent="0">
              <a:spcBef>
                <a:spcPts val="0"/>
              </a:spcBef>
              <a:buNone/>
            </a:pPr>
            <a:endParaRPr lang="en-US" dirty="0">
              <a:solidFill>
                <a:srgbClr val="FF0000"/>
              </a:solidFill>
            </a:endParaRPr>
          </a:p>
        </p:txBody>
      </p:sp>
    </p:spTree>
    <p:extLst>
      <p:ext uri="{BB962C8B-B14F-4D97-AF65-F5344CB8AC3E}">
        <p14:creationId xmlns:p14="http://schemas.microsoft.com/office/powerpoint/2010/main" val="3853190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64234" y="136525"/>
            <a:ext cx="10902461" cy="810253"/>
          </a:xfrm>
        </p:spPr>
        <p:txBody>
          <a:bodyPr>
            <a:noAutofit/>
          </a:bodyPr>
          <a:lstStyle/>
          <a:p>
            <a:pPr algn="ctr"/>
            <a:r>
              <a:rPr lang="en-US" sz="4800" dirty="0"/>
              <a:t>Referential Integrity</a:t>
            </a:r>
          </a:p>
        </p:txBody>
      </p:sp>
      <p:sp>
        <p:nvSpPr>
          <p:cNvPr id="9" name="Content Placeholder 8"/>
          <p:cNvSpPr>
            <a:spLocks noGrp="1"/>
          </p:cNvSpPr>
          <p:nvPr>
            <p:ph idx="1"/>
          </p:nvPr>
        </p:nvSpPr>
        <p:spPr>
          <a:xfrm>
            <a:off x="602151" y="1195753"/>
            <a:ext cx="10902461" cy="5160597"/>
          </a:xfrm>
        </p:spPr>
        <p:txBody>
          <a:bodyPr>
            <a:noAutofit/>
          </a:bodyPr>
          <a:lstStyle/>
          <a:p>
            <a:pPr marL="0" indent="0">
              <a:buNone/>
            </a:pPr>
            <a:r>
              <a:rPr lang="en-US" sz="3200" dirty="0"/>
              <a:t>Ensures that data cannot be entered into a related table unless it first exists in the primary table. </a:t>
            </a:r>
            <a:r>
              <a:rPr lang="en-US" sz="3200" dirty="0">
                <a:solidFill>
                  <a:srgbClr val="FF0000"/>
                </a:solidFill>
              </a:rPr>
              <a:t>It only works when turned on!</a:t>
            </a:r>
          </a:p>
        </p:txBody>
      </p:sp>
      <p:sp>
        <p:nvSpPr>
          <p:cNvPr id="5" name="Slide Number Placeholder 4"/>
          <p:cNvSpPr>
            <a:spLocks noGrp="1"/>
          </p:cNvSpPr>
          <p:nvPr>
            <p:ph type="sldNum" sz="quarter" idx="12"/>
          </p:nvPr>
        </p:nvSpPr>
        <p:spPr>
          <a:xfrm>
            <a:off x="9502773" y="6356351"/>
            <a:ext cx="681354" cy="365125"/>
          </a:xfrm>
          <a:prstGeom prst="rect">
            <a:avLst/>
          </a:prstGeom>
        </p:spPr>
        <p:txBody>
          <a:bodyPr vert="horz" lIns="91100" tIns="45549" rIns="91100" bIns="45549" rtlCol="0" anchor="ctr"/>
          <a:lstStyle/>
          <a:p>
            <a:fld id="{97F33F24-5111-4524-9375-24241E4B6E0C}" type="slidenum">
              <a:rPr lang="en-US" smtClean="0"/>
              <a:pPr/>
              <a:t>4</a:t>
            </a:fld>
            <a:endParaRPr lang="en-US" dirty="0"/>
          </a:p>
        </p:txBody>
      </p:sp>
    </p:spTree>
    <p:extLst>
      <p:ext uri="{BB962C8B-B14F-4D97-AF65-F5344CB8AC3E}">
        <p14:creationId xmlns:p14="http://schemas.microsoft.com/office/powerpoint/2010/main" val="3162565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759655" y="136525"/>
            <a:ext cx="10594644" cy="834146"/>
          </a:xfrm>
        </p:spPr>
        <p:txBody>
          <a:bodyPr>
            <a:normAutofit/>
          </a:bodyPr>
          <a:lstStyle/>
          <a:p>
            <a:pPr algn="ctr"/>
            <a:r>
              <a:rPr lang="en-US" sz="4400" dirty="0"/>
              <a:t>Creating Relationships</a:t>
            </a:r>
          </a:p>
        </p:txBody>
      </p:sp>
      <p:sp>
        <p:nvSpPr>
          <p:cNvPr id="9" name="Content Placeholder 8"/>
          <p:cNvSpPr>
            <a:spLocks noGrp="1"/>
          </p:cNvSpPr>
          <p:nvPr>
            <p:ph idx="1"/>
          </p:nvPr>
        </p:nvSpPr>
        <p:spPr>
          <a:xfrm>
            <a:off x="633046" y="1272209"/>
            <a:ext cx="10721253" cy="5084141"/>
          </a:xfrm>
        </p:spPr>
        <p:txBody>
          <a:bodyPr>
            <a:noAutofit/>
          </a:bodyPr>
          <a:lstStyle/>
          <a:p>
            <a:pPr marL="0" indent="0">
              <a:buNone/>
            </a:pPr>
            <a:r>
              <a:rPr lang="en-US" sz="2800" dirty="0">
                <a:latin typeface="+mj-lt"/>
              </a:rPr>
              <a:t>A common field</a:t>
            </a:r>
            <a:r>
              <a:rPr lang="en-US" dirty="0">
                <a:latin typeface="+mj-lt"/>
                <a:cs typeface="Times New Roman"/>
              </a:rPr>
              <a:t> (variable) is </a:t>
            </a:r>
            <a:r>
              <a:rPr lang="en-US" sz="2800" dirty="0">
                <a:latin typeface="+mj-lt"/>
              </a:rPr>
              <a:t>used to </a:t>
            </a:r>
            <a:r>
              <a:rPr lang="en-US" dirty="0">
                <a:latin typeface="+mj-lt"/>
              </a:rPr>
              <a:t>connect</a:t>
            </a:r>
            <a:r>
              <a:rPr lang="en-US" sz="2800" dirty="0">
                <a:latin typeface="+mj-lt"/>
              </a:rPr>
              <a:t> two tables together. One table has the primary key and the second has the foreign key. The four-way test determines which fields are most appropriate to tie two tables together. They do not need to be named the same. A database may have many primary and foreign keys if there are many tables. A fundamental difference between spreadsheets and databases is the concept of tying tables together via primary and foreign keys.</a:t>
            </a:r>
          </a:p>
        </p:txBody>
      </p:sp>
      <p:sp>
        <p:nvSpPr>
          <p:cNvPr id="5" name="Slide Number Placeholder 4"/>
          <p:cNvSpPr>
            <a:spLocks noGrp="1"/>
          </p:cNvSpPr>
          <p:nvPr>
            <p:ph type="sldNum" sz="quarter" idx="12"/>
          </p:nvPr>
        </p:nvSpPr>
        <p:spPr>
          <a:xfrm>
            <a:off x="9502773" y="6356351"/>
            <a:ext cx="681354" cy="365125"/>
          </a:xfrm>
          <a:prstGeom prst="rect">
            <a:avLst/>
          </a:prstGeom>
        </p:spPr>
        <p:txBody>
          <a:bodyPr vert="horz" lIns="91100" tIns="45549" rIns="91100" bIns="45549" rtlCol="0" anchor="ctr"/>
          <a:lstStyle/>
          <a:p>
            <a:fld id="{97F33F24-5111-4524-9375-24241E4B6E0C}" type="slidenum">
              <a:rPr lang="en-US" smtClean="0"/>
              <a:pPr/>
              <a:t>5</a:t>
            </a:fld>
            <a:endParaRPr lang="en-US" dirty="0"/>
          </a:p>
        </p:txBody>
      </p:sp>
    </p:spTree>
    <p:extLst>
      <p:ext uri="{BB962C8B-B14F-4D97-AF65-F5344CB8AC3E}">
        <p14:creationId xmlns:p14="http://schemas.microsoft.com/office/powerpoint/2010/main" val="2801869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7453" y="624110"/>
            <a:ext cx="10787160" cy="656050"/>
          </a:xfrm>
        </p:spPr>
        <p:txBody>
          <a:bodyPr>
            <a:normAutofit fontScale="90000"/>
          </a:bodyPr>
          <a:lstStyle/>
          <a:p>
            <a:pPr algn="ctr"/>
            <a:r>
              <a:rPr lang="en-US" dirty="0"/>
              <a:t>4-Way Test to Determine Table Relationships</a:t>
            </a:r>
          </a:p>
        </p:txBody>
      </p:sp>
      <p:sp>
        <p:nvSpPr>
          <p:cNvPr id="3" name="Content Placeholder 2"/>
          <p:cNvSpPr>
            <a:spLocks noGrp="1"/>
          </p:cNvSpPr>
          <p:nvPr>
            <p:ph idx="1"/>
          </p:nvPr>
        </p:nvSpPr>
        <p:spPr>
          <a:xfrm>
            <a:off x="956603" y="1519311"/>
            <a:ext cx="10548009" cy="4391911"/>
          </a:xfrm>
        </p:spPr>
        <p:txBody>
          <a:bodyPr>
            <a:noAutofit/>
          </a:bodyPr>
          <a:lstStyle/>
          <a:p>
            <a:pPr marL="0" indent="0">
              <a:buNone/>
            </a:pPr>
            <a:r>
              <a:rPr lang="en-US" sz="2800" dirty="0"/>
              <a:t>Here is how you know that two fields are related and can be used to join two tables together:</a:t>
            </a:r>
          </a:p>
          <a:p>
            <a:pPr marL="0" indent="0">
              <a:buNone/>
            </a:pPr>
            <a:endParaRPr lang="en-US" sz="2800" dirty="0"/>
          </a:p>
          <a:p>
            <a:pPr marL="514350" indent="-514350">
              <a:buFont typeface="+mj-lt"/>
              <a:buAutoNum type="arabicPeriod"/>
            </a:pPr>
            <a:r>
              <a:rPr lang="en-US" sz="2800" dirty="0"/>
              <a:t>In the Excel worksheet are the two fields logically connected?</a:t>
            </a:r>
            <a:br>
              <a:rPr lang="en-US" sz="2800" dirty="0"/>
            </a:br>
            <a:endParaRPr lang="en-US" sz="2800" dirty="0"/>
          </a:p>
          <a:p>
            <a:pPr marL="514350" indent="-514350">
              <a:buFont typeface="+mj-lt"/>
              <a:buAutoNum type="arabicPeriod"/>
            </a:pPr>
            <a:r>
              <a:rPr lang="en-US" sz="2800" dirty="0"/>
              <a:t>In the Excel worksheet are the two fields the same range?</a:t>
            </a:r>
            <a:br>
              <a:rPr lang="en-US" sz="2800" dirty="0"/>
            </a:br>
            <a:endParaRPr lang="en-US" sz="2800" dirty="0"/>
          </a:p>
          <a:p>
            <a:pPr marL="514350" indent="-514350">
              <a:buFont typeface="+mj-lt"/>
              <a:buAutoNum type="arabicPeriod"/>
            </a:pPr>
            <a:r>
              <a:rPr lang="en-US" sz="2800" dirty="0"/>
              <a:t>In the Access database is one field a primary key?</a:t>
            </a:r>
            <a:br>
              <a:rPr lang="en-US" sz="2800" dirty="0"/>
            </a:br>
            <a:endParaRPr lang="en-US" sz="2800" dirty="0"/>
          </a:p>
          <a:p>
            <a:pPr marL="514350" indent="-514350">
              <a:buFont typeface="+mj-lt"/>
              <a:buAutoNum type="arabicPeriod"/>
            </a:pPr>
            <a:r>
              <a:rPr lang="en-US" sz="2800" dirty="0"/>
              <a:t>In the Access database are the two field properties the same?</a:t>
            </a:r>
          </a:p>
        </p:txBody>
      </p:sp>
    </p:spTree>
    <p:extLst>
      <p:ext uri="{BB962C8B-B14F-4D97-AF65-F5344CB8AC3E}">
        <p14:creationId xmlns:p14="http://schemas.microsoft.com/office/powerpoint/2010/main" val="3521953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4EEC3-0F6E-4B33-B366-CC4B35A4B6B4}"/>
              </a:ext>
            </a:extLst>
          </p:cNvPr>
          <p:cNvSpPr>
            <a:spLocks noGrp="1"/>
          </p:cNvSpPr>
          <p:nvPr>
            <p:ph type="title"/>
          </p:nvPr>
        </p:nvSpPr>
        <p:spPr>
          <a:xfrm>
            <a:off x="838200" y="365126"/>
            <a:ext cx="10515600" cy="787814"/>
          </a:xfrm>
        </p:spPr>
        <p:txBody>
          <a:bodyPr>
            <a:normAutofit/>
          </a:bodyPr>
          <a:lstStyle/>
          <a:p>
            <a:pPr algn="ctr"/>
            <a:r>
              <a:rPr lang="en-US" sz="4000" dirty="0"/>
              <a:t>Types of Table Relationships</a:t>
            </a:r>
          </a:p>
        </p:txBody>
      </p:sp>
      <p:sp>
        <p:nvSpPr>
          <p:cNvPr id="3" name="Content Placeholder 2">
            <a:extLst>
              <a:ext uri="{FF2B5EF4-FFF2-40B4-BE49-F238E27FC236}">
                <a16:creationId xmlns:a16="http://schemas.microsoft.com/office/drawing/2014/main" id="{8C33EAAF-FB6D-4610-A0B0-0B0417B560D8}"/>
              </a:ext>
            </a:extLst>
          </p:cNvPr>
          <p:cNvSpPr>
            <a:spLocks noGrp="1"/>
          </p:cNvSpPr>
          <p:nvPr>
            <p:ph idx="1"/>
          </p:nvPr>
        </p:nvSpPr>
        <p:spPr>
          <a:xfrm>
            <a:off x="838200" y="1152940"/>
            <a:ext cx="10515600" cy="5024023"/>
          </a:xfrm>
        </p:spPr>
        <p:txBody>
          <a:bodyPr>
            <a:normAutofit fontScale="92500" lnSpcReduction="10000"/>
          </a:bodyPr>
          <a:lstStyle/>
          <a:p>
            <a:endParaRPr lang="en-US" b="1" dirty="0"/>
          </a:p>
          <a:p>
            <a:r>
              <a:rPr lang="en-US" b="1" dirty="0"/>
              <a:t>One-to-one relationships</a:t>
            </a:r>
            <a:r>
              <a:rPr lang="en-US" dirty="0"/>
              <a:t>: Each record in one table is directly linked to one record in another table.  There is a direct relationship between the tables.  This is a rare type of relationship.</a:t>
            </a:r>
            <a:br>
              <a:rPr lang="en-US" dirty="0"/>
            </a:br>
            <a:endParaRPr lang="en-US" dirty="0"/>
          </a:p>
          <a:p>
            <a:r>
              <a:rPr lang="en-US" b="1" dirty="0"/>
              <a:t>One-to-many relationships</a:t>
            </a:r>
            <a:r>
              <a:rPr lang="en-US" dirty="0"/>
              <a:t>: Each record in one table is linked to many records in another table(s). This is the most common relationship.</a:t>
            </a:r>
            <a:br>
              <a:rPr lang="en-US" dirty="0"/>
            </a:br>
            <a:endParaRPr lang="en-US" dirty="0"/>
          </a:p>
          <a:p>
            <a:r>
              <a:rPr lang="en-US" b="1" dirty="0"/>
              <a:t>Many-to-many relationships</a:t>
            </a:r>
            <a:r>
              <a:rPr lang="en-US" dirty="0"/>
              <a:t>: This complex relationship actually describes crisscrossing relationships in which the linking field is not the primary key field in either table. To create a many-to-many relationship, an intermediary table called a junction table is needed. This relationship is rare.</a:t>
            </a:r>
          </a:p>
        </p:txBody>
      </p:sp>
    </p:spTree>
    <p:extLst>
      <p:ext uri="{BB962C8B-B14F-4D97-AF65-F5344CB8AC3E}">
        <p14:creationId xmlns:p14="http://schemas.microsoft.com/office/powerpoint/2010/main" val="2053110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95BE0-BAD6-432E-A091-547176EFA4C1}"/>
              </a:ext>
            </a:extLst>
          </p:cNvPr>
          <p:cNvSpPr>
            <a:spLocks noGrp="1"/>
          </p:cNvSpPr>
          <p:nvPr>
            <p:ph type="title"/>
          </p:nvPr>
        </p:nvSpPr>
        <p:spPr>
          <a:xfrm>
            <a:off x="838200" y="365125"/>
            <a:ext cx="10515600" cy="827571"/>
          </a:xfrm>
        </p:spPr>
        <p:txBody>
          <a:bodyPr>
            <a:normAutofit/>
          </a:bodyPr>
          <a:lstStyle/>
          <a:p>
            <a:pPr algn="ctr"/>
            <a:r>
              <a:rPr lang="en-US" sz="4000" dirty="0">
                <a:latin typeface="+mn-lt"/>
              </a:rPr>
              <a:t>Essential Table Elements - Mechanical</a:t>
            </a:r>
          </a:p>
        </p:txBody>
      </p:sp>
      <p:sp>
        <p:nvSpPr>
          <p:cNvPr id="3" name="Content Placeholder 2">
            <a:extLst>
              <a:ext uri="{FF2B5EF4-FFF2-40B4-BE49-F238E27FC236}">
                <a16:creationId xmlns:a16="http://schemas.microsoft.com/office/drawing/2014/main" id="{96024DAD-9F3A-4211-861E-264970B5AE88}"/>
              </a:ext>
            </a:extLst>
          </p:cNvPr>
          <p:cNvSpPr>
            <a:spLocks noGrp="1"/>
          </p:cNvSpPr>
          <p:nvPr>
            <p:ph idx="1"/>
          </p:nvPr>
        </p:nvSpPr>
        <p:spPr>
          <a:xfrm>
            <a:off x="838200" y="1192696"/>
            <a:ext cx="10515600" cy="4984267"/>
          </a:xfrm>
        </p:spPr>
        <p:txBody>
          <a:bodyPr>
            <a:normAutofit/>
          </a:bodyPr>
          <a:lstStyle/>
          <a:p>
            <a:pPr marL="514350" indent="-514350">
              <a:buFont typeface="+mj-lt"/>
              <a:buAutoNum type="arabicPeriod"/>
            </a:pPr>
            <a:r>
              <a:rPr lang="en-US" dirty="0"/>
              <a:t>Title</a:t>
            </a:r>
          </a:p>
          <a:p>
            <a:pPr marL="514350" indent="-514350">
              <a:buFont typeface="+mj-lt"/>
              <a:buAutoNum type="arabicPeriod"/>
            </a:pPr>
            <a:r>
              <a:rPr lang="en-US" dirty="0"/>
              <a:t>Information</a:t>
            </a:r>
          </a:p>
          <a:p>
            <a:pPr marL="514350" indent="-514350">
              <a:buFont typeface="+mj-lt"/>
              <a:buAutoNum type="arabicPeriod"/>
            </a:pPr>
            <a:r>
              <a:rPr lang="en-US" dirty="0"/>
              <a:t>Total(s) for vertical and horizontal spaces</a:t>
            </a:r>
          </a:p>
          <a:p>
            <a:pPr marL="514350" indent="-514350">
              <a:buFont typeface="+mj-lt"/>
              <a:buAutoNum type="arabicPeriod"/>
            </a:pPr>
            <a:r>
              <a:rPr lang="en-US" dirty="0"/>
              <a:t>Number of cases</a:t>
            </a:r>
          </a:p>
          <a:p>
            <a:pPr marL="514350" indent="-514350">
              <a:buFont typeface="+mj-lt"/>
              <a:buAutoNum type="arabicPeriod"/>
            </a:pPr>
            <a:r>
              <a:rPr lang="en-US" dirty="0"/>
              <a:t>Source(s)</a:t>
            </a:r>
          </a:p>
          <a:p>
            <a:pPr marL="514350" indent="-514350">
              <a:buFont typeface="+mj-lt"/>
              <a:buAutoNum type="arabicPeriod"/>
            </a:pPr>
            <a:r>
              <a:rPr lang="en-US" dirty="0"/>
              <a:t>Professional appearance</a:t>
            </a:r>
          </a:p>
          <a:p>
            <a:pPr marL="1428750" lvl="2" indent="-514350">
              <a:buFont typeface="+mj-lt"/>
              <a:buAutoNum type="arabicPeriod"/>
            </a:pPr>
            <a:r>
              <a:rPr lang="en-US" dirty="0"/>
              <a:t>Formatting</a:t>
            </a:r>
          </a:p>
          <a:p>
            <a:pPr marL="1428750" lvl="2" indent="-514350">
              <a:buFont typeface="+mj-lt"/>
              <a:buAutoNum type="arabicPeriod"/>
            </a:pPr>
            <a:r>
              <a:rPr lang="en-US" dirty="0"/>
              <a:t>Font selection and sizes (make them consistent for different sections of a table)</a:t>
            </a:r>
          </a:p>
          <a:p>
            <a:pPr marL="514350" indent="-514350">
              <a:buFont typeface="+mj-lt"/>
              <a:buAutoNum type="arabicPeriod"/>
            </a:pPr>
            <a:r>
              <a:rPr lang="en-US" dirty="0"/>
              <a:t>Footnote(s) showing spreadsheet information</a:t>
            </a:r>
          </a:p>
          <a:p>
            <a:pPr marL="0" indent="0">
              <a:buNone/>
            </a:pPr>
            <a:endParaRPr lang="en-US" dirty="0"/>
          </a:p>
          <a:p>
            <a:pPr marL="971550" lvl="1" indent="-514350">
              <a:buFont typeface="+mj-lt"/>
              <a:buAutoNum type="arabicPeriod"/>
            </a:pPr>
            <a:endParaRPr lang="en-US" dirty="0"/>
          </a:p>
        </p:txBody>
      </p:sp>
    </p:spTree>
    <p:extLst>
      <p:ext uri="{BB962C8B-B14F-4D97-AF65-F5344CB8AC3E}">
        <p14:creationId xmlns:p14="http://schemas.microsoft.com/office/powerpoint/2010/main" val="346770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CB90-D3B0-4FDB-AA06-A170FF8B7746}"/>
              </a:ext>
            </a:extLst>
          </p:cNvPr>
          <p:cNvSpPr>
            <a:spLocks noGrp="1"/>
          </p:cNvSpPr>
          <p:nvPr>
            <p:ph type="title"/>
          </p:nvPr>
        </p:nvSpPr>
        <p:spPr/>
        <p:txBody>
          <a:bodyPr/>
          <a:lstStyle/>
          <a:p>
            <a:r>
              <a:rPr lang="en-US" dirty="0"/>
              <a:t>All files should have the assignment name and your name with the appropriate file type.</a:t>
            </a:r>
          </a:p>
        </p:txBody>
      </p:sp>
      <p:sp>
        <p:nvSpPr>
          <p:cNvPr id="3" name="Content Placeholder 2">
            <a:extLst>
              <a:ext uri="{FF2B5EF4-FFF2-40B4-BE49-F238E27FC236}">
                <a16:creationId xmlns:a16="http://schemas.microsoft.com/office/drawing/2014/main" id="{4C94529C-29C6-4CD2-9506-A6CEB4A3DFA3}"/>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0200358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740</Words>
  <Application>Microsoft Office PowerPoint</Application>
  <PresentationFormat>Widescreen</PresentationFormat>
  <Paragraphs>64</Paragraphs>
  <Slides>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Quick Review</vt:lpstr>
      <vt:lpstr>Lexi just reviewed your quizzes.  Poor Lexi!</vt:lpstr>
      <vt:lpstr>Basic Database Terms</vt:lpstr>
      <vt:lpstr>Referential Integrity</vt:lpstr>
      <vt:lpstr>Creating Relationships</vt:lpstr>
      <vt:lpstr>4-Way Test to Determine Table Relationships</vt:lpstr>
      <vt:lpstr>Types of Table Relationships</vt:lpstr>
      <vt:lpstr>Essential Table Elements - Mechanical</vt:lpstr>
      <vt:lpstr>All files should have the assignment name and your name with the appropriate file type.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Quick Review</dc:title>
  <dc:creator>Hemenway,David A.(Accounting &amp; Business Information Systems)</dc:creator>
  <cp:lastModifiedBy>Hemenway,David A.(Accounting and Business Information Systems)</cp:lastModifiedBy>
  <cp:revision>7</cp:revision>
  <cp:lastPrinted>2021-04-14T00:57:37Z</cp:lastPrinted>
  <dcterms:created xsi:type="dcterms:W3CDTF">2021-04-14T00:38:09Z</dcterms:created>
  <dcterms:modified xsi:type="dcterms:W3CDTF">2022-04-16T20:29:24Z</dcterms:modified>
</cp:coreProperties>
</file>