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737B-B45A-4AAD-8862-3C7B9D733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D3B4-BAFE-4FCA-8B98-F926AB814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CDC6-1869-42B6-BEBA-598B1718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E7A7-8F9E-4418-B1A1-F8AD2752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B581-5302-4191-B3ED-E62CA4D6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E2BA-30D1-4735-B970-F07DE7EF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77D2D-ACA4-409A-AB88-9564092B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5460-9272-4791-B959-38424620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CD86-E9EA-44D3-B033-1B3957D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8555-5587-4C25-9452-5978D00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E7345-AF10-4C9C-83CC-27D7E2449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81B53-B0D5-41D3-935D-D1D7AB6E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ACE1-8290-42F6-BEBB-6EEB1093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0EAE-CE14-4292-A49B-9E9E9D15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7E87-594A-4788-A41D-2A8CCC41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1715-5F5C-49F2-B365-2A2FA7B1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6302-3673-4B15-B7D3-3697CE70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3629-4445-4E32-8051-B5E5BB61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BAC8-F8CB-4406-98E8-B5A64F2C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AE8F-97E3-44E7-8A29-01E3B0B3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4B54-133D-428F-96E7-19EBAABE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332A-E550-46FF-B125-FDD24B15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B807-066E-40BE-897F-312634DA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B3384-2166-480D-BDD0-98A04E6D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1236-9804-4A42-A954-F615B88E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DFBF-10E5-4A1A-9F62-DDA8E82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69D2-F0E1-4480-9A3F-39658A24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D5E94-742F-4311-A975-33EB5C94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D08E2-FA41-4CE9-B2EB-8B624094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B49D1-54C1-47A0-9992-8C2E191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4CBA-1835-48DE-AB26-2F28AB8E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E1B3-BF40-42D6-A3EF-BBBABCE0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0084-6D63-4A9E-86A5-A6AC5EB3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6FA4-45AA-4C6B-BAE7-F63022AD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86BC6-5B06-4D90-AD75-6C3282489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F7EC1-B4C4-4358-AEA1-CC956FA06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21438-B0E7-433F-B633-25D36607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78EBF-06F5-418C-B0F8-EBB4DD7E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FA27C-0F80-4E19-9629-14DF032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7BCA-DC26-4102-9350-2472CFB5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2F10-968D-4D3C-9851-8B0826E3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273BD-8F89-4FC1-9F1E-364FD54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C5535-BE6E-4B73-879C-884BC4BB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5A5A1-0D45-4A09-9F3E-DB657232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E9203-3841-4884-ABB5-EFE2C65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610BA-2484-40E9-9F65-FC09127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D2B9-DFFE-45C6-9137-59FD1B97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7E87-3BDF-413B-8C25-13673DEE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34D0F-CB50-4791-9605-CA3EC599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FCCA7-CAA4-43E4-A0CE-ABD94F26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3E65-A0CF-427F-9D7A-0C1CEB4E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589A0-2A0A-4AC1-A338-6645D52E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9A6-22CF-43BD-916D-51422BED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78DFE-442E-4ED7-8D16-C014053F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9AD67-812E-407F-B87C-B79F4C42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D3CA-FFDF-4844-A985-D3ADF37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7E679-BE12-43F5-8D7D-0B87EEB2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D555-EAC8-48C2-AAF8-AF11CEBF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8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B9187-0EB0-46F1-9A03-A7FE9A43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AB1D-C342-4F5A-9B1F-4819B4EF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0329-57B9-465D-BB45-2113F7ED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9CD3-63D4-442F-ABC2-29C8C064DE1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2E51-75F5-4062-A10E-ED10FADD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2614-96C5-4738-A43C-31A3C47E5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E28D-9174-4068-B4E7-AA3E50B8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9B51-A061-423F-BB14-4B719488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251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Northwind Database Questions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F846-1DA0-47C7-B4A1-CF30B709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14"/>
            <a:ext cx="10515600" cy="5344450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the Northwind Traders company do?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tables are in the Northwind Database?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employees does the Northwind Traders have?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products does Northwind Traders have?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suppliers does Northwind Traders have?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revenue was received by Company N in 2006?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does Northwind Traders get their crab meat?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source of Northwind Traders green beans?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Customer Company W’s city and state?</a:t>
            </a:r>
            <a:b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is Northwind Trader’s Sales Coordinator?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3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1EB8B8-6B31-4BF4-8E2F-E579C689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41359"/>
              </p:ext>
            </p:extLst>
          </p:nvPr>
        </p:nvGraphicFramePr>
        <p:xfrm>
          <a:off x="2019869" y="2224585"/>
          <a:ext cx="8475258" cy="4203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0373">
                  <a:extLst>
                    <a:ext uri="{9D8B030D-6E8A-4147-A177-3AD203B41FA5}">
                      <a16:colId xmlns:a16="http://schemas.microsoft.com/office/drawing/2014/main" val="1271869469"/>
                    </a:ext>
                  </a:extLst>
                </a:gridCol>
                <a:gridCol w="1418171">
                  <a:extLst>
                    <a:ext uri="{9D8B030D-6E8A-4147-A177-3AD203B41FA5}">
                      <a16:colId xmlns:a16="http://schemas.microsoft.com/office/drawing/2014/main" val="3738037713"/>
                    </a:ext>
                  </a:extLst>
                </a:gridCol>
                <a:gridCol w="3494778">
                  <a:extLst>
                    <a:ext uri="{9D8B030D-6E8A-4147-A177-3AD203B41FA5}">
                      <a16:colId xmlns:a16="http://schemas.microsoft.com/office/drawing/2014/main" val="291330553"/>
                    </a:ext>
                  </a:extLst>
                </a:gridCol>
                <a:gridCol w="1451936">
                  <a:extLst>
                    <a:ext uri="{9D8B030D-6E8A-4147-A177-3AD203B41FA5}">
                      <a16:colId xmlns:a16="http://schemas.microsoft.com/office/drawing/2014/main" val="3353907281"/>
                    </a:ext>
                  </a:extLst>
                </a:gridCol>
              </a:tblGrid>
              <a:tr h="49872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Northwind Traders Product Suppliers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50730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6790669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Supplier IDs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667654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NWTBGM-19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Northwind Traders Chocolate Biscuits Mix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$6.90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5713337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NWTBGM-21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Scones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5444689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NWTG-52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Long Grain 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51759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NWTP-56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Gnocchi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$28.50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0350366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NWTP-57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Ravioli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$14.63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220253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NWTC-82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Granola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585401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NWTBGM-85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Brownie Mix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$9.00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8966007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NWTBGM-86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Cake Mix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1139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NWTC-82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Hot Cereal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8283571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NWTJP-6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Boysenberry Spread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$18.75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883586"/>
                  </a:ext>
                </a:extLst>
              </a:tr>
              <a:tr h="284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NWTDFN-7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Dried Pears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$22.50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429735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6F8D74E-E8FF-4B04-A73C-A3C5094E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Please Produce This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0405C-2135-4E33-B21D-142EDD5F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FB4B4F-74B3-445D-9773-0D5A7ED2A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7270"/>
              </p:ext>
            </p:extLst>
          </p:nvPr>
        </p:nvGraphicFramePr>
        <p:xfrm>
          <a:off x="1802607" y="796934"/>
          <a:ext cx="8586786" cy="5475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145">
                  <a:extLst>
                    <a:ext uri="{9D8B030D-6E8A-4147-A177-3AD203B41FA5}">
                      <a16:colId xmlns:a16="http://schemas.microsoft.com/office/drawing/2014/main" val="2582518800"/>
                    </a:ext>
                  </a:extLst>
                </a:gridCol>
                <a:gridCol w="1436833">
                  <a:extLst>
                    <a:ext uri="{9D8B030D-6E8A-4147-A177-3AD203B41FA5}">
                      <a16:colId xmlns:a16="http://schemas.microsoft.com/office/drawing/2014/main" val="3463881436"/>
                    </a:ext>
                  </a:extLst>
                </a:gridCol>
                <a:gridCol w="3540765">
                  <a:extLst>
                    <a:ext uri="{9D8B030D-6E8A-4147-A177-3AD203B41FA5}">
                      <a16:colId xmlns:a16="http://schemas.microsoft.com/office/drawing/2014/main" val="1965287854"/>
                    </a:ext>
                  </a:extLst>
                </a:gridCol>
                <a:gridCol w="1471043">
                  <a:extLst>
                    <a:ext uri="{9D8B030D-6E8A-4147-A177-3AD203B41FA5}">
                      <a16:colId xmlns:a16="http://schemas.microsoft.com/office/drawing/2014/main" val="2591812737"/>
                    </a:ext>
                  </a:extLst>
                </a:gridCol>
              </a:tblGrid>
              <a:tr h="163094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Northwind Traders Product Suppliers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01700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extLst>
                  <a:ext uri="{0D108BD9-81ED-4DB2-BD59-A6C34878D82A}">
                    <a16:rowId xmlns:a16="http://schemas.microsoft.com/office/drawing/2014/main" val="3707552649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IDs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Product Code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Product Name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Standard Cost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455800555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NWTBGM-19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Chocolate Biscuits Mix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$6.90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176640666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NWTBGM-21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Scones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$7.50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840516548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NWTG-52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Long Grain Rice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$5.25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659576068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NWTP-56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Gnocchi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$28.50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4006639018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NWTP-57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Ravioli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$14.63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617391893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NWTC-82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Granola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69801753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NWTBGM-85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Brownie Mix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$9.00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46364685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NWTBGM-86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Cake Mix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$10.50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41699386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NWTC-82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Hot Cereal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$3.00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980005995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B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NWTJP-6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Boysenberry Spread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$18.75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264983498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B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NWTDFN-7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Dried Pears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$22.50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92258695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B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NWTDFN-14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Walnuts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$17.44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203325980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B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NWTJP-6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Marmalade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$60.75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025219543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B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NWTDFN-51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Dried Apples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$39.75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281842209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B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NWTDFN-74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Almonds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$7.50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853151023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B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NWTDFN-80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Dried Plums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$3.00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4237123159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C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NWTB-43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Coffee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$34.50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96857523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C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NWTB-81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Green Tea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705802570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D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NWTB-1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Chai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$13.50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63597350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D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NWTB-34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Beer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$10.50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238235537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D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NWTB-43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Coffee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$34.50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40171009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NWTD-72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Mozzarella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$26.10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487244596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NWTJP-6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Boysenberry Spread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$18.75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67430679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NWTDFN-14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Walnuts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$17.44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255615205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NWTCFV-17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Fruit Cocktail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$29.25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736678516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NWTJP-6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Marmalade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$60.75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43558978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NWTSO-41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Clam Chowder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$7.24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350469428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NWTDFN-74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Almonds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$7.50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580694153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NWTCFV-88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Pears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698221740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NWTCFV-89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Peaches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2325347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NWTCFV-90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Pineapple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70035169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NWTCFV-91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Cherry Pie Filling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185910191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NWTCFV-92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Green Beans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843583323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NWTCFV-93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Corn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85967394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NWTCFV-94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Peas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69540339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NWTSO-98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Vegetable Soup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512356351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F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NWTSO-99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Chicken Soup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15573559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NWTCM-40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Crab Meat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$13.80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2118856837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NWTB-87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Tea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8626381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NWTCM-95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Tuna Fish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$0.50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505227907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NWTCM-96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Smoked Salmon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$2.00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448749555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H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NWTS-8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Curry Sauce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$30.00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864937163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H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NWTS-65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Hot Pepper Sauce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$15.79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406240999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H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NWTS-66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Tomato Sauce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$12.75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955111573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I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NWTCS-83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Potato Chips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$0.50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884024518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J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NWTCO-3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Syrup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$7.50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3049721835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J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NWTCO-4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Cajun Seasoning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$16.50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4068722937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J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NWTO-5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Olive Oil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$16.01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1602075380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J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NWTCA-48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Chocolate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$9.56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83301141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Supplier J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NWTCO-77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Northwind Traders Mustard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$9.75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extLst>
                  <a:ext uri="{0D108BD9-81ED-4DB2-BD59-A6C34878D82A}">
                    <a16:rowId xmlns:a16="http://schemas.microsoft.com/office/drawing/2014/main" val="887126125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extLst>
                  <a:ext uri="{0D108BD9-81ED-4DB2-BD59-A6C34878D82A}">
                    <a16:rowId xmlns:a16="http://schemas.microsoft.com/office/drawing/2014/main" val="3021874802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File: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extLst>
                  <a:ext uri="{0D108BD9-81ED-4DB2-BD59-A6C34878D82A}">
                    <a16:rowId xmlns:a16="http://schemas.microsoft.com/office/drawing/2014/main" val="2807206685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Analyst: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extLst>
                  <a:ext uri="{0D108BD9-81ED-4DB2-BD59-A6C34878D82A}">
                    <a16:rowId xmlns:a16="http://schemas.microsoft.com/office/drawing/2014/main" val="3561666444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Source: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extLst>
                  <a:ext uri="{0D108BD9-81ED-4DB2-BD59-A6C34878D82A}">
                    <a16:rowId xmlns:a16="http://schemas.microsoft.com/office/drawing/2014/main" val="2381119648"/>
                  </a:ext>
                </a:extLst>
              </a:tr>
              <a:tr h="931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Date: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64" marR="26664" marT="0" marB="0" anchor="b"/>
                </a:tc>
                <a:extLst>
                  <a:ext uri="{0D108BD9-81ED-4DB2-BD59-A6C34878D82A}">
                    <a16:rowId xmlns:a16="http://schemas.microsoft.com/office/drawing/2014/main" val="110644397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A5B199C-684C-4282-98DB-DCF6A39B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18963" y="796925"/>
            <a:ext cx="422355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7F15A-93D9-4CF2-B063-AFB51655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6647"/>
              </p:ext>
            </p:extLst>
          </p:nvPr>
        </p:nvGraphicFramePr>
        <p:xfrm>
          <a:off x="2224584" y="2074460"/>
          <a:ext cx="8297840" cy="4165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534">
                  <a:extLst>
                    <a:ext uri="{9D8B030D-6E8A-4147-A177-3AD203B41FA5}">
                      <a16:colId xmlns:a16="http://schemas.microsoft.com/office/drawing/2014/main" val="1982558703"/>
                    </a:ext>
                  </a:extLst>
                </a:gridCol>
                <a:gridCol w="4204238">
                  <a:extLst>
                    <a:ext uri="{9D8B030D-6E8A-4147-A177-3AD203B41FA5}">
                      <a16:colId xmlns:a16="http://schemas.microsoft.com/office/drawing/2014/main" val="2558518192"/>
                    </a:ext>
                  </a:extLst>
                </a:gridCol>
                <a:gridCol w="1364534">
                  <a:extLst>
                    <a:ext uri="{9D8B030D-6E8A-4147-A177-3AD203B41FA5}">
                      <a16:colId xmlns:a16="http://schemas.microsoft.com/office/drawing/2014/main" val="2973184702"/>
                    </a:ext>
                  </a:extLst>
                </a:gridCol>
                <a:gridCol w="1364534">
                  <a:extLst>
                    <a:ext uri="{9D8B030D-6E8A-4147-A177-3AD203B41FA5}">
                      <a16:colId xmlns:a16="http://schemas.microsoft.com/office/drawing/2014/main" val="85552919"/>
                    </a:ext>
                  </a:extLst>
                </a:gridCol>
              </a:tblGrid>
              <a:tr h="324734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Northwind Traders Customer Purchases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0160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6580136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3799637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Chai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$18.00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6539059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Coffee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$46.00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9943522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Crab Meat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$18.40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258288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Green Tea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728094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Clam Chowder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$9.65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098506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Coffee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$46.00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9095444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Coffee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$46.00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4798937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BB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Crab Meat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$18.40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3557298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Clam Chowder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$9.65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1326091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Curry Sauce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312889"/>
                  </a:ext>
                </a:extLst>
              </a:tr>
              <a:tr h="294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Company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Northwind Traders Gnocchi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$38.00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953321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7E49377-8C8E-4F7C-8415-F7637C56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pPr algn="ctr"/>
            <a:r>
              <a:rPr lang="en-US" dirty="0"/>
              <a:t>Please Produce This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3C41-03FD-4968-B539-D220FA88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937"/>
            <a:ext cx="10515600" cy="32140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6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DDF6E8-E281-454E-9390-76C9EC07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35539"/>
              </p:ext>
            </p:extLst>
          </p:nvPr>
        </p:nvGraphicFramePr>
        <p:xfrm>
          <a:off x="1869742" y="477672"/>
          <a:ext cx="7506269" cy="5700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364">
                  <a:extLst>
                    <a:ext uri="{9D8B030D-6E8A-4147-A177-3AD203B41FA5}">
                      <a16:colId xmlns:a16="http://schemas.microsoft.com/office/drawing/2014/main" val="2146955096"/>
                    </a:ext>
                  </a:extLst>
                </a:gridCol>
                <a:gridCol w="3803177">
                  <a:extLst>
                    <a:ext uri="{9D8B030D-6E8A-4147-A177-3AD203B41FA5}">
                      <a16:colId xmlns:a16="http://schemas.microsoft.com/office/drawing/2014/main" val="2758150407"/>
                    </a:ext>
                  </a:extLst>
                </a:gridCol>
                <a:gridCol w="1234364">
                  <a:extLst>
                    <a:ext uri="{9D8B030D-6E8A-4147-A177-3AD203B41FA5}">
                      <a16:colId xmlns:a16="http://schemas.microsoft.com/office/drawing/2014/main" val="61993246"/>
                    </a:ext>
                  </a:extLst>
                </a:gridCol>
                <a:gridCol w="1234364">
                  <a:extLst>
                    <a:ext uri="{9D8B030D-6E8A-4147-A177-3AD203B41FA5}">
                      <a16:colId xmlns:a16="http://schemas.microsoft.com/office/drawing/2014/main" val="3988455723"/>
                    </a:ext>
                  </a:extLst>
                </a:gridCol>
              </a:tblGrid>
              <a:tr h="1639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Northwind Traders Customer Purchases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75571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extLst>
                  <a:ext uri="{0D108BD9-81ED-4DB2-BD59-A6C34878D82A}">
                    <a16:rowId xmlns:a16="http://schemas.microsoft.com/office/drawing/2014/main" val="376907323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Company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Product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Quantity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Unit Price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302345264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Chai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$18.00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3793884602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Coffee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$46.00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25061085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Crab Meat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$18.40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480039731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Green Tea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$2.99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157211738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BB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Clam Chowder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$9.65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619048135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BB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Coffee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$46.00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396438872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BB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Coffee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$46.00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729002905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BB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Crab Meat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$18.40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4293376552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Clam Chowder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$9.65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573620732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Curry Sauce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3835839978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Gnocchi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$38.00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625909306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Green Tea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$2.99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287222648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Syrup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739890777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Beer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$14.00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105785298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$12.75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453960269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CC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Fruit Cocktail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$39.00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425112644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 Biscuits Mix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726272871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Apples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$53.00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25876964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Pears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55245889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Plums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$3.50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34062697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Gnocchi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$38.00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462856306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Long Grain Rice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$7.00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66583445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Marmalade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$81.00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822765986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Beer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$14.00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26544184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$12.75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238559355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$12.75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037511775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Curry Sauce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059872747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Apples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$53.00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942472796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Pears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124691699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Coffee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$46.00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613759886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$12.75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863134589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$12.75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51920778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 Biscuits Mix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341605565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 Biscuits Mix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25215457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Curry Sauce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728572286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Mozzarella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$34.80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4165319092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Clam Chowder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$9.65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905422981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Mozzarella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$34.80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893511871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Ravioli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$19.50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582658084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J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Almonds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07321409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J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Boysenberry Spread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$25.00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120898688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J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Cajun Seasoning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$22.00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73978881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J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Chocolate Biscuits Mix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8564539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J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Plums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$3.50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141420782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J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Green Tea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$2.99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4235917937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K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Curry Sauce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552640972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K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Plums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$3.50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00968479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K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Green Tea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$2.99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2406308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Chai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$18.00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425233453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Coffee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$46.00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137814313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Beer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$14.00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724138812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Dried Plums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$3.50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3704027419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Cajun Seasoning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$22.00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7375847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Scones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$10.00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18714576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Z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Boysenberry Spread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$25.00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2227479567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Z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Clam Chowder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$9.65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53651326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Z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Crab Meat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$18.40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4220962625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Company Z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Northwind Traders Olive Oil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$21.35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extLst>
                  <a:ext uri="{0D108BD9-81ED-4DB2-BD59-A6C34878D82A}">
                    <a16:rowId xmlns:a16="http://schemas.microsoft.com/office/drawing/2014/main" val="73093944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extLst>
                  <a:ext uri="{0D108BD9-81ED-4DB2-BD59-A6C34878D82A}">
                    <a16:rowId xmlns:a16="http://schemas.microsoft.com/office/drawing/2014/main" val="3201573116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File: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extLst>
                  <a:ext uri="{0D108BD9-81ED-4DB2-BD59-A6C34878D82A}">
                    <a16:rowId xmlns:a16="http://schemas.microsoft.com/office/drawing/2014/main" val="4060051244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Analyst: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extLst>
                  <a:ext uri="{0D108BD9-81ED-4DB2-BD59-A6C34878D82A}">
                    <a16:rowId xmlns:a16="http://schemas.microsoft.com/office/drawing/2014/main" val="468251190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Source: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extLst>
                  <a:ext uri="{0D108BD9-81ED-4DB2-BD59-A6C34878D82A}">
                    <a16:rowId xmlns:a16="http://schemas.microsoft.com/office/drawing/2014/main" val="3861933975"/>
                  </a:ext>
                </a:extLst>
              </a:tr>
              <a:tr h="8517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Date: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2" marR="3252" marT="3252" marB="0" anchor="b"/>
                </a:tc>
                <a:extLst>
                  <a:ext uri="{0D108BD9-81ED-4DB2-BD59-A6C34878D82A}">
                    <a16:rowId xmlns:a16="http://schemas.microsoft.com/office/drawing/2014/main" val="293308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6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1290</Words>
  <Application>Microsoft Office PowerPoint</Application>
  <PresentationFormat>Widescreen</PresentationFormat>
  <Paragraphs>562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Northwind Database Questions</vt:lpstr>
      <vt:lpstr>Please Produce This Report</vt:lpstr>
      <vt:lpstr>PowerPoint Presentation</vt:lpstr>
      <vt:lpstr>Please Produce This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Database Questions Go over the relationships table and simplify it to needed information</dc:title>
  <dc:creator>Hemenway,David A.(Accounting and Business Information Systems)</dc:creator>
  <cp:lastModifiedBy>Hemenway,David A.(Accounting and Business Information Systems)</cp:lastModifiedBy>
  <cp:revision>2</cp:revision>
  <dcterms:created xsi:type="dcterms:W3CDTF">2022-04-26T14:07:00Z</dcterms:created>
  <dcterms:modified xsi:type="dcterms:W3CDTF">2022-04-26T14:36:32Z</dcterms:modified>
</cp:coreProperties>
</file>