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3" r:id="rId2"/>
    <p:sldId id="298" r:id="rId3"/>
    <p:sldId id="299" r:id="rId4"/>
    <p:sldId id="302" r:id="rId5"/>
    <p:sldId id="301" r:id="rId6"/>
    <p:sldId id="322" r:id="rId7"/>
    <p:sldId id="309" r:id="rId8"/>
    <p:sldId id="310" r:id="rId9"/>
    <p:sldId id="311" r:id="rId10"/>
    <p:sldId id="333" r:id="rId11"/>
    <p:sldId id="313" r:id="rId12"/>
    <p:sldId id="329" r:id="rId13"/>
    <p:sldId id="334" r:id="rId14"/>
    <p:sldId id="335" r:id="rId15"/>
    <p:sldId id="314" r:id="rId16"/>
    <p:sldId id="331" r:id="rId17"/>
    <p:sldId id="336" r:id="rId18"/>
    <p:sldId id="332" r:id="rId19"/>
    <p:sldId id="308" r:id="rId20"/>
    <p:sldId id="337" r:id="rId21"/>
    <p:sldId id="304" r:id="rId22"/>
    <p:sldId id="316" r:id="rId23"/>
    <p:sldId id="327" r:id="rId24"/>
    <p:sldId id="330" r:id="rId25"/>
    <p:sldId id="303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A0CAAD-3019-4C23-B905-8AA478CC2BA3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3E97F0-DBB7-44B4-BF30-04CE00B31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425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="0" baseline="0" dirty="0"/>
              <a:t>The IF function enables a worksheet to display different results depending on a logical condition.  For example, the IF function could be used to evaluate whether an employee has met a sales quota and display a bonus of either $500 or $0.  The IF function has three arguments including the logical test, result if the condition is true, and result if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767F5-E073-438A-8BFD-F588134E04B1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787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The logical test is typically a binary expression, meaning that it requires a comparison between two variables, such as the values stored in cells A2 and A3.</a:t>
            </a:r>
          </a:p>
          <a:p>
            <a:r>
              <a:rPr lang="en-US" b="0" baseline="0" dirty="0"/>
              <a:t>See Table 2.3 for a list of logical operators.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767F5-E073-438A-8BFD-F588134E04B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66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425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="0" baseline="0" dirty="0"/>
              <a:t>The IF function enables a worksheet to display different results depending on a logical condition.  For example, the IF function could be used to evaluate whether an employee has met a sales quota and display a bonus of either $500 or $0.  The IF function has three arguments including the logical test, result if the condition is true, and result if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5767F5-E073-438A-8BFD-F588134E04B1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946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0A3-197C-4D85-9037-01DD50E0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DCC38-F993-4CDB-8401-9FEC6CE7E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EDCF-5455-4B4C-AAB1-EB679AE3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6378-F49A-439C-9EC8-84DE3F8E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19D8-5D6D-4A77-8ACE-7C95D94E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7D5A-835F-420C-A693-282FBCC0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91AF6-FC2E-49F7-A12D-C3F3EBAE2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FB4C-ADB3-4887-A878-71C854DB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5C17-C125-42E8-940B-265D73AB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F881-32C3-41F8-B4A3-5D09C3CE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0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7801E-799E-4849-9C26-71306BAA7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46069-014B-4DBD-B34C-81CBFE8A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6E08-9BB8-43F8-BD89-86686FDD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9E7B-A82D-43F9-A5EF-96CA4251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009F-7EF4-4275-BC91-1FDB839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C1D4-A862-4BED-9D6B-8C807039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88A2-2A37-45AC-A113-EA1F9DE1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F5FB-10E3-4C1F-AC31-6EEF4071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5550-E3D5-4BF6-97A0-32543901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04A4-DF09-4357-BEF0-CD672D41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2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2A3F-DDDD-4D6D-87A1-6727B6F3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E03D-BC78-4E2E-A23B-87FDE230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0293-7B6A-498F-A330-CBD54320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EEE9-3157-433C-A265-6F7E28B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2DB8-AD96-448D-8719-69ED3BE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785A-A79A-4AB0-8360-690FEF94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1805-2DD6-4799-8A67-F714A021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4FDA-F1FC-421E-ADB3-DEFC6250A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166DE-470C-4892-8165-4CB612CE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63F1-7341-4C35-A7EB-A7820FAD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B536C-E235-4BCB-B4D1-A6B2C2AF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8CA5-9141-4843-BDE7-F572D403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F727C-C800-4B38-BE3A-02935642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A1D5-4B77-421B-A095-795BD532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81ADD-BA93-4362-ACFC-9DDB8821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CC3B5-7933-4836-9FD1-F3E91FB6C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D6A8C-0C36-445F-9793-C1B95C62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3CF37-5165-446E-A069-C7430CDD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32CF8-019B-43E2-9752-EB66B63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660-6E9C-4F3D-BD23-53A33A71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B649B-7486-412B-9D41-209B6AD4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58FB-A949-48BD-B08C-E070C79B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21A20-FF89-4ABA-A685-1D44B315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5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4CF6A-BC8A-4CD9-AC59-1FD1A612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464F-C535-4901-A642-D4E3804E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4D35-FE12-4264-87C9-75B2B379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3612-032E-42AE-AA98-4C869988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CA03-4E1C-4DA3-B2C1-9CFA2F7C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2B76E-343B-4D74-AE38-D43CD031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E72B-8B3F-4FC4-9E9B-36FE35BB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8507-1CBC-4760-99E2-18AB007F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7F8F-2EBC-4E34-86D7-06E64A7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8-A04E-4CCB-9AEE-D793020D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7C738-9070-4293-90FE-1102F4052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083C-6B79-4900-8115-468C8241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D31F6-9CFC-4491-9CEE-B637D48B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B8D2-8629-474B-B5F9-B9B4F506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D68BF-1EF4-4FCA-81E9-75304460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0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98A86-30AA-43B7-A31D-A6660D2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ACE6D-F9D9-4659-B127-9A654827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3CC1-0B89-4F0B-9BAC-AE0918CF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F147-37FA-4F0A-93ED-3D25695335DF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8089-DDD3-4AFB-BF37-16A7C6F59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E019-E28F-40D0-9418-6CE3982B0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F544-D670-4EC6-A180-1826C13C4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C460-8B1D-4F4A-ABC2-265E16734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Excel – </a:t>
            </a:r>
            <a:br>
              <a:rPr lang="en-US" dirty="0"/>
            </a:br>
            <a:r>
              <a:rPr lang="en-US" dirty="0"/>
              <a:t>If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65116-0A87-420E-AFC5-8070223A2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348F6-F56F-46B3-BBA4-3235EC3F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4DF456-FC4B-4081-BA28-ACF71BCA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7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2CF81-C1CF-4336-9F19-9271CC71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B7E2-CBE6-436A-882C-A4344729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Second Simple Example – Food Shopping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8E7B2-BB1B-4A75-A2DA-B1E89C1FC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713" y="1214438"/>
            <a:ext cx="8826574" cy="4962525"/>
          </a:xfrm>
        </p:spPr>
      </p:pic>
    </p:spTree>
    <p:extLst>
      <p:ext uri="{BB962C8B-B14F-4D97-AF65-F5344CB8AC3E}">
        <p14:creationId xmlns:p14="http://schemas.microsoft.com/office/powerpoint/2010/main" val="34841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3C7725-5010-466F-92AE-3334917C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15BC7-7750-4625-B2FC-D0EF868D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7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A525-8592-449A-B574-09F76AF0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Interest Rate IF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08B96-F744-401E-9597-F87172F3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21894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D96D-F42C-4C05-90FA-9B82353A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pPr algn="ctr"/>
            <a:r>
              <a:rPr lang="en-US" dirty="0"/>
              <a:t>Interest Rate IF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E82B0-92E3-473E-8110-ADC394985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005" y="1146175"/>
            <a:ext cx="8947990" cy="5030788"/>
          </a:xfrm>
        </p:spPr>
      </p:pic>
    </p:spTree>
    <p:extLst>
      <p:ext uri="{BB962C8B-B14F-4D97-AF65-F5344CB8AC3E}">
        <p14:creationId xmlns:p14="http://schemas.microsoft.com/office/powerpoint/2010/main" val="288151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A6DE-D0B0-4B91-A03E-07FC9E67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Interest Rate IF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A81BC-E515-429D-90F4-BBEE478D8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29" y="1173163"/>
            <a:ext cx="9976513" cy="5319712"/>
          </a:xfrm>
        </p:spPr>
      </p:pic>
    </p:spTree>
    <p:extLst>
      <p:ext uri="{BB962C8B-B14F-4D97-AF65-F5344CB8AC3E}">
        <p14:creationId xmlns:p14="http://schemas.microsoft.com/office/powerpoint/2010/main" val="250891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39" y="150126"/>
            <a:ext cx="10961273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Open your Spa Experts for IF Statements - Simple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14A12-3A7D-4E06-9905-8A32310F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923"/>
            <a:ext cx="12192000" cy="60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E6AF-3171-4647-B228-9F1AEA2B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122830"/>
            <a:ext cx="10815990" cy="73697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IF 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1FAD-B408-4620-AB35-2061798E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3" y="955343"/>
            <a:ext cx="11573301" cy="55131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IF function performs a logical test which is either true or false. </a:t>
            </a: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	If something is true, one thing happens.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	If something is false, another thing happens.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Another way of saying this: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If statement will do a logical compare and based on the result, put in one answer if true and another if false. 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2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11E83-FD39-4D70-ACA7-7E026BA5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1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+mn-lt"/>
              </a:rPr>
              <a:t>Using Spa Experts add a new column Sale.  Create an IF statement that writes “On Sale” for items that are greater than $8,000 and nothing (“”) for others.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220DA5-C9BD-4AA6-B7CB-389DBE59D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126" y="1296988"/>
            <a:ext cx="8679747" cy="4879975"/>
          </a:xfrm>
        </p:spPr>
      </p:pic>
    </p:spTree>
    <p:extLst>
      <p:ext uri="{BB962C8B-B14F-4D97-AF65-F5344CB8AC3E}">
        <p14:creationId xmlns:p14="http://schemas.microsoft.com/office/powerpoint/2010/main" val="311330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828B-552C-4DB8-978E-480CBF69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6758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Complete More Advanced IF Statement Examples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081C22-9BFD-4EF8-82BC-45D72950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590" y="982663"/>
            <a:ext cx="9238820" cy="5194300"/>
          </a:xfrm>
        </p:spPr>
      </p:pic>
    </p:spTree>
    <p:extLst>
      <p:ext uri="{BB962C8B-B14F-4D97-AF65-F5344CB8AC3E}">
        <p14:creationId xmlns:p14="http://schemas.microsoft.com/office/powerpoint/2010/main" val="419394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76A-2696-4DF0-A7EF-8FD0F2A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012"/>
            <a:ext cx="10776045" cy="7093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Complete More Advanced IF Statements with Absolute Referencing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AD9DD8-3033-4604-95D0-5B9A81744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98" y="1104900"/>
            <a:ext cx="9021403" cy="5072063"/>
          </a:xfrm>
        </p:spPr>
      </p:pic>
    </p:spTree>
    <p:extLst>
      <p:ext uri="{BB962C8B-B14F-4D97-AF65-F5344CB8AC3E}">
        <p14:creationId xmlns:p14="http://schemas.microsoft.com/office/powerpoint/2010/main" val="130983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5863-9A33-4480-A135-07D3CE56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58550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Complete More Advanced IF Statements with Named Ranges</a:t>
            </a:r>
            <a:endParaRPr lang="en-U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9D844-D208-4BB6-833B-E9D903C30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590" y="1009650"/>
            <a:ext cx="9190819" cy="5167313"/>
          </a:xfrm>
        </p:spPr>
      </p:pic>
    </p:spTree>
    <p:extLst>
      <p:ext uri="{BB962C8B-B14F-4D97-AF65-F5344CB8AC3E}">
        <p14:creationId xmlns:p14="http://schemas.microsoft.com/office/powerpoint/2010/main" val="123729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329840"/>
            <a:ext cx="10035822" cy="728406"/>
          </a:xfrm>
        </p:spPr>
        <p:txBody>
          <a:bodyPr/>
          <a:lstStyle/>
          <a:p>
            <a:pPr algn="ctr"/>
            <a:r>
              <a:rPr lang="en-US" dirty="0"/>
              <a:t>Arguments of an IF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266" y="1230489"/>
            <a:ext cx="10227733" cy="529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The value to be returned if the condition is true or false can be any of the following</a:t>
            </a:r>
          </a:p>
          <a:p>
            <a:pPr marL="457200" lvl="1" indent="0">
              <a:buNone/>
            </a:pPr>
            <a:r>
              <a:rPr lang="en-US" sz="2200" dirty="0"/>
              <a:t>cell reference (e.g. A7)</a:t>
            </a:r>
          </a:p>
          <a:p>
            <a:pPr marL="457200" lvl="1" indent="0">
              <a:buNone/>
            </a:pPr>
            <a:r>
              <a:rPr lang="en-US" sz="2200" dirty="0"/>
              <a:t>text/message within quotes  (e.g. “Pass” or “Fail” or “Paid” or “Not paid”) </a:t>
            </a:r>
          </a:p>
          <a:p>
            <a:pPr marL="457200" lvl="1" indent="0">
              <a:buNone/>
            </a:pPr>
            <a:r>
              <a:rPr lang="en-US" sz="2200" dirty="0"/>
              <a:t>formula (e.g.,  =B6-B3)</a:t>
            </a:r>
          </a:p>
          <a:p>
            <a:pPr marL="457200" lvl="1" indent="0">
              <a:buNone/>
            </a:pPr>
            <a:r>
              <a:rPr lang="en-US" sz="2200" dirty="0"/>
              <a:t>function e.g. </a:t>
            </a:r>
            <a:r>
              <a:rPr lang="en-US" sz="2400" dirty="0"/>
              <a:t>IF(C1&gt;A5,MIN(D1:D4),MAX(D1:D4))</a:t>
            </a:r>
          </a:p>
          <a:p>
            <a:pPr marL="914400" lvl="2" indent="0">
              <a:buNone/>
            </a:pPr>
            <a:r>
              <a:rPr lang="en-US" sz="2400" dirty="0"/>
              <a:t>Compute the MIN function if C1 is greater than A5</a:t>
            </a:r>
          </a:p>
          <a:p>
            <a:pPr marL="914400" lvl="2" indent="0">
              <a:buNone/>
            </a:pPr>
            <a:r>
              <a:rPr lang="en-US" sz="2400" dirty="0"/>
              <a:t>Compute the MAX function if C1 is not less than A5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Note: When one function is embedded as an argument to another function, it is called a nested function.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7" y="238539"/>
            <a:ext cx="10748256" cy="6626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357" y="1060174"/>
            <a:ext cx="10748255" cy="530675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IF statement will do a logical compare and based on the result, put in one answer if true and another if false. </a:t>
            </a:r>
          </a:p>
          <a:p>
            <a:pPr marL="0" lv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Start your IF statement with an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lv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The syntax for the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 function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is:</a:t>
            </a:r>
          </a:p>
          <a:p>
            <a:pPr marL="457200" lvl="1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IF(</a:t>
            </a:r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[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value_if_true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], [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value_if_false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457200" lvl="1" indent="0">
              <a:buNone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the value that you want to test.</a:t>
            </a:r>
          </a:p>
          <a:p>
            <a:pPr marL="457200" lvl="1" indent="0">
              <a:buNone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value_if_true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It is the value that is returned if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evaluates 	to TRUE.</a:t>
            </a:r>
          </a:p>
          <a:p>
            <a:pPr marL="457200" lvl="1" indent="0">
              <a:buNone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value_if_false.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the value that is returned if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evaluates 	to FALSE. If there is no FALSE value, the result in the space would 	be empty. The FALSE value is optional.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1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89" y="329840"/>
            <a:ext cx="9810044" cy="72840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Arguments of an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289" y="1220640"/>
            <a:ext cx="10318044" cy="5253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function first performs a logical test which is either true or false </a:t>
            </a:r>
          </a:p>
          <a:p>
            <a:pPr marL="457200" lvl="1" indent="0">
              <a:buNone/>
            </a:pPr>
            <a:r>
              <a:rPr lang="en-US" sz="1800" dirty="0"/>
              <a:t>If the test result is true then IF function returns one value and if the test result is false then IF function returns another value</a:t>
            </a:r>
          </a:p>
          <a:p>
            <a:pPr marL="0" indent="0">
              <a:buNone/>
            </a:pPr>
            <a:r>
              <a:rPr lang="en-US" sz="2000" dirty="0"/>
              <a:t>The IF function has three arguments separated by commas: </a:t>
            </a:r>
          </a:p>
          <a:p>
            <a:pPr marL="0" indent="0">
              <a:buNone/>
            </a:pPr>
            <a:r>
              <a:rPr lang="en-US" dirty="0"/>
              <a:t>	IF ( ____, ___, ___ )</a:t>
            </a:r>
          </a:p>
          <a:p>
            <a:pPr marL="914400" lvl="2" indent="0">
              <a:buNone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argument:  A logical test or condition that is true or false</a:t>
            </a:r>
          </a:p>
          <a:p>
            <a:pPr marL="914400" lvl="2" indent="0">
              <a:buNone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argument: value to be returned if the condition is true</a:t>
            </a:r>
          </a:p>
          <a:p>
            <a:pPr marL="914400" lvl="2" indent="0">
              <a:buNone/>
            </a:pP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argument:  value to be returned if the condition is false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= IF(</a:t>
            </a:r>
            <a:r>
              <a:rPr lang="en-US" sz="2000" dirty="0">
                <a:solidFill>
                  <a:srgbClr val="FF0000"/>
                </a:solidFill>
              </a:rPr>
              <a:t>E1&gt;G6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E2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2060"/>
                </a:solidFill>
              </a:rPr>
              <a:t>G2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1332091" y="5486400"/>
            <a:ext cx="2356697" cy="367264"/>
          </a:xfrm>
          <a:prstGeom prst="rect">
            <a:avLst/>
          </a:prstGeom>
        </p:spPr>
        <p:txBody>
          <a:bodyPr wrap="square" lIns="89392" tIns="44696" rIns="89392" bIns="44696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logical_test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3472" y="5472066"/>
            <a:ext cx="4372376" cy="367264"/>
          </a:xfrm>
          <a:prstGeom prst="rect">
            <a:avLst/>
          </a:prstGeom>
        </p:spPr>
        <p:txBody>
          <a:bodyPr wrap="square" lIns="89392" tIns="44696" rIns="89392" bIns="44696">
            <a:spAutoFit/>
          </a:bodyPr>
          <a:lstStyle/>
          <a:p>
            <a:pPr>
              <a:buNone/>
            </a:pPr>
            <a:r>
              <a:rPr lang="en-US" dirty="0"/>
              <a:t>value_to_be_returned_if_false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7318" y="6106518"/>
            <a:ext cx="5127958" cy="367264"/>
          </a:xfrm>
          <a:prstGeom prst="rect">
            <a:avLst/>
          </a:prstGeom>
        </p:spPr>
        <p:txBody>
          <a:bodyPr wrap="square" lIns="89392" tIns="44696" rIns="89392" bIns="44696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Value_to_be_returned_if_true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1547859" y="5114284"/>
            <a:ext cx="210386" cy="417708"/>
          </a:xfrm>
          <a:prstGeom prst="line">
            <a:avLst/>
          </a:prstGeom>
          <a:noFill/>
          <a:ln w="25400" cap="flat" cmpd="sng" algn="ctr">
            <a:solidFill>
              <a:srgbClr val="004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717317" y="5119859"/>
            <a:ext cx="0" cy="824265"/>
          </a:xfrm>
          <a:prstGeom prst="line">
            <a:avLst/>
          </a:prstGeom>
          <a:noFill/>
          <a:ln w="25400" cap="flat" cmpd="sng" algn="ctr">
            <a:solidFill>
              <a:srgbClr val="004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173780" y="5099952"/>
            <a:ext cx="0" cy="386448"/>
          </a:xfrm>
          <a:prstGeom prst="line">
            <a:avLst/>
          </a:prstGeom>
          <a:noFill/>
          <a:ln w="25400" cap="flat" cmpd="sng" algn="ctr">
            <a:solidFill>
              <a:srgbClr val="0044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509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89" y="136526"/>
            <a:ext cx="10578924" cy="685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Logical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0" y="993913"/>
            <a:ext cx="11025572" cy="5507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logical test</a:t>
            </a:r>
            <a:r>
              <a:rPr lang="en-US" dirty="0"/>
              <a:t> is a comparison between two values stored in two cells</a:t>
            </a:r>
          </a:p>
          <a:p>
            <a:pPr marL="0" indent="0">
              <a:buNone/>
            </a:pPr>
            <a:r>
              <a:rPr lang="en-US" dirty="0"/>
              <a:t> (e.g. Is A3 greater than B5)</a:t>
            </a:r>
          </a:p>
          <a:p>
            <a:pPr marL="0" indent="0">
              <a:buNone/>
            </a:pPr>
            <a:r>
              <a:rPr lang="en-US" dirty="0"/>
              <a:t>The result of the test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r>
              <a:rPr lang="en-US" dirty="0"/>
              <a:t>The comparison is made using logical operators</a:t>
            </a:r>
          </a:p>
          <a:p>
            <a:pPr marL="0" indent="0" fontAlgn="t">
              <a:buNone/>
            </a:pPr>
            <a:r>
              <a:rPr lang="en-US" dirty="0"/>
              <a:t>	= 	Equal to (Is A3 </a:t>
            </a:r>
            <a:r>
              <a:rPr lang="en-US" b="1" i="1" dirty="0"/>
              <a:t>equal to </a:t>
            </a:r>
            <a:r>
              <a:rPr lang="en-US" dirty="0"/>
              <a:t>B5)</a:t>
            </a:r>
          </a:p>
          <a:p>
            <a:pPr marL="0" indent="0" fontAlgn="t">
              <a:buNone/>
            </a:pPr>
            <a:r>
              <a:rPr lang="en-US" dirty="0"/>
              <a:t>	&lt;&gt; 	Not equal to (Is A3 </a:t>
            </a:r>
            <a:r>
              <a:rPr lang="en-US" b="1" i="1" dirty="0"/>
              <a:t>not equal to </a:t>
            </a:r>
            <a:r>
              <a:rPr lang="en-US" dirty="0"/>
              <a:t>B5)</a:t>
            </a:r>
          </a:p>
          <a:p>
            <a:pPr marL="0" indent="0" fontAlgn="t">
              <a:buNone/>
            </a:pPr>
            <a:r>
              <a:rPr lang="en-US" dirty="0"/>
              <a:t>	&lt; 	Less than (Is A3 </a:t>
            </a:r>
            <a:r>
              <a:rPr lang="en-US" b="1" i="1" dirty="0"/>
              <a:t>less than </a:t>
            </a:r>
            <a:r>
              <a:rPr lang="en-US" dirty="0"/>
              <a:t>B5)</a:t>
            </a:r>
          </a:p>
          <a:p>
            <a:pPr marL="0" indent="0" fontAlgn="t">
              <a:buNone/>
            </a:pPr>
            <a:r>
              <a:rPr lang="en-US" dirty="0"/>
              <a:t>	&gt; 	Greater than (Is A3 </a:t>
            </a:r>
            <a:r>
              <a:rPr lang="en-US" b="1" i="1" dirty="0"/>
              <a:t>greater than </a:t>
            </a:r>
            <a:r>
              <a:rPr lang="en-US" dirty="0"/>
              <a:t>B5)</a:t>
            </a:r>
          </a:p>
          <a:p>
            <a:pPr marL="0" indent="0" fontAlgn="t">
              <a:buNone/>
            </a:pPr>
            <a:r>
              <a:rPr lang="en-US" dirty="0"/>
              <a:t>	&lt;= 	Less than or equal to (Is A3 </a:t>
            </a:r>
            <a:r>
              <a:rPr lang="en-US" b="1" i="1" dirty="0"/>
              <a:t>less than or equal to </a:t>
            </a:r>
            <a:r>
              <a:rPr lang="en-US" dirty="0"/>
              <a:t>B5)</a:t>
            </a:r>
          </a:p>
          <a:p>
            <a:pPr marL="0" indent="0" fontAlgn="t">
              <a:buNone/>
            </a:pPr>
            <a:r>
              <a:rPr lang="en-US" dirty="0"/>
              <a:t>	&gt;= 	Greater than or equal to (Is A3 </a:t>
            </a:r>
            <a:r>
              <a:rPr lang="en-US" b="1" i="1" dirty="0"/>
              <a:t>greater than or equal to </a:t>
            </a:r>
            <a:r>
              <a:rPr lang="en-US" dirty="0"/>
              <a:t>B5)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020082-E8BF-48E4-8CDA-745C7639199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886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B7EF-D126-44A6-848C-91759AD4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107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Wildcard Characters in Microsoft Office</a:t>
            </a:r>
            <a:br>
              <a:rPr lang="en-US" dirty="0"/>
            </a:br>
            <a:r>
              <a:rPr lang="en-US" sz="2200" dirty="0"/>
              <a:t>Source: </a:t>
            </a:r>
            <a:r>
              <a:rPr lang="en-US" sz="2200" dirty="0" err="1"/>
              <a:t>Weverka</a:t>
            </a:r>
            <a:r>
              <a:rPr lang="en-US" sz="2200" dirty="0"/>
              <a:t>, Peter, </a:t>
            </a:r>
            <a:r>
              <a:rPr lang="en-US" sz="2200" u="sng" dirty="0"/>
              <a:t>Microsoft Office 2019</a:t>
            </a:r>
            <a:r>
              <a:rPr lang="en-US" sz="2200" dirty="0"/>
              <a:t>, 2019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27B77-D317-42E4-8D85-A8EFDB94A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5303"/>
          <a:ext cx="10515600" cy="500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217088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51106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49944032"/>
                    </a:ext>
                  </a:extLst>
                </a:gridCol>
              </a:tblGrid>
              <a:tr h="439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50143"/>
                  </a:ext>
                </a:extLst>
              </a:tr>
              <a:tr h="439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B?t</a:t>
                      </a:r>
                      <a:r>
                        <a:rPr lang="en-US" dirty="0"/>
                        <a:t> finds bat, bet, bit, and but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10187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single numeric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9411# finds 94111, 94112, 94113, and so 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24780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group of consecutive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t*o finds to, two, and tattoo.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39088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in the 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t[</a:t>
                      </a:r>
                      <a:r>
                        <a:rPr lang="en-US" dirty="0" err="1"/>
                        <a:t>aio</a:t>
                      </a:r>
                      <a:r>
                        <a:rPr lang="en-US" dirty="0"/>
                        <a:t>]</a:t>
                      </a:r>
                      <a:r>
                        <a:rPr lang="en-US" dirty="0" err="1"/>
                        <a:t>pper</a:t>
                      </a:r>
                      <a:r>
                        <a:rPr lang="en-US" dirty="0"/>
                        <a:t> finds tapper, tipper, and topper, but not </a:t>
                      </a:r>
                      <a:r>
                        <a:rPr lang="en-US" dirty="0" err="1"/>
                        <a:t>tupper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67709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[!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not in the 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P[!</a:t>
                      </a:r>
                      <a:r>
                        <a:rPr lang="en-US" dirty="0" err="1"/>
                        <a:t>io</a:t>
                      </a:r>
                      <a:r>
                        <a:rPr lang="en-US" dirty="0"/>
                        <a:t>]t finds pat and pet, but not pit and pot.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82189"/>
                  </a:ext>
                </a:extLst>
              </a:tr>
              <a:tr h="1084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in a range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[1-4]000 finds 1000, 2000, 3000, and 4000, but not 5000. The range must be in ascending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7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41"/>
    </mc:Choice>
    <mc:Fallback xmlns="">
      <p:transition spd="slow" advTm="850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2279-719B-474E-819D-C298D5C7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3"/>
            <a:ext cx="10515600" cy="7023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Get “Simple IF Statement Examples”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BE12C-6681-441B-B9CF-C223A2D5C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297" y="1023938"/>
            <a:ext cx="9165406" cy="5153025"/>
          </a:xfrm>
        </p:spPr>
      </p:pic>
    </p:spTree>
    <p:extLst>
      <p:ext uri="{BB962C8B-B14F-4D97-AF65-F5344CB8AC3E}">
        <p14:creationId xmlns:p14="http://schemas.microsoft.com/office/powerpoint/2010/main" val="1033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66460B-5555-466B-BEE8-6E7A373FAF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0904" y="1020417"/>
            <a:ext cx="10363200" cy="51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F46AE9-B7AA-493B-A66D-62A1DC724A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16834" y="318052"/>
            <a:ext cx="11237844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1042</Words>
  <Application>Microsoft Office PowerPoint</Application>
  <PresentationFormat>Widescreen</PresentationFormat>
  <Paragraphs>95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Intermediate Excel –  If Statements</vt:lpstr>
      <vt:lpstr>IF  Statements</vt:lpstr>
      <vt:lpstr>IF Statement</vt:lpstr>
      <vt:lpstr>Arguments of an IF Statement</vt:lpstr>
      <vt:lpstr>Logical Tests</vt:lpstr>
      <vt:lpstr>Wildcard Characters in Microsoft Office Source: Weverka, Peter, Microsoft Office 2019, 2019</vt:lpstr>
      <vt:lpstr>Get “Simple IF Statement Examples”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Simple Example – Food Shopping</vt:lpstr>
      <vt:lpstr>PowerPoint Presentation</vt:lpstr>
      <vt:lpstr>PowerPoint Presentation</vt:lpstr>
      <vt:lpstr>Interest Rate IF Statement</vt:lpstr>
      <vt:lpstr>Interest Rate IF Statement</vt:lpstr>
      <vt:lpstr>Interest Rate IF Statement</vt:lpstr>
      <vt:lpstr>Open your Spa Experts for IF Statements - Simple </vt:lpstr>
      <vt:lpstr>PowerPoint Presentation</vt:lpstr>
      <vt:lpstr>Using Spa Experts add a new column Sale.  Create an IF statement that writes “On Sale” for items that are greater than $8,000 and nothing (“”) for others. </vt:lpstr>
      <vt:lpstr>Complete More Advanced IF Statement Examples </vt:lpstr>
      <vt:lpstr>Complete More Advanced IF Statements with Absolute Referencing</vt:lpstr>
      <vt:lpstr>Complete More Advanced IF Statements with Named Ranges</vt:lpstr>
      <vt:lpstr>Arguments of an IF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Hemenway,David A.(Business Administration)</dc:creator>
  <cp:lastModifiedBy>Hemenway,David A.(Accounting and Business Information Systems)</cp:lastModifiedBy>
  <cp:revision>31</cp:revision>
  <cp:lastPrinted>2020-02-23T19:53:29Z</cp:lastPrinted>
  <dcterms:created xsi:type="dcterms:W3CDTF">2020-02-23T18:29:32Z</dcterms:created>
  <dcterms:modified xsi:type="dcterms:W3CDTF">2022-02-13T23:42:16Z</dcterms:modified>
</cp:coreProperties>
</file>