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4" r:id="rId2"/>
    <p:sldId id="275" r:id="rId3"/>
    <p:sldId id="256" r:id="rId4"/>
    <p:sldId id="277" r:id="rId5"/>
    <p:sldId id="278" r:id="rId6"/>
    <p:sldId id="279" r:id="rId7"/>
    <p:sldId id="280" r:id="rId8"/>
    <p:sldId id="257" r:id="rId9"/>
    <p:sldId id="258" r:id="rId10"/>
    <p:sldId id="259" r:id="rId11"/>
    <p:sldId id="270" r:id="rId12"/>
    <p:sldId id="260" r:id="rId13"/>
    <p:sldId id="261" r:id="rId14"/>
    <p:sldId id="264" r:id="rId15"/>
    <p:sldId id="262" r:id="rId16"/>
    <p:sldId id="263" r:id="rId17"/>
    <p:sldId id="265" r:id="rId18"/>
    <p:sldId id="281" r:id="rId19"/>
    <p:sldId id="266" r:id="rId20"/>
    <p:sldId id="267" r:id="rId21"/>
    <p:sldId id="268" r:id="rId22"/>
    <p:sldId id="269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61244-0E5D-4061-91CA-05A224E469D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5FC8-7CE9-49D4-80F9-7268FFD3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9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49FC92-B679-44CE-972B-BE8D19AAF0A5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88AA186-35A7-4436-ABE8-EEB548A47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AA186-35A7-4436-ABE8-EEB548A4754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4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E41C-6088-4AEF-8037-CA1FA58B8A1D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E21-922C-4118-B3B8-6ADD9B827F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3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E41C-6088-4AEF-8037-CA1FA58B8A1D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E21-922C-4118-B3B8-6ADD9B827F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7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E41C-6088-4AEF-8037-CA1FA58B8A1D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E21-922C-4118-B3B8-6ADD9B827F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2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E41C-6088-4AEF-8037-CA1FA58B8A1D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E21-922C-4118-B3B8-6ADD9B827F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6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E41C-6088-4AEF-8037-CA1FA58B8A1D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E21-922C-4118-B3B8-6ADD9B827F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4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E41C-6088-4AEF-8037-CA1FA58B8A1D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E21-922C-4118-B3B8-6ADD9B827F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E41C-6088-4AEF-8037-CA1FA58B8A1D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E21-922C-4118-B3B8-6ADD9B827F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1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E41C-6088-4AEF-8037-CA1FA58B8A1D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E21-922C-4118-B3B8-6ADD9B827F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0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E41C-6088-4AEF-8037-CA1FA58B8A1D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E21-922C-4118-B3B8-6ADD9B827F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9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E41C-6088-4AEF-8037-CA1FA58B8A1D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E21-922C-4118-B3B8-6ADD9B827F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6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E41C-6088-4AEF-8037-CA1FA58B8A1D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E21-922C-4118-B3B8-6ADD9B827F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0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E41C-6088-4AEF-8037-CA1FA58B8A1D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3E21-922C-4118-B3B8-6ADD9B827F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2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Exploratory Data Analysis (EDA)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Using statistical tools, describe main features of data.</a:t>
            </a:r>
          </a:p>
          <a:p>
            <a:r>
              <a:rPr lang="en-US" sz="2800" dirty="0" smtClean="0"/>
              <a:t>First, univariate analysis: examine each variable by itself. Then describe relationships among variables.</a:t>
            </a:r>
          </a:p>
          <a:p>
            <a:r>
              <a:rPr lang="en-US" sz="2800" dirty="0" smtClean="0"/>
              <a:t>Begin with graphs. Then add numerical summaries.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050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Expanding the Stem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100" b="1" dirty="0" smtClean="0"/>
              <a:t>What Problem do you encounter?</a:t>
            </a:r>
            <a:endParaRPr lang="en-US" sz="3100" b="1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114800" cy="538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3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Dotplot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70" y="1600200"/>
            <a:ext cx="640786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5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Histogram: Summarizing the Data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410200" cy="54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71964"/>
            <a:ext cx="2857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288"/>
            <a:ext cx="1600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30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f</a:t>
            </a:r>
            <a:r>
              <a:rPr lang="en-US" sz="3600" b="1" dirty="0" smtClean="0">
                <a:solidFill>
                  <a:srgbClr val="0070C0"/>
                </a:solidFill>
              </a:rPr>
              <a:t>ive-number </a:t>
            </a:r>
            <a:r>
              <a:rPr lang="en-US" sz="3600" b="1" dirty="0">
                <a:solidFill>
                  <a:srgbClr val="0070C0"/>
                </a:solidFill>
              </a:rPr>
              <a:t>s</a:t>
            </a:r>
            <a:r>
              <a:rPr lang="en-US" sz="3600" b="1" dirty="0" smtClean="0">
                <a:solidFill>
                  <a:srgbClr val="0070C0"/>
                </a:solidFill>
              </a:rPr>
              <a:t>ummary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901989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43529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86250"/>
            <a:ext cx="27241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334000"/>
            <a:ext cx="3276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92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John Tukey: 5-number summary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/>
              <a:t>Location, Spread, Shape</a:t>
            </a:r>
            <a:endParaRPr lang="en-US" sz="36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5400"/>
            <a:ext cx="4267200" cy="324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81363"/>
            <a:ext cx="419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14713"/>
            <a:ext cx="533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905000"/>
            <a:ext cx="533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05000"/>
            <a:ext cx="533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02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R’s summary()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6327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14518"/>
            <a:ext cx="7960054" cy="71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824411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7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Box-and-Whisker Plot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250"/>
          <a:stretch/>
        </p:blipFill>
        <p:spPr bwMode="auto">
          <a:xfrm>
            <a:off x="457200" y="990600"/>
            <a:ext cx="8229600" cy="22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1865" t="11218" r="4661" b="2514"/>
          <a:stretch/>
        </p:blipFill>
        <p:spPr bwMode="auto">
          <a:xfrm>
            <a:off x="355862" y="2057400"/>
            <a:ext cx="3752850" cy="4248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47800"/>
            <a:ext cx="521208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223" y="5663334"/>
            <a:ext cx="51244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9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Mean and Standard Deviation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310737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08428"/>
            <a:ext cx="7818094" cy="110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0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46767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791200"/>
            <a:ext cx="49339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0"/>
            <a:ext cx="5334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MA Birthweights (pounds)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100" b="1" dirty="0" smtClean="0"/>
              <a:t>Minitab Output</a:t>
            </a:r>
            <a:endParaRPr lang="en-US" sz="3100" b="1" dirty="0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47090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9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Categorical Data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Graphs: Bar charts, pie charts</a:t>
            </a:r>
          </a:p>
          <a:p>
            <a:r>
              <a:rPr lang="en-US" dirty="0" smtClean="0"/>
              <a:t>Frequency tables, relative frequency tables, percentage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7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9600"/>
            <a:ext cx="664254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1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"/>
            <a:ext cx="4876801" cy="329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92461"/>
            <a:ext cx="4929187" cy="329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734105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9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Quantitative Data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Examples: </a:t>
            </a:r>
          </a:p>
          <a:p>
            <a:pPr marL="0" indent="0">
              <a:buNone/>
            </a:pPr>
            <a:r>
              <a:rPr lang="en-US" dirty="0" smtClean="0"/>
              <a:t>	Who, What, When, Where, Why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Toyota Line (city mpg, 2009)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 hospital birth weights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5W’s: Who? What? When? Where? Why?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    7</a:t>
            </a:r>
            <a:r>
              <a:rPr lang="en-US" dirty="0"/>
              <a:t>	</a:t>
            </a:r>
            <a:r>
              <a:rPr lang="en-US" dirty="0" smtClean="0"/>
              <a:t>  115</a:t>
            </a:r>
            <a:r>
              <a:rPr lang="en-US" dirty="0"/>
              <a:t>	  </a:t>
            </a:r>
            <a:r>
              <a:rPr lang="en-US" dirty="0" smtClean="0"/>
              <a:t>  68</a:t>
            </a:r>
            <a:r>
              <a:rPr lang="en-US" dirty="0"/>
              <a:t>	</a:t>
            </a:r>
            <a:r>
              <a:rPr lang="en-US" dirty="0" smtClean="0"/>
              <a:t>    459      </a:t>
            </a:r>
            <a:r>
              <a:rPr lang="en-US" dirty="0"/>
              <a:t>5031	671	336	121	  </a:t>
            </a:r>
            <a:r>
              <a:rPr lang="en-US" dirty="0" smtClean="0"/>
              <a:t>  47  1143</a:t>
            </a:r>
            <a:r>
              <a:rPr lang="en-US" dirty="0"/>
              <a:t>	</a:t>
            </a:r>
            <a:r>
              <a:rPr lang="en-US" dirty="0" smtClean="0"/>
              <a:t>    765  </a:t>
            </a:r>
            <a:r>
              <a:rPr lang="en-US" dirty="0"/>
              <a:t> </a:t>
            </a:r>
            <a:r>
              <a:rPr lang="en-US" dirty="0" smtClean="0"/>
              <a:t>     264</a:t>
            </a:r>
            <a:r>
              <a:rPr lang="en-US" dirty="0"/>
              <a:t>	121	 </a:t>
            </a:r>
            <a:r>
              <a:rPr lang="en-US" dirty="0" smtClean="0"/>
              <a:t> 67</a:t>
            </a:r>
            <a:r>
              <a:rPr lang="en-US" dirty="0"/>
              <a:t>	504	</a:t>
            </a:r>
            <a:r>
              <a:rPr lang="en-US" dirty="0" smtClean="0"/>
              <a:t> 206</a:t>
            </a:r>
            <a:r>
              <a:rPr lang="en-US" dirty="0"/>
              <a:t>	</a:t>
            </a:r>
            <a:r>
              <a:rPr lang="en-US" dirty="0" smtClean="0"/>
              <a:t>  182</a:t>
            </a:r>
            <a:r>
              <a:rPr lang="en-US" dirty="0"/>
              <a:t>	</a:t>
            </a:r>
            <a:r>
              <a:rPr lang="en-US" dirty="0" smtClean="0"/>
              <a:t>    105</a:t>
            </a:r>
            <a:r>
              <a:rPr lang="en-US" dirty="0"/>
              <a:t>	</a:t>
            </a:r>
            <a:r>
              <a:rPr lang="en-US" dirty="0" smtClean="0"/>
              <a:t>89</a:t>
            </a:r>
            <a:r>
              <a:rPr lang="en-US" dirty="0"/>
              <a:t>	586	591	156	</a:t>
            </a:r>
            <a:r>
              <a:rPr lang="en-US" dirty="0" smtClean="0"/>
              <a:t> 417</a:t>
            </a:r>
            <a:r>
              <a:rPr lang="en-US" dirty="0"/>
              <a:t>	</a:t>
            </a:r>
            <a:r>
              <a:rPr lang="en-US" dirty="0" smtClean="0"/>
              <a:t>  327</a:t>
            </a:r>
            <a:r>
              <a:rPr lang="en-US" dirty="0"/>
              <a:t>	</a:t>
            </a:r>
            <a:r>
              <a:rPr lang="en-US" dirty="0" smtClean="0"/>
              <a:t>    402</a:t>
            </a:r>
            <a:r>
              <a:rPr lang="en-US" dirty="0"/>
              <a:t>	</a:t>
            </a:r>
            <a:r>
              <a:rPr lang="en-US" dirty="0" smtClean="0"/>
              <a:t>55</a:t>
            </a:r>
            <a:r>
              <a:rPr lang="en-US" dirty="0"/>
              <a:t>	  42	569	  19	  77	</a:t>
            </a:r>
            <a:r>
              <a:rPr lang="en-US" dirty="0" smtClean="0"/>
              <a:t> 109</a:t>
            </a:r>
            <a:r>
              <a:rPr lang="en-US" dirty="0"/>
              <a:t>	</a:t>
            </a:r>
            <a:r>
              <a:rPr lang="en-US" dirty="0" smtClean="0"/>
              <a:t>    279</a:t>
            </a:r>
            <a:r>
              <a:rPr lang="en-US" dirty="0"/>
              <a:t> </a:t>
            </a:r>
            <a:r>
              <a:rPr lang="en-US" dirty="0" smtClean="0"/>
              <a:t>        70</a:t>
            </a:r>
            <a:r>
              <a:rPr lang="en-US" dirty="0"/>
              <a:t>	243 </a:t>
            </a:r>
            <a:r>
              <a:rPr lang="en-US" dirty="0" smtClean="0"/>
              <a:t> 1157</a:t>
            </a:r>
            <a:r>
              <a:rPr lang="en-US" dirty="0"/>
              <a:t>	412	</a:t>
            </a:r>
            <a:r>
              <a:rPr lang="en-US" dirty="0" smtClean="0"/>
              <a:t>  62    616</a:t>
            </a:r>
            <a:r>
              <a:rPr lang="en-US" dirty="0"/>
              <a:t>	</a:t>
            </a:r>
            <a:r>
              <a:rPr lang="en-US" dirty="0" smtClean="0"/>
              <a:t>    419</a:t>
            </a:r>
            <a:r>
              <a:rPr lang="en-US" dirty="0"/>
              <a:t>	</a:t>
            </a:r>
            <a:r>
              <a:rPr lang="en-US" dirty="0" smtClean="0"/>
              <a:t>86</a:t>
            </a:r>
            <a:r>
              <a:rPr lang="en-US" dirty="0"/>
              <a:t>	237	  </a:t>
            </a:r>
            <a:r>
              <a:rPr lang="en-US" dirty="0" smtClean="0"/>
              <a:t>33</a:t>
            </a:r>
            <a:r>
              <a:rPr lang="en-US" dirty="0"/>
              <a:t>	417 </a:t>
            </a:r>
            <a:r>
              <a:rPr lang="en-US" dirty="0" smtClean="0"/>
              <a:t>1137</a:t>
            </a:r>
            <a:r>
              <a:rPr lang="en-US" dirty="0"/>
              <a:t>	203	</a:t>
            </a:r>
            <a:r>
              <a:rPr lang="en-US" dirty="0" smtClean="0"/>
              <a:t>    547</a:t>
            </a:r>
            <a:r>
              <a:rPr lang="en-US" dirty="0"/>
              <a:t> </a:t>
            </a:r>
            <a:r>
              <a:rPr lang="en-US" dirty="0" smtClean="0"/>
              <a:t>      208</a:t>
            </a:r>
            <a:r>
              <a:rPr lang="en-US" dirty="0"/>
              <a:t>	878	284	 </a:t>
            </a:r>
            <a:r>
              <a:rPr lang="en-US" dirty="0" smtClean="0"/>
              <a:t> 87</a:t>
            </a:r>
            <a:r>
              <a:rPr lang="en-US" dirty="0"/>
              <a:t>	  47	</a:t>
            </a:r>
          </a:p>
          <a:p>
            <a:pPr marL="0" indent="0">
              <a:buNone/>
            </a:pPr>
            <a:r>
              <a:rPr lang="en-US" dirty="0"/>
              <a:t>Table </a:t>
            </a:r>
            <a:r>
              <a:rPr lang="en-US" dirty="0" smtClean="0"/>
              <a:t>1</a:t>
            </a:r>
            <a:r>
              <a:rPr lang="en-US" dirty="0"/>
              <a:t>. A data set of 51 numbers.</a:t>
            </a:r>
          </a:p>
        </p:txBody>
      </p:sp>
    </p:spTree>
    <p:extLst>
      <p:ext uri="{BB962C8B-B14F-4D97-AF65-F5344CB8AC3E}">
        <p14:creationId xmlns:p14="http://schemas.microsoft.com/office/powerpoint/2010/main" val="15062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5W’s Answered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 dirty="0" smtClean="0"/>
              <a:t>Who? Individuals or subjects: States and DC</a:t>
            </a:r>
          </a:p>
          <a:p>
            <a:r>
              <a:rPr lang="en-US" sz="2800" dirty="0" smtClean="0"/>
              <a:t>What? Number of public electric vehicle charging stations</a:t>
            </a:r>
          </a:p>
          <a:p>
            <a:r>
              <a:rPr lang="en-US" sz="2800" dirty="0" smtClean="0"/>
              <a:t>Where? Across the U.S.</a:t>
            </a:r>
          </a:p>
          <a:p>
            <a:r>
              <a:rPr lang="en-US" sz="2800" dirty="0" smtClean="0"/>
              <a:t>When? As of the end of 2018</a:t>
            </a:r>
          </a:p>
          <a:p>
            <a:r>
              <a:rPr lang="en-US" sz="2800" dirty="0" smtClean="0"/>
              <a:t>Why? My niece has an electric car and I was curious about how hard it would be to drive across the country.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https://afdc.energy.gov/data_download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Histogram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sz="2800" dirty="0" smtClean="0"/>
              <a:t>Class intervals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544" y="2666999"/>
            <a:ext cx="5855855" cy="390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9" y="838200"/>
            <a:ext cx="41679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3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Remove Extreme Outlier: CA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2200" b="1" dirty="0" smtClean="0"/>
              <a:t>Don’t take first graph you get – experiment to see if you can learn more.</a:t>
            </a:r>
            <a:br>
              <a:rPr lang="en-US" sz="2200" b="1" dirty="0" smtClean="0"/>
            </a:br>
            <a:r>
              <a:rPr lang="en-US" sz="2200" b="1" dirty="0" smtClean="0"/>
              <a:t>Allows me to reduce the width of the class intervals.</a:t>
            </a:r>
            <a:endParaRPr lang="en-US" sz="2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Less extreme possible outliers: FL, TX, NY</a:t>
            </a:r>
          </a:p>
          <a:p>
            <a:r>
              <a:rPr lang="en-US" sz="2800" dirty="0" smtClean="0"/>
              <a:t>Middle valley: CT, MN</a:t>
            </a:r>
          </a:p>
          <a:p>
            <a:r>
              <a:rPr lang="en-US" sz="2800" dirty="0" smtClean="0"/>
              <a:t>Bimodal: What’s the story? Any explanations?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5486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7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Toyota Line, Citympg (2009)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19   21   </a:t>
            </a:r>
            <a:r>
              <a:rPr lang="en-US" b="1" dirty="0"/>
              <a:t>21   19   33   22   21   18   28   26   26   25   48   29   29   17   16   15   14   14   13   13   16   15   16   14   16   18   27   27   13   21   19   20   19   14   14   13   </a:t>
            </a:r>
            <a:r>
              <a:rPr lang="en-US" b="1" dirty="0" smtClean="0"/>
              <a:t>13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Organize and display data: stem-and-leaf plot</a:t>
            </a:r>
          </a:p>
          <a:p>
            <a:pPr marL="0" indent="0">
              <a:buNone/>
            </a:pPr>
            <a:r>
              <a:rPr lang="en-US" dirty="0" smtClean="0"/>
              <a:t>First, by hand and then use </a:t>
            </a:r>
            <a:r>
              <a:rPr lang="en-US" i="1" dirty="0" smtClean="0"/>
              <a:t>R. 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Note:</a:t>
            </a:r>
            <a:r>
              <a:rPr lang="en-US" i="1" dirty="0" smtClean="0"/>
              <a:t> R</a:t>
            </a:r>
            <a:r>
              <a:rPr lang="en-US" dirty="0" smtClean="0"/>
              <a:t> is case sensitive: To R, </a:t>
            </a:r>
            <a:r>
              <a:rPr lang="en-US" dirty="0" smtClean="0">
                <a:solidFill>
                  <a:srgbClr val="00B050"/>
                </a:solidFill>
              </a:rPr>
              <a:t>Citympg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citympg</a:t>
            </a:r>
            <a:r>
              <a:rPr lang="en-US" dirty="0" smtClean="0"/>
              <a:t> are different!!!!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47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Stem-and-Leaf Plot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850781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6858000" cy="207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6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282</Words>
  <Application>Microsoft Office PowerPoint</Application>
  <PresentationFormat>On-screen Show (4:3)</PresentationFormat>
  <Paragraphs>50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Exploratory Data Analysis (EDA)</vt:lpstr>
      <vt:lpstr>Categorical Data</vt:lpstr>
      <vt:lpstr>Quantitative Data</vt:lpstr>
      <vt:lpstr>5W’s: Who? What? When? Where? Why?</vt:lpstr>
      <vt:lpstr>5W’s Answered</vt:lpstr>
      <vt:lpstr>Histogram</vt:lpstr>
      <vt:lpstr>Remove Extreme Outlier: CA Don’t take first graph you get – experiment to see if you can learn more. Allows me to reduce the width of the class intervals.</vt:lpstr>
      <vt:lpstr>Toyota Line, Citympg (2009)</vt:lpstr>
      <vt:lpstr>Stem-and-Leaf Plot</vt:lpstr>
      <vt:lpstr>Expanding the Stem What Problem do you encounter?</vt:lpstr>
      <vt:lpstr>Dotplot</vt:lpstr>
      <vt:lpstr>Histogram: Summarizing the Data</vt:lpstr>
      <vt:lpstr>five-number summary</vt:lpstr>
      <vt:lpstr>John Tukey: 5-number summary Location, Spread, Shape</vt:lpstr>
      <vt:lpstr>R’s summary()</vt:lpstr>
      <vt:lpstr>Box-and-Whisker Plot</vt:lpstr>
      <vt:lpstr>Mean and Standard Deviation</vt:lpstr>
      <vt:lpstr>PowerPoint Presentation</vt:lpstr>
      <vt:lpstr>MA Birthweights (pounds) Minitab Output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Data</dc:title>
  <dc:creator>Marsha</dc:creator>
  <cp:lastModifiedBy>Marsha</cp:lastModifiedBy>
  <cp:revision>30</cp:revision>
  <cp:lastPrinted>2020-01-27T02:45:20Z</cp:lastPrinted>
  <dcterms:created xsi:type="dcterms:W3CDTF">2018-01-22T03:59:48Z</dcterms:created>
  <dcterms:modified xsi:type="dcterms:W3CDTF">2020-08-27T07:50:21Z</dcterms:modified>
</cp:coreProperties>
</file>