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2" d="100"/>
          <a:sy n="122" d="100"/>
        </p:scale>
        <p:origin x="-13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20FBD00-921A-4CDB-B6EF-D5077C4B4EF7}" type="datetimeFigureOut">
              <a:rPr lang="en-US" smtClean="0"/>
              <a:t>4/20/2021</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863D687-F179-4936-9C97-65B5719F458E}" type="slidenum">
              <a:rPr lang="en-US" smtClean="0"/>
              <a:t>‹#›</a:t>
            </a:fld>
            <a:endParaRPr lang="en-US" dirty="0"/>
          </a:p>
        </p:txBody>
      </p:sp>
    </p:spTree>
    <p:extLst>
      <p:ext uri="{BB962C8B-B14F-4D97-AF65-F5344CB8AC3E}">
        <p14:creationId xmlns:p14="http://schemas.microsoft.com/office/powerpoint/2010/main" val="3346478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307564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193123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181426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141655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178919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398252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2600624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122182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4035473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3241812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EC25E-D362-4B7B-8BA0-73ED4A919282}" type="datetimeFigureOut">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50A51F-26FC-4E7F-BD99-1658EC941C16}" type="slidenum">
              <a:rPr lang="en-US" smtClean="0"/>
              <a:t>‹#›</a:t>
            </a:fld>
            <a:endParaRPr lang="en-US" dirty="0"/>
          </a:p>
        </p:txBody>
      </p:sp>
    </p:spTree>
    <p:extLst>
      <p:ext uri="{BB962C8B-B14F-4D97-AF65-F5344CB8AC3E}">
        <p14:creationId xmlns:p14="http://schemas.microsoft.com/office/powerpoint/2010/main" val="259375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EC25E-D362-4B7B-8BA0-73ED4A919282}" type="datetimeFigureOut">
              <a:rPr lang="en-US" smtClean="0"/>
              <a:t>4/20/2021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0A51F-26FC-4E7F-BD99-1658EC941C16}" type="slidenum">
              <a:rPr lang="en-US" smtClean="0"/>
              <a:t>‹#›</a:t>
            </a:fld>
            <a:endParaRPr lang="en-US" dirty="0"/>
          </a:p>
        </p:txBody>
      </p:sp>
    </p:spTree>
    <p:extLst>
      <p:ext uri="{BB962C8B-B14F-4D97-AF65-F5344CB8AC3E}">
        <p14:creationId xmlns:p14="http://schemas.microsoft.com/office/powerpoint/2010/main" val="65699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wl.purdue.edu/owl/research_and_citation/mla_style/mla_formatting_and_style_guide/mla_formatting_and_style_guide.html" TargetMode="External"/><Relationship Id="rId2" Type="http://schemas.openxmlformats.org/officeDocument/2006/relationships/hyperlink" Target="https://guides.tricolib.brynmawr.edu/c.php?g=285071&amp;p=1899518"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Stage 2 Technical Report</a:t>
            </a:r>
            <a:endParaRPr lang="en-US" dirty="0"/>
          </a:p>
        </p:txBody>
      </p:sp>
      <p:sp>
        <p:nvSpPr>
          <p:cNvPr id="4" name="Content Placeholder 3"/>
          <p:cNvSpPr>
            <a:spLocks noGrp="1"/>
          </p:cNvSpPr>
          <p:nvPr>
            <p:ph idx="1"/>
          </p:nvPr>
        </p:nvSpPr>
        <p:spPr/>
        <p:txBody>
          <a:bodyPr>
            <a:normAutofit/>
          </a:bodyPr>
          <a:lstStyle/>
          <a:p>
            <a:r>
              <a:rPr lang="en-US" dirty="0" smtClean="0"/>
              <a:t>Working title </a:t>
            </a:r>
          </a:p>
          <a:p>
            <a:pPr marL="0" indent="0">
              <a:buNone/>
            </a:pPr>
            <a:r>
              <a:rPr lang="en-US" dirty="0"/>
              <a:t>	</a:t>
            </a:r>
            <a:r>
              <a:rPr lang="en-US" dirty="0" smtClean="0"/>
              <a:t>Avoid </a:t>
            </a:r>
            <a:r>
              <a:rPr lang="en-US" dirty="0" smtClean="0">
                <a:solidFill>
                  <a:srgbClr val="FF0000"/>
                </a:solidFill>
              </a:rPr>
              <a:t>prove,</a:t>
            </a:r>
            <a:r>
              <a:rPr lang="en-US" dirty="0" smtClean="0"/>
              <a:t> </a:t>
            </a:r>
            <a:r>
              <a:rPr lang="en-US" dirty="0" smtClean="0">
                <a:solidFill>
                  <a:srgbClr val="FF0000"/>
                </a:solidFill>
              </a:rPr>
              <a:t>cause and effect</a:t>
            </a:r>
            <a:endParaRPr lang="en-US" dirty="0"/>
          </a:p>
          <a:p>
            <a:pPr marL="0" indent="0">
              <a:buNone/>
            </a:pPr>
            <a:r>
              <a:rPr lang="en-US" dirty="0" smtClean="0">
                <a:solidFill>
                  <a:srgbClr val="FF0000"/>
                </a:solidFill>
              </a:rPr>
              <a:t>	</a:t>
            </a:r>
            <a:r>
              <a:rPr lang="en-US" dirty="0" smtClean="0"/>
              <a:t>Should be </a:t>
            </a:r>
            <a:r>
              <a:rPr lang="en-US" dirty="0" smtClean="0">
                <a:solidFill>
                  <a:srgbClr val="FF0000"/>
                </a:solidFill>
              </a:rPr>
              <a:t>informative</a:t>
            </a:r>
          </a:p>
          <a:p>
            <a:r>
              <a:rPr lang="en-US" dirty="0" smtClean="0"/>
              <a:t>Introduction</a:t>
            </a:r>
          </a:p>
          <a:p>
            <a:r>
              <a:rPr lang="en-US" dirty="0" smtClean="0"/>
              <a:t>Methodology</a:t>
            </a:r>
          </a:p>
          <a:p>
            <a:r>
              <a:rPr lang="en-US" dirty="0" smtClean="0"/>
              <a:t>Report (each member takes 2 variables and completes an analysis)</a:t>
            </a:r>
          </a:p>
          <a:p>
            <a:pPr marL="0" indent="0">
              <a:buNone/>
            </a:pPr>
            <a:endParaRPr lang="en-US" dirty="0"/>
          </a:p>
        </p:txBody>
      </p:sp>
    </p:spTree>
    <p:extLst>
      <p:ext uri="{BB962C8B-B14F-4D97-AF65-F5344CB8AC3E}">
        <p14:creationId xmlns:p14="http://schemas.microsoft.com/office/powerpoint/2010/main" val="13134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Example: Reporting Outcome of Chi-Square Test</a:t>
            </a:r>
            <a:endParaRPr lang="en-US" sz="3200" dirty="0">
              <a:solidFill>
                <a:srgbClr val="FF0000"/>
              </a:solidFill>
            </a:endParaRPr>
          </a:p>
        </p:txBody>
      </p:sp>
      <p:pic>
        <p:nvPicPr>
          <p:cNvPr id="20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19199"/>
            <a:ext cx="7467600" cy="547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3664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971800" cy="715962"/>
          </a:xfrm>
        </p:spPr>
        <p:txBody>
          <a:bodyPr>
            <a:normAutofit fontScale="90000"/>
          </a:bodyPr>
          <a:lstStyle/>
          <a:p>
            <a:endParaRPr lang="en-US" dirty="0"/>
          </a:p>
        </p:txBody>
      </p:sp>
      <p:sp>
        <p:nvSpPr>
          <p:cNvPr id="3" name="Content Placeholder 2"/>
          <p:cNvSpPr>
            <a:spLocks noGrp="1"/>
          </p:cNvSpPr>
          <p:nvPr>
            <p:ph idx="1"/>
          </p:nvPr>
        </p:nvSpPr>
        <p:spPr>
          <a:xfrm>
            <a:off x="457200" y="3505200"/>
            <a:ext cx="8229600" cy="2620963"/>
          </a:xfrm>
        </p:spPr>
        <p:txBody>
          <a:bodyPr>
            <a:normAutofit fontScale="85000" lnSpcReduction="20000"/>
          </a:bodyPr>
          <a:lstStyle/>
          <a:p>
            <a:pPr marL="0" indent="0">
              <a:buNone/>
            </a:pPr>
            <a:r>
              <a:rPr lang="en-US" dirty="0"/>
              <a:t>The bar plot in Figure 2 exemplifies the distribution of marijuana habits using percentages within the levels of sex. There are about 2% more females </a:t>
            </a:r>
            <a:r>
              <a:rPr lang="en-US" dirty="0" smtClean="0"/>
              <a:t>who smoke </a:t>
            </a:r>
            <a:r>
              <a:rPr lang="en-US" dirty="0"/>
              <a:t>between 1-19 times than males; however, when looking at 20+ times of smoking, 8% more males answered yes than females. </a:t>
            </a:r>
            <a:r>
              <a:rPr lang="en-US" dirty="0" smtClean="0">
                <a:solidFill>
                  <a:srgbClr val="FF0000"/>
                </a:solidFill>
              </a:rPr>
              <a:t>Missing: females more likely to be non-smokers than males.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441960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286000"/>
            <a:ext cx="446116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H="1">
            <a:off x="4648200" y="3200400"/>
            <a:ext cx="457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35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You have completed your analysis: Now What?</a:t>
            </a:r>
            <a:endParaRPr lang="en-US" dirty="0"/>
          </a:p>
        </p:txBody>
      </p:sp>
      <p:sp>
        <p:nvSpPr>
          <p:cNvPr id="3" name="Content Placeholder 2"/>
          <p:cNvSpPr>
            <a:spLocks noGrp="1"/>
          </p:cNvSpPr>
          <p:nvPr>
            <p:ph idx="1"/>
          </p:nvPr>
        </p:nvSpPr>
        <p:spPr/>
        <p:txBody>
          <a:bodyPr/>
          <a:lstStyle/>
          <a:p>
            <a:pPr marL="0" indent="0">
              <a:buNone/>
            </a:pPr>
            <a:r>
              <a:rPr lang="en-US" sz="3600" dirty="0" smtClean="0">
                <a:solidFill>
                  <a:srgbClr val="FF0000"/>
                </a:solidFill>
              </a:rPr>
              <a:t>Conclusion</a:t>
            </a:r>
          </a:p>
          <a:p>
            <a:r>
              <a:rPr lang="en-US" dirty="0" smtClean="0"/>
              <a:t>Summary of your results.</a:t>
            </a:r>
          </a:p>
          <a:p>
            <a:r>
              <a:rPr lang="en-US" dirty="0" smtClean="0"/>
              <a:t>Might connect your results up with research articles cited in  your introduction. </a:t>
            </a:r>
          </a:p>
          <a:p>
            <a:r>
              <a:rPr lang="en-US" dirty="0" smtClean="0"/>
              <a:t>Suggestions for further research.</a:t>
            </a:r>
          </a:p>
          <a:p>
            <a:pPr marL="0" indent="0">
              <a:buNone/>
            </a:pPr>
            <a:endParaRPr lang="en-US" dirty="0"/>
          </a:p>
        </p:txBody>
      </p:sp>
    </p:spTree>
    <p:extLst>
      <p:ext uri="{BB962C8B-B14F-4D97-AF65-F5344CB8AC3E}">
        <p14:creationId xmlns:p14="http://schemas.microsoft.com/office/powerpoint/2010/main" val="735958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 </a:t>
            </a:r>
            <a:r>
              <a:rPr lang="en-US" dirty="0" smtClean="0"/>
              <a:t>(Use </a:t>
            </a:r>
            <a:r>
              <a:rPr lang="en-US" dirty="0"/>
              <a:t>any reputable style)</a:t>
            </a:r>
          </a:p>
        </p:txBody>
      </p:sp>
      <p:sp>
        <p:nvSpPr>
          <p:cNvPr id="3" name="Content Placeholder 2"/>
          <p:cNvSpPr>
            <a:spLocks noGrp="1"/>
          </p:cNvSpPr>
          <p:nvPr>
            <p:ph idx="1"/>
          </p:nvPr>
        </p:nvSpPr>
        <p:spPr>
          <a:xfrm>
            <a:off x="190500" y="3581400"/>
            <a:ext cx="8229600" cy="2251412"/>
          </a:xfrm>
        </p:spPr>
        <p:txBody>
          <a:bodyPr>
            <a:normAutofit/>
          </a:bodyPr>
          <a:lstStyle/>
          <a:p>
            <a:pPr marL="0" indent="0">
              <a:buNone/>
            </a:pPr>
            <a:r>
              <a:rPr lang="en-US" sz="2200" dirty="0" smtClean="0">
                <a:hlinkClick r:id="rId2"/>
              </a:rPr>
              <a:t>https</a:t>
            </a:r>
            <a:r>
              <a:rPr lang="en-US" sz="2200" dirty="0">
                <a:hlinkClick r:id="rId2"/>
              </a:rPr>
              <a:t>://</a:t>
            </a:r>
            <a:r>
              <a:rPr lang="en-US" sz="2200" dirty="0" smtClean="0">
                <a:hlinkClick r:id="rId2"/>
              </a:rPr>
              <a:t>guides.tricolib.brynmawr.edu/c.php?g=285071&amp;p=1899518</a:t>
            </a:r>
            <a:endParaRPr lang="en-US" sz="2200" dirty="0"/>
          </a:p>
          <a:p>
            <a:pPr marL="0" indent="0">
              <a:buNone/>
            </a:pPr>
            <a:endParaRPr lang="en-US" sz="2400" dirty="0"/>
          </a:p>
          <a:p>
            <a:r>
              <a:rPr lang="en-US" sz="2400" dirty="0" smtClean="0"/>
              <a:t>MLA (Modern Language Association):  </a:t>
            </a:r>
            <a:r>
              <a:rPr lang="en-US" sz="2000" dirty="0" smtClean="0">
                <a:hlinkClick r:id="rId3"/>
              </a:rPr>
              <a:t>https</a:t>
            </a:r>
            <a:r>
              <a:rPr lang="en-US" sz="2000" dirty="0">
                <a:hlinkClick r:id="rId3"/>
              </a:rPr>
              <a:t>://</a:t>
            </a:r>
            <a:r>
              <a:rPr lang="en-US" sz="2000" dirty="0" smtClean="0">
                <a:hlinkClick r:id="rId3"/>
              </a:rPr>
              <a:t>owl.purdue.edu/owl/research_and_citation/mla_style/mla_formatting_and_style_guide/mla_formatting_and_style_guide.html</a:t>
            </a:r>
            <a:endParaRPr lang="en-US" sz="20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19200"/>
            <a:ext cx="8323263"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730229"/>
            <a:ext cx="8610600" cy="733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81425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FF0000"/>
                </a:solidFill>
              </a:rPr>
              <a:t>Last Thing: Appendix</a:t>
            </a:r>
            <a:endParaRPr lang="en-US" sz="3200" dirty="0">
              <a:solidFill>
                <a:srgbClr val="FF0000"/>
              </a:solidFill>
            </a:endParaRPr>
          </a:p>
        </p:txBody>
      </p:sp>
      <p:sp>
        <p:nvSpPr>
          <p:cNvPr id="3" name="Content Placeholder 2"/>
          <p:cNvSpPr>
            <a:spLocks noGrp="1"/>
          </p:cNvSpPr>
          <p:nvPr>
            <p:ph idx="1"/>
          </p:nvPr>
        </p:nvSpPr>
        <p:spPr>
          <a:xfrm>
            <a:off x="457200" y="990600"/>
            <a:ext cx="8229600" cy="5638800"/>
          </a:xfrm>
        </p:spPr>
        <p:txBody>
          <a:bodyPr>
            <a:normAutofit fontScale="92500" lnSpcReduction="20000"/>
          </a:bodyPr>
          <a:lstStyle/>
          <a:p>
            <a:r>
              <a:rPr lang="en-US" dirty="0" smtClean="0">
                <a:solidFill>
                  <a:srgbClr val="7030A0"/>
                </a:solidFill>
              </a:rPr>
              <a:t>Statement of survey questions from MTF Codebook. (This is a must!)</a:t>
            </a:r>
          </a:p>
          <a:p>
            <a:r>
              <a:rPr lang="en-US" dirty="0" smtClean="0"/>
              <a:t>Tables supporting graphic displays that might be redundant if included in report</a:t>
            </a:r>
            <a:r>
              <a:rPr lang="en-US" dirty="0" smtClean="0"/>
              <a:t>. Tables </a:t>
            </a:r>
            <a:r>
              <a:rPr lang="en-US" dirty="0" smtClean="0"/>
              <a:t>or graphic displays that you decide not to use because relationships between variables were not significant.</a:t>
            </a:r>
          </a:p>
          <a:p>
            <a:r>
              <a:rPr lang="en-US" dirty="0" smtClean="0"/>
              <a:t>Tables of </a:t>
            </a:r>
            <a:r>
              <a:rPr lang="en-US" dirty="0" smtClean="0"/>
              <a:t>counts (frequencies)</a:t>
            </a:r>
            <a:r>
              <a:rPr lang="en-US" dirty="0" smtClean="0"/>
              <a:t>. This way the reader </a:t>
            </a:r>
            <a:r>
              <a:rPr lang="en-US" dirty="0"/>
              <a:t>can “play” with the data. </a:t>
            </a:r>
          </a:p>
          <a:p>
            <a:r>
              <a:rPr lang="en-US" dirty="0" smtClean="0"/>
              <a:t>Statement </a:t>
            </a:r>
            <a:r>
              <a:rPr lang="en-US" dirty="0" smtClean="0"/>
              <a:t>of formal research questions.</a:t>
            </a:r>
          </a:p>
          <a:p>
            <a:r>
              <a:rPr lang="en-US" dirty="0" smtClean="0"/>
              <a:t>Anything you worked on for a long time but it didn’t make its way into the report for one reason or another and you want to show that work. </a:t>
            </a:r>
            <a:endParaRPr lang="en-US" dirty="0"/>
          </a:p>
        </p:txBody>
      </p:sp>
    </p:spTree>
    <p:extLst>
      <p:ext uri="{BB962C8B-B14F-4D97-AF65-F5344CB8AC3E}">
        <p14:creationId xmlns:p14="http://schemas.microsoft.com/office/powerpoint/2010/main" val="23233149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Technical Report Grade: __________________________</a:t>
            </a:r>
            <a:endParaRPr lang="en-US" dirty="0"/>
          </a:p>
          <a:p>
            <a:pPr marL="0" indent="0">
              <a:buNone/>
            </a:pPr>
            <a:r>
              <a:rPr lang="en-US" b="1" dirty="0"/>
              <a:t>Group Members: _____________________________________________________</a:t>
            </a:r>
            <a:endParaRPr lang="en-US" dirty="0"/>
          </a:p>
          <a:p>
            <a:pPr marL="0" indent="0">
              <a:buNone/>
            </a:pPr>
            <a:r>
              <a:rPr lang="en-US" b="1" dirty="0"/>
              <a:t> </a:t>
            </a:r>
            <a:endParaRPr lang="en-US" dirty="0"/>
          </a:p>
          <a:p>
            <a:pPr marL="0" indent="0">
              <a:buNone/>
            </a:pPr>
            <a:r>
              <a:rPr lang="en-US" dirty="0"/>
              <a:t>Comments related to the grading process follow. (Keep these in mind when writing the report.)  </a:t>
            </a:r>
          </a:p>
          <a:p>
            <a:pPr marL="0" indent="0">
              <a:buNone/>
            </a:pPr>
            <a:r>
              <a:rPr lang="en-US" b="1" dirty="0"/>
              <a:t> </a:t>
            </a:r>
            <a:endParaRPr lang="en-US" dirty="0"/>
          </a:p>
          <a:p>
            <a:pPr marL="0" indent="0">
              <a:buNone/>
            </a:pPr>
            <a:r>
              <a:rPr lang="en-US" b="1" dirty="0"/>
              <a:t>Writing Quality</a:t>
            </a:r>
            <a:endParaRPr lang="en-US" dirty="0"/>
          </a:p>
          <a:p>
            <a:pPr marL="0" indent="0">
              <a:buNone/>
            </a:pPr>
            <a:r>
              <a:rPr lang="en-US" dirty="0"/>
              <a:t> </a:t>
            </a:r>
          </a:p>
          <a:p>
            <a:pPr marL="0" indent="0">
              <a:buNone/>
            </a:pPr>
            <a:r>
              <a:rPr lang="en-US" dirty="0"/>
              <a:t>Organization of ideas</a:t>
            </a:r>
          </a:p>
          <a:p>
            <a:pPr marL="0" indent="0">
              <a:buNone/>
            </a:pPr>
            <a:r>
              <a:rPr lang="en-US" dirty="0"/>
              <a:t> </a:t>
            </a:r>
          </a:p>
          <a:p>
            <a:pPr marL="0" indent="0">
              <a:buNone/>
            </a:pPr>
            <a:r>
              <a:rPr lang="en-US" dirty="0"/>
              <a:t>Logical order</a:t>
            </a:r>
          </a:p>
          <a:p>
            <a:pPr marL="0" indent="0">
              <a:buNone/>
            </a:pPr>
            <a:r>
              <a:rPr lang="en-US" dirty="0"/>
              <a:t> </a:t>
            </a:r>
          </a:p>
          <a:p>
            <a:pPr marL="0" indent="0">
              <a:buNone/>
            </a:pPr>
            <a:r>
              <a:rPr lang="en-US" dirty="0"/>
              <a:t>Descriptive section headings and subheadings</a:t>
            </a:r>
          </a:p>
          <a:p>
            <a:pPr marL="0" indent="0">
              <a:buNone/>
            </a:pPr>
            <a:r>
              <a:rPr lang="en-US" dirty="0"/>
              <a:t> </a:t>
            </a:r>
          </a:p>
          <a:p>
            <a:pPr marL="0" indent="0">
              <a:buNone/>
            </a:pPr>
            <a:r>
              <a:rPr lang="en-US" dirty="0"/>
              <a:t>Language appropriate for statistical report</a:t>
            </a:r>
          </a:p>
          <a:p>
            <a:pPr marL="0" indent="0">
              <a:buNone/>
            </a:pPr>
            <a:r>
              <a:rPr lang="en-US" dirty="0"/>
              <a:t> </a:t>
            </a:r>
          </a:p>
          <a:p>
            <a:pPr marL="0" indent="0">
              <a:buNone/>
            </a:pPr>
            <a:r>
              <a:rPr lang="en-US" dirty="0"/>
              <a:t>Mechanics—spelling, punctuation, grammar</a:t>
            </a:r>
          </a:p>
          <a:p>
            <a:pPr marL="0" indent="0">
              <a:buNone/>
            </a:pPr>
            <a:r>
              <a:rPr lang="en-US" dirty="0"/>
              <a:t> </a:t>
            </a:r>
          </a:p>
          <a:p>
            <a:endParaRPr lang="en-US" dirty="0"/>
          </a:p>
        </p:txBody>
      </p:sp>
    </p:spTree>
    <p:extLst>
      <p:ext uri="{BB962C8B-B14F-4D97-AF65-F5344CB8AC3E}">
        <p14:creationId xmlns:p14="http://schemas.microsoft.com/office/powerpoint/2010/main" val="36150702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609600"/>
            <a:ext cx="8986736" cy="5632311"/>
          </a:xfrm>
          <a:prstGeom prst="rect">
            <a:avLst/>
          </a:prstGeom>
        </p:spPr>
        <p:txBody>
          <a:bodyPr wrap="square">
            <a:spAutoFit/>
          </a:bodyPr>
          <a:lstStyle/>
          <a:p>
            <a:r>
              <a:rPr lang="en-US" b="1" dirty="0"/>
              <a:t>Report Elements</a:t>
            </a:r>
            <a:endParaRPr lang="en-US" dirty="0"/>
          </a:p>
          <a:p>
            <a:r>
              <a:rPr lang="en-US" dirty="0"/>
              <a:t> </a:t>
            </a:r>
          </a:p>
          <a:p>
            <a:r>
              <a:rPr lang="en-US" dirty="0"/>
              <a:t>Descriptive title and title page</a:t>
            </a:r>
          </a:p>
          <a:p>
            <a:r>
              <a:rPr lang="en-US" dirty="0" smtClean="0"/>
              <a:t>Abstract </a:t>
            </a:r>
            <a:r>
              <a:rPr lang="en-US" dirty="0"/>
              <a:t>and Table of Contents</a:t>
            </a:r>
          </a:p>
          <a:p>
            <a:r>
              <a:rPr lang="en-US" dirty="0"/>
              <a:t> </a:t>
            </a:r>
          </a:p>
          <a:p>
            <a:r>
              <a:rPr lang="en-US" dirty="0"/>
              <a:t>Report </a:t>
            </a:r>
          </a:p>
          <a:p>
            <a:r>
              <a:rPr lang="en-US" dirty="0"/>
              <a:t> </a:t>
            </a:r>
            <a:endParaRPr lang="en-US" dirty="0" smtClean="0"/>
          </a:p>
          <a:p>
            <a:pPr marL="285750" indent="-285750">
              <a:buFont typeface="Arial" panose="020B0604020202020204" pitchFamily="34" charset="0"/>
              <a:buChar char="•"/>
            </a:pPr>
            <a:r>
              <a:rPr lang="en-US" dirty="0" smtClean="0"/>
              <a:t>Introduction – clear statement of research question(s) addressed, importance/relevance of questions clearly expressed</a:t>
            </a:r>
          </a:p>
          <a:p>
            <a:pPr marL="285750" indent="-285750">
              <a:buFont typeface="Arial" panose="020B0604020202020204" pitchFamily="34" charset="0"/>
              <a:buChar char="•"/>
            </a:pPr>
            <a:r>
              <a:rPr lang="en-US" dirty="0" smtClean="0"/>
              <a:t>Study </a:t>
            </a:r>
            <a:r>
              <a:rPr lang="en-US" dirty="0"/>
              <a:t>design/methodology – discussion of MTF and data collection methods, discussion of statistical methods you plan to use</a:t>
            </a:r>
          </a:p>
          <a:p>
            <a:pPr marL="285750" indent="-285750">
              <a:buFont typeface="Arial" panose="020B0604020202020204" pitchFamily="34" charset="0"/>
              <a:buChar char="•"/>
            </a:pPr>
            <a:r>
              <a:rPr lang="en-US" dirty="0" smtClean="0"/>
              <a:t>Description </a:t>
            </a:r>
            <a:r>
              <a:rPr lang="en-US" dirty="0"/>
              <a:t>of findings</a:t>
            </a:r>
          </a:p>
          <a:p>
            <a:r>
              <a:rPr lang="en-US" dirty="0"/>
              <a:t> 	Written description</a:t>
            </a:r>
          </a:p>
          <a:p>
            <a:r>
              <a:rPr lang="en-US" dirty="0"/>
              <a:t> 	Numeric/graphical support</a:t>
            </a:r>
          </a:p>
          <a:p>
            <a:r>
              <a:rPr lang="en-US" dirty="0"/>
              <a:t> 	Thoroughness of analysis—one variable, more than one variable (relationships </a:t>
            </a:r>
          </a:p>
          <a:p>
            <a:r>
              <a:rPr lang="en-US" dirty="0"/>
              <a:t>	</a:t>
            </a:r>
            <a:r>
              <a:rPr lang="en-US" dirty="0" smtClean="0"/>
              <a:t>     between </a:t>
            </a:r>
            <a:r>
              <a:rPr lang="en-US" dirty="0"/>
              <a:t>variables) </a:t>
            </a:r>
            <a:r>
              <a:rPr lang="en-US" dirty="0" smtClean="0"/>
              <a:t>.Answers </a:t>
            </a:r>
            <a:r>
              <a:rPr lang="en-US" dirty="0"/>
              <a:t>to research questions posed or reason why </a:t>
            </a:r>
            <a:endParaRPr lang="en-US" dirty="0" smtClean="0"/>
          </a:p>
          <a:p>
            <a:r>
              <a:rPr lang="en-US" dirty="0" smtClean="0"/>
              <a:t>                       results </a:t>
            </a:r>
            <a:r>
              <a:rPr lang="en-US" dirty="0"/>
              <a:t>are inconclusive. Time series for one variable, chi-square tests, bar </a:t>
            </a:r>
            <a:endParaRPr lang="en-US" dirty="0" smtClean="0"/>
          </a:p>
          <a:p>
            <a:r>
              <a:rPr lang="en-US" dirty="0" smtClean="0"/>
              <a:t>                       charts</a:t>
            </a:r>
            <a:r>
              <a:rPr lang="en-US" dirty="0"/>
              <a:t>, etc.   </a:t>
            </a:r>
          </a:p>
          <a:p>
            <a:pPr marL="285750" indent="-285750">
              <a:buFont typeface="Arial" panose="020B0604020202020204" pitchFamily="34" charset="0"/>
              <a:buChar char="•"/>
            </a:pPr>
            <a:r>
              <a:rPr lang="en-US" dirty="0"/>
              <a:t> </a:t>
            </a:r>
            <a:r>
              <a:rPr lang="en-US" dirty="0" smtClean="0"/>
              <a:t>Conclusion </a:t>
            </a:r>
            <a:r>
              <a:rPr lang="en-US" dirty="0"/>
              <a:t>– wrap up your report.</a:t>
            </a:r>
          </a:p>
          <a:p>
            <a:pPr marL="285750" indent="-285750">
              <a:buFont typeface="Arial" panose="020B0604020202020204" pitchFamily="34" charset="0"/>
              <a:buChar char="•"/>
            </a:pPr>
            <a:r>
              <a:rPr lang="en-US" dirty="0"/>
              <a:t> </a:t>
            </a:r>
            <a:r>
              <a:rPr lang="en-US" dirty="0" smtClean="0"/>
              <a:t>References </a:t>
            </a:r>
            <a:r>
              <a:rPr lang="en-US" dirty="0"/>
              <a:t>and Appendix</a:t>
            </a:r>
          </a:p>
        </p:txBody>
      </p:sp>
    </p:spTree>
    <p:extLst>
      <p:ext uri="{BB962C8B-B14F-4D97-AF65-F5344CB8AC3E}">
        <p14:creationId xmlns:p14="http://schemas.microsoft.com/office/powerpoint/2010/main" val="376987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on: Stage 3</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Turn in Stage 2:</a:t>
            </a:r>
            <a:r>
              <a:rPr lang="en-US" dirty="0" smtClean="0">
                <a:solidFill>
                  <a:srgbClr val="FF0000"/>
                </a:solidFill>
              </a:rPr>
              <a:t>Due 4/26; Teams channel, title Stage 2. </a:t>
            </a:r>
            <a:endParaRPr lang="en-US" dirty="0" smtClean="0"/>
          </a:p>
          <a:p>
            <a:pPr marL="0" indent="0">
              <a:buNone/>
            </a:pPr>
            <a:r>
              <a:rPr lang="en-US" dirty="0" smtClean="0">
                <a:solidFill>
                  <a:srgbClr val="FF0000"/>
                </a:solidFill>
              </a:rPr>
              <a:t>	In Conversation: State you have turned this in. </a:t>
            </a:r>
          </a:p>
          <a:p>
            <a:pPr marL="0" indent="0">
              <a:buNone/>
            </a:pPr>
            <a:endParaRPr lang="en-US" dirty="0" smtClean="0">
              <a:solidFill>
                <a:srgbClr val="FF0000"/>
              </a:solidFill>
            </a:endParaRPr>
          </a:p>
          <a:p>
            <a:pPr marL="0" indent="0">
              <a:buNone/>
            </a:pPr>
            <a:r>
              <a:rPr lang="en-US" dirty="0" smtClean="0">
                <a:solidFill>
                  <a:srgbClr val="FF0000"/>
                </a:solidFill>
              </a:rPr>
              <a:t>Final Report due: 5/7 (last day of classes)</a:t>
            </a:r>
          </a:p>
          <a:p>
            <a:pPr marL="0" indent="0">
              <a:buNone/>
            </a:pPr>
            <a:r>
              <a:rPr lang="en-US" b="1" dirty="0" smtClean="0"/>
              <a:t>1</a:t>
            </a:r>
            <a:r>
              <a:rPr lang="en-US" b="1" dirty="0"/>
              <a:t>. Title Page</a:t>
            </a:r>
            <a:endParaRPr lang="en-US" dirty="0"/>
          </a:p>
          <a:p>
            <a:pPr marL="0" indent="0">
              <a:buNone/>
            </a:pPr>
            <a:r>
              <a:rPr lang="en-US" dirty="0"/>
              <a:t>The title page should contain a </a:t>
            </a:r>
            <a:r>
              <a:rPr lang="en-US" dirty="0">
                <a:solidFill>
                  <a:srgbClr val="00B0F0"/>
                </a:solidFill>
              </a:rPr>
              <a:t>title that helps the reader know what the report is about</a:t>
            </a:r>
            <a:r>
              <a:rPr lang="en-US" dirty="0"/>
              <a:t>. In </a:t>
            </a:r>
            <a:r>
              <a:rPr lang="en-US" dirty="0" smtClean="0"/>
              <a:t>addition, </a:t>
            </a:r>
            <a:r>
              <a:rPr lang="en-US" dirty="0"/>
              <a:t>the title page should </a:t>
            </a:r>
            <a:r>
              <a:rPr lang="en-US" dirty="0" smtClean="0"/>
              <a:t>contain:</a:t>
            </a:r>
          </a:p>
          <a:p>
            <a:r>
              <a:rPr lang="en-US" dirty="0" smtClean="0"/>
              <a:t>names </a:t>
            </a:r>
            <a:r>
              <a:rPr lang="en-US" dirty="0"/>
              <a:t>of the group </a:t>
            </a:r>
            <a:r>
              <a:rPr lang="en-US" dirty="0" smtClean="0"/>
              <a:t>members</a:t>
            </a:r>
          </a:p>
          <a:p>
            <a:r>
              <a:rPr lang="en-US" dirty="0" smtClean="0"/>
              <a:t>your university</a:t>
            </a:r>
          </a:p>
          <a:p>
            <a:r>
              <a:rPr lang="en-US" dirty="0" smtClean="0"/>
              <a:t>date </a:t>
            </a:r>
            <a:r>
              <a:rPr lang="en-US" dirty="0"/>
              <a:t>submitted. </a:t>
            </a:r>
          </a:p>
          <a:p>
            <a:pPr marL="0" indent="0">
              <a:buNone/>
            </a:pPr>
            <a:endParaRPr lang="en-US" dirty="0" smtClean="0">
              <a:solidFill>
                <a:srgbClr val="7030A0"/>
              </a:solidFill>
            </a:endParaRPr>
          </a:p>
        </p:txBody>
      </p:sp>
    </p:spTree>
    <p:extLst>
      <p:ext uri="{BB962C8B-B14F-4D97-AF65-F5344CB8AC3E}">
        <p14:creationId xmlns:p14="http://schemas.microsoft.com/office/powerpoint/2010/main" val="396325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the Title Page</a:t>
            </a:r>
            <a:endParaRPr lang="en-US" dirty="0"/>
          </a:p>
        </p:txBody>
      </p:sp>
      <p:sp>
        <p:nvSpPr>
          <p:cNvPr id="3" name="Content Placeholder 2"/>
          <p:cNvSpPr>
            <a:spLocks noGrp="1"/>
          </p:cNvSpPr>
          <p:nvPr>
            <p:ph idx="1"/>
          </p:nvPr>
        </p:nvSpPr>
        <p:spPr/>
        <p:txBody>
          <a:bodyPr/>
          <a:lstStyle/>
          <a:p>
            <a:pPr marL="0" indent="0">
              <a:buNone/>
            </a:pPr>
            <a:r>
              <a:rPr lang="en-US" b="1" dirty="0"/>
              <a:t>2</a:t>
            </a:r>
            <a:r>
              <a:rPr lang="en-US" b="1" dirty="0" smtClean="0"/>
              <a:t>. a. </a:t>
            </a:r>
            <a:r>
              <a:rPr lang="en-US" b="1" dirty="0"/>
              <a:t>Abstract </a:t>
            </a:r>
            <a:endParaRPr lang="en-US" b="1" dirty="0" smtClean="0"/>
          </a:p>
          <a:p>
            <a:pPr marL="0" indent="0">
              <a:buNone/>
            </a:pPr>
            <a:r>
              <a:rPr lang="en-US" dirty="0">
                <a:solidFill>
                  <a:srgbClr val="00B0F0"/>
                </a:solidFill>
              </a:rPr>
              <a:t>B</a:t>
            </a:r>
            <a:r>
              <a:rPr lang="en-US" dirty="0" smtClean="0">
                <a:solidFill>
                  <a:srgbClr val="00B0F0"/>
                </a:solidFill>
              </a:rPr>
              <a:t>rief (one </a:t>
            </a:r>
            <a:r>
              <a:rPr lang="en-US" dirty="0">
                <a:solidFill>
                  <a:srgbClr val="00B0F0"/>
                </a:solidFill>
              </a:rPr>
              <a:t>paragraph) description of the entire report </a:t>
            </a:r>
            <a:endParaRPr lang="en-US" dirty="0" smtClean="0">
              <a:solidFill>
                <a:srgbClr val="00B0F0"/>
              </a:solidFill>
            </a:endParaRPr>
          </a:p>
          <a:p>
            <a:pPr marL="0" indent="0">
              <a:buNone/>
            </a:pPr>
            <a:r>
              <a:rPr lang="en-US" b="1" dirty="0" smtClean="0"/>
              <a:t>2. b.</a:t>
            </a:r>
            <a:r>
              <a:rPr lang="en-US" b="1" dirty="0"/>
              <a:t> Table of Contents</a:t>
            </a:r>
            <a:endParaRPr lang="en-US" dirty="0"/>
          </a:p>
          <a:p>
            <a:pPr marL="0" indent="0">
              <a:buNone/>
            </a:pPr>
            <a:r>
              <a:rPr lang="en-US" dirty="0" smtClean="0">
                <a:solidFill>
                  <a:srgbClr val="00B0F0"/>
                </a:solidFill>
              </a:rPr>
              <a:t>List </a:t>
            </a:r>
            <a:r>
              <a:rPr lang="en-US" dirty="0">
                <a:solidFill>
                  <a:srgbClr val="00B0F0"/>
                </a:solidFill>
              </a:rPr>
              <a:t>the titles of the sections and subsections </a:t>
            </a:r>
            <a:r>
              <a:rPr lang="en-US" dirty="0" smtClean="0">
                <a:solidFill>
                  <a:srgbClr val="00B0F0"/>
                </a:solidFill>
              </a:rPr>
              <a:t>with page numbers</a:t>
            </a:r>
            <a:endParaRPr lang="en-US" dirty="0">
              <a:solidFill>
                <a:srgbClr val="00B0F0"/>
              </a:solidFill>
            </a:endParaRPr>
          </a:p>
          <a:p>
            <a:pPr marL="0" indent="0">
              <a:buNone/>
            </a:pPr>
            <a:endParaRPr lang="en-US" b="1" dirty="0"/>
          </a:p>
        </p:txBody>
      </p:sp>
    </p:spTree>
    <p:extLst>
      <p:ext uri="{BB962C8B-B14F-4D97-AF65-F5344CB8AC3E}">
        <p14:creationId xmlns:p14="http://schemas.microsoft.com/office/powerpoint/2010/main" val="96340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Title and Abstract</a:t>
            </a: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rgbClr val="FF0000"/>
                </a:solidFill>
              </a:rPr>
              <a:t>Technical report. Legalization of marijuana: potential impact on youth. </a:t>
            </a:r>
          </a:p>
          <a:p>
            <a:pPr marL="0" indent="0">
              <a:buNone/>
            </a:pPr>
            <a:r>
              <a:rPr lang="en-US" sz="2600" dirty="0"/>
              <a:t>This </a:t>
            </a:r>
            <a:r>
              <a:rPr lang="en-US" sz="2600" b="1" dirty="0"/>
              <a:t>technical</a:t>
            </a:r>
            <a:r>
              <a:rPr lang="en-US" sz="2600" dirty="0"/>
              <a:t> </a:t>
            </a:r>
            <a:r>
              <a:rPr lang="en-US" sz="2600" b="1" dirty="0"/>
              <a:t>report</a:t>
            </a:r>
            <a:r>
              <a:rPr lang="en-US" sz="2600" dirty="0"/>
              <a:t> provides historical perspectives and comparisons of various approaches to the legal status of </a:t>
            </a:r>
            <a:r>
              <a:rPr lang="en-US" sz="2600" b="1" dirty="0"/>
              <a:t>marijuana</a:t>
            </a:r>
            <a:r>
              <a:rPr lang="en-US" sz="2600" dirty="0"/>
              <a:t> to aid in forming public policy. Information on the impact that decriminalization and legalization of </a:t>
            </a:r>
            <a:r>
              <a:rPr lang="en-US" sz="2600" b="1" dirty="0"/>
              <a:t>marijuana</a:t>
            </a:r>
            <a:r>
              <a:rPr lang="en-US" sz="2600" dirty="0"/>
              <a:t> could have on adolescents, in addition to concerns surrounding medicinal use of </a:t>
            </a:r>
            <a:r>
              <a:rPr lang="en-US" sz="2600" b="1" dirty="0"/>
              <a:t>marijuana</a:t>
            </a:r>
            <a:r>
              <a:rPr lang="en-US" sz="2600" dirty="0"/>
              <a:t>, are also addressed in this </a:t>
            </a:r>
            <a:r>
              <a:rPr lang="en-US" sz="2600" b="1" dirty="0"/>
              <a:t>report</a:t>
            </a:r>
            <a:r>
              <a:rPr lang="en-US" sz="2600" dirty="0"/>
              <a:t>. Recommendations are included in the accompanying policy statement. </a:t>
            </a:r>
            <a:endParaRPr lang="en-US" sz="2600" b="1" dirty="0"/>
          </a:p>
          <a:p>
            <a:pPr marL="0" indent="0">
              <a:buNone/>
            </a:pPr>
            <a:endParaRPr lang="en-US" dirty="0"/>
          </a:p>
        </p:txBody>
      </p:sp>
      <p:cxnSp>
        <p:nvCxnSpPr>
          <p:cNvPr id="5" name="Straight Connector 4"/>
          <p:cNvCxnSpPr/>
          <p:nvPr/>
        </p:nvCxnSpPr>
        <p:spPr>
          <a:xfrm>
            <a:off x="2057400" y="3886200"/>
            <a:ext cx="38862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000500" y="5486400"/>
            <a:ext cx="4533900" cy="0"/>
          </a:xfrm>
          <a:prstGeom prst="line">
            <a:avLst/>
          </a:prstGeom>
          <a:ln w="254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78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700" b="1" dirty="0" smtClean="0"/>
              <a:t/>
            </a:r>
            <a:br>
              <a:rPr lang="en-US" sz="2700" b="1" dirty="0" smtClean="0"/>
            </a:br>
            <a:r>
              <a:rPr lang="en-US" sz="2700" b="1" dirty="0"/>
              <a:t/>
            </a:r>
            <a:br>
              <a:rPr lang="en-US" sz="2700" b="1" dirty="0"/>
            </a:br>
            <a:r>
              <a:rPr lang="en-US" sz="2700" b="1" dirty="0" smtClean="0">
                <a:solidFill>
                  <a:srgbClr val="FF0000"/>
                </a:solidFill>
              </a:rPr>
              <a:t>Is </a:t>
            </a:r>
            <a:r>
              <a:rPr lang="en-US" sz="2700" b="1" dirty="0">
                <a:solidFill>
                  <a:srgbClr val="FF0000"/>
                </a:solidFill>
              </a:rPr>
              <a:t>marijuana use associated with decreased use of prescription opioids? Toxicological findings from two US national samples of drivers. </a:t>
            </a:r>
            <a:r>
              <a:rPr lang="en-US" sz="3100" b="1" dirty="0">
                <a:solidFill>
                  <a:srgbClr val="FF0000"/>
                </a:solidFill>
              </a:rPr>
              <a:t/>
            </a:r>
            <a:br>
              <a:rPr lang="en-US" sz="3100" b="1" dirty="0">
                <a:solidFill>
                  <a:srgbClr val="FF0000"/>
                </a:solidFill>
              </a:rPr>
            </a:br>
            <a:endParaRPr lang="en-US" sz="3100" dirty="0">
              <a:solidFill>
                <a:srgbClr val="FF0000"/>
              </a:solidFill>
            </a:endParaRPr>
          </a:p>
        </p:txBody>
      </p:sp>
      <p:sp>
        <p:nvSpPr>
          <p:cNvPr id="3" name="Content Placeholder 2"/>
          <p:cNvSpPr>
            <a:spLocks noGrp="1"/>
          </p:cNvSpPr>
          <p:nvPr>
            <p:ph idx="1"/>
          </p:nvPr>
        </p:nvSpPr>
        <p:spPr>
          <a:xfrm>
            <a:off x="457200" y="1524000"/>
            <a:ext cx="8229600" cy="5105400"/>
          </a:xfrm>
        </p:spPr>
        <p:txBody>
          <a:bodyPr>
            <a:normAutofit fontScale="47500" lnSpcReduction="20000"/>
          </a:bodyPr>
          <a:lstStyle/>
          <a:p>
            <a:pPr marL="0" indent="0">
              <a:buNone/>
            </a:pPr>
            <a:r>
              <a:rPr lang="en-US" sz="3400" b="1" dirty="0"/>
              <a:t>Background:</a:t>
            </a:r>
            <a:r>
              <a:rPr lang="en-US" sz="3400" dirty="0"/>
              <a:t> State governments in the United States are increasingly viewing marijuana legalization as a policy option for controlling the opioid epidemic under the premise that marijuana is a less harmful substitute for opioids. The purpose of this study is to assess whether marijuana use is associated with decreased odds of prescription opioid use.</a:t>
            </a:r>
            <a:endParaRPr lang="en-US" sz="3400" b="1" dirty="0"/>
          </a:p>
          <a:p>
            <a:pPr marL="0" indent="0">
              <a:buNone/>
            </a:pPr>
            <a:r>
              <a:rPr lang="en-US" sz="3400" b="1" dirty="0"/>
              <a:t>Methods:</a:t>
            </a:r>
            <a:r>
              <a:rPr lang="en-US" sz="3400" dirty="0"/>
              <a:t> A cross-sectional study design was applied to toxicological testing data from two national samples of drivers: 1) the 2011–2016 Fatality Analysis Reporting System (FARS) and 2) the 2013–2014 National Roadside Survey of Alcohol and Drug Use by Drivers (NRS). Adjusted odds ratios (ORs) and 95% confidence intervals (CIs) estimated from multivariable logistic regression models were used to assess the associations of marijuana use with prescription opioid use and alcohol use.</a:t>
            </a:r>
            <a:endParaRPr lang="en-US" sz="3400" b="1" dirty="0"/>
          </a:p>
          <a:p>
            <a:pPr marL="0" indent="0">
              <a:buNone/>
            </a:pPr>
            <a:r>
              <a:rPr lang="en-US" sz="3400" b="1" dirty="0"/>
              <a:t>Results:</a:t>
            </a:r>
            <a:r>
              <a:rPr lang="en-US" sz="3400" dirty="0"/>
              <a:t> Among the 47,602 drivers from the FARS, 15.7% tested positive for marijuana and 6.9% positive for prescription opioids. Compared with drivers testing negative for marijuana, those testing positive for marijuana were 28% more likely to test positive for prescription opioids (adjusted OR = 1.28, 95% CI = 1.15–1.42). Among the7881 drivers from the NRS, 7.9% tested positive for marijuana and 4.5% positive for prescription opioids. Relative to drivers testing negative for marijuana, those testing positive for marijuana were twice as likely to test positive for prescription opioids (adjusted OR = 2.03, 95% CI = 1.29–3.20). In both study samples, marijuana use was associated with significantly increased odds of alcohol positivity.</a:t>
            </a:r>
            <a:endParaRPr lang="en-US" sz="3400" b="1" dirty="0"/>
          </a:p>
          <a:p>
            <a:pPr marL="0" indent="0">
              <a:buNone/>
            </a:pPr>
            <a:r>
              <a:rPr lang="en-US" sz="3400" b="1" dirty="0"/>
              <a:t>Conclusions: </a:t>
            </a:r>
            <a:r>
              <a:rPr lang="en-US" sz="3400" dirty="0"/>
              <a:t>Drivers who test positive for marijuana are significantly more likely to test positive for prescription opioids. Longitudinal studies with rigorous designs and toxicological testing data are needed to further address the substitution hypothesis between marijuana and prescription opioids.</a:t>
            </a:r>
          </a:p>
          <a:p>
            <a:pPr marL="0" indent="0">
              <a:buNone/>
            </a:pPr>
            <a:r>
              <a:rPr lang="en-US" sz="3400" b="1" dirty="0"/>
              <a:t>Keywords:</a:t>
            </a:r>
            <a:r>
              <a:rPr lang="en-US" sz="3400" dirty="0"/>
              <a:t> Alcohol, Harm reduction, Marijuana, Prescription opioids, Substitution</a:t>
            </a:r>
            <a:endParaRPr lang="en-US" sz="3400" b="1" dirty="0"/>
          </a:p>
          <a:p>
            <a:pPr marL="0" indent="0">
              <a:buNone/>
            </a:pPr>
            <a:endParaRPr lang="en-US" dirty="0"/>
          </a:p>
        </p:txBody>
      </p:sp>
    </p:spTree>
    <p:extLst>
      <p:ext uri="{BB962C8B-B14F-4D97-AF65-F5344CB8AC3E}">
        <p14:creationId xmlns:p14="http://schemas.microsoft.com/office/powerpoint/2010/main" val="8853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solidFill>
                  <a:srgbClr val="FF0000"/>
                </a:solidFill>
              </a:rPr>
              <a:t>TOC: From Sample Technical Report (Blackboard)</a:t>
            </a:r>
            <a:endParaRPr lang="en-US" sz="2800"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914400"/>
            <a:ext cx="5960229"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H="1">
            <a:off x="2209800" y="4038600"/>
            <a:ext cx="152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209800" y="27432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09800" y="27432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828800" y="4924136"/>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828800" y="4934527"/>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1828800" y="6233390"/>
            <a:ext cx="152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844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Paper, divided into sections and subsections as indicated in TOC</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Methodology</a:t>
            </a:r>
          </a:p>
          <a:p>
            <a:r>
              <a:rPr lang="en-US" dirty="0" smtClean="0"/>
              <a:t>Report/Analysis/Findings/Results</a:t>
            </a:r>
          </a:p>
          <a:p>
            <a:pPr marL="0" lvl="0" indent="0">
              <a:buNone/>
            </a:pPr>
            <a:r>
              <a:rPr lang="en-US" sz="2800" dirty="0" smtClean="0">
                <a:solidFill>
                  <a:srgbClr val="00B0F0"/>
                </a:solidFill>
              </a:rPr>
              <a:t>Discussion </a:t>
            </a:r>
            <a:r>
              <a:rPr lang="en-US" sz="2800" dirty="0">
                <a:solidFill>
                  <a:srgbClr val="00B0F0"/>
                </a:solidFill>
              </a:rPr>
              <a:t>of your major findings, which hopefully are related to and can help answer your research questions. The “findings section” should be divided into subsections. </a:t>
            </a:r>
          </a:p>
          <a:p>
            <a:pPr marL="0" indent="0">
              <a:buNone/>
            </a:pPr>
            <a:r>
              <a:rPr lang="en-US" sz="2800" dirty="0" smtClean="0"/>
              <a:t>Suggestion: Start with your response variables (but no need to name them that!). Every section needs to begin with an introductory sentence – words!</a:t>
            </a:r>
            <a:endParaRPr lang="en-US" sz="2800" dirty="0"/>
          </a:p>
        </p:txBody>
      </p:sp>
    </p:spTree>
    <p:extLst>
      <p:ext uri="{BB962C8B-B14F-4D97-AF65-F5344CB8AC3E}">
        <p14:creationId xmlns:p14="http://schemas.microsoft.com/office/powerpoint/2010/main" val="33860680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dirty="0" smtClean="0">
                <a:solidFill>
                  <a:srgbClr val="FF0000"/>
                </a:solidFill>
              </a:rPr>
              <a:t>Suggested first paragraph for report section: Start with response variable(s)</a:t>
            </a:r>
            <a:endParaRPr lang="en-US" sz="3200" dirty="0">
              <a:solidFill>
                <a:srgbClr val="FF0000"/>
              </a:solidFill>
            </a:endParaRPr>
          </a:p>
        </p:txBody>
      </p:sp>
      <p:sp>
        <p:nvSpPr>
          <p:cNvPr id="3" name="Content Placeholder 2"/>
          <p:cNvSpPr>
            <a:spLocks noGrp="1"/>
          </p:cNvSpPr>
          <p:nvPr>
            <p:ph idx="1"/>
          </p:nvPr>
        </p:nvSpPr>
        <p:spPr>
          <a:xfrm>
            <a:off x="381000" y="1143000"/>
            <a:ext cx="8229600" cy="5562600"/>
          </a:xfrm>
        </p:spPr>
        <p:txBody>
          <a:bodyPr>
            <a:normAutofit fontScale="62500" lnSpcReduction="20000"/>
          </a:bodyPr>
          <a:lstStyle/>
          <a:p>
            <a:r>
              <a:rPr lang="en-US" dirty="0" smtClean="0"/>
              <a:t>Marijuana usage: maybe statement tying in with introduction.</a:t>
            </a:r>
          </a:p>
          <a:p>
            <a:r>
              <a:rPr lang="en-US" dirty="0" smtClean="0"/>
              <a:t>Might be a good place for a time series</a:t>
            </a:r>
          </a:p>
          <a:p>
            <a:r>
              <a:rPr lang="en-US" dirty="0" smtClean="0"/>
              <a:t>Analyze responses to MTF question on marijuana usage for 2018 data: table, bargraph, or pie chart. </a:t>
            </a:r>
            <a:r>
              <a:rPr lang="en-US" dirty="0" smtClean="0">
                <a:solidFill>
                  <a:srgbClr val="FF0000"/>
                </a:solidFill>
              </a:rPr>
              <a:t>(One below didn’t have a figure # </a:t>
            </a:r>
            <a:r>
              <a:rPr lang="en-US" dirty="0" smtClean="0">
                <a:solidFill>
                  <a:srgbClr val="7030A0"/>
                </a:solidFill>
              </a:rPr>
              <a:t>No-No!</a:t>
            </a:r>
            <a:r>
              <a:rPr lang="en-US" dirty="0" smtClean="0">
                <a:solidFill>
                  <a:srgbClr val="FF0000"/>
                </a:solidFill>
              </a:rPr>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smtClean="0"/>
          </a:p>
          <a:p>
            <a:endParaRPr lang="en-US" dirty="0"/>
          </a:p>
          <a:p>
            <a:pPr marL="0" indent="0">
              <a:buNone/>
            </a:pPr>
            <a:endParaRPr lang="en-US" dirty="0" smtClean="0"/>
          </a:p>
          <a:p>
            <a:endParaRPr lang="en-US" dirty="0"/>
          </a:p>
          <a:p>
            <a:r>
              <a:rPr lang="en-US" dirty="0" smtClean="0"/>
              <a:t>Might compare to 2017 data: show any change from previous year.</a:t>
            </a:r>
          </a:p>
          <a:p>
            <a:r>
              <a:rPr lang="en-US" dirty="0" smtClean="0"/>
              <a:t>End with transition sentence(s) to subsection(s) that follow.</a:t>
            </a:r>
            <a:endParaRPr lang="en-US" dirty="0"/>
          </a:p>
        </p:txBody>
      </p:sp>
      <p:pic>
        <p:nvPicPr>
          <p:cNvPr id="4" name="Picture 3" descr="https://lh4.googleusercontent.com/SjuYTo3FA8lxu6hW-y3FaMg8zWKe-eulRi6JU4Si6B7-L2UQYzD736gT26jRJ7OytTO0KrYvdk9MYLiX6TjLlsiFbha56NdC8QNef-mzZV6LMauXzkkBAHvEq-K6ughWfZI_r9Xn"/>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0"/>
            <a:ext cx="2819400" cy="2895600"/>
          </a:xfrm>
          <a:prstGeom prst="rect">
            <a:avLst/>
          </a:prstGeom>
          <a:noFill/>
          <a:ln>
            <a:noFill/>
          </a:ln>
        </p:spPr>
      </p:pic>
      <p:cxnSp>
        <p:nvCxnSpPr>
          <p:cNvPr id="6" name="Straight Arrow Connector 5"/>
          <p:cNvCxnSpPr/>
          <p:nvPr/>
        </p:nvCxnSpPr>
        <p:spPr>
          <a:xfrm flipH="1">
            <a:off x="990600" y="2286000"/>
            <a:ext cx="5105400" cy="2895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1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Add subsections – </a:t>
            </a:r>
            <a:br>
              <a:rPr lang="en-US" sz="3200" dirty="0" smtClean="0"/>
            </a:br>
            <a:r>
              <a:rPr lang="en-US" sz="3200" dirty="0" smtClean="0"/>
              <a:t>maybe one per explanatory variable</a:t>
            </a:r>
            <a:endParaRPr lang="en-US" sz="3200" dirty="0"/>
          </a:p>
        </p:txBody>
      </p:sp>
      <p:sp>
        <p:nvSpPr>
          <p:cNvPr id="3" name="Content Placeholder 2"/>
          <p:cNvSpPr>
            <a:spLocks noGrp="1"/>
          </p:cNvSpPr>
          <p:nvPr>
            <p:ph idx="1"/>
          </p:nvPr>
        </p:nvSpPr>
        <p:spPr/>
        <p:txBody>
          <a:bodyPr>
            <a:normAutofit fontScale="85000" lnSpcReduction="10000"/>
          </a:bodyPr>
          <a:lstStyle/>
          <a:p>
            <a:pPr marL="0" indent="0">
              <a:buNone/>
            </a:pPr>
            <a:r>
              <a:rPr lang="en-US" sz="2400" dirty="0" smtClean="0"/>
              <a:t>Subsection 1: Focus on the relationship between your response variable and one of your explanatory variables. </a:t>
            </a:r>
            <a:r>
              <a:rPr lang="en-US" sz="2400" dirty="0" smtClean="0">
                <a:solidFill>
                  <a:srgbClr val="FF0000"/>
                </a:solidFill>
              </a:rPr>
              <a:t>Again, start with an introductory sentence guiding the reader – letting the reader know what this section will be about. (Here you should be essentially introducing one of your research questions – even if you don’t call it a research question.)</a:t>
            </a:r>
          </a:p>
          <a:p>
            <a:pPr marL="0" indent="0">
              <a:buNone/>
            </a:pPr>
            <a:r>
              <a:rPr lang="en-US" sz="2400" b="1" dirty="0" smtClean="0"/>
              <a:t>Example: Relationship Between Sex and Marijuana </a:t>
            </a:r>
            <a:r>
              <a:rPr lang="en-US" sz="2400" b="1" dirty="0"/>
              <a:t>U</a:t>
            </a:r>
            <a:r>
              <a:rPr lang="en-US" sz="2400" b="1" dirty="0" smtClean="0"/>
              <a:t>sage </a:t>
            </a:r>
          </a:p>
          <a:p>
            <a:r>
              <a:rPr lang="en-US" sz="2200" b="1" dirty="0" smtClean="0">
                <a:solidFill>
                  <a:srgbClr val="7030A0"/>
                </a:solidFill>
              </a:rPr>
              <a:t>Results from chi-squared test</a:t>
            </a:r>
            <a:r>
              <a:rPr lang="en-US" sz="2200" dirty="0" smtClean="0"/>
              <a:t>: relationship is significant</a:t>
            </a:r>
          </a:p>
          <a:p>
            <a:r>
              <a:rPr lang="en-US" sz="2200" dirty="0" smtClean="0"/>
              <a:t>If yes, explore the nature of the relationship: show an appropriate graphic display: bar chart representing the conditional distribution of the response variable for each level of the explanatory variable. </a:t>
            </a:r>
            <a:r>
              <a:rPr lang="en-US" sz="2200" b="1" dirty="0" smtClean="0">
                <a:solidFill>
                  <a:srgbClr val="7030A0"/>
                </a:solidFill>
              </a:rPr>
              <a:t>Give this display a figure # and caption. </a:t>
            </a:r>
          </a:p>
          <a:p>
            <a:r>
              <a:rPr lang="en-US" sz="2200" dirty="0" smtClean="0"/>
              <a:t>Describe the relationship you see in that display in words. </a:t>
            </a:r>
            <a:r>
              <a:rPr lang="en-US" sz="2200" b="1" dirty="0" smtClean="0"/>
              <a:t>Do not assume that the reader sees what you see! </a:t>
            </a:r>
            <a:r>
              <a:rPr lang="en-US" sz="2200" dirty="0" smtClean="0"/>
              <a:t>Point out patterns within a distribution or between the distributions for levels of the explanatory variable. </a:t>
            </a:r>
            <a:r>
              <a:rPr lang="en-US" sz="2200" b="1" dirty="0" smtClean="0"/>
              <a:t>Do not just list the percentages </a:t>
            </a:r>
            <a:r>
              <a:rPr lang="en-US" sz="2200" dirty="0" smtClean="0"/>
              <a:t>– help the reader see differences.</a:t>
            </a:r>
          </a:p>
          <a:p>
            <a:pPr marL="0" indent="0">
              <a:buNone/>
            </a:pPr>
            <a:endParaRPr lang="en-US" sz="2000" dirty="0"/>
          </a:p>
        </p:txBody>
      </p:sp>
    </p:spTree>
    <p:extLst>
      <p:ext uri="{BB962C8B-B14F-4D97-AF65-F5344CB8AC3E}">
        <p14:creationId xmlns:p14="http://schemas.microsoft.com/office/powerpoint/2010/main" val="38204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1752</TotalTime>
  <Words>1054</Words>
  <Application>Microsoft Office PowerPoint</Application>
  <PresentationFormat>On-screen Show (4:3)</PresentationFormat>
  <Paragraphs>112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Stage 2 Technical Report</vt:lpstr>
      <vt:lpstr>Moving on: Stage 3</vt:lpstr>
      <vt:lpstr>Following the Title Page</vt:lpstr>
      <vt:lpstr>Examples: Title and Abstract</vt:lpstr>
      <vt:lpstr>  Is marijuana use associated with decreased use of prescription opioids? Toxicological findings from two US national samples of drivers.  </vt:lpstr>
      <vt:lpstr>TOC: From Sample Technical Report (Blackboard)</vt:lpstr>
      <vt:lpstr>Paper, divided into sections and subsections as indicated in TOC</vt:lpstr>
      <vt:lpstr>Suggested first paragraph for report section: Start with response variable(s)</vt:lpstr>
      <vt:lpstr>Add subsections –  maybe one per explanatory variable</vt:lpstr>
      <vt:lpstr>Example: Reporting Outcome of Chi-Square Test</vt:lpstr>
      <vt:lpstr>PowerPoint Presentation</vt:lpstr>
      <vt:lpstr>You have completed your analysis: Now What?</vt:lpstr>
      <vt:lpstr>References (Use any reputable style)</vt:lpstr>
      <vt:lpstr>Last Thing: Appendix</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Report</dc:title>
  <dc:creator>Marsha</dc:creator>
  <cp:lastModifiedBy>Marsha</cp:lastModifiedBy>
  <cp:revision>28</cp:revision>
  <cp:lastPrinted>2020-11-12T02:25:00Z</cp:lastPrinted>
  <dcterms:created xsi:type="dcterms:W3CDTF">2020-04-09T13:35:05Z</dcterms:created>
  <dcterms:modified xsi:type="dcterms:W3CDTF">2021-04-20T14:06:42Z</dcterms:modified>
</cp:coreProperties>
</file>