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3DE12-9592-4754-94D7-E16ED4C222F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6BAB3-C9D6-4085-8AEC-B20C3F032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39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1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C25E-D362-4B7B-8BA0-73ED4A9192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A51F-26FC-4E7F-BD99-1658EC941C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9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libguides.com/citationhel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prove,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cause and effect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Should be </a:t>
            </a:r>
            <a:r>
              <a:rPr lang="en-US" dirty="0" smtClean="0">
                <a:solidFill>
                  <a:srgbClr val="FF0000"/>
                </a:solidFill>
              </a:rPr>
              <a:t>informative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Report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7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 For </a:t>
            </a:r>
            <a:r>
              <a:rPr lang="en-US" dirty="0" smtClean="0"/>
              <a:t>Work 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 </a:t>
            </a:r>
            <a:r>
              <a:rPr lang="en-US" dirty="0" smtClean="0"/>
              <a:t>April 19th: </a:t>
            </a:r>
            <a:r>
              <a:rPr lang="en-US" dirty="0" smtClean="0"/>
              <a:t>Groups present topics via Teams</a:t>
            </a:r>
          </a:p>
          <a:p>
            <a:r>
              <a:rPr lang="en-US" dirty="0" smtClean="0"/>
              <a:t>Continue working on Stage 2: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If necessary, modify your data frame.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 smtClean="0"/>
              <a:t>Research articles to provide support in paper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 smtClean="0"/>
              <a:t>Draft </a:t>
            </a:r>
            <a:r>
              <a:rPr lang="en-US" dirty="0" smtClean="0"/>
              <a:t>of Introduction and Methodology section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 smtClean="0"/>
              <a:t>Add to report section:(Recall each Team member: Take a section and complete an analysis</a:t>
            </a:r>
            <a:r>
              <a:rPr lang="en-US" dirty="0" smtClean="0"/>
              <a:t>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Citation Guide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pitt.libguides.com/citationhelp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APA </a:t>
            </a:r>
          </a:p>
          <a:p>
            <a:pPr marL="0" indent="0">
              <a:buNone/>
            </a:pPr>
            <a:r>
              <a:rPr lang="en-US" dirty="0" smtClean="0"/>
              <a:t>MLA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 2: Write drafts: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1338" y="914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Introduction</a:t>
            </a:r>
            <a:r>
              <a:rPr lang="en-US" b="1" dirty="0"/>
              <a:t> – should contain descriptions of the following:</a:t>
            </a:r>
            <a:endParaRPr lang="en-US" dirty="0"/>
          </a:p>
          <a:p>
            <a:pPr lvl="0"/>
            <a:r>
              <a:rPr lang="en-US" b="1" dirty="0"/>
              <a:t>What report is about</a:t>
            </a:r>
            <a:endParaRPr lang="en-US" dirty="0"/>
          </a:p>
          <a:p>
            <a:pPr lvl="0"/>
            <a:r>
              <a:rPr lang="en-US" b="1" dirty="0"/>
              <a:t>Why topic is important (Give reader a reason that they should be interested in reading your report.)</a:t>
            </a:r>
            <a:endParaRPr lang="en-US" dirty="0"/>
          </a:p>
          <a:p>
            <a:pPr lvl="0"/>
            <a:r>
              <a:rPr lang="en-US" b="1" dirty="0"/>
              <a:t>Introduce research questions that you hope to answer (Don’t need to be a list – more about what you plan to investigate.)</a:t>
            </a:r>
            <a:endParaRPr lang="en-US" dirty="0"/>
          </a:p>
          <a:p>
            <a:pPr lvl="0"/>
            <a:r>
              <a:rPr lang="en-US" b="1" dirty="0"/>
              <a:t>Support why topic is important with a discussion from a research article or news article. (Want at least two references beyond MTF codebook, at least one must be from a research article as opposed to a newspaper article.)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8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Methodology (two parts)</a:t>
            </a:r>
            <a:endParaRPr lang="en-US" dirty="0"/>
          </a:p>
          <a:p>
            <a:pPr lvl="0"/>
            <a:r>
              <a:rPr lang="en-US" b="1" dirty="0"/>
              <a:t>Establish quality of your data: say something about organization or study charged with collecting the data, describe sampling plan, discuss potential bias, potential flaws in study, etc. </a:t>
            </a:r>
            <a:endParaRPr lang="en-US" dirty="0"/>
          </a:p>
          <a:p>
            <a:pPr lvl="0"/>
            <a:r>
              <a:rPr lang="en-US" b="1" dirty="0"/>
              <a:t>Discuss statistical techniques that you plan to use in your analyses.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69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Report: </a:t>
            </a:r>
            <a:r>
              <a:rPr lang="en-US" sz="2000" b="1" dirty="0"/>
              <a:t> Each team member should write one section of the report (draft): </a:t>
            </a:r>
            <a:endParaRPr lang="en-US" sz="2000" b="1" dirty="0" smtClean="0"/>
          </a:p>
          <a:p>
            <a:r>
              <a:rPr lang="en-US" sz="2000" dirty="0"/>
              <a:t>Take a research question involving two </a:t>
            </a:r>
            <a:r>
              <a:rPr lang="en-US" sz="2000" dirty="0" smtClean="0"/>
              <a:t>variables. </a:t>
            </a:r>
            <a:r>
              <a:rPr lang="en-US" sz="2000" dirty="0"/>
              <a:t>Create two-way frequency table – use it as basis for  analysis of the relationship of the </a:t>
            </a:r>
            <a:r>
              <a:rPr lang="en-US" sz="2000" dirty="0" smtClean="0"/>
              <a:t>two variables</a:t>
            </a:r>
          </a:p>
          <a:p>
            <a:r>
              <a:rPr lang="en-US" sz="2000" dirty="0" smtClean="0"/>
              <a:t>Start with a chi-square test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onditional </a:t>
            </a:r>
            <a:r>
              <a:rPr lang="en-US" sz="2000" dirty="0"/>
              <a:t>percentages for the response variable for each level of </a:t>
            </a:r>
            <a:r>
              <a:rPr lang="en-US" sz="2000" dirty="0" smtClean="0"/>
              <a:t>the </a:t>
            </a:r>
            <a:r>
              <a:rPr lang="en-US" sz="2000" dirty="0"/>
              <a:t>explanatory variable. </a:t>
            </a:r>
            <a:endParaRPr lang="en-US" sz="2000" dirty="0" smtClean="0"/>
          </a:p>
          <a:p>
            <a:r>
              <a:rPr lang="en-US" sz="2000" dirty="0" smtClean="0"/>
              <a:t>Graphic display</a:t>
            </a:r>
          </a:p>
          <a:p>
            <a:r>
              <a:rPr lang="en-US" sz="2000" smtClean="0"/>
              <a:t>Discussion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2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Establish quality of your </a:t>
            </a:r>
            <a:r>
              <a:rPr lang="en-US" dirty="0" smtClean="0">
                <a:solidFill>
                  <a:srgbClr val="0070C0"/>
                </a:solidFill>
              </a:rPr>
              <a:t>data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Discuss </a:t>
            </a:r>
            <a:r>
              <a:rPr lang="en-US" dirty="0">
                <a:solidFill>
                  <a:srgbClr val="0070C0"/>
                </a:solidFill>
              </a:rPr>
              <a:t>statistical techniques </a:t>
            </a:r>
            <a:r>
              <a:rPr lang="en-US" dirty="0" smtClean="0">
                <a:solidFill>
                  <a:srgbClr val="0070C0"/>
                </a:solidFill>
              </a:rPr>
              <a:t>you will use </a:t>
            </a:r>
            <a:r>
              <a:rPr lang="en-US" dirty="0">
                <a:solidFill>
                  <a:srgbClr val="0070C0"/>
                </a:solidFill>
              </a:rPr>
              <a:t>in your analyses.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Establishing Data Quality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Where did data come from? Who collected it? Who funded it? (Reputable?)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Ongoing study? If so, how long?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Specifics about sampling plan:</a:t>
            </a:r>
          </a:p>
          <a:p>
            <a:pPr marL="731520">
              <a:buFont typeface="Wingdings" panose="05000000000000000000" pitchFamily="2" charset="2"/>
              <a:buChar char="Ø"/>
            </a:pPr>
            <a:r>
              <a:rPr lang="en-US" sz="2400" dirty="0" smtClean="0"/>
              <a:t>Population under study</a:t>
            </a:r>
          </a:p>
          <a:p>
            <a:pPr marL="731520">
              <a:buFont typeface="Wingdings" panose="05000000000000000000" pitchFamily="2" charset="2"/>
              <a:buChar char="Ø"/>
            </a:pPr>
            <a:r>
              <a:rPr lang="en-US" sz="2400" dirty="0" smtClean="0"/>
              <a:t>How many students participated (in 12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grade survey)?</a:t>
            </a:r>
          </a:p>
          <a:p>
            <a:pPr marL="731520">
              <a:buFont typeface="Wingdings" panose="05000000000000000000" pitchFamily="2" charset="2"/>
              <a:buChar char="Ø"/>
            </a:pPr>
            <a:r>
              <a:rPr lang="en-US" sz="2400" dirty="0" smtClean="0"/>
              <a:t>Specifics about sampling plan (representative)?</a:t>
            </a:r>
          </a:p>
          <a:p>
            <a:pPr marL="1188720">
              <a:buFont typeface="Wingdings" panose="05000000000000000000" pitchFamily="2" charset="2"/>
              <a:buChar char="§"/>
            </a:pPr>
            <a:r>
              <a:rPr lang="en-US" sz="2400" dirty="0" smtClean="0"/>
              <a:t>How were students selected</a:t>
            </a:r>
          </a:p>
          <a:p>
            <a:pPr marL="1188720">
              <a:buFont typeface="Wingdings" panose="05000000000000000000" pitchFamily="2" charset="2"/>
              <a:buChar char="§"/>
            </a:pPr>
            <a:r>
              <a:rPr lang="en-US" sz="2400" dirty="0" smtClean="0"/>
              <a:t>When was survey administered?</a:t>
            </a:r>
          </a:p>
          <a:p>
            <a:pPr marL="1188720">
              <a:buFont typeface="Wingdings" panose="05000000000000000000" pitchFamily="2" charset="2"/>
              <a:buChar char="§"/>
            </a:pPr>
            <a:r>
              <a:rPr lang="en-US" sz="2400" dirty="0" smtClean="0"/>
              <a:t>Issues related to undercoverage</a:t>
            </a:r>
          </a:p>
          <a:p>
            <a:pPr marL="1188720">
              <a:buFont typeface="Wingdings" panose="05000000000000000000" pitchFamily="2" charset="2"/>
              <a:buChar char="§"/>
            </a:pPr>
            <a:r>
              <a:rPr lang="en-US" sz="2400" dirty="0" smtClean="0"/>
              <a:t>Issues related to nonresponse</a:t>
            </a:r>
          </a:p>
          <a:p>
            <a:pPr marL="1188720">
              <a:buFont typeface="Wingdings" panose="05000000000000000000" pitchFamily="2" charset="2"/>
              <a:buChar char="§"/>
            </a:pPr>
            <a:r>
              <a:rPr lang="en-US" sz="2400" dirty="0" smtClean="0"/>
              <a:t>Measures to protect confidentiality</a:t>
            </a:r>
          </a:p>
          <a:p>
            <a:pPr marL="73152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73152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</a:t>
            </a:r>
          </a:p>
          <a:p>
            <a:r>
              <a:rPr lang="en-US" dirty="0" smtClean="0"/>
              <a:t>Two-way tables</a:t>
            </a:r>
          </a:p>
          <a:p>
            <a:r>
              <a:rPr lang="en-US" dirty="0" smtClean="0"/>
              <a:t>Time series</a:t>
            </a:r>
          </a:p>
          <a:p>
            <a:r>
              <a:rPr lang="en-US" dirty="0" smtClean="0"/>
              <a:t>R for analysis</a:t>
            </a:r>
          </a:p>
          <a:p>
            <a:r>
              <a:rPr lang="en-US" dirty="0" smtClean="0"/>
              <a:t>Preparation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Reporting on chi-square test results:</a:t>
            </a:r>
          </a:p>
          <a:p>
            <a:pPr marL="0" indent="0">
              <a:buNone/>
            </a:pPr>
            <a:r>
              <a:rPr lang="en-US" dirty="0" smtClean="0"/>
              <a:t>        The association between A and B is found 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be significant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= ___, df = ___, p = ___).</a:t>
            </a:r>
          </a:p>
          <a:p>
            <a:pPr marL="0" indent="0">
              <a:buNone/>
            </a:pPr>
            <a:r>
              <a:rPr lang="en-US" dirty="0" smtClean="0"/>
              <a:t>No need to state: Reject null hypothesis, etc.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81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2946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4" y="2819400"/>
            <a:ext cx="7368706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28950"/>
            <a:ext cx="923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572000"/>
            <a:ext cx="160496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4801"/>
            <a:ext cx="4038601" cy="2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733800" y="23622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399" y="25908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" y="3086236"/>
            <a:ext cx="4619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876800"/>
            <a:ext cx="457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" y="5924550"/>
            <a:ext cx="4686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3657600"/>
            <a:ext cx="990600" cy="381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5209" y="6019800"/>
            <a:ext cx="1967490" cy="30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0600" y="5400675"/>
            <a:ext cx="3124200" cy="390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48161"/>
            <a:ext cx="27051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stCxn id="2054" idx="1"/>
          </p:cNvCxnSpPr>
          <p:nvPr/>
        </p:nvCxnSpPr>
        <p:spPr>
          <a:xfrm flipH="1">
            <a:off x="1676400" y="3643449"/>
            <a:ext cx="381000" cy="204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66800" y="5334000"/>
            <a:ext cx="234315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4895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" y="3276600"/>
            <a:ext cx="5476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2" y="1905000"/>
            <a:ext cx="4629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Begins with introductory sentence(s).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Any graphic display must have a Figure # and caption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Any table must have a Table # and caption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810000"/>
            <a:ext cx="518855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2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7C0401CE50864FA3C5931A4C5A5140" ma:contentTypeVersion="15" ma:contentTypeDescription="Create a new document." ma:contentTypeScope="" ma:versionID="b7303a597b85553b231bd8b6dbb13cb1">
  <xsd:schema xmlns:xsd="http://www.w3.org/2001/XMLSchema" xmlns:xs="http://www.w3.org/2001/XMLSchema" xmlns:p="http://schemas.microsoft.com/office/2006/metadata/properties" xmlns:ns1="http://schemas.microsoft.com/sharepoint/v3" xmlns:ns3="cb33ccb5-bbc9-40a1-8879-f03b4afd0bf6" xmlns:ns4="609a5c3a-b1a4-4f3a-b1be-f5827d030d35" targetNamespace="http://schemas.microsoft.com/office/2006/metadata/properties" ma:root="true" ma:fieldsID="c18930d23ae90e54d3d2256cb333c09c" ns1:_="" ns3:_="" ns4:_="">
    <xsd:import namespace="http://schemas.microsoft.com/sharepoint/v3"/>
    <xsd:import namespace="cb33ccb5-bbc9-40a1-8879-f03b4afd0bf6"/>
    <xsd:import namespace="609a5c3a-b1a4-4f3a-b1be-f5827d030d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3ccb5-bbc9-40a1-8879-f03b4afd0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a5c3a-b1a4-4f3a-b1be-f5827d030d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E8B553A-A67E-43CF-BCD2-0213D3449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33ccb5-bbc9-40a1-8879-f03b4afd0bf6"/>
    <ds:schemaRef ds:uri="609a5c3a-b1a4-4f3a-b1be-f5827d030d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200FAC-6083-4B54-B141-7082EC4C3A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5C686-DBE9-45D5-AEC2-CE45F2990ED2}">
  <ds:schemaRefs>
    <ds:schemaRef ds:uri="cb33ccb5-bbc9-40a1-8879-f03b4afd0bf6"/>
    <ds:schemaRef ds:uri="http://purl.org/dc/terms/"/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09a5c3a-b1a4-4f3a-b1be-f5827d030d3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483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Equation.BREE4</vt:lpstr>
      <vt:lpstr>Technical Report</vt:lpstr>
      <vt:lpstr>Methodology</vt:lpstr>
      <vt:lpstr>Establishing Data Quality</vt:lpstr>
      <vt:lpstr>Statistical Techniques</vt:lpstr>
      <vt:lpstr>Report</vt:lpstr>
      <vt:lpstr>PowerPoint Presentation</vt:lpstr>
      <vt:lpstr>PowerPoint Presentation</vt:lpstr>
      <vt:lpstr>PowerPoint Presentation</vt:lpstr>
      <vt:lpstr>Structure of Section</vt:lpstr>
      <vt:lpstr>Expectations For Work on Report</vt:lpstr>
      <vt:lpstr>Citation Guide</vt:lpstr>
      <vt:lpstr>Stage 2: Write drafts:</vt:lpstr>
      <vt:lpstr>Stage 2 (continued)</vt:lpstr>
      <vt:lpstr>Stage 2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Report</dc:title>
  <dc:creator>Marsha</dc:creator>
  <cp:lastModifiedBy>Davis,Marsha J.(Mathematical Sciences)</cp:lastModifiedBy>
  <cp:revision>16</cp:revision>
  <cp:lastPrinted>2020-11-09T17:42:29Z</cp:lastPrinted>
  <dcterms:created xsi:type="dcterms:W3CDTF">2020-04-09T13:35:05Z</dcterms:created>
  <dcterms:modified xsi:type="dcterms:W3CDTF">2021-04-13T17:47:53Z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0x010100E67C0401CE50864FA3C5931A4C5A5140</vt:lpwstr>
  </property>
</Properties>
</file>