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6" r:id="rId10"/>
    <p:sldId id="278" r:id="rId11"/>
    <p:sldId id="279" r:id="rId12"/>
    <p:sldId id="264" r:id="rId13"/>
    <p:sldId id="265" r:id="rId14"/>
    <p:sldId id="272" r:id="rId15"/>
    <p:sldId id="274" r:id="rId16"/>
    <p:sldId id="273" r:id="rId17"/>
    <p:sldId id="275" r:id="rId18"/>
    <p:sldId id="280" r:id="rId19"/>
    <p:sldId id="266" r:id="rId20"/>
    <p:sldId id="267" r:id="rId21"/>
    <p:sldId id="282" r:id="rId22"/>
    <p:sldId id="268" r:id="rId23"/>
    <p:sldId id="283" r:id="rId24"/>
    <p:sldId id="269" r:id="rId25"/>
    <p:sldId id="270" r:id="rId26"/>
    <p:sldId id="271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1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EF002-9811-42F1-B0FF-1226CAFBA9D5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A118-A132-49EB-9056-CE6EC5D9B1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03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2A47-1BFA-46C9-A272-1FAD02CA22A5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F8F4-8888-4116-A0D7-0A46BD4211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6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2A47-1BFA-46C9-A272-1FAD02CA22A5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F8F4-8888-4116-A0D7-0A46BD4211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3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2A47-1BFA-46C9-A272-1FAD02CA22A5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F8F4-8888-4116-A0D7-0A46BD4211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3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2A47-1BFA-46C9-A272-1FAD02CA22A5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F8F4-8888-4116-A0D7-0A46BD4211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8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2A47-1BFA-46C9-A272-1FAD02CA22A5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F8F4-8888-4116-A0D7-0A46BD4211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6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2A47-1BFA-46C9-A272-1FAD02CA22A5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F8F4-8888-4116-A0D7-0A46BD4211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7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2A47-1BFA-46C9-A272-1FAD02CA22A5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F8F4-8888-4116-A0D7-0A46BD4211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7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2A47-1BFA-46C9-A272-1FAD02CA22A5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F8F4-8888-4116-A0D7-0A46BD4211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5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2A47-1BFA-46C9-A272-1FAD02CA22A5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F8F4-8888-4116-A0D7-0A46BD4211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2A47-1BFA-46C9-A272-1FAD02CA22A5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F8F4-8888-4116-A0D7-0A46BD4211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8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2A47-1BFA-46C9-A272-1FAD02CA22A5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F8F4-8888-4116-A0D7-0A46BD4211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1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82A47-1BFA-46C9-A272-1FAD02CA22A5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EF8F4-8888-4116-A0D7-0A46BD4211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Chi-Squared Significance </a:t>
            </a:r>
            <a:r>
              <a:rPr lang="en-US" sz="3200" b="1" dirty="0" smtClean="0">
                <a:solidFill>
                  <a:srgbClr val="00B0F0"/>
                </a:solidFill>
              </a:rPr>
              <a:t>Tests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5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Example: Smoking Status and Lung Cancer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Suppose that you selected a sample of 500 people 25 years ago to study the possible effect of smoking on lung cancer.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Inference: Want to know what sample can tell us about population</a:t>
            </a:r>
          </a:p>
          <a:p>
            <a:pPr marL="0" indent="0">
              <a:buNone/>
            </a:pPr>
            <a:r>
              <a:rPr lang="en-US" dirty="0" smtClean="0"/>
              <a:t>Variables:  </a:t>
            </a:r>
            <a:endParaRPr lang="en-US" dirty="0"/>
          </a:p>
          <a:p>
            <a:pPr marL="548640"/>
            <a:r>
              <a:rPr lang="en-US" dirty="0"/>
              <a:t>Smoker: Yes    No</a:t>
            </a:r>
          </a:p>
          <a:p>
            <a:pPr marL="548640"/>
            <a:r>
              <a:rPr lang="en-US" dirty="0"/>
              <a:t>Contracted Lung Cancer: Yes   No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7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Graph of Chi-Square Density 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1"/>
            <a:ext cx="6858000" cy="48006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957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Graph of Chi-Square Density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7543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885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Determining a </a:t>
            </a:r>
            <a:r>
              <a:rPr lang="en-US" sz="3200" b="1" i="1" dirty="0" smtClean="0">
                <a:solidFill>
                  <a:srgbClr val="00B0F0"/>
                </a:solidFill>
              </a:rPr>
              <a:t>p</a:t>
            </a:r>
            <a:r>
              <a:rPr lang="en-US" sz="3200" b="1" dirty="0" smtClean="0">
                <a:solidFill>
                  <a:srgbClr val="00B0F0"/>
                </a:solidFill>
              </a:rPr>
              <a:t>-value (continued)</a:t>
            </a:r>
            <a:br>
              <a:rPr lang="en-US" sz="3200" b="1" dirty="0" smtClean="0">
                <a:solidFill>
                  <a:srgbClr val="00B0F0"/>
                </a:solidFill>
              </a:rPr>
            </a:br>
            <a:r>
              <a:rPr lang="en-US" sz="3200" b="1" dirty="0" smtClean="0">
                <a:solidFill>
                  <a:srgbClr val="00B0F0"/>
                </a:solidFill>
              </a:rPr>
              <a:t>Chi-square Density</a:t>
            </a:r>
            <a:endParaRPr lang="en-US" sz="3200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7818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80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Making a Decision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If </a:t>
            </a:r>
            <a:r>
              <a:rPr lang="en-US" sz="2800" b="1" i="1" dirty="0" smtClean="0"/>
              <a:t>p</a:t>
            </a:r>
            <a:r>
              <a:rPr lang="en-US" sz="2800" b="1" dirty="0" smtClean="0"/>
              <a:t>-value &lt; 0.05, reject the null hypothesis in favor of the alternative.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Here </a:t>
            </a:r>
            <a:r>
              <a:rPr lang="en-US" sz="2800" b="1" i="1" dirty="0" smtClean="0">
                <a:solidFill>
                  <a:srgbClr val="7030A0"/>
                </a:solidFill>
              </a:rPr>
              <a:t>p</a:t>
            </a:r>
            <a:r>
              <a:rPr lang="en-US" sz="2800" b="1" dirty="0" smtClean="0">
                <a:solidFill>
                  <a:srgbClr val="7030A0"/>
                </a:solidFill>
              </a:rPr>
              <a:t> ≈ 0.3678. </a:t>
            </a:r>
            <a:r>
              <a:rPr lang="en-US" sz="2800" b="1" dirty="0">
                <a:solidFill>
                  <a:srgbClr val="7030A0"/>
                </a:solidFill>
              </a:rPr>
              <a:t>It is reasonably likely to observe a value from this distribution as or more extreme than the calculated </a:t>
            </a:r>
            <a:r>
              <a:rPr lang="en-US" sz="2800" b="1" dirty="0" smtClean="0">
                <a:solidFill>
                  <a:srgbClr val="7030A0"/>
                </a:solidFill>
              </a:rPr>
              <a:t>chi-square value </a:t>
            </a:r>
            <a:r>
              <a:rPr lang="en-US" sz="2800" b="1" dirty="0">
                <a:solidFill>
                  <a:srgbClr val="7030A0"/>
                </a:solidFill>
              </a:rPr>
              <a:t>– it happens fairly frequently, roughly </a:t>
            </a:r>
            <a:r>
              <a:rPr lang="en-US" sz="2800" b="1" dirty="0" smtClean="0">
                <a:solidFill>
                  <a:srgbClr val="7030A0"/>
                </a:solidFill>
              </a:rPr>
              <a:t>37% </a:t>
            </a:r>
            <a:r>
              <a:rPr lang="en-US" sz="2800" b="1" dirty="0">
                <a:solidFill>
                  <a:srgbClr val="7030A0"/>
                </a:solidFill>
              </a:rPr>
              <a:t>of the time</a:t>
            </a:r>
            <a:r>
              <a:rPr lang="en-US" sz="2800" b="1" dirty="0" smtClean="0">
                <a:solidFill>
                  <a:srgbClr val="7030A0"/>
                </a:solidFill>
              </a:rPr>
              <a:t>. (No conflict with null hypothesis.)</a:t>
            </a: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Conclusion: Insufficient evidence to reject the null hypothesis. (Data don’t appear at odds with null hypothesis.)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5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How do we do this in </a:t>
            </a:r>
            <a:r>
              <a:rPr lang="en-US" sz="3200" b="1" i="1" dirty="0" smtClean="0">
                <a:solidFill>
                  <a:srgbClr val="00B0F0"/>
                </a:solidFill>
              </a:rPr>
              <a:t>R</a:t>
            </a:r>
            <a:r>
              <a:rPr lang="en-US" sz="3200" b="1" dirty="0" smtClean="0">
                <a:solidFill>
                  <a:srgbClr val="00B0F0"/>
                </a:solidFill>
              </a:rPr>
              <a:t>?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8153400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940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919163"/>
            <a:ext cx="87820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362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45817"/>
            <a:ext cx="73914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M &lt;- as.table(rbind(c(21,39), c(129,311)))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I put command above in (  ) so that the table 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will print without my having to add M to the next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line of code.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dimnames</a:t>
            </a:r>
            <a:r>
              <a:rPr lang="en-US" dirty="0" smtClean="0"/>
              <a:t>(M</a:t>
            </a:r>
            <a:r>
              <a:rPr lang="en-US" dirty="0" smtClean="0"/>
              <a:t>) &lt;- list(Cancer_Status = c("Cancer", "</a:t>
            </a:r>
            <a:r>
              <a:rPr lang="en-US" dirty="0" smtClean="0"/>
              <a:t>No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    Cancer</a:t>
            </a:r>
            <a:r>
              <a:rPr lang="en-US" dirty="0" smtClean="0"/>
              <a:t>"), Smoking_Status = c("Smoker", "Non-Smoker</a:t>
            </a:r>
            <a:r>
              <a:rPr lang="en-US" dirty="0" smtClean="0"/>
              <a:t>")))</a:t>
            </a:r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Xsq &lt;- chisq.test(M)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# Applies Yates correction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000" dirty="0" smtClean="0"/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/>
              <a:t>Xsq &lt;- chisq.test(M, correct = FALSE)) </a:t>
            </a:r>
          </a:p>
          <a:p>
            <a:r>
              <a:rPr lang="en-US" dirty="0"/>
              <a:t> </a:t>
            </a:r>
            <a:r>
              <a:rPr lang="en-US" dirty="0" smtClean="0"/>
              <a:t>	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Note</a:t>
            </a:r>
            <a:r>
              <a:rPr lang="en-US" dirty="0" smtClean="0">
                <a:solidFill>
                  <a:srgbClr val="FF0000"/>
                </a:solidFill>
              </a:rPr>
              <a:t>: Xsq is a data frame.</a:t>
            </a:r>
          </a:p>
          <a:p>
            <a:r>
              <a:rPr lang="en-US" dirty="0" smtClean="0"/>
              <a:t>Xsq$observed</a:t>
            </a:r>
          </a:p>
          <a:p>
            <a:r>
              <a:rPr lang="en-US" dirty="0" smtClean="0"/>
              <a:t>Xsq$expected</a:t>
            </a:r>
          </a:p>
          <a:p>
            <a:r>
              <a:rPr lang="en-US" dirty="0" smtClean="0"/>
              <a:t>Xsq$p.value</a:t>
            </a:r>
          </a:p>
          <a:p>
            <a:r>
              <a:rPr lang="en-US" dirty="0" smtClean="0"/>
              <a:t>Xsq$statistic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990600"/>
            <a:ext cx="1295400" cy="79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86000"/>
            <a:ext cx="3279807" cy="95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38917"/>
            <a:ext cx="59055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19600"/>
            <a:ext cx="34861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694" y="4686300"/>
            <a:ext cx="21336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994" y="5188324"/>
            <a:ext cx="17145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176" y="5555036"/>
            <a:ext cx="28098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596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Further Analysis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Explanatory variable: Smoking Status</a:t>
            </a:r>
          </a:p>
          <a:p>
            <a:pPr marL="0" indent="0">
              <a:buNone/>
            </a:pPr>
            <a:r>
              <a:rPr lang="en-US" sz="2000" dirty="0" smtClean="0"/>
              <a:t>Response variable: Cancer Status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We want the conditional </a:t>
            </a:r>
            <a:r>
              <a:rPr lang="en-US" sz="2000" dirty="0" smtClean="0">
                <a:solidFill>
                  <a:srgbClr val="FF0000"/>
                </a:solidFill>
              </a:rPr>
              <a:t>distributions </a:t>
            </a:r>
            <a:r>
              <a:rPr lang="en-US" sz="2000" dirty="0" smtClean="0">
                <a:solidFill>
                  <a:srgbClr val="FF0000"/>
                </a:solidFill>
              </a:rPr>
              <a:t>of Cancer Status for each level of Smoking Status, </a:t>
            </a:r>
            <a:r>
              <a:rPr lang="en-US" sz="2000" b="1" dirty="0" smtClean="0">
                <a:solidFill>
                  <a:srgbClr val="FF0000"/>
                </a:solidFill>
              </a:rPr>
              <a:t>in this case, </a:t>
            </a:r>
            <a:r>
              <a:rPr lang="en-US" sz="2000" b="1" u="sng" dirty="0" smtClean="0">
                <a:solidFill>
                  <a:srgbClr val="FF0000"/>
                </a:solidFill>
              </a:rPr>
              <a:t>column proportions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 smtClean="0"/>
              <a:t>Options(digits = 4)</a:t>
            </a:r>
          </a:p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M_Col_Perc</a:t>
            </a:r>
            <a:r>
              <a:rPr lang="en-US" sz="2000" dirty="0" smtClean="0"/>
              <a:t> </a:t>
            </a:r>
            <a:r>
              <a:rPr lang="en-US" sz="2000" dirty="0" smtClean="0"/>
              <a:t>&lt;-</a:t>
            </a:r>
            <a:r>
              <a:rPr lang="en-US" sz="2000" dirty="0" err="1" smtClean="0"/>
              <a:t>prop.table</a:t>
            </a:r>
            <a:r>
              <a:rPr lang="en-US" sz="2000" dirty="0" smtClean="0"/>
              <a:t>(M,2</a:t>
            </a:r>
            <a:r>
              <a:rPr lang="en-US" sz="2000" dirty="0" smtClean="0"/>
              <a:t>))*100</a:t>
            </a: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 err="1" smtClean="0"/>
              <a:t>barplot</a:t>
            </a:r>
            <a:r>
              <a:rPr lang="en-US" sz="2000" dirty="0" smtClean="0"/>
              <a:t>(</a:t>
            </a:r>
            <a:r>
              <a:rPr lang="en-US" sz="2000" dirty="0" err="1" smtClean="0"/>
              <a:t>M_Col_Perc</a:t>
            </a:r>
            <a:r>
              <a:rPr lang="en-US" sz="2000" dirty="0"/>
              <a:t>, beside = TRUE,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xlab</a:t>
            </a:r>
            <a:r>
              <a:rPr lang="en-US" sz="2000" dirty="0"/>
              <a:t> = "Smoking Status",</a:t>
            </a:r>
            <a:r>
              <a:rPr lang="en-US" sz="2000" dirty="0" err="1"/>
              <a:t>ylab</a:t>
            </a:r>
            <a:r>
              <a:rPr lang="en-US" sz="2000" dirty="0"/>
              <a:t> = </a:t>
            </a:r>
            <a:r>
              <a:rPr lang="en-US" sz="2000" dirty="0" smtClean="0"/>
              <a:t>“Percent</a:t>
            </a:r>
            <a:r>
              <a:rPr lang="en-US" sz="2000" dirty="0"/>
              <a:t>",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ylim</a:t>
            </a:r>
            <a:r>
              <a:rPr lang="en-US" sz="2000" dirty="0"/>
              <a:t>=c(0,110),</a:t>
            </a:r>
          </a:p>
          <a:p>
            <a:pPr marL="0" indent="0">
              <a:buNone/>
            </a:pPr>
            <a:r>
              <a:rPr lang="en-US" sz="2000" dirty="0"/>
              <a:t>        legend=</a:t>
            </a:r>
            <a:r>
              <a:rPr lang="en-US" sz="2000" dirty="0" err="1"/>
              <a:t>rownames</a:t>
            </a:r>
            <a:r>
              <a:rPr lang="en-US" sz="2000" dirty="0"/>
              <a:t>(M), col = c("coral", "coral3"))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71" y="3200400"/>
            <a:ext cx="307280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801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Barplot of Column Proportions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3200" b="1" i="1" dirty="0" smtClean="0">
                <a:solidFill>
                  <a:srgbClr val="7030A0"/>
                </a:solidFill>
              </a:rPr>
              <a:t>p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7030A0"/>
                </a:solidFill>
              </a:rPr>
              <a:t>≈ </a:t>
            </a:r>
            <a:r>
              <a:rPr lang="en-US" sz="3200" b="1" dirty="0" smtClean="0">
                <a:solidFill>
                  <a:srgbClr val="7030A0"/>
                </a:solidFill>
              </a:rPr>
              <a:t>0.3678)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43001"/>
            <a:ext cx="4648200" cy="432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5486400"/>
            <a:ext cx="540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689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Hypothetical Data #2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The next hypothetical data set is more realistic, while still having the same row and column totals.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The data appear to be at odds with the expected counts. Next, we look at the chi-square test.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6705600" cy="248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09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The Data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Suppose that out of the 500 people, 150 were smokers and 350 were not, and that 60 out of 500 people (12%) got lung cancer over the 25-year period. 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Fill in a two-way table: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7797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947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Chi-Square Test Statistic and </a:t>
            </a:r>
            <a:r>
              <a:rPr lang="en-US" sz="3200" b="1" i="1" dirty="0" smtClean="0">
                <a:solidFill>
                  <a:srgbClr val="00B0F0"/>
                </a:solidFill>
              </a:rPr>
              <a:t>p</a:t>
            </a:r>
            <a:r>
              <a:rPr lang="en-US" sz="3200" b="1" dirty="0" smtClean="0">
                <a:solidFill>
                  <a:srgbClr val="00B0F0"/>
                </a:solidFill>
              </a:rPr>
              <a:t>-value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794896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28982"/>
            <a:ext cx="60579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270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609600"/>
            <a:ext cx="7924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M &lt;- </a:t>
            </a:r>
            <a:r>
              <a:rPr lang="en-US" dirty="0" err="1" smtClean="0"/>
              <a:t>as.table</a:t>
            </a:r>
            <a:r>
              <a:rPr lang="en-US" dirty="0" smtClean="0"/>
              <a:t>(</a:t>
            </a:r>
            <a:r>
              <a:rPr lang="en-US" dirty="0" err="1" smtClean="0"/>
              <a:t>rbind</a:t>
            </a:r>
            <a:r>
              <a:rPr lang="en-US" dirty="0" smtClean="0"/>
              <a:t>(c(52,8), c(98,342)))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/>
              <a:t>dimnames</a:t>
            </a:r>
            <a:r>
              <a:rPr lang="en-US" dirty="0" smtClean="0"/>
              <a:t>(M) &lt;- list(Cancer_Status = c("Cancer", "No Cancer"), Smoking_Status = c("Smoker", "Non-Smoker"))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Xsq &lt;- chisq.test(M)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# Applies Yates correction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Xsq</a:t>
            </a:r>
            <a:r>
              <a:rPr lang="en-US" dirty="0" smtClean="0"/>
              <a:t> &lt;- chisq.test(M, correct = FALSE)) </a:t>
            </a:r>
          </a:p>
          <a:p>
            <a:r>
              <a:rPr lang="en-US" dirty="0"/>
              <a:t> </a:t>
            </a:r>
            <a:r>
              <a:rPr lang="en-US" dirty="0" smtClean="0"/>
              <a:t>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82" y="1600200"/>
            <a:ext cx="4777451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720" y="4613430"/>
            <a:ext cx="28003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62829"/>
            <a:ext cx="61055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5167312"/>
            <a:ext cx="5369721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409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Making a Decision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If </a:t>
            </a:r>
            <a:r>
              <a:rPr lang="en-US" b="1" i="1" dirty="0" smtClean="0"/>
              <a:t>p</a:t>
            </a:r>
            <a:r>
              <a:rPr lang="en-US" b="1" dirty="0" smtClean="0"/>
              <a:t>-value &lt; 0.05, reject the null hypothesis in favor of the alternative.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Here </a:t>
            </a:r>
            <a:r>
              <a:rPr lang="en-US" b="1" i="1" dirty="0" smtClean="0">
                <a:solidFill>
                  <a:srgbClr val="7030A0"/>
                </a:solidFill>
              </a:rPr>
              <a:t>p</a:t>
            </a:r>
            <a:r>
              <a:rPr lang="en-US" b="1" dirty="0" smtClean="0">
                <a:solidFill>
                  <a:srgbClr val="7030A0"/>
                </a:solidFill>
              </a:rPr>
              <a:t> ≈ 0.000. It is highly unlikely to observe a value from this distribution as or more extreme than the calculated chi-square value – it pretty much </a:t>
            </a:r>
            <a:r>
              <a:rPr lang="en-US" b="1" u="sng" dirty="0" smtClean="0">
                <a:solidFill>
                  <a:srgbClr val="7030A0"/>
                </a:solidFill>
              </a:rPr>
              <a:t>never</a:t>
            </a:r>
            <a:r>
              <a:rPr lang="en-US" b="1" dirty="0" smtClean="0">
                <a:solidFill>
                  <a:srgbClr val="7030A0"/>
                </a:solidFill>
              </a:rPr>
              <a:t> happens. (Totally in conflict with null hypothesis!)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Conclusion: Reject the null hypothesis in favor of the alternative. Conclude there is an association between smoking and lung cancer.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96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19065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849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/>
            </a:r>
            <a:br>
              <a:rPr lang="en-US" b="1" dirty="0" smtClean="0">
                <a:solidFill>
                  <a:srgbClr val="00B0F0"/>
                </a:solidFill>
              </a:rPr>
            </a:br>
            <a:r>
              <a:rPr lang="en-US" b="1" dirty="0" smtClean="0">
                <a:solidFill>
                  <a:srgbClr val="00B0F0"/>
                </a:solidFill>
              </a:rPr>
              <a:t>The Theory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Here’s the way the chi-square statistic works in theory.  Suppose that we have a two-way table with</a:t>
            </a:r>
            <a:r>
              <a:rPr lang="en-US" sz="2800" i="1" dirty="0"/>
              <a:t> r</a:t>
            </a:r>
            <a:r>
              <a:rPr lang="en-US" sz="2800" dirty="0"/>
              <a:t> rows and </a:t>
            </a:r>
            <a:r>
              <a:rPr lang="en-US" sz="2800" i="1" dirty="0"/>
              <a:t>c</a:t>
            </a:r>
            <a:r>
              <a:rPr lang="en-US" sz="2800" dirty="0"/>
              <a:t> columns.  What we do first is to compute the “no relationship” table as it is described </a:t>
            </a:r>
            <a:r>
              <a:rPr lang="en-US" sz="2800" dirty="0" smtClean="0"/>
              <a:t>previously.  </a:t>
            </a:r>
            <a:r>
              <a:rPr lang="en-US" sz="2800" dirty="0"/>
              <a:t>Label each cell in that table as E</a:t>
            </a:r>
            <a:r>
              <a:rPr lang="en-US" sz="2800" baseline="-25000" dirty="0"/>
              <a:t>i</a:t>
            </a:r>
            <a:r>
              <a:rPr lang="en-US" sz="2800" dirty="0"/>
              <a:t>, for the “expected count.”  Label the observed data value in each cell as O</a:t>
            </a:r>
            <a:r>
              <a:rPr lang="en-US" sz="2800" baseline="-25000" dirty="0"/>
              <a:t>i</a:t>
            </a:r>
            <a:r>
              <a:rPr lang="en-US" sz="2800" dirty="0"/>
              <a:t>, for the “observed count.”  We compute the following value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95800"/>
            <a:ext cx="40195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904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8600"/>
            <a:ext cx="8229600" cy="58975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This value follows a chi-square (</a:t>
            </a:r>
            <a:r>
              <a:rPr lang="en-US" sz="2800" i="1" dirty="0"/>
              <a:t>χ</a:t>
            </a:r>
            <a:r>
              <a:rPr lang="en-US" sz="2800" baseline="30000" dirty="0"/>
              <a:t>2</a:t>
            </a:r>
            <a:r>
              <a:rPr lang="en-US" sz="2800" dirty="0"/>
              <a:t>) distribution with </a:t>
            </a:r>
            <a:r>
              <a:rPr lang="en-US" sz="2800" dirty="0" smtClean="0"/>
              <a:t> </a:t>
            </a:r>
            <a:r>
              <a:rPr lang="en-US" sz="2800" dirty="0"/>
              <a:t>“degrees of freedom” equal to </a:t>
            </a:r>
            <a:r>
              <a:rPr lang="en-US" sz="2800" i="1" dirty="0"/>
              <a:t>k</a:t>
            </a:r>
            <a:r>
              <a:rPr lang="en-US" sz="2800" dirty="0"/>
              <a:t> = (</a:t>
            </a:r>
            <a:r>
              <a:rPr lang="en-US" sz="2800" i="1" dirty="0"/>
              <a:t>r</a:t>
            </a:r>
            <a:r>
              <a:rPr lang="en-US" sz="2800" dirty="0"/>
              <a:t> – 1) × (</a:t>
            </a:r>
            <a:r>
              <a:rPr lang="en-US" sz="2800" i="1" dirty="0"/>
              <a:t>c</a:t>
            </a:r>
            <a:r>
              <a:rPr lang="en-US" sz="2800" dirty="0"/>
              <a:t> – 1).  This distribution has the following density function: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47815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3400" y="3771900"/>
                <a:ext cx="8229600" cy="2364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You will notice that </a:t>
                </a:r>
                <a:r>
                  <a:rPr lang="en-US" sz="2800" i="1" dirty="0"/>
                  <a:t>f</a:t>
                </a:r>
                <a:r>
                  <a:rPr lang="en-US" sz="2800" dirty="0"/>
                  <a:t>(</a:t>
                </a:r>
                <a:r>
                  <a:rPr lang="en-US" sz="2800" i="1" dirty="0"/>
                  <a:t>x</a:t>
                </a:r>
                <a:r>
                  <a:rPr lang="en-US" sz="2800" dirty="0"/>
                  <a:t>) includes a function that is likely to be new to you, </a:t>
                </a:r>
                <a:r>
                  <a:rPr lang="en-US" sz="2800" i="1" dirty="0"/>
                  <a:t>Γ</a:t>
                </a:r>
                <a:r>
                  <a:rPr lang="en-US" sz="2800" dirty="0"/>
                  <a:t>(</a:t>
                </a:r>
                <a:r>
                  <a:rPr lang="en-US" sz="2800" i="1" dirty="0"/>
                  <a:t>x</a:t>
                </a:r>
                <a:r>
                  <a:rPr lang="en-US" sz="2800" dirty="0" smtClean="0"/>
                  <a:t>) </a:t>
                </a:r>
                <a:r>
                  <a:rPr lang="en-US" sz="28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(Gamma function)</a:t>
                </a:r>
                <a:r>
                  <a:rPr lang="en-US" sz="2800" dirty="0" smtClean="0"/>
                  <a:t>.  </a:t>
                </a:r>
                <a:r>
                  <a:rPr lang="en-US" sz="2800" dirty="0"/>
                  <a:t>This function is an “extension” of the factorial function: </a:t>
                </a:r>
                <a:endParaRPr lang="en-US" sz="2800" dirty="0" smtClean="0"/>
              </a:p>
              <a:p>
                <a:r>
                  <a:rPr lang="en-US" sz="2800" i="1" dirty="0">
                    <a:solidFill>
                      <a:srgbClr val="FF0000"/>
                    </a:solidFill>
                  </a:rPr>
                  <a:t>	</a:t>
                </a:r>
                <a:r>
                  <a:rPr lang="en-US" sz="2800" i="1" dirty="0" smtClean="0">
                    <a:solidFill>
                      <a:srgbClr val="FF0000"/>
                    </a:solidFill>
                  </a:rPr>
                  <a:t>Γ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sz="2800" i="1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US" sz="2800" dirty="0">
                    <a:solidFill>
                      <a:srgbClr val="FF0000"/>
                    </a:solidFill>
                  </a:rPr>
                  <a:t>) = (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x </a:t>
                </a:r>
                <a:r>
                  <a:rPr lang="en-US" sz="2800" dirty="0">
                    <a:solidFill>
                      <a:srgbClr val="FF0000"/>
                    </a:solidFill>
                  </a:rPr>
                  <a:t>– 1)! if 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x</a:t>
                </a:r>
                <a:r>
                  <a:rPr lang="en-US" sz="2800" dirty="0">
                    <a:solidFill>
                      <a:srgbClr val="FF0000"/>
                    </a:solidFill>
                  </a:rPr>
                  <a:t> is an integer.  </a:t>
                </a:r>
                <a:endParaRPr lang="en-US" sz="2800" dirty="0" smtClean="0">
                  <a:solidFill>
                    <a:srgbClr val="FF0000"/>
                  </a:solidFill>
                </a:endParaRPr>
              </a:p>
              <a:p>
                <a:r>
                  <a:rPr lang="en-US" sz="2800" dirty="0" smtClean="0"/>
                  <a:t>More generally,  </a:t>
                </a:r>
                <a:r>
                  <a:rPr lang="en-US" sz="2800" i="1" dirty="0"/>
                  <a:t>Γ</a:t>
                </a:r>
                <a:r>
                  <a:rPr lang="en-US" sz="2800" dirty="0"/>
                  <a:t>(</a:t>
                </a:r>
                <a:r>
                  <a:rPr lang="en-US" sz="2800" i="1" dirty="0"/>
                  <a:t>x</a:t>
                </a:r>
                <a:r>
                  <a:rPr lang="en-US" sz="2800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800" i="1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771900"/>
                <a:ext cx="8229600" cy="2364558"/>
              </a:xfrm>
              <a:prstGeom prst="rect">
                <a:avLst/>
              </a:prstGeom>
              <a:blipFill rotWithShape="1">
                <a:blip r:embed="rId3"/>
                <a:stretch>
                  <a:fillRect l="-1556" t="-2320" r="-1481" b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978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Graphs of Sample Chi-Square Density Functions 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 smtClean="0"/>
              <a:t>Degrees of Freedom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 smtClean="0"/>
              <a:t>	k</a:t>
            </a:r>
            <a:r>
              <a:rPr lang="en-US" sz="2400" dirty="0" smtClean="0"/>
              <a:t> = 2				</a:t>
            </a:r>
            <a:r>
              <a:rPr lang="en-US" sz="2400" i="1" dirty="0" smtClean="0"/>
              <a:t>k </a:t>
            </a:r>
            <a:r>
              <a:rPr lang="en-US" sz="2400" dirty="0" smtClean="0"/>
              <a:t>= 4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8" y="2743200"/>
            <a:ext cx="350520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743200"/>
            <a:ext cx="3706091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37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Assumption (Null Hypothesis </a:t>
            </a:r>
            <a:r>
              <a:rPr lang="en-US" sz="3200" b="1" i="1" dirty="0" smtClean="0">
                <a:solidFill>
                  <a:srgbClr val="00B0F0"/>
                </a:solidFill>
              </a:rPr>
              <a:t>H</a:t>
            </a:r>
            <a:r>
              <a:rPr lang="en-US" sz="3200" b="1" i="1" baseline="-25000" dirty="0" smtClean="0">
                <a:solidFill>
                  <a:srgbClr val="00B0F0"/>
                </a:solidFill>
              </a:rPr>
              <a:t>0</a:t>
            </a:r>
            <a:r>
              <a:rPr lang="en-US" sz="3200" b="1" dirty="0" smtClean="0">
                <a:solidFill>
                  <a:srgbClr val="00B0F0"/>
                </a:solidFill>
              </a:rPr>
              <a:t>): </a:t>
            </a:r>
            <a:br>
              <a:rPr lang="en-US" sz="3200" b="1" dirty="0" smtClean="0">
                <a:solidFill>
                  <a:srgbClr val="00B0F0"/>
                </a:solidFill>
              </a:rPr>
            </a:br>
            <a:r>
              <a:rPr lang="en-US" sz="3200" b="1" dirty="0" smtClean="0">
                <a:solidFill>
                  <a:srgbClr val="00B0F0"/>
                </a:solidFill>
              </a:rPr>
              <a:t>No relationship Between Smoking and Lung Cancer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93" y="1295400"/>
            <a:ext cx="8116259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9" y="5546179"/>
            <a:ext cx="6400800" cy="56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343400"/>
            <a:ext cx="7162800" cy="1050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49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Chi-Square Significance Test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Test between two hypotheses.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Null hypothesis </a:t>
            </a:r>
          </a:p>
          <a:p>
            <a:pPr marL="365760" indent="0">
              <a:buNone/>
            </a:pPr>
            <a:r>
              <a:rPr lang="en-US" sz="2800" i="1" dirty="0"/>
              <a:t>H</a:t>
            </a:r>
            <a:r>
              <a:rPr lang="en-US" sz="2800" i="1" baseline="-25000" dirty="0"/>
              <a:t>0</a:t>
            </a:r>
            <a:r>
              <a:rPr lang="en-US" sz="2800" dirty="0"/>
              <a:t>: There is no association between lung cancer and smoking.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Alternative hypothesis (researcher’s point of view)</a:t>
            </a:r>
          </a:p>
          <a:p>
            <a:pPr marL="365760" indent="0">
              <a:buNone/>
            </a:pPr>
            <a:r>
              <a:rPr lang="en-US" sz="2800" i="1" dirty="0"/>
              <a:t>H</a:t>
            </a:r>
            <a:r>
              <a:rPr lang="en-US" sz="2800" i="1" baseline="-25000" dirty="0"/>
              <a:t>a</a:t>
            </a:r>
            <a:r>
              <a:rPr lang="en-US" sz="2800" dirty="0"/>
              <a:t>: There is an association between lung cancer and smoking.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1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Hypothetical Data #1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If we collect </a:t>
            </a:r>
            <a:r>
              <a:rPr lang="en-US" sz="2800" dirty="0" smtClean="0"/>
              <a:t>“real-life” </a:t>
            </a:r>
            <a:r>
              <a:rPr lang="en-US" sz="2800" dirty="0"/>
              <a:t>data, even if there </a:t>
            </a:r>
            <a:r>
              <a:rPr lang="en-US" sz="2800" i="1" dirty="0" smtClean="0"/>
              <a:t>really were</a:t>
            </a:r>
            <a:r>
              <a:rPr lang="en-US" sz="2800" dirty="0" smtClean="0"/>
              <a:t> </a:t>
            </a:r>
            <a:r>
              <a:rPr lang="en-US" sz="2800" dirty="0"/>
              <a:t>no relationship between smoking and lung cancer, it is very unlikely we’d get the values in the “no relationship” table exactly.  Instead, we might get a table something like Table 2: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815823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44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Chi-Square Test Statistic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 chi-square </a:t>
            </a:r>
            <a:r>
              <a:rPr lang="en-US" dirty="0" smtClean="0"/>
              <a:t>test </a:t>
            </a:r>
            <a:r>
              <a:rPr lang="en-US" dirty="0"/>
              <a:t>compares an “observed” cross-tabulated table (constructed from data) to the “no relationship” table.  In order to conduct the test, you will calculate </a:t>
            </a:r>
            <a:r>
              <a:rPr lang="en-US" b="1" dirty="0"/>
              <a:t>Pearson’s chi-square test statistic</a:t>
            </a:r>
            <a:r>
              <a:rPr lang="en-US" dirty="0" smtClean="0"/>
              <a:t>:</a:t>
            </a:r>
            <a:r>
              <a:rPr lang="en-US" dirty="0"/>
              <a:t> 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/>
              <a:t>a </a:t>
            </a:r>
            <a:r>
              <a:rPr lang="en-US" i="1" dirty="0"/>
              <a:t>p</a:t>
            </a:r>
            <a:r>
              <a:rPr lang="en-US" dirty="0"/>
              <a:t>-value.  The </a:t>
            </a:r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-value</a:t>
            </a:r>
            <a:r>
              <a:rPr lang="en-US" dirty="0"/>
              <a:t> tells you the probability of obtaining a result equal to or more extreme than the value of the calculated chi-square statistic, assuming that the “no relationship” hypothesis is, in fact, true.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429233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483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Calculating the Expected Counts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0000"/>
                </a:solidFill>
              </a:rPr>
              <a:t>Note: Data Totals and </a:t>
            </a:r>
            <a:r>
              <a:rPr lang="en-US" sz="3200" dirty="0" smtClean="0"/>
              <a:t>Expected Totals </a:t>
            </a:r>
            <a:r>
              <a:rPr lang="en-US" sz="3200" dirty="0" smtClean="0">
                <a:solidFill>
                  <a:srgbClr val="FF0000"/>
                </a:solidFill>
              </a:rPr>
              <a:t>Match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29478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72000"/>
            <a:ext cx="7246434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1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Determining a </a:t>
            </a:r>
            <a:r>
              <a:rPr lang="en-US" sz="3200" b="1" i="1" dirty="0" smtClean="0">
                <a:solidFill>
                  <a:srgbClr val="00B0F0"/>
                </a:solidFill>
              </a:rPr>
              <a:t>p</a:t>
            </a:r>
            <a:r>
              <a:rPr lang="en-US" sz="3200" b="1" dirty="0" smtClean="0">
                <a:solidFill>
                  <a:srgbClr val="00B0F0"/>
                </a:solidFill>
              </a:rPr>
              <a:t>-value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there is no relationship between the two variables, the  </a:t>
            </a:r>
            <a:r>
              <a:rPr lang="en-US" dirty="0" smtClean="0"/>
              <a:t>chi-square statistic </a:t>
            </a:r>
            <a:r>
              <a:rPr lang="en-US" dirty="0"/>
              <a:t>follows a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chi-square </a:t>
            </a:r>
            <a:r>
              <a:rPr lang="en-US" b="1" dirty="0"/>
              <a:t>distribution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b="1" dirty="0"/>
              <a:t>degrees of freedom = [(#rows – 1) × (#columns – 1)]</a:t>
            </a:r>
            <a:r>
              <a:rPr lang="en-US" dirty="0"/>
              <a:t>, which </a:t>
            </a:r>
            <a:r>
              <a:rPr lang="en-US" dirty="0" smtClean="0"/>
              <a:t>in this case is (2 – 1)(2 – 1) = 1.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8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161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Start with Population: 12% cancer rate</a:t>
            </a:r>
            <a:br>
              <a:rPr lang="en-US" sz="3200" b="1" dirty="0" smtClean="0">
                <a:solidFill>
                  <a:srgbClr val="00B0F0"/>
                </a:solidFill>
              </a:rPr>
            </a:br>
            <a:r>
              <a:rPr lang="en-US" sz="3200" b="1" dirty="0" smtClean="0">
                <a:solidFill>
                  <a:srgbClr val="00B0F0"/>
                </a:solidFill>
              </a:rPr>
              <a:t>No association with smoking</a:t>
            </a:r>
            <a:br>
              <a:rPr lang="en-US" sz="3200" b="1" dirty="0" smtClean="0">
                <a:solidFill>
                  <a:srgbClr val="00B0F0"/>
                </a:solidFill>
              </a:rPr>
            </a:br>
            <a:r>
              <a:rPr lang="en-US" sz="3200" b="1" dirty="0" smtClean="0">
                <a:solidFill>
                  <a:srgbClr val="00B0F0"/>
                </a:solidFill>
              </a:rPr>
              <a:t>Repeatedly select samples of size 500 </a:t>
            </a:r>
            <a:br>
              <a:rPr lang="en-US" sz="3200" b="1" dirty="0" smtClean="0">
                <a:solidFill>
                  <a:srgbClr val="00B0F0"/>
                </a:solidFill>
              </a:rPr>
            </a:br>
            <a:r>
              <a:rPr lang="en-US" sz="3200" b="1" dirty="0" smtClean="0">
                <a:solidFill>
                  <a:srgbClr val="00B0F0"/>
                </a:solidFill>
              </a:rPr>
              <a:t>Make two-way table</a:t>
            </a:r>
            <a:br>
              <a:rPr lang="en-US" sz="3200" b="1" dirty="0" smtClean="0">
                <a:solidFill>
                  <a:srgbClr val="00B0F0"/>
                </a:solidFill>
              </a:rPr>
            </a:br>
            <a:r>
              <a:rPr lang="en-US" sz="3200" b="1" dirty="0" smtClean="0">
                <a:solidFill>
                  <a:srgbClr val="00B0F0"/>
                </a:solidFill>
              </a:rPr>
              <a:t>Calculate chi-square test statistic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971800"/>
            <a:ext cx="8229600" cy="3154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5.847</a:t>
            </a:r>
          </a:p>
          <a:p>
            <a:r>
              <a:rPr lang="en-US" dirty="0" smtClean="0"/>
              <a:t>2.114</a:t>
            </a:r>
          </a:p>
          <a:p>
            <a:r>
              <a:rPr lang="en-US" dirty="0" smtClean="0"/>
              <a:t>0.162</a:t>
            </a:r>
          </a:p>
          <a:p>
            <a:r>
              <a:rPr lang="en-US" dirty="0" smtClean="0"/>
              <a:t>0.009</a:t>
            </a:r>
          </a:p>
          <a:p>
            <a:r>
              <a:rPr lang="en-US" dirty="0" smtClean="0"/>
              <a:t>2.387</a:t>
            </a:r>
          </a:p>
          <a:p>
            <a:r>
              <a:rPr lang="en-US" dirty="0" smtClean="0"/>
              <a:t>Keep repeating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9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855</Words>
  <Application>Microsoft Office PowerPoint</Application>
  <PresentationFormat>On-screen Show (4:3)</PresentationFormat>
  <Paragraphs>120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Chi-Squared Significance Tests</vt:lpstr>
      <vt:lpstr>The Data</vt:lpstr>
      <vt:lpstr>Assumption (Null Hypothesis H0):  No relationship Between Smoking and Lung Cancer</vt:lpstr>
      <vt:lpstr>Chi-Square Significance Test</vt:lpstr>
      <vt:lpstr>Hypothetical Data #1</vt:lpstr>
      <vt:lpstr>Chi-Square Test Statistic</vt:lpstr>
      <vt:lpstr>Calculating the Expected Counts Note: Data Totals and Expected Totals Match</vt:lpstr>
      <vt:lpstr>Determining a p-value</vt:lpstr>
      <vt:lpstr>Start with Population: 12% cancer rate No association with smoking Repeatedly select samples of size 500  Make two-way table Calculate chi-square test statistic</vt:lpstr>
      <vt:lpstr>Graph of Chi-Square Density </vt:lpstr>
      <vt:lpstr>Graph of Chi-Square Density</vt:lpstr>
      <vt:lpstr>Determining a p-value (continued) Chi-square Density</vt:lpstr>
      <vt:lpstr>Making a Decision</vt:lpstr>
      <vt:lpstr>How do we do this in R?</vt:lpstr>
      <vt:lpstr>PowerPoint Presentation</vt:lpstr>
      <vt:lpstr>PowerPoint Presentation</vt:lpstr>
      <vt:lpstr>Further Analysis</vt:lpstr>
      <vt:lpstr>Barplot of Column Proportions (p ≈ 0.3678)</vt:lpstr>
      <vt:lpstr>Hypothetical Data #2</vt:lpstr>
      <vt:lpstr>Chi-Square Test Statistic and p-value</vt:lpstr>
      <vt:lpstr>PowerPoint Presentation</vt:lpstr>
      <vt:lpstr>Making a Decision</vt:lpstr>
      <vt:lpstr>PowerPoint Presentation</vt:lpstr>
      <vt:lpstr> The Theory </vt:lpstr>
      <vt:lpstr>PowerPoint Presentation</vt:lpstr>
      <vt:lpstr>Graphs of Sample Chi-Square Density Functions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Chi-Squared Significance Tests</dc:title>
  <dc:creator>Marsha</dc:creator>
  <cp:lastModifiedBy>Marsha</cp:lastModifiedBy>
  <cp:revision>39</cp:revision>
  <cp:lastPrinted>2020-09-11T01:36:17Z</cp:lastPrinted>
  <dcterms:created xsi:type="dcterms:W3CDTF">2017-09-20T23:59:39Z</dcterms:created>
  <dcterms:modified xsi:type="dcterms:W3CDTF">2020-09-11T03:49:10Z</dcterms:modified>
</cp:coreProperties>
</file>