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9" r:id="rId22"/>
    <p:sldId id="278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gas,Juan G.(Student)" userId="6ea5d8d7-6581-4eb8-bbdd-11aa1f1198ab" providerId="ADAL" clId="{4361A22B-37EB-864C-8A5A-7A28E0376DFC}"/>
    <pc:docChg chg="modSld">
      <pc:chgData name="Villegas,Juan G.(Student)" userId="6ea5d8d7-6581-4eb8-bbdd-11aa1f1198ab" providerId="ADAL" clId="{4361A22B-37EB-864C-8A5A-7A28E0376DFC}" dt="2022-04-21T18:18:35.296" v="3" actId="1036"/>
      <pc:docMkLst>
        <pc:docMk/>
      </pc:docMkLst>
      <pc:sldChg chg="modSp mod">
        <pc:chgData name="Villegas,Juan G.(Student)" userId="6ea5d8d7-6581-4eb8-bbdd-11aa1f1198ab" providerId="ADAL" clId="{4361A22B-37EB-864C-8A5A-7A28E0376DFC}" dt="2022-04-21T18:18:35.296" v="3" actId="1036"/>
        <pc:sldMkLst>
          <pc:docMk/>
          <pc:sldMk cId="3413399634" sldId="274"/>
        </pc:sldMkLst>
        <pc:picChg chg="mod">
          <ac:chgData name="Villegas,Juan G.(Student)" userId="6ea5d8d7-6581-4eb8-bbdd-11aa1f1198ab" providerId="ADAL" clId="{4361A22B-37EB-864C-8A5A-7A28E0376DFC}" dt="2022-04-21T18:18:35.296" v="3" actId="1036"/>
          <ac:picMkLst>
            <pc:docMk/>
            <pc:sldMk cId="3413399634" sldId="274"/>
            <ac:picMk id="5" creationId="{CC3FA8B9-7F3D-42E3-BA84-5431D7C38D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7EEE-7C66-4394-9D5C-1ED36E04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5D6E5-52CD-457D-85AD-973491DAF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8709-BDC3-462A-AF2E-0A432FF9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4A3F-2DE3-4A1B-B938-BBF82013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8E98-A86E-4773-9ED7-C8C8CE22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C0DD-09CC-4B15-B571-4E3B79B3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1BAB2-805A-4892-8519-C698C9A1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C406-68F4-4203-BF07-3B1C80DC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4259-ACD7-47AC-AEEC-9AB725D6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25ED-6615-4DA1-90BE-1298A4E2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CC78A-A3A3-455C-A2FD-5344B4B9F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F77C0-FD5D-4BFA-94AC-F9AB2A7C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8EE2-D272-4B0C-B3C6-3A0805D7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7B71-1CEF-4F1C-B402-A5D24295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CC03-A868-4670-A122-6C8D66E1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5A3-48F2-4A9D-83C8-F25B31F1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7EBA-8809-44ED-88CD-4CA6B742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8C5D-1236-42C8-8810-0201CD0B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8F5E-B711-4FFA-A347-69926C0A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E8A5-28EC-42BF-B20B-4472A41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8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A002-F964-4F9C-B746-66D3FFC9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E3DDF-5396-432A-8AB1-EACB1028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77EA-2BB6-44C1-9D2F-559FA1D2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61AA-038E-4EEB-9D47-7C4A9D3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020C-676E-441F-B0C7-7090C6C7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04FA-5770-4A7D-9948-7ABAB87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9CBD-06D5-473D-9ED5-07FC47C9A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F311-383F-469F-A80F-FD671B35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C06E-0CD0-4F95-B5DC-7E77753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0542-2AAF-4EF2-A2FA-008215A7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EEBAD-FE77-4C02-A0B7-45266006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4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756B-2A74-435B-8321-5D5790D8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ED7EB-1488-41B3-9F5E-C1BFD319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F90B-288F-4C52-88C6-9DAC028F8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65F22-C123-4B56-AD48-F006D800B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E114E-6CCA-42CE-83D3-797C9C285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DB8A8-0991-4CC8-A2D5-13BFF539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BD51A-C45C-43D3-B03F-48257FFB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B7526-E908-4EA1-8A63-D772B7BC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4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01CC-CB21-43E6-8E0C-1F590BF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E0B3C-D589-4354-A0E9-17420775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957BC-A78B-4D51-857F-1CAFEC3E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8C9D6-55A8-47DB-A708-09A1874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8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086A-C7E6-48D7-9BF6-C3D6656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3D00A-E4BC-4289-9CCC-503B5AE7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B3BE-6952-4179-AD67-80A19F8C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3C6-03CF-44E3-9FF3-0A63F41D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331A-C113-4F3A-962D-E121A58D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AAE2-549D-4E18-B394-7524215A4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9A76B-D33F-4387-95D4-35E80E2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6811-A60F-4D55-A501-C9F79082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975E-34E6-40B9-A651-EBFEF10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368F-DD4A-4CB9-8B1E-E26FF329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2CF7A-C3A0-4E91-B465-1DDD25F62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8A166-E7BA-451F-A35B-A7BC05F3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E2FF-76E0-4164-8AE4-9AAD51BD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27F0-8A1C-4A5A-ACA4-4437EB8F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B008-774C-41DD-81B9-3EF2E29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06CA4-F620-4E5B-B773-B7A5E759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EC29-BDCB-43E2-A979-4E59063B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6D6D-7C1D-44FD-95BF-52FC7AC5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293B-D80C-4950-A063-FEFB699D99B3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F50A-FE4D-4801-BB53-9527BB30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E95D-0A91-4DB6-8D5C-4C7F2D00F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8E95-0182-4DFE-AF02-4732864377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472-D1C4-4EBD-A61B-2871BFC28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Chapter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5DB2-9524-4421-AA4B-725027553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0646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310-109B-411F-A924-6CF26B20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Interpreting Logistic Regression Slope: Instagram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51E1-582A-4271-B37F-C6C9D0B9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746"/>
            <a:ext cx="10515600" cy="5327217"/>
          </a:xfrm>
        </p:spPr>
        <p:txBody>
          <a:bodyPr/>
          <a:lstStyle/>
          <a:p>
            <a:r>
              <a:rPr lang="en-US" dirty="0"/>
              <a:t>Most people are not comfortable thinking in the log(odds) scale, so we apply a transformation.</a:t>
            </a:r>
          </a:p>
          <a:p>
            <a:r>
              <a:rPr lang="en-US" dirty="0"/>
              <a:t>The exponential function (e</a:t>
            </a:r>
            <a:r>
              <a:rPr lang="en-US" i="1" baseline="30000" dirty="0"/>
              <a:t>x</a:t>
            </a:r>
            <a:r>
              <a:rPr lang="en-US" dirty="0"/>
              <a:t>) is the inverse of log(</a:t>
            </a:r>
            <a:r>
              <a:rPr lang="en-US" i="1" dirty="0"/>
              <a:t>x</a:t>
            </a:r>
            <a:r>
              <a:rPr lang="en-US" dirty="0"/>
              <a:t>) (i.e., ln(</a:t>
            </a:r>
            <a:r>
              <a:rPr lang="en-US" i="1" dirty="0"/>
              <a:t>x</a:t>
            </a:r>
            <a:r>
              <a:rPr lang="en-US" dirty="0"/>
              <a:t>)) – Back to odds.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1B306-5483-4C92-880E-1A8B76EF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48" y="2637464"/>
            <a:ext cx="7638076" cy="38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B5F-A7D1-448B-9CDC-A1F0CB37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Disease, Age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A55EB-8663-485C-9D98-9958BA0F8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05" y="1262405"/>
            <a:ext cx="9477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E19D-1F0A-496D-8303-EA2A32CB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Fitting the 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2518E-D895-4D7C-BEC0-45CD1216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97622"/>
            <a:ext cx="9700962" cy="325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2CB64-E59A-43FA-93BE-85AED5F6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6" y="4848632"/>
            <a:ext cx="7003843" cy="1644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5A82C-CE4F-4B44-B571-BB05907C1E02}"/>
              </a:ext>
            </a:extLst>
          </p:cNvPr>
          <p:cNvSpPr txBox="1"/>
          <p:nvPr/>
        </p:nvSpPr>
        <p:spPr>
          <a:xfrm>
            <a:off x="838200" y="4202301"/>
            <a:ext cx="11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</a:t>
            </a:r>
          </a:p>
          <a:p>
            <a:r>
              <a:rPr lang="en-US" dirty="0"/>
              <a:t>logit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0FEDF-3115-4EA0-BCA5-4EC33BF36749}"/>
              </a:ext>
            </a:extLst>
          </p:cNvPr>
          <p:cNvSpPr/>
          <p:nvPr/>
        </p:nvSpPr>
        <p:spPr>
          <a:xfrm>
            <a:off x="838200" y="4202301"/>
            <a:ext cx="1080039" cy="5965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AD212C-F1D0-46B6-B4B5-75919848578F}"/>
              </a:ext>
            </a:extLst>
          </p:cNvPr>
          <p:cNvCxnSpPr>
            <a:stCxn id="9" idx="2"/>
          </p:cNvCxnSpPr>
          <p:nvPr/>
        </p:nvCxnSpPr>
        <p:spPr>
          <a:xfrm>
            <a:off x="1378220" y="4798881"/>
            <a:ext cx="540019" cy="301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23EC-9D34-4D21-BAC2-37C9E86B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Plot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CF63F-FEFD-47FD-A12D-E458C3BB0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792956"/>
            <a:ext cx="8062453" cy="1464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C7B2B-B7D2-412D-A293-D85F75B9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72053"/>
            <a:ext cx="7772401" cy="427753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C3C3C0-904A-416D-9A29-109D017AAB12}"/>
              </a:ext>
            </a:extLst>
          </p:cNvPr>
          <p:cNvSpPr/>
          <p:nvPr/>
        </p:nvSpPr>
        <p:spPr>
          <a:xfrm>
            <a:off x="7042638" y="1459523"/>
            <a:ext cx="773724" cy="4308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0D48-B79C-48AF-81B7-95DC51BB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72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Interpreting Logistic Regression Output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8552F-5700-4502-8799-9261320B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4" y="2505544"/>
            <a:ext cx="501015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AD7FD-4A17-48EB-AD46-88BA0828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94" y="2926861"/>
            <a:ext cx="2627973" cy="359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679CA-9BA1-414B-B5D3-10B1B2CD8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94" y="3236686"/>
            <a:ext cx="3267075" cy="942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6F8F77-B1F0-4A1C-ACFF-9ECC823FB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172" y="2858496"/>
            <a:ext cx="618172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A1294A-9EB6-470F-A595-40524B15A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06" y="4939811"/>
            <a:ext cx="8191500" cy="14097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D98C3B-5AEC-4CAD-82D7-B436CF5B601E}"/>
              </a:ext>
            </a:extLst>
          </p:cNvPr>
          <p:cNvCxnSpPr/>
          <p:nvPr/>
        </p:nvCxnSpPr>
        <p:spPr>
          <a:xfrm>
            <a:off x="4237892" y="3543300"/>
            <a:ext cx="129247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42A6FC3-343C-452D-BAC1-B0702A14E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1" y="742494"/>
            <a:ext cx="6505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CF65D7-EF49-402F-890E-2D7F391D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Interpretation of Slope: log(odds) = - 4.37210 + 0.06696(</a:t>
            </a:r>
            <a:r>
              <a:rPr lang="en-US" sz="3200" b="1" i="1" dirty="0">
                <a:solidFill>
                  <a:srgbClr val="0070C0"/>
                </a:solidFill>
              </a:rPr>
              <a:t>Age</a:t>
            </a:r>
            <a:r>
              <a:rPr lang="en-US" sz="3200" b="1" dirty="0">
                <a:solidFill>
                  <a:srgbClr val="0070C0"/>
                </a:solidFill>
              </a:rPr>
              <a:t>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11CD3-1C6E-439A-B9F2-FED376B7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848838"/>
          </a:xfrm>
        </p:spPr>
        <p:txBody>
          <a:bodyPr/>
          <a:lstStyle/>
          <a:p>
            <a:r>
              <a:rPr lang="en-US" sz="2000" dirty="0"/>
              <a:t>If Age increases by one year, we expect the log odds of having the disease will increase by 0.06696. </a:t>
            </a:r>
            <a:r>
              <a:rPr lang="en-US" sz="2000" i="1" dirty="0">
                <a:solidFill>
                  <a:srgbClr val="FF0000"/>
                </a:solidFill>
              </a:rPr>
              <a:t>This is not meaningful to most people. (Let’s check this out.)</a:t>
            </a: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A25D9-7EA9-4F6E-812A-4EF140AB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02" y="1487976"/>
            <a:ext cx="8603361" cy="1636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3A21F6-D08A-422B-A82B-296D3E9F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0" y="3191363"/>
            <a:ext cx="9688112" cy="311272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BB947F6-6DD4-49E3-A022-574E9DE7D973}"/>
              </a:ext>
            </a:extLst>
          </p:cNvPr>
          <p:cNvSpPr/>
          <p:nvPr/>
        </p:nvSpPr>
        <p:spPr>
          <a:xfrm>
            <a:off x="7886700" y="2620108"/>
            <a:ext cx="1266092" cy="369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E64F41-5721-4615-8369-C4974AD31942}"/>
              </a:ext>
            </a:extLst>
          </p:cNvPr>
          <p:cNvCxnSpPr/>
          <p:nvPr/>
        </p:nvCxnSpPr>
        <p:spPr>
          <a:xfrm>
            <a:off x="8607669" y="777510"/>
            <a:ext cx="0" cy="1842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7D5AAE-0A0B-42DA-AB7D-53478EF3B39D}"/>
              </a:ext>
            </a:extLst>
          </p:cNvPr>
          <p:cNvSpPr/>
          <p:nvPr/>
        </p:nvSpPr>
        <p:spPr>
          <a:xfrm>
            <a:off x="7447085" y="5187462"/>
            <a:ext cx="1239715" cy="73855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2CB662-53E8-4E78-8BEE-D2C9C2D9F043}"/>
              </a:ext>
            </a:extLst>
          </p:cNvPr>
          <p:cNvCxnSpPr/>
          <p:nvPr/>
        </p:nvCxnSpPr>
        <p:spPr>
          <a:xfrm flipH="1">
            <a:off x="8458200" y="2989385"/>
            <a:ext cx="448408" cy="22772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9AD9EE1-60F1-4D73-8A76-A4E23F3D05FE}"/>
              </a:ext>
            </a:extLst>
          </p:cNvPr>
          <p:cNvSpPr/>
          <p:nvPr/>
        </p:nvSpPr>
        <p:spPr>
          <a:xfrm>
            <a:off x="2083777" y="4888523"/>
            <a:ext cx="149469" cy="298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DB5970-3653-47FC-9F27-020D8AA1668E}"/>
              </a:ext>
            </a:extLst>
          </p:cNvPr>
          <p:cNvCxnSpPr>
            <a:endCxn id="33" idx="0"/>
          </p:cNvCxnSpPr>
          <p:nvPr/>
        </p:nvCxnSpPr>
        <p:spPr>
          <a:xfrm>
            <a:off x="2154115" y="4642338"/>
            <a:ext cx="4397" cy="2461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20C212-FF38-4607-97A2-6E566E0AA2ED}"/>
              </a:ext>
            </a:extLst>
          </p:cNvPr>
          <p:cNvCxnSpPr/>
          <p:nvPr/>
        </p:nvCxnSpPr>
        <p:spPr>
          <a:xfrm>
            <a:off x="2198077" y="4642338"/>
            <a:ext cx="0" cy="1582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CAF5-9E94-4009-86AA-C1B8E646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Interpreting odds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FA8B9-7F3D-42E3-BA84-5431D7C3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2" y="964226"/>
            <a:ext cx="10036947" cy="2761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359CBD-D0DB-4E8B-8DF8-C0138EF0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81" y="3805285"/>
            <a:ext cx="10241304" cy="1058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6E8A20-E8A0-4E09-AF63-2F5C21818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200" y="4983636"/>
            <a:ext cx="7083034" cy="5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930E-23A0-4407-B9E5-1FE7BA7B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Reminder: Transforming logit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00E40-8494-44C6-BA1E-568C8D90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21" y="895545"/>
            <a:ext cx="5273602" cy="29818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35E0B-9A9B-4C0B-A1CF-4B80FA6226CC}"/>
              </a:ext>
            </a:extLst>
          </p:cNvPr>
          <p:cNvSpPr/>
          <p:nvPr/>
        </p:nvSpPr>
        <p:spPr>
          <a:xfrm>
            <a:off x="1145045" y="1641279"/>
            <a:ext cx="2127738" cy="844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FB2AB-E600-4C98-9986-922C6193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22" y="1744637"/>
            <a:ext cx="5777775" cy="18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1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42E-C73E-4A6F-A4E4-392A49B2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fitting the model in 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FFE9FE-C1DC-4626-8299-259694178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888024"/>
            <a:ext cx="5153025" cy="335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020968-A710-4E5F-8C83-1A63923E2D3B}"/>
              </a:ext>
            </a:extLst>
          </p:cNvPr>
          <p:cNvSpPr/>
          <p:nvPr/>
        </p:nvSpPr>
        <p:spPr>
          <a:xfrm>
            <a:off x="1037492" y="1740877"/>
            <a:ext cx="3217985" cy="50995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4D05D2-27E5-421E-98D0-45BE71C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81" y="1441206"/>
            <a:ext cx="2324100" cy="8096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026B22-4BBB-40C4-A516-DB094289E392}"/>
              </a:ext>
            </a:extLst>
          </p:cNvPr>
          <p:cNvCxnSpPr>
            <a:cxnSpLocks/>
          </p:cNvCxnSpPr>
          <p:nvPr/>
        </p:nvCxnSpPr>
        <p:spPr>
          <a:xfrm flipH="1" flipV="1">
            <a:off x="4244487" y="1995853"/>
            <a:ext cx="1873494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783E1-F31E-409D-B268-02D43246101F}"/>
              </a:ext>
            </a:extLst>
          </p:cNvPr>
          <p:cNvSpPr/>
          <p:nvPr/>
        </p:nvSpPr>
        <p:spPr>
          <a:xfrm>
            <a:off x="1037492" y="2708031"/>
            <a:ext cx="3657600" cy="1406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981A7C-81FB-4743-A5DE-A7C874852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17" y="2250831"/>
            <a:ext cx="4210050" cy="14001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D5FB2-5FB1-4A6F-8569-7F4CD4E3EE9C}"/>
              </a:ext>
            </a:extLst>
          </p:cNvPr>
          <p:cNvCxnSpPr/>
          <p:nvPr/>
        </p:nvCxnSpPr>
        <p:spPr>
          <a:xfrm flipH="1">
            <a:off x="4695092" y="2778359"/>
            <a:ext cx="150568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DE5544-306C-46FE-9307-1BE9B4D4BC13}"/>
              </a:ext>
            </a:extLst>
          </p:cNvPr>
          <p:cNvSpPr/>
          <p:nvPr/>
        </p:nvSpPr>
        <p:spPr>
          <a:xfrm>
            <a:off x="8377604" y="2481623"/>
            <a:ext cx="694592" cy="5011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7AB962-FBF6-47F8-8A67-D5B3694CBFE9}"/>
              </a:ext>
            </a:extLst>
          </p:cNvPr>
          <p:cNvSpPr/>
          <p:nvPr/>
        </p:nvSpPr>
        <p:spPr>
          <a:xfrm>
            <a:off x="3402623" y="2708031"/>
            <a:ext cx="439615" cy="1406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CFDD9D-0BA0-4160-AE75-7534F9D0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17" y="3580646"/>
            <a:ext cx="4736855" cy="319285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ECCD36-44BA-48DC-8D2E-E65269463DED}"/>
              </a:ext>
            </a:extLst>
          </p:cNvPr>
          <p:cNvCxnSpPr/>
          <p:nvPr/>
        </p:nvCxnSpPr>
        <p:spPr>
          <a:xfrm flipH="1" flipV="1">
            <a:off x="4255477" y="2848687"/>
            <a:ext cx="1954090" cy="914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E9DA107-896D-44E3-B241-2597F9DB5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74" y="4359897"/>
            <a:ext cx="3791169" cy="86273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FD009C9-4162-478A-9707-0B6C2BBE149B}"/>
              </a:ext>
            </a:extLst>
          </p:cNvPr>
          <p:cNvSpPr/>
          <p:nvPr/>
        </p:nvSpPr>
        <p:spPr>
          <a:xfrm>
            <a:off x="1037492" y="3191608"/>
            <a:ext cx="3956539" cy="1799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DF980CC-A80E-4FAC-8055-F9036E170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973" y="5222630"/>
            <a:ext cx="4199265" cy="155086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C76B69-FE62-4E5E-9820-C6651C63411E}"/>
              </a:ext>
            </a:extLst>
          </p:cNvPr>
          <p:cNvCxnSpPr/>
          <p:nvPr/>
        </p:nvCxnSpPr>
        <p:spPr>
          <a:xfrm flipV="1">
            <a:off x="4906108" y="3371585"/>
            <a:ext cx="0" cy="19213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2" grpId="0" animBg="1"/>
      <p:bldP spid="23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6570-DB8A-4C02-8289-FA6547D3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Summary(M_Disease) (continued)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375664A5-FF8A-4094-865F-500017B3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809504"/>
            <a:ext cx="6052963" cy="393834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C3FE77-23C4-4EBE-9243-D7272AC642D3}"/>
              </a:ext>
            </a:extLst>
          </p:cNvPr>
          <p:cNvSpPr/>
          <p:nvPr/>
        </p:nvSpPr>
        <p:spPr>
          <a:xfrm>
            <a:off x="1072662" y="3851031"/>
            <a:ext cx="4343400" cy="3165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A26A0-1A8F-4D93-B6C1-4EE7494A3D9C}"/>
              </a:ext>
            </a:extLst>
          </p:cNvPr>
          <p:cNvSpPr/>
          <p:nvPr/>
        </p:nvSpPr>
        <p:spPr>
          <a:xfrm>
            <a:off x="1072662" y="4167554"/>
            <a:ext cx="949569" cy="1758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E1F2C-6061-448F-9988-3D5EEF33D723}"/>
              </a:ext>
            </a:extLst>
          </p:cNvPr>
          <p:cNvSpPr/>
          <p:nvPr/>
        </p:nvSpPr>
        <p:spPr>
          <a:xfrm>
            <a:off x="1072662" y="4457700"/>
            <a:ext cx="3253153" cy="175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C22849-40BB-4816-8021-A6DD660C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45" y="3550353"/>
            <a:ext cx="5340574" cy="1311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ABAD52-D93E-49D4-9724-25F6C7F0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804" y="2695615"/>
            <a:ext cx="2991583" cy="854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476471-C20C-4E84-868D-EADE1105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20" y="4800601"/>
            <a:ext cx="8329979" cy="20083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DEC1E6-13C2-4A8D-BB0B-700FEE96B081}"/>
              </a:ext>
            </a:extLst>
          </p:cNvPr>
          <p:cNvSpPr/>
          <p:nvPr/>
        </p:nvSpPr>
        <p:spPr>
          <a:xfrm>
            <a:off x="7438292" y="5460023"/>
            <a:ext cx="870439" cy="1494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C76354-7F4C-4571-B1F3-AB2C4A52614D}"/>
              </a:ext>
            </a:extLst>
          </p:cNvPr>
          <p:cNvSpPr/>
          <p:nvPr/>
        </p:nvSpPr>
        <p:spPr>
          <a:xfrm>
            <a:off x="2708031" y="5609492"/>
            <a:ext cx="1257300" cy="1494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4D0BEE-265C-4084-804E-7FF6EE4D184F}"/>
              </a:ext>
            </a:extLst>
          </p:cNvPr>
          <p:cNvSpPr txBox="1"/>
          <p:nvPr/>
        </p:nvSpPr>
        <p:spPr>
          <a:xfrm>
            <a:off x="7090804" y="767112"/>
            <a:ext cx="4158221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1-with(M_Disease,deviance/null.deviance)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3B89B6-E513-4A65-8512-F75E26453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724" y="1131749"/>
            <a:ext cx="5141827" cy="6706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CD2B84-FCF6-41F3-B344-B5022DEE1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0883" y="1488097"/>
            <a:ext cx="1847850" cy="3143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AF769D-D953-4803-9142-9E82C1341DD5}"/>
              </a:ext>
            </a:extLst>
          </p:cNvPr>
          <p:cNvSpPr/>
          <p:nvPr/>
        </p:nvSpPr>
        <p:spPr>
          <a:xfrm>
            <a:off x="7090804" y="767112"/>
            <a:ext cx="4066634" cy="3646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4F0B60-2818-4720-B9EF-A6630B520B4F}"/>
              </a:ext>
            </a:extLst>
          </p:cNvPr>
          <p:cNvCxnSpPr/>
          <p:nvPr/>
        </p:nvCxnSpPr>
        <p:spPr>
          <a:xfrm flipV="1">
            <a:off x="5416062" y="1802422"/>
            <a:ext cx="1339662" cy="204860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0F7255-5998-4B77-BC6C-85B31FE661AA}"/>
              </a:ext>
            </a:extLst>
          </p:cNvPr>
          <p:cNvCxnSpPr>
            <a:stCxn id="8" idx="3"/>
          </p:cNvCxnSpPr>
          <p:nvPr/>
        </p:nvCxnSpPr>
        <p:spPr>
          <a:xfrm>
            <a:off x="4325815" y="4545623"/>
            <a:ext cx="2198077" cy="263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1F33D7-48D0-4509-A46B-7651217D3297}"/>
              </a:ext>
            </a:extLst>
          </p:cNvPr>
          <p:cNvSpPr txBox="1"/>
          <p:nvPr/>
        </p:nvSpPr>
        <p:spPr>
          <a:xfrm>
            <a:off x="3428370" y="5298284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Like SST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2A6DB0-03A4-43B8-BB03-EFDB53BF00FE}"/>
              </a:ext>
            </a:extLst>
          </p:cNvPr>
          <p:cNvSpPr txBox="1"/>
          <p:nvPr/>
        </p:nvSpPr>
        <p:spPr>
          <a:xfrm>
            <a:off x="7873511" y="5129007"/>
            <a:ext cx="84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Like SSE</a:t>
            </a:r>
          </a:p>
        </p:txBody>
      </p:sp>
    </p:spTree>
    <p:extLst>
      <p:ext uri="{BB962C8B-B14F-4D97-AF65-F5344CB8AC3E}">
        <p14:creationId xmlns:p14="http://schemas.microsoft.com/office/powerpoint/2010/main" val="26106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9" grpId="0" animBg="1"/>
      <p:bldP spid="20" grpId="0" animBg="1"/>
      <p:bldP spid="23" grpId="0"/>
      <p:bldP spid="28" grpId="0" animBg="1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6C43-5C02-4FAD-A744-4154C025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8A7-9E90-45ED-AF81-AEFFC426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dirty="0"/>
              <a:t>Linear regression: relationship between continuous quantitative response variable and set of predictor variables</a:t>
            </a:r>
          </a:p>
          <a:p>
            <a:r>
              <a:rPr lang="en-US" dirty="0"/>
              <a:t>Logistic regression: relationship between dichotomous (binary) response variable and set of predictor variables.</a:t>
            </a:r>
          </a:p>
          <a:p>
            <a:pPr marL="0" indent="0">
              <a:buNone/>
            </a:pPr>
            <a:r>
              <a:rPr lang="en-US" dirty="0"/>
              <a:t>		target variable: </a:t>
            </a:r>
          </a:p>
          <a:p>
            <a:pPr marL="0" indent="0">
              <a:buNone/>
            </a:pPr>
            <a:r>
              <a:rPr lang="en-US" dirty="0"/>
              <a:t>			yes/no</a:t>
            </a:r>
          </a:p>
          <a:p>
            <a:pPr marL="0" indent="0">
              <a:buNone/>
            </a:pPr>
            <a:r>
              <a:rPr lang="en-US" dirty="0"/>
              <a:t>			agree/disagree</a:t>
            </a:r>
          </a:p>
          <a:p>
            <a:pPr marL="0" indent="0">
              <a:buNone/>
            </a:pPr>
            <a:r>
              <a:rPr lang="en-US" dirty="0"/>
              <a:t>			tests positive/tests negative</a:t>
            </a:r>
          </a:p>
          <a:p>
            <a:pPr marL="0" indent="0">
              <a:buNone/>
            </a:pPr>
            <a:r>
              <a:rPr lang="en-US" dirty="0"/>
              <a:t>			churns/does not churn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success/failure</a:t>
            </a:r>
          </a:p>
        </p:txBody>
      </p:sp>
    </p:spTree>
    <p:extLst>
      <p:ext uri="{BB962C8B-B14F-4D97-AF65-F5344CB8AC3E}">
        <p14:creationId xmlns:p14="http://schemas.microsoft.com/office/powerpoint/2010/main" val="47589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3A63-56F1-44B3-A8FD-DAE56273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Confidence interval for population slope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684AF5-2E7D-4BDE-94F0-B0F962D86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787765"/>
            <a:ext cx="8141580" cy="1733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9EAC4C-D7FD-44D2-B545-3A461C82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68" y="2521621"/>
            <a:ext cx="2959070" cy="909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39C204-4663-4B24-B1B5-78711AEE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69" y="3443719"/>
            <a:ext cx="5097117" cy="15672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C56C2-FFCD-4E7D-8C14-AF9DED74BF09}"/>
              </a:ext>
            </a:extLst>
          </p:cNvPr>
          <p:cNvSpPr/>
          <p:nvPr/>
        </p:nvSpPr>
        <p:spPr>
          <a:xfrm>
            <a:off x="1163516" y="4546847"/>
            <a:ext cx="4489938" cy="3065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E7A58F-11D4-4C88-87F8-C8BCD48C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5010936"/>
            <a:ext cx="5017986" cy="17863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46AA7E0-0099-44D1-8289-B1F152F1D79C}"/>
              </a:ext>
            </a:extLst>
          </p:cNvPr>
          <p:cNvSpPr/>
          <p:nvPr/>
        </p:nvSpPr>
        <p:spPr>
          <a:xfrm>
            <a:off x="1163516" y="6207369"/>
            <a:ext cx="4489938" cy="285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995F0-0B31-4373-AE9E-62CF678546D3}"/>
              </a:ext>
            </a:extLst>
          </p:cNvPr>
          <p:cNvSpPr txBox="1"/>
          <p:nvPr/>
        </p:nvSpPr>
        <p:spPr>
          <a:xfrm>
            <a:off x="5846883" y="4246411"/>
            <a:ext cx="283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Note: Does not contain 0.</a:t>
            </a:r>
          </a:p>
          <a:p>
            <a:r>
              <a:rPr lang="en-US" dirty="0">
                <a:solidFill>
                  <a:srgbClr val="0070C0"/>
                </a:solidFill>
              </a:rPr>
              <a:t>Interpretation?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00258-7C9D-4A52-A1EC-3257760C27A5}"/>
              </a:ext>
            </a:extLst>
          </p:cNvPr>
          <p:cNvSpPr txBox="1"/>
          <p:nvPr/>
        </p:nvSpPr>
        <p:spPr>
          <a:xfrm>
            <a:off x="5971739" y="5893655"/>
            <a:ext cx="258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Note: Does not contain 1.</a:t>
            </a:r>
          </a:p>
          <a:p>
            <a:r>
              <a:rPr lang="en-US" dirty="0">
                <a:solidFill>
                  <a:srgbClr val="0070C0"/>
                </a:solidFill>
              </a:rPr>
              <a:t>Interpretation?</a:t>
            </a:r>
          </a:p>
        </p:txBody>
      </p:sp>
    </p:spTree>
    <p:extLst>
      <p:ext uri="{BB962C8B-B14F-4D97-AF65-F5344CB8AC3E}">
        <p14:creationId xmlns:p14="http://schemas.microsoft.com/office/powerpoint/2010/main" val="33215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E4DC-98BF-453A-A0D7-C19C1099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Making Predictions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FBAA48-5682-48E6-A5EA-3F79D929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1986"/>
            <a:ext cx="10515600" cy="1564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0BCDEB-B2A9-43AA-8ACC-756D73EA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1858"/>
            <a:ext cx="10515600" cy="1875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13018D-3FD9-4C7A-8A21-73889E5628A7}"/>
              </a:ext>
            </a:extLst>
          </p:cNvPr>
          <p:cNvSpPr/>
          <p:nvPr/>
        </p:nvSpPr>
        <p:spPr>
          <a:xfrm>
            <a:off x="949569" y="3261946"/>
            <a:ext cx="1099039" cy="23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AA5E6-BDCE-4A7E-9ABE-AB51F9B6C05D}"/>
              </a:ext>
            </a:extLst>
          </p:cNvPr>
          <p:cNvSpPr/>
          <p:nvPr/>
        </p:nvSpPr>
        <p:spPr>
          <a:xfrm>
            <a:off x="2048608" y="4053254"/>
            <a:ext cx="1099039" cy="23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90C0D6-EFBD-4A73-A445-571987018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3899"/>
            <a:ext cx="10485740" cy="17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860-D34C-4BEA-A731-3AFB28D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Time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54ED-C363-4612-A978-EED7C8B1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Evaluation </a:t>
            </a:r>
            <a:r>
              <a:rPr lang="en-US"/>
              <a:t>of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F28-A519-481F-9156-83B97E82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Example: Relationship between presence/absence of disease and patient’s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769E-E44F-4A4C-8673-DE9748B9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 patients   (1 = disease present, 0 = disease absent)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C83DD-F332-4F11-9868-C1A94D49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087"/>
            <a:ext cx="8237096" cy="21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494993FD-507C-443C-A4E7-549FA5497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70C0"/>
                </a:solidFill>
              </a:rPr>
              <a:t>Simple Example of Logistic Regression </a:t>
            </a:r>
            <a:r>
              <a:rPr lang="en-US" sz="3200" b="1" i="1" dirty="0">
                <a:solidFill>
                  <a:srgbClr val="0070C0"/>
                </a:solidFill>
              </a:rPr>
              <a:t>(cont’d)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43473844-47BA-4A54-B631-EE03E86DF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06012"/>
            <a:ext cx="10515600" cy="52709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Plot shows least squares</a:t>
            </a:r>
            <a:br>
              <a:rPr lang="en-US" sz="2400" dirty="0"/>
            </a:br>
            <a:r>
              <a:rPr lang="en-US" sz="2400" dirty="0"/>
              <a:t>regression line and</a:t>
            </a:r>
            <a:br>
              <a:rPr lang="en-US" sz="2400" dirty="0"/>
            </a:br>
            <a:r>
              <a:rPr lang="en-US" sz="2400" dirty="0"/>
              <a:t>logistic regression curve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i="1" dirty="0"/>
              <a:t>disease </a:t>
            </a:r>
            <a:r>
              <a:rPr lang="en-US" sz="2400" dirty="0"/>
              <a:t>on </a:t>
            </a:r>
            <a:r>
              <a:rPr lang="en-US" sz="2400" i="1" dirty="0"/>
              <a:t>age</a:t>
            </a:r>
            <a:endParaRPr lang="en-US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Linear regression: assumes linear</a:t>
            </a:r>
            <a:br>
              <a:rPr lang="en-US" sz="2400" dirty="0"/>
            </a:br>
            <a:r>
              <a:rPr lang="en-US" sz="2400" dirty="0"/>
              <a:t>relationship between predictor and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  response</a:t>
            </a:r>
          </a:p>
          <a:p>
            <a:pPr eaLnBrk="1" hangingPunct="1">
              <a:lnSpc>
                <a:spcPct val="108000"/>
              </a:lnSpc>
              <a:spcBef>
                <a:spcPts val="0"/>
              </a:spcBef>
              <a:defRPr/>
            </a:pPr>
            <a:r>
              <a:rPr lang="en-US" sz="2400" dirty="0"/>
              <a:t>Logistic regression: assumes 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 non-linear relationship between 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 predictor and response</a:t>
            </a:r>
          </a:p>
          <a:p>
            <a:pPr eaLnBrk="1" hangingPunct="1">
              <a:lnSpc>
                <a:spcPct val="108000"/>
              </a:lnSpc>
              <a:spcBef>
                <a:spcPts val="0"/>
              </a:spcBef>
              <a:defRPr/>
            </a:pPr>
            <a:r>
              <a:rPr lang="en-US" sz="2400" dirty="0"/>
              <a:t>Patient 11 estimation errors (vertical lines) shown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	For linear regression (red)</a:t>
            </a:r>
          </a:p>
          <a:p>
            <a:pPr marL="0" indent="0" eaLnBrk="1" hangingPunct="1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	For logistic regression (blue)</a:t>
            </a:r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C9F4BCB3-A29F-49A4-B0AB-F86CDE8C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C9395018-F579-44D5-898D-4A436200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dirty="0"/>
          </a:p>
        </p:txBody>
      </p:sp>
      <p:pic>
        <p:nvPicPr>
          <p:cNvPr id="4104" name="Picture 7" descr="disease%20vs%20age%202">
            <a:extLst>
              <a:ext uri="{FF2B5EF4-FFF2-40B4-BE49-F238E27FC236}">
                <a16:creationId xmlns:a16="http://schemas.microsoft.com/office/drawing/2014/main" id="{F59AABFE-ECA6-4D2E-8F54-9EFC3233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80" y="974959"/>
            <a:ext cx="5550716" cy="365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ABFE07-1033-4C78-830D-DB905F347666}"/>
              </a:ext>
            </a:extLst>
          </p:cNvPr>
          <p:cNvCxnSpPr/>
          <p:nvPr/>
        </p:nvCxnSpPr>
        <p:spPr>
          <a:xfrm>
            <a:off x="8581938" y="2927758"/>
            <a:ext cx="0" cy="729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D1D1A3-7C3E-4C81-8E1B-5DBBAECFED92}"/>
              </a:ext>
            </a:extLst>
          </p:cNvPr>
          <p:cNvCxnSpPr>
            <a:cxnSpLocks/>
          </p:cNvCxnSpPr>
          <p:nvPr/>
        </p:nvCxnSpPr>
        <p:spPr>
          <a:xfrm>
            <a:off x="8675353" y="3514755"/>
            <a:ext cx="0" cy="14284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920D-9450-42A1-A17E-BD826987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Where does the logistic curve come from?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B05EBB-5346-42E2-99AB-8C479FD4D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80" y="914400"/>
            <a:ext cx="8373983" cy="235391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A936D5-101C-4D88-AAD8-E4A6AA1F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79" y="3429000"/>
            <a:ext cx="6107611" cy="9859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5B9BC4-15EF-4CB7-9812-F08CB4D2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79" y="4575667"/>
            <a:ext cx="8029863" cy="19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CF64-BAAA-4D39-9053-BCC607EE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Need to bring in predictor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26CE0-FBF9-4C1D-80E1-921092DAB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7092"/>
            <a:ext cx="9287479" cy="1360213"/>
          </a:xfrm>
        </p:spPr>
      </p:pic>
    </p:spTree>
    <p:extLst>
      <p:ext uri="{BB962C8B-B14F-4D97-AF65-F5344CB8AC3E}">
        <p14:creationId xmlns:p14="http://schemas.microsoft.com/office/powerpoint/2010/main" val="17884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7829-ADC1-4F8B-86E1-3D599BD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83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Building Logistic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940811-C014-42AC-B48B-3C986BB6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47956"/>
            <a:ext cx="9966821" cy="198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1EB50-6524-4448-A450-050279F8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66" y="2905111"/>
            <a:ext cx="3809344" cy="367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C47A7-B071-42B3-8FF0-B5EF52AD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097" y="2928228"/>
            <a:ext cx="3678194" cy="1509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78D4A-5DC1-440F-A4E3-56CE0AC9C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67" y="3840724"/>
            <a:ext cx="3312040" cy="402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DB4DB-A882-48B4-841B-73F1101937AB}"/>
              </a:ext>
            </a:extLst>
          </p:cNvPr>
          <p:cNvCxnSpPr/>
          <p:nvPr/>
        </p:nvCxnSpPr>
        <p:spPr>
          <a:xfrm>
            <a:off x="9932565" y="2315361"/>
            <a:ext cx="0" cy="5897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2C42DA3-9DD3-40E7-BC2F-B87952E6F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097" y="4806105"/>
            <a:ext cx="4308140" cy="680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2DB95-F2D2-49CC-8697-D1077D6E4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659" y="5486338"/>
            <a:ext cx="6271016" cy="5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884-E6FA-43E0-8D52-610697CA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Fitting a Logistic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A6E17-86A5-4105-802C-DBB1FE4D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9188"/>
            <a:ext cx="5766828" cy="1338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B1E94-27B7-49DF-8452-F9E07B06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7693"/>
            <a:ext cx="6694836" cy="986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017AC7-0386-4E2E-8A1C-08A5E0490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161" y="2658139"/>
            <a:ext cx="2755816" cy="986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DF50B5-82DB-4DB5-AC28-5A325A3FF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916609"/>
            <a:ext cx="3495919" cy="2190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AECF0-A02C-43D6-900E-0DD26958F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607" y="3782496"/>
            <a:ext cx="4309115" cy="286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68C7B-6098-493F-8BD4-A0BAB72A3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7032" y="4771984"/>
            <a:ext cx="3548641" cy="18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63E-2497-47B7-86AE-AC029BCF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6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Predicting the likelihood of success: Instagram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839ABF-8C27-4E20-85A0-376587D29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55518"/>
            <a:ext cx="5877637" cy="5637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EB080-6C6E-4E8D-8B13-A8F8DE6E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92" y="4561382"/>
            <a:ext cx="4137384" cy="1874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D8812-FE7D-4732-8974-EB964372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42" y="922790"/>
            <a:ext cx="3233995" cy="264454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F41FB3-4011-404E-8276-E9142F3746B1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758106" y="3567338"/>
            <a:ext cx="11778" cy="99404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FEF9E-74B1-4E2E-A18C-F2FFC69B7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539" y="1230262"/>
            <a:ext cx="2408713" cy="6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406</Words>
  <Application>Microsoft Macintosh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Office Theme</vt:lpstr>
      <vt:lpstr>Chapter 13</vt:lpstr>
      <vt:lpstr>Comparisons:</vt:lpstr>
      <vt:lpstr>Example: Relationship between presence/absence of disease and patient’s age </vt:lpstr>
      <vt:lpstr>Simple Example of Logistic Regression (cont’d)</vt:lpstr>
      <vt:lpstr>Where does the logistic curve come from?</vt:lpstr>
      <vt:lpstr>Need to bring in predictor variable</vt:lpstr>
      <vt:lpstr>Building Logistic Regression Model</vt:lpstr>
      <vt:lpstr>Fitting a Logistic Regression Model</vt:lpstr>
      <vt:lpstr>Predicting the likelihood of success: Instagram Example</vt:lpstr>
      <vt:lpstr>Interpreting Logistic Regression Slope: Instagram Example</vt:lpstr>
      <vt:lpstr>Return to Disease, Age Data</vt:lpstr>
      <vt:lpstr>Fitting the Logistic Regression Model</vt:lpstr>
      <vt:lpstr>Plot of Model</vt:lpstr>
      <vt:lpstr>Interpreting Logistic Regression Output</vt:lpstr>
      <vt:lpstr>Interpretation of Slope: log(odds) = - 4.37210 + 0.06696(Age) </vt:lpstr>
      <vt:lpstr>Interpreting odds ratio</vt:lpstr>
      <vt:lpstr>Reminder: Transforming logit model</vt:lpstr>
      <vt:lpstr>Return to fitting the model in R</vt:lpstr>
      <vt:lpstr>Summary(M_Disease) (continued)</vt:lpstr>
      <vt:lpstr>Confidence interval for population slope</vt:lpstr>
      <vt:lpstr>Making Predictions</vt:lpstr>
      <vt:lpstr>Next Time . 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Marsha Davis</dc:creator>
  <cp:lastModifiedBy>Villegas,Juan G.(Student)</cp:lastModifiedBy>
  <cp:revision>9</cp:revision>
  <cp:lastPrinted>2022-03-06T15:24:56Z</cp:lastPrinted>
  <dcterms:created xsi:type="dcterms:W3CDTF">2022-03-02T14:31:45Z</dcterms:created>
  <dcterms:modified xsi:type="dcterms:W3CDTF">2022-04-21T18:18:43Z</dcterms:modified>
</cp:coreProperties>
</file>