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7EEE-7C66-4394-9D5C-1ED36E049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5D6E5-52CD-457D-85AD-973491DAF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8709-BDC3-462A-AF2E-0A432FF9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4A3F-2DE3-4A1B-B938-BBF82013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C8E98-A86E-4773-9ED7-C8C8CE22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C0DD-09CC-4B15-B571-4E3B79B3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1BAB2-805A-4892-8519-C698C9A16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0C406-68F4-4203-BF07-3B1C80DC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C4259-ACD7-47AC-AEEC-9AB725D6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25ED-6615-4DA1-90BE-1298A4E2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1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CC78A-A3A3-455C-A2FD-5344B4B9F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F77C0-FD5D-4BFA-94AC-F9AB2A7C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8EE2-D272-4B0C-B3C6-3A0805D7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77B71-1CEF-4F1C-B402-A5D24295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CC03-A868-4670-A122-6C8D66E1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15A3-48F2-4A9D-83C8-F25B31F1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7EBA-8809-44ED-88CD-4CA6B7424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8C5D-1236-42C8-8810-0201CD0B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8F5E-B711-4FFA-A347-69926C0A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3E8A5-28EC-42BF-B20B-4472A411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8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A002-F964-4F9C-B746-66D3FFC9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E3DDF-5396-432A-8AB1-EACB1028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77EA-2BB6-44C1-9D2F-559FA1D2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761AA-038E-4EEB-9D47-7C4A9D30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020C-676E-441F-B0C7-7090C6C7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04FA-5770-4A7D-9948-7ABAB87B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9CBD-06D5-473D-9ED5-07FC47C9A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5F311-383F-469F-A80F-FD671B35F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AC06E-0CD0-4F95-B5DC-7E777536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E0542-2AAF-4EF2-A2FA-008215A7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EEBAD-FE77-4C02-A0B7-45266006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4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756B-2A74-435B-8321-5D5790D8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ED7EB-1488-41B3-9F5E-C1BFD319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4F90B-288F-4C52-88C6-9DAC028F8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65F22-C123-4B56-AD48-F006D800B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E114E-6CCA-42CE-83D3-797C9C285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DB8A8-0991-4CC8-A2D5-13BFF539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BD51A-C45C-43D3-B03F-48257FFB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B7526-E908-4EA1-8A63-D772B7BC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4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01CC-CB21-43E6-8E0C-1F590BF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E0B3C-D589-4354-A0E9-17420775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957BC-A78B-4D51-857F-1CAFEC3E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8C9D6-55A8-47DB-A708-09A18745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8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A086A-C7E6-48D7-9BF6-C3D66568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3D00A-E4BC-4289-9CCC-503B5AE7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DB3BE-6952-4179-AD67-80A19F8C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43C6-03CF-44E3-9FF3-0A63F41D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331A-C113-4F3A-962D-E121A58D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AAE2-549D-4E18-B394-7524215A4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9A76B-D33F-4387-95D4-35E80E2D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86811-A60F-4D55-A501-C9F79082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3975E-34E6-40B9-A651-EBFEF104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368F-DD4A-4CB9-8B1E-E26FF329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2CF7A-C3A0-4E91-B465-1DDD25F62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8A166-E7BA-451F-A35B-A7BC05F3C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7E2FF-76E0-4164-8AE4-9AAD51BD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727F0-8A1C-4A5A-ACA4-4437EB8F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FB008-774C-41DD-81B9-3EF2E29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06CA4-F620-4E5B-B773-B7A5E759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7EC29-BDCB-43E2-A979-4E59063BE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26D6D-7C1D-44FD-95BF-52FC7AC53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293B-D80C-4950-A063-FEFB699D99B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F50A-FE4D-4801-BB53-9527BB305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7E95D-0A91-4DB6-8D5C-4C7F2D00F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8E95-0182-4DFE-AF02-47328643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F472-D1C4-4EBD-A61B-2871BFC28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Chapter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35DB2-9524-4421-AA4B-725027553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80646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7310-109B-411F-A924-6CF26B20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Interpreting Logistic Regression Slope: Instagram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51E1-582A-4271-B37F-C6C9D0B9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746"/>
            <a:ext cx="10515600" cy="5327217"/>
          </a:xfrm>
        </p:spPr>
        <p:txBody>
          <a:bodyPr/>
          <a:lstStyle/>
          <a:p>
            <a:r>
              <a:rPr lang="en-US" dirty="0"/>
              <a:t>Most people are not comfortable thinking in the log(odds) scale, so we apply a transformation.</a:t>
            </a:r>
          </a:p>
          <a:p>
            <a:r>
              <a:rPr lang="en-US" dirty="0"/>
              <a:t>The exponential function (e</a:t>
            </a:r>
            <a:r>
              <a:rPr lang="en-US" i="1" baseline="30000" dirty="0"/>
              <a:t>x</a:t>
            </a:r>
            <a:r>
              <a:rPr lang="en-US" dirty="0"/>
              <a:t>) is the inverse of log(</a:t>
            </a:r>
            <a:r>
              <a:rPr lang="en-US" i="1" dirty="0"/>
              <a:t>x</a:t>
            </a:r>
            <a:r>
              <a:rPr lang="en-US" dirty="0"/>
              <a:t>) (i.e., ln(</a:t>
            </a:r>
            <a:r>
              <a:rPr lang="en-US" i="1" dirty="0"/>
              <a:t>x</a:t>
            </a:r>
            <a:r>
              <a:rPr lang="en-US" dirty="0"/>
              <a:t>)) – Back to odds.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1B306-5483-4C92-880E-1A8B76EF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48" y="2637464"/>
            <a:ext cx="7638076" cy="38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1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B5F-A7D1-448B-9CDC-A1F0CB37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Return to Disease, Age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A55EB-8663-485C-9D98-9958BA0F8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305" y="1262405"/>
            <a:ext cx="94773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8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E19D-1F0A-496D-8303-EA2A32CB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4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Fitting the Logistic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2518E-D895-4D7C-BEC0-45CD12164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97622"/>
            <a:ext cx="9700962" cy="325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2CB64-E59A-43FA-93BE-85AED5F67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6" y="4848632"/>
            <a:ext cx="7003843" cy="1644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5A82C-CE4F-4B44-B571-BB05907C1E02}"/>
              </a:ext>
            </a:extLst>
          </p:cNvPr>
          <p:cNvSpPr txBox="1"/>
          <p:nvPr/>
        </p:nvSpPr>
        <p:spPr>
          <a:xfrm>
            <a:off x="838200" y="4202301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  <a:p>
            <a:r>
              <a:rPr lang="en-US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40FEDF-3115-4EA0-BCA5-4EC33BF36749}"/>
              </a:ext>
            </a:extLst>
          </p:cNvPr>
          <p:cNvSpPr/>
          <p:nvPr/>
        </p:nvSpPr>
        <p:spPr>
          <a:xfrm>
            <a:off x="838200" y="4202301"/>
            <a:ext cx="1080039" cy="5965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AD212C-F1D0-46B6-B4B5-75919848578F}"/>
              </a:ext>
            </a:extLst>
          </p:cNvPr>
          <p:cNvCxnSpPr>
            <a:stCxn id="9" idx="2"/>
          </p:cNvCxnSpPr>
          <p:nvPr/>
        </p:nvCxnSpPr>
        <p:spPr>
          <a:xfrm>
            <a:off x="1378220" y="4798881"/>
            <a:ext cx="540019" cy="301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23EC-9D34-4D21-BAC2-37C9E86B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Plot of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CF63F-FEFD-47FD-A12D-E458C3BB0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792956"/>
            <a:ext cx="8062453" cy="1464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C7B2B-B7D2-412D-A293-D85F75B9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72053"/>
            <a:ext cx="7772401" cy="42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2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E51C-77E9-4E50-8512-C7176246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Interpreting Logistic Regression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3E3548-7671-4116-B708-4612A4A0F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3450"/>
            <a:ext cx="6781800" cy="1592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A39E4-5304-43BB-96D4-E822263A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99" y="2474006"/>
            <a:ext cx="5763134" cy="1971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F7560B-6150-463D-A1DA-29EE7EA26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20" y="4549996"/>
            <a:ext cx="6895280" cy="682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DE373B-8C12-49C2-AB69-178310226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841" y="2443201"/>
            <a:ext cx="6239234" cy="197159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5A0E3A-B244-4D78-B262-19B80185E5FD}"/>
              </a:ext>
            </a:extLst>
          </p:cNvPr>
          <p:cNvCxnSpPr/>
          <p:nvPr/>
        </p:nvCxnSpPr>
        <p:spPr>
          <a:xfrm flipV="1">
            <a:off x="5409841" y="4282349"/>
            <a:ext cx="381000" cy="29845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BA8B9E-CEC3-4001-A913-03531ADB37DB}"/>
              </a:ext>
            </a:extLst>
          </p:cNvPr>
          <p:cNvCxnSpPr/>
          <p:nvPr/>
        </p:nvCxnSpPr>
        <p:spPr>
          <a:xfrm flipH="1">
            <a:off x="8910458" y="4328867"/>
            <a:ext cx="552450" cy="9001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6E49D02-D3BE-4D16-8411-5479F17B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503" y="5229018"/>
            <a:ext cx="8183435" cy="14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106CAF-0A86-4707-9470-D91721F4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319087"/>
            <a:ext cx="9390576" cy="2976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C31FB-514D-4D8C-A973-A12CF4E3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3314700"/>
            <a:ext cx="9308256" cy="1790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3EBE92-B1B1-4467-87D6-376374420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" y="5209968"/>
            <a:ext cx="8183435" cy="14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6C43-5C02-4FAD-A744-4154C025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C8A7-9E90-45ED-AF81-AEFFC426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r>
              <a:rPr lang="en-US" dirty="0"/>
              <a:t>Linear regression: relationship between continuous quantitative response variable and set of predictor variables</a:t>
            </a:r>
          </a:p>
          <a:p>
            <a:r>
              <a:rPr lang="en-US" dirty="0"/>
              <a:t>Logistic regression: relationship between dichotomous (binary) response variable and set of predictor variables.</a:t>
            </a:r>
          </a:p>
          <a:p>
            <a:pPr marL="0" indent="0">
              <a:buNone/>
            </a:pPr>
            <a:r>
              <a:rPr lang="en-US" dirty="0"/>
              <a:t>		target variable: </a:t>
            </a:r>
          </a:p>
          <a:p>
            <a:pPr marL="0" indent="0">
              <a:buNone/>
            </a:pPr>
            <a:r>
              <a:rPr lang="en-US" dirty="0"/>
              <a:t>			yes/no</a:t>
            </a:r>
          </a:p>
          <a:p>
            <a:pPr marL="0" indent="0">
              <a:buNone/>
            </a:pPr>
            <a:r>
              <a:rPr lang="en-US" dirty="0"/>
              <a:t>			agree/disagree</a:t>
            </a:r>
          </a:p>
          <a:p>
            <a:pPr marL="0" indent="0">
              <a:buNone/>
            </a:pPr>
            <a:r>
              <a:rPr lang="en-US" dirty="0"/>
              <a:t>			tests positive/tests negative</a:t>
            </a:r>
          </a:p>
          <a:p>
            <a:pPr marL="0" indent="0">
              <a:buNone/>
            </a:pPr>
            <a:r>
              <a:rPr lang="en-US" dirty="0"/>
              <a:t>			churns/does not churn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success/failure</a:t>
            </a:r>
          </a:p>
        </p:txBody>
      </p:sp>
    </p:spTree>
    <p:extLst>
      <p:ext uri="{BB962C8B-B14F-4D97-AF65-F5344CB8AC3E}">
        <p14:creationId xmlns:p14="http://schemas.microsoft.com/office/powerpoint/2010/main" val="47589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2F28-A519-481F-9156-83B97E82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Example: Relationship between presence/absence of disease and patient’s 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769E-E44F-4A4C-8673-DE9748B9D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 20 patients   (1 = disease present, 0 = disease absent)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C83DD-F332-4F11-9868-C1A94D49C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0087"/>
            <a:ext cx="8237096" cy="21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4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494993FD-507C-443C-A4E7-549FA5497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70C0"/>
                </a:solidFill>
              </a:rPr>
              <a:t>Simple Example of Logistic Regression </a:t>
            </a:r>
            <a:r>
              <a:rPr lang="en-US" sz="3200" b="1" i="1" dirty="0">
                <a:solidFill>
                  <a:srgbClr val="0070C0"/>
                </a:solidFill>
              </a:rPr>
              <a:t>(cont’d)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43473844-47BA-4A54-B631-EE03E86DF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06012"/>
            <a:ext cx="10515600" cy="527095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Plot shows least squares</a:t>
            </a:r>
            <a:br>
              <a:rPr lang="en-US" sz="2400" dirty="0"/>
            </a:br>
            <a:r>
              <a:rPr lang="en-US" sz="2400" dirty="0"/>
              <a:t>regression line and</a:t>
            </a:r>
            <a:br>
              <a:rPr lang="en-US" sz="2400" dirty="0"/>
            </a:br>
            <a:r>
              <a:rPr lang="en-US" sz="2400" dirty="0"/>
              <a:t>logistic regression curve</a:t>
            </a:r>
            <a:br>
              <a:rPr lang="en-US" sz="2400" dirty="0"/>
            </a:br>
            <a:r>
              <a:rPr lang="en-US" sz="2400" dirty="0"/>
              <a:t>for </a:t>
            </a:r>
            <a:r>
              <a:rPr lang="en-US" sz="2400" i="1" dirty="0"/>
              <a:t>disease </a:t>
            </a:r>
            <a:r>
              <a:rPr lang="en-US" sz="2400" dirty="0"/>
              <a:t>on </a:t>
            </a:r>
            <a:r>
              <a:rPr lang="en-US" sz="2400" i="1" dirty="0"/>
              <a:t>age</a:t>
            </a:r>
            <a:endParaRPr lang="en-US" sz="24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Linear regression: assumes linear</a:t>
            </a:r>
            <a:br>
              <a:rPr lang="en-US" sz="2400" dirty="0"/>
            </a:br>
            <a:r>
              <a:rPr lang="en-US" sz="2400" dirty="0"/>
              <a:t>relationship between predictor and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    response</a:t>
            </a:r>
          </a:p>
          <a:p>
            <a:pPr eaLnBrk="1" hangingPunct="1">
              <a:lnSpc>
                <a:spcPct val="108000"/>
              </a:lnSpc>
              <a:spcBef>
                <a:spcPts val="0"/>
              </a:spcBef>
              <a:defRPr/>
            </a:pPr>
            <a:r>
              <a:rPr lang="en-US" sz="2400" dirty="0"/>
              <a:t>Logistic regression: assumes </a:t>
            </a:r>
          </a:p>
          <a:p>
            <a:pPr marL="0" indent="0" eaLnBrk="1" hangingPunct="1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   non-linear relationship between </a:t>
            </a:r>
          </a:p>
          <a:p>
            <a:pPr marL="0" indent="0" eaLnBrk="1" hangingPunct="1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   predictor and response</a:t>
            </a:r>
          </a:p>
          <a:p>
            <a:pPr eaLnBrk="1" hangingPunct="1">
              <a:lnSpc>
                <a:spcPct val="108000"/>
              </a:lnSpc>
              <a:spcBef>
                <a:spcPts val="0"/>
              </a:spcBef>
              <a:defRPr/>
            </a:pPr>
            <a:r>
              <a:rPr lang="en-US" sz="2400" dirty="0"/>
              <a:t>Patient 11 estimation errors (vertical lines) shown</a:t>
            </a:r>
          </a:p>
          <a:p>
            <a:pPr marL="0" indent="0" eaLnBrk="1" hangingPunct="1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	For linear regression (red)</a:t>
            </a:r>
          </a:p>
          <a:p>
            <a:pPr marL="0" indent="0" eaLnBrk="1" hangingPunct="1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	For logistic regression (blue)</a:t>
            </a:r>
          </a:p>
        </p:txBody>
      </p:sp>
      <p:sp>
        <p:nvSpPr>
          <p:cNvPr id="4102" name="Rectangle 4">
            <a:extLst>
              <a:ext uri="{FF2B5EF4-FFF2-40B4-BE49-F238E27FC236}">
                <a16:creationId xmlns:a16="http://schemas.microsoft.com/office/drawing/2014/main" id="{C9F4BCB3-A29F-49A4-B0AB-F86CDE8C5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4191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3" name="Rectangle 5">
            <a:extLst>
              <a:ext uri="{FF2B5EF4-FFF2-40B4-BE49-F238E27FC236}">
                <a16:creationId xmlns:a16="http://schemas.microsoft.com/office/drawing/2014/main" id="{C9395018-F579-44D5-898D-4A436200B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104" name="Picture 7" descr="disease%20vs%20age%202">
            <a:extLst>
              <a:ext uri="{FF2B5EF4-FFF2-40B4-BE49-F238E27FC236}">
                <a16:creationId xmlns:a16="http://schemas.microsoft.com/office/drawing/2014/main" id="{F59AABFE-ECA6-4D2E-8F54-9EFC32333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580" y="974959"/>
            <a:ext cx="5550716" cy="365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ABFE07-1033-4C78-830D-DB905F347666}"/>
              </a:ext>
            </a:extLst>
          </p:cNvPr>
          <p:cNvCxnSpPr/>
          <p:nvPr/>
        </p:nvCxnSpPr>
        <p:spPr>
          <a:xfrm>
            <a:off x="8581938" y="2927758"/>
            <a:ext cx="0" cy="729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D1D1A3-7C3E-4C81-8E1B-5DBBAECFED92}"/>
              </a:ext>
            </a:extLst>
          </p:cNvPr>
          <p:cNvCxnSpPr>
            <a:cxnSpLocks/>
          </p:cNvCxnSpPr>
          <p:nvPr/>
        </p:nvCxnSpPr>
        <p:spPr>
          <a:xfrm>
            <a:off x="8675353" y="3514755"/>
            <a:ext cx="0" cy="14284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920D-9450-42A1-A17E-BD826987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Where does the logistic curve come from?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4B05EBB-5346-42E2-99AB-8C479FD4D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980" y="914400"/>
            <a:ext cx="8373983" cy="2353915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A936D5-101C-4D88-AAD8-E4A6AA1F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79" y="3429000"/>
            <a:ext cx="6107611" cy="9859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5B9BC4-15EF-4CB7-9812-F08CB4D29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79" y="4575667"/>
            <a:ext cx="8029863" cy="19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0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CF64-BAAA-4D39-9053-BCC607EE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27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Need to bring in predictor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26CE0-FBF9-4C1D-80E1-921092DAB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7092"/>
            <a:ext cx="9287479" cy="1360213"/>
          </a:xfrm>
        </p:spPr>
      </p:pic>
    </p:spTree>
    <p:extLst>
      <p:ext uri="{BB962C8B-B14F-4D97-AF65-F5344CB8AC3E}">
        <p14:creationId xmlns:p14="http://schemas.microsoft.com/office/powerpoint/2010/main" val="178849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7829-ADC1-4F8B-86E1-3D599BD8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83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Building Logistic Regression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940811-C014-42AC-B48B-3C986BB6B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947956"/>
            <a:ext cx="9966821" cy="1980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1EB50-6524-4448-A450-050279F85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966" y="2905111"/>
            <a:ext cx="3809344" cy="3674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EC47A7-B071-42B3-8FF0-B5EF52AD9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097" y="2928228"/>
            <a:ext cx="3678194" cy="1509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78D4A-5DC1-440F-A4E3-56CE0AC9C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167" y="3840724"/>
            <a:ext cx="3312040" cy="4023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5DB4DB-A882-48B4-841B-73F1101937AB}"/>
              </a:ext>
            </a:extLst>
          </p:cNvPr>
          <p:cNvCxnSpPr/>
          <p:nvPr/>
        </p:nvCxnSpPr>
        <p:spPr>
          <a:xfrm>
            <a:off x="9932565" y="2315361"/>
            <a:ext cx="0" cy="58975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2C42DA3-9DD3-40E7-BC2F-B87952E6F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097" y="4806105"/>
            <a:ext cx="4308140" cy="6802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72DB95-F2D2-49CC-8697-D1077D6E4C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1659" y="5486338"/>
            <a:ext cx="6271016" cy="56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D884-E6FA-43E0-8D52-610697CA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Fitting a Logistic Regression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0A6E17-86A5-4105-802C-DBB1FE4D8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59188"/>
            <a:ext cx="5766828" cy="1338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8B1E94-27B7-49DF-8452-F9E07B06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7693"/>
            <a:ext cx="6694836" cy="9862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017AC7-0386-4E2E-8A1C-08A5E0490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161" y="2658139"/>
            <a:ext cx="2755816" cy="9862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DF50B5-82DB-4DB5-AC28-5A325A3FF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916609"/>
            <a:ext cx="3495919" cy="2190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BAECF0-A02C-43D6-900E-0DD26958F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607" y="3782496"/>
            <a:ext cx="4309115" cy="28676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268C7B-6098-493F-8BD4-A0BAB72A3B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7032" y="4771984"/>
            <a:ext cx="3548641" cy="18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163E-2497-47B7-86AE-AC029BCF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66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Predicting the likelihood of success: Instagram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839ABF-8C27-4E20-85A0-376587D29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855518"/>
            <a:ext cx="5877637" cy="5637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4EB080-6C6E-4E8D-8B13-A8F8DE6E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192" y="4561382"/>
            <a:ext cx="4137384" cy="1874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3D8812-FE7D-4732-8974-EB9643720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242" y="922790"/>
            <a:ext cx="3233995" cy="264454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F41FB3-4011-404E-8276-E9142F3746B1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758106" y="3567338"/>
            <a:ext cx="11778" cy="99404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FEF9E-74B1-4E2E-A18C-F2FFC69B7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539" y="1230262"/>
            <a:ext cx="2408713" cy="6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281</Words>
  <Application>Microsoft Macintosh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Office Theme</vt:lpstr>
      <vt:lpstr>Chapter 13</vt:lpstr>
      <vt:lpstr>Comparisons:</vt:lpstr>
      <vt:lpstr>Example: Relationship between presence/absence of disease and patient’s age </vt:lpstr>
      <vt:lpstr>Simple Example of Logistic Regression (cont’d)</vt:lpstr>
      <vt:lpstr>Where does the logistic curve come from?</vt:lpstr>
      <vt:lpstr>Need to bring in predictor variable</vt:lpstr>
      <vt:lpstr>Building Logistic Regression Model</vt:lpstr>
      <vt:lpstr>Fitting a Logistic Regression Model</vt:lpstr>
      <vt:lpstr>Predicting the likelihood of success: Instagram Example</vt:lpstr>
      <vt:lpstr>Interpreting Logistic Regression Slope: Instagram Example</vt:lpstr>
      <vt:lpstr>Return to Disease, Age Data</vt:lpstr>
      <vt:lpstr>Fitting the Logistic Regression Model</vt:lpstr>
      <vt:lpstr>Plot of Model</vt:lpstr>
      <vt:lpstr>Interpreting Logistic Regression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Marsha Davis</dc:creator>
  <cp:lastModifiedBy>Villegas,Juan G.(Student)</cp:lastModifiedBy>
  <cp:revision>4</cp:revision>
  <cp:lastPrinted>2022-03-03T02:36:40Z</cp:lastPrinted>
  <dcterms:created xsi:type="dcterms:W3CDTF">2022-03-02T14:31:45Z</dcterms:created>
  <dcterms:modified xsi:type="dcterms:W3CDTF">2022-03-03T16:22:23Z</dcterms:modified>
</cp:coreProperties>
</file>