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2" r:id="rId20"/>
    <p:sldId id="275" r:id="rId21"/>
    <p:sldId id="274" r:id="rId22"/>
    <p:sldId id="273" r:id="rId2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4286" autoAdjust="0"/>
  </p:normalViewPr>
  <p:slideViewPr>
    <p:cSldViewPr snapToGrid="0">
      <p:cViewPr varScale="1">
        <p:scale>
          <a:sx n="107" d="100"/>
          <a:sy n="107" d="100"/>
        </p:scale>
        <p:origin x="13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3177" tIns="46589" rIns="93177" bIns="46589" rtlCol="0"/>
          <a:lstStyle>
            <a:lvl1pPr algn="r">
              <a:defRPr sz="1200"/>
            </a:lvl1pPr>
          </a:lstStyle>
          <a:p>
            <a:fld id="{957D9EE6-4DC0-4091-B35A-DCEF4CFCC4CB}" type="datetimeFigureOut">
              <a:rPr lang="en-US" smtClean="0"/>
              <a:t>3/22/22</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3"/>
          </a:xfrm>
          <a:prstGeom prst="rect">
            <a:avLst/>
          </a:prstGeom>
        </p:spPr>
        <p:txBody>
          <a:bodyPr vert="horz" lIns="93177" tIns="46589" rIns="93177" bIns="46589" rtlCol="0" anchor="b"/>
          <a:lstStyle>
            <a:lvl1pPr algn="r">
              <a:defRPr sz="1200"/>
            </a:lvl1pPr>
          </a:lstStyle>
          <a:p>
            <a:fld id="{B033A5D1-7A2B-4744-9C64-9A75BD6986A5}" type="slidenum">
              <a:rPr lang="en-US" smtClean="0"/>
              <a:t>‹#›</a:t>
            </a:fld>
            <a:endParaRPr lang="en-US"/>
          </a:p>
        </p:txBody>
      </p:sp>
    </p:spTree>
    <p:extLst>
      <p:ext uri="{BB962C8B-B14F-4D97-AF65-F5344CB8AC3E}">
        <p14:creationId xmlns:p14="http://schemas.microsoft.com/office/powerpoint/2010/main" val="355795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“pseudo R^2 = 1 – (1185.8/2192.2) = 0.459 – treat like R^2 in linear regression</a:t>
            </a:r>
          </a:p>
        </p:txBody>
      </p:sp>
      <p:sp>
        <p:nvSpPr>
          <p:cNvPr id="4" name="Slide Number Placeholder 3"/>
          <p:cNvSpPr>
            <a:spLocks noGrp="1"/>
          </p:cNvSpPr>
          <p:nvPr>
            <p:ph type="sldNum" sz="quarter" idx="5"/>
          </p:nvPr>
        </p:nvSpPr>
        <p:spPr/>
        <p:txBody>
          <a:bodyPr/>
          <a:lstStyle/>
          <a:p>
            <a:fld id="{B033A5D1-7A2B-4744-9C64-9A75BD6986A5}" type="slidenum">
              <a:rPr lang="en-US" smtClean="0"/>
              <a:t>8</a:t>
            </a:fld>
            <a:endParaRPr lang="en-US"/>
          </a:p>
        </p:txBody>
      </p:sp>
    </p:spTree>
    <p:extLst>
      <p:ext uri="{BB962C8B-B14F-4D97-AF65-F5344CB8AC3E}">
        <p14:creationId xmlns:p14="http://schemas.microsoft.com/office/powerpoint/2010/main" val="258628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for predict is type = “link”. Need to decide on cutoff (or threshold) for classifying “Yes” for default. Can use </a:t>
            </a:r>
            <a:r>
              <a:rPr lang="en-US" dirty="0" err="1"/>
              <a:t>ifelse</a:t>
            </a:r>
            <a:r>
              <a:rPr lang="en-US" dirty="0"/>
              <a:t>. We need to discuss if that is the best cutoff. Make a table of predicted and actual values (</a:t>
            </a:r>
            <a:r>
              <a:rPr lang="en-US" dirty="0" err="1"/>
              <a:t>Table_train</a:t>
            </a:r>
            <a:r>
              <a:rPr lang="en-US" dirty="0"/>
              <a:t>). </a:t>
            </a:r>
          </a:p>
          <a:p>
            <a:r>
              <a:rPr lang="en-US" dirty="0"/>
              <a:t>The error rate is (FP + FN)/(TP + TN +FP + FN)</a:t>
            </a:r>
          </a:p>
          <a:p>
            <a:endParaRPr lang="en-US" dirty="0"/>
          </a:p>
        </p:txBody>
      </p:sp>
      <p:sp>
        <p:nvSpPr>
          <p:cNvPr id="4" name="Slide Number Placeholder 3"/>
          <p:cNvSpPr>
            <a:spLocks noGrp="1"/>
          </p:cNvSpPr>
          <p:nvPr>
            <p:ph type="sldNum" sz="quarter" idx="5"/>
          </p:nvPr>
        </p:nvSpPr>
        <p:spPr/>
        <p:txBody>
          <a:bodyPr/>
          <a:lstStyle/>
          <a:p>
            <a:fld id="{B033A5D1-7A2B-4744-9C64-9A75BD6986A5}" type="slidenum">
              <a:rPr lang="en-US" smtClean="0"/>
              <a:t>9</a:t>
            </a:fld>
            <a:endParaRPr lang="en-US"/>
          </a:p>
        </p:txBody>
      </p:sp>
    </p:spTree>
    <p:extLst>
      <p:ext uri="{BB962C8B-B14F-4D97-AF65-F5344CB8AC3E}">
        <p14:creationId xmlns:p14="http://schemas.microsoft.com/office/powerpoint/2010/main" val="1719217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create a function to compute the error rate. </a:t>
            </a:r>
          </a:p>
        </p:txBody>
      </p:sp>
      <p:sp>
        <p:nvSpPr>
          <p:cNvPr id="4" name="Slide Number Placeholder 3"/>
          <p:cNvSpPr>
            <a:spLocks noGrp="1"/>
          </p:cNvSpPr>
          <p:nvPr>
            <p:ph type="sldNum" sz="quarter" idx="5"/>
          </p:nvPr>
        </p:nvSpPr>
        <p:spPr/>
        <p:txBody>
          <a:bodyPr/>
          <a:lstStyle/>
          <a:p>
            <a:fld id="{B033A5D1-7A2B-4744-9C64-9A75BD6986A5}" type="slidenum">
              <a:rPr lang="en-US" smtClean="0"/>
              <a:t>10</a:t>
            </a:fld>
            <a:endParaRPr lang="en-US"/>
          </a:p>
        </p:txBody>
      </p:sp>
    </p:spTree>
    <p:extLst>
      <p:ext uri="{BB962C8B-B14F-4D97-AF65-F5344CB8AC3E}">
        <p14:creationId xmlns:p14="http://schemas.microsoft.com/office/powerpoint/2010/main" val="427190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our </a:t>
            </a:r>
            <a:r>
              <a:rPr lang="en-US" dirty="0" err="1"/>
              <a:t>Table_train</a:t>
            </a:r>
            <a:r>
              <a:rPr lang="en-US" dirty="0"/>
              <a:t>. </a:t>
            </a:r>
          </a:p>
          <a:p>
            <a:r>
              <a:rPr lang="en-US" dirty="0"/>
              <a:t>True positive rate or sensitivity: probability that model predicts positive outcome, for outcomes that are actually positive. Column proportion pred pos under condition that the actual outcome is positive (2</a:t>
            </a:r>
            <a:r>
              <a:rPr lang="en-US" baseline="30000" dirty="0"/>
              <a:t>nd</a:t>
            </a:r>
            <a:r>
              <a:rPr lang="en-US" dirty="0"/>
              <a:t> column).</a:t>
            </a:r>
          </a:p>
          <a:p>
            <a:r>
              <a:rPr lang="en-US" dirty="0"/>
              <a:t>True negative rate or specificity: probability that model predicts negative outcome, for outcomes that are actually negative. Column proportion pred neg under condition that the actual outcome is negative (1</a:t>
            </a:r>
            <a:r>
              <a:rPr lang="en-US" baseline="30000" dirty="0"/>
              <a:t>st</a:t>
            </a:r>
            <a:r>
              <a:rPr lang="en-US" dirty="0"/>
              <a:t> col).</a:t>
            </a:r>
          </a:p>
          <a:p>
            <a:r>
              <a:rPr lang="en-US" dirty="0"/>
              <a:t>1 – specificity = False positive rate = FP/(TN +FP) – probability that model predicts positive outcome, for outcomes that are actually negative.                                                                     </a:t>
            </a:r>
          </a:p>
        </p:txBody>
      </p:sp>
      <p:sp>
        <p:nvSpPr>
          <p:cNvPr id="4" name="Slide Number Placeholder 3"/>
          <p:cNvSpPr>
            <a:spLocks noGrp="1"/>
          </p:cNvSpPr>
          <p:nvPr>
            <p:ph type="sldNum" sz="quarter" idx="5"/>
          </p:nvPr>
        </p:nvSpPr>
        <p:spPr/>
        <p:txBody>
          <a:bodyPr/>
          <a:lstStyle/>
          <a:p>
            <a:fld id="{B033A5D1-7A2B-4744-9C64-9A75BD6986A5}" type="slidenum">
              <a:rPr lang="en-US" smtClean="0"/>
              <a:t>11</a:t>
            </a:fld>
            <a:endParaRPr lang="en-US"/>
          </a:p>
        </p:txBody>
      </p:sp>
    </p:spTree>
    <p:extLst>
      <p:ext uri="{BB962C8B-B14F-4D97-AF65-F5344CB8AC3E}">
        <p14:creationId xmlns:p14="http://schemas.microsoft.com/office/powerpoint/2010/main" val="343192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as much as possible to choose a cutoff that maximizes the true positive rate and minimizes the false positive rate (or maximizes the sensitivity). </a:t>
            </a:r>
          </a:p>
          <a:p>
            <a:r>
              <a:rPr lang="en-US" dirty="0"/>
              <a:t>The ROC curve is produced by calculating and plotting the true positive rate against the false positive rate for a single classifier model at a variety of thresholds. </a:t>
            </a:r>
          </a:p>
        </p:txBody>
      </p:sp>
      <p:sp>
        <p:nvSpPr>
          <p:cNvPr id="4" name="Slide Number Placeholder 3"/>
          <p:cNvSpPr>
            <a:spLocks noGrp="1"/>
          </p:cNvSpPr>
          <p:nvPr>
            <p:ph type="sldNum" sz="quarter" idx="5"/>
          </p:nvPr>
        </p:nvSpPr>
        <p:spPr/>
        <p:txBody>
          <a:bodyPr/>
          <a:lstStyle/>
          <a:p>
            <a:fld id="{B033A5D1-7A2B-4744-9C64-9A75BD6986A5}" type="slidenum">
              <a:rPr lang="en-US" smtClean="0"/>
              <a:t>16</a:t>
            </a:fld>
            <a:endParaRPr lang="en-US"/>
          </a:p>
        </p:txBody>
      </p:sp>
    </p:spTree>
    <p:extLst>
      <p:ext uri="{BB962C8B-B14F-4D97-AF65-F5344CB8AC3E}">
        <p14:creationId xmlns:p14="http://schemas.microsoft.com/office/powerpoint/2010/main" val="150090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purple graph a perfect classifier? True positive rate 1.0, false positive rate 0.0.</a:t>
            </a:r>
          </a:p>
          <a:p>
            <a:r>
              <a:rPr lang="en-US" dirty="0"/>
              <a:t>Want a classifier that maintains a high true positive rate while also having a low false positive rate – this ideal classifier would “hug” the upper left corner, much like the purple line. </a:t>
            </a:r>
          </a:p>
          <a:p>
            <a:r>
              <a:rPr lang="en-US" dirty="0"/>
              <a:t>Single metric, AUC. Higher the AUC, better the classifier performs.  No predictive power AUC = 0.5; perfect classifier, AUC = 1.0.</a:t>
            </a:r>
          </a:p>
          <a:p>
            <a:r>
              <a:rPr lang="en-US" dirty="0"/>
              <a:t>Look at (1,1) red dot. Make cutoff so low that every record classified at Pos. Then TP rate = 1 (all positives are correctly classified as positive) and FP rate = 1 (all negative are incorrectly classified as positive)</a:t>
            </a:r>
          </a:p>
          <a:p>
            <a:r>
              <a:rPr lang="en-US" dirty="0"/>
              <a:t>Brown dot at (0.75, 1). To left of dotted line, proportion of correctly classified records as positive (TP) is greater than the proportion of records that were incorrectly classified as positive (FP)</a:t>
            </a:r>
          </a:p>
          <a:p>
            <a:r>
              <a:rPr lang="en-US" dirty="0"/>
              <a:t>Green dot (0,0.2) correctly classifies 20% of the positive records, and 100% of the negative records. </a:t>
            </a:r>
          </a:p>
          <a:p>
            <a:r>
              <a:rPr lang="en-US" dirty="0"/>
              <a:t>Purple graph – vertical line -- specificity = 1.0 (100%) and horizontal line, sensitivity = 1 or 100%</a:t>
            </a:r>
          </a:p>
          <a:p>
            <a:r>
              <a:rPr lang="en-US" dirty="0"/>
              <a:t>Point at (0,0) represents the cutoff that results in 0 TPs and 0 FPs. This means you have a cutoff of 1, which means you will not correctly identify any positive cases. So, FP rate will be 0 and TP rate will be 0.</a:t>
            </a:r>
          </a:p>
        </p:txBody>
      </p:sp>
      <p:sp>
        <p:nvSpPr>
          <p:cNvPr id="4" name="Slide Number Placeholder 3"/>
          <p:cNvSpPr>
            <a:spLocks noGrp="1"/>
          </p:cNvSpPr>
          <p:nvPr>
            <p:ph type="sldNum" sz="quarter" idx="5"/>
          </p:nvPr>
        </p:nvSpPr>
        <p:spPr/>
        <p:txBody>
          <a:bodyPr/>
          <a:lstStyle/>
          <a:p>
            <a:fld id="{B033A5D1-7A2B-4744-9C64-9A75BD6986A5}" type="slidenum">
              <a:rPr lang="en-US" smtClean="0"/>
              <a:t>17</a:t>
            </a:fld>
            <a:endParaRPr lang="en-US"/>
          </a:p>
        </p:txBody>
      </p:sp>
    </p:spTree>
    <p:extLst>
      <p:ext uri="{BB962C8B-B14F-4D97-AF65-F5344CB8AC3E}">
        <p14:creationId xmlns:p14="http://schemas.microsoft.com/office/powerpoint/2010/main" val="319431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coded: For low cutoffs, blue</a:t>
            </a:r>
          </a:p>
        </p:txBody>
      </p:sp>
      <p:sp>
        <p:nvSpPr>
          <p:cNvPr id="4" name="Slide Number Placeholder 3"/>
          <p:cNvSpPr>
            <a:spLocks noGrp="1"/>
          </p:cNvSpPr>
          <p:nvPr>
            <p:ph type="sldNum" sz="quarter" idx="5"/>
          </p:nvPr>
        </p:nvSpPr>
        <p:spPr/>
        <p:txBody>
          <a:bodyPr/>
          <a:lstStyle/>
          <a:p>
            <a:fld id="{B033A5D1-7A2B-4744-9C64-9A75BD6986A5}" type="slidenum">
              <a:rPr lang="en-US" smtClean="0"/>
              <a:t>18</a:t>
            </a:fld>
            <a:endParaRPr lang="en-US"/>
          </a:p>
        </p:txBody>
      </p:sp>
    </p:spTree>
    <p:extLst>
      <p:ext uri="{BB962C8B-B14F-4D97-AF65-F5344CB8AC3E}">
        <p14:creationId xmlns:p14="http://schemas.microsoft.com/office/powerpoint/2010/main" val="51759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move the cutoff to 0.2 or 0.1, you increase the true positives without having much affect on false positive rate. So, when used 0.10 on testing data, false positive rate was 0.0513. Still had </a:t>
            </a:r>
            <a:r>
              <a:rPr lang="en-US"/>
              <a:t>a high </a:t>
            </a:r>
            <a:r>
              <a:rPr lang="en-US" dirty="0"/>
              <a:t>accuracy and a much higher sensitivity!</a:t>
            </a:r>
          </a:p>
        </p:txBody>
      </p:sp>
      <p:sp>
        <p:nvSpPr>
          <p:cNvPr id="4" name="Slide Number Placeholder 3"/>
          <p:cNvSpPr>
            <a:spLocks noGrp="1"/>
          </p:cNvSpPr>
          <p:nvPr>
            <p:ph type="sldNum" sz="quarter" idx="5"/>
          </p:nvPr>
        </p:nvSpPr>
        <p:spPr/>
        <p:txBody>
          <a:bodyPr/>
          <a:lstStyle/>
          <a:p>
            <a:fld id="{B033A5D1-7A2B-4744-9C64-9A75BD6986A5}" type="slidenum">
              <a:rPr lang="en-US" smtClean="0"/>
              <a:t>19</a:t>
            </a:fld>
            <a:endParaRPr lang="en-US"/>
          </a:p>
        </p:txBody>
      </p:sp>
    </p:spTree>
    <p:extLst>
      <p:ext uri="{BB962C8B-B14F-4D97-AF65-F5344CB8AC3E}">
        <p14:creationId xmlns:p14="http://schemas.microsoft.com/office/powerpoint/2010/main" val="99319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C594-2F39-4BE5-8317-44D5A4CD1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3F7365-3CF4-41C1-A772-D8040BB74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C29DD-DC73-44DC-8364-4C5487762161}"/>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5" name="Footer Placeholder 4">
            <a:extLst>
              <a:ext uri="{FF2B5EF4-FFF2-40B4-BE49-F238E27FC236}">
                <a16:creationId xmlns:a16="http://schemas.microsoft.com/office/drawing/2014/main" id="{0492C4DB-5488-4AC8-8C41-B7A211EE2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BD0DE-5541-4A01-AC04-B65181C67B99}"/>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366908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53CF-69E3-4247-A2BA-A1250B7FC2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D6380C-8395-4F03-8613-01142CEB6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7A64C-C17B-4A02-9C47-94B8BE7BC2A9}"/>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5" name="Footer Placeholder 4">
            <a:extLst>
              <a:ext uri="{FF2B5EF4-FFF2-40B4-BE49-F238E27FC236}">
                <a16:creationId xmlns:a16="http://schemas.microsoft.com/office/drawing/2014/main" id="{9E40A7EF-5025-420E-B040-147F20E05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59377-553B-43F1-B4B1-81ECEA35EF8E}"/>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167204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3F314-C070-4821-BE85-2538E69A15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40265-B376-4A73-96FB-C7D7765E4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A8882-8D27-4D72-ACEC-8BBFC543E0A5}"/>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5" name="Footer Placeholder 4">
            <a:extLst>
              <a:ext uri="{FF2B5EF4-FFF2-40B4-BE49-F238E27FC236}">
                <a16:creationId xmlns:a16="http://schemas.microsoft.com/office/drawing/2014/main" id="{BAC677B2-EE73-43B8-9E32-F738EB6CA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D6B6B-06EA-4B99-BEF7-B12EBD6D3212}"/>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98340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F6F-4769-4536-AE30-E21DC667A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387B6-5AE8-4819-91B5-F45F9177E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9BA88-7BF0-4B5C-9083-EE68A012A31A}"/>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5" name="Footer Placeholder 4">
            <a:extLst>
              <a:ext uri="{FF2B5EF4-FFF2-40B4-BE49-F238E27FC236}">
                <a16:creationId xmlns:a16="http://schemas.microsoft.com/office/drawing/2014/main" id="{07031031-6270-4F6B-86D4-6A36A1269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AA909-7431-409D-82A4-60A2137A3C28}"/>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259903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FE88-43D4-49E4-9E59-6C454C831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5123B-1C82-4E17-B2CA-AFEB993D9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8809A-80EB-44D1-AB81-67B41CCD82CE}"/>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5" name="Footer Placeholder 4">
            <a:extLst>
              <a:ext uri="{FF2B5EF4-FFF2-40B4-BE49-F238E27FC236}">
                <a16:creationId xmlns:a16="http://schemas.microsoft.com/office/drawing/2014/main" id="{4EFE8C14-84DF-4396-9FF2-E8A3D97C3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3FCA4-DD30-48F1-A819-51D1F7AE797C}"/>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99858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6F42-9D7F-4061-A9D0-228EC0C2A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92620-58F1-4C4F-B30F-53229F4B6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615A6-DBC1-4012-85CF-B340E88B8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932AC5-9D56-4E13-A694-E035A3966080}"/>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6" name="Footer Placeholder 5">
            <a:extLst>
              <a:ext uri="{FF2B5EF4-FFF2-40B4-BE49-F238E27FC236}">
                <a16:creationId xmlns:a16="http://schemas.microsoft.com/office/drawing/2014/main" id="{FD3B5D52-80DB-4B8A-9C90-480510CC7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AA2EF-74C9-4EDA-932D-C0AD16BA588C}"/>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364824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F052-E6C3-4C43-93E2-B8B220015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9F221B-C33C-416C-9C26-E32C8DE88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09D4D-D8A7-44C0-B771-828257A8C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F14C5-DE9E-4FA6-B7B7-600A4E324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26D9C-D532-4581-9BD1-9773173BF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7CD8A7-21CD-4FDB-9E72-681B2AA6C5DB}"/>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8" name="Footer Placeholder 7">
            <a:extLst>
              <a:ext uri="{FF2B5EF4-FFF2-40B4-BE49-F238E27FC236}">
                <a16:creationId xmlns:a16="http://schemas.microsoft.com/office/drawing/2014/main" id="{F8189B2B-038B-4AB5-832D-C36B2B108A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EE7E3-192F-4255-906E-DDE7F4F1F846}"/>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207538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4B8A-2E7A-421C-ADC0-79FAA4BAC8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B7F3A-BE48-490B-B26E-10065C9A8A13}"/>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4" name="Footer Placeholder 3">
            <a:extLst>
              <a:ext uri="{FF2B5EF4-FFF2-40B4-BE49-F238E27FC236}">
                <a16:creationId xmlns:a16="http://schemas.microsoft.com/office/drawing/2014/main" id="{505CACA1-4A63-47E6-A308-31927DC03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DFE38-CF58-4853-8265-86598F6C43C7}"/>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21227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4A44D-C755-4B1D-92F0-736E9E5C2B1B}"/>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3" name="Footer Placeholder 2">
            <a:extLst>
              <a:ext uri="{FF2B5EF4-FFF2-40B4-BE49-F238E27FC236}">
                <a16:creationId xmlns:a16="http://schemas.microsoft.com/office/drawing/2014/main" id="{B959B222-3792-4337-B397-DB437B0DD5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259107-8314-4373-A8D1-F09AB57B0D85}"/>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40554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96D0-7F1D-4B63-B2C2-8BDA57D2A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543CA3-5BD7-45BA-BB32-6D6B43E1C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F65AAC-8502-4C2F-922F-5F8D100F2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2CC5A-E7F2-4BBB-937B-4B8006A22C1B}"/>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6" name="Footer Placeholder 5">
            <a:extLst>
              <a:ext uri="{FF2B5EF4-FFF2-40B4-BE49-F238E27FC236}">
                <a16:creationId xmlns:a16="http://schemas.microsoft.com/office/drawing/2014/main" id="{29168E9F-E268-4592-AE8D-FE3A0C789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84E64-9603-4936-A0C8-C2AB1CB4B476}"/>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213561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5EBC-7118-4C23-9BE9-12CA036E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9252D9-AD3E-45A1-80FA-2A15A059D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E75C92-DF1F-42BF-814A-B4EE3D9D9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6C090-D891-45FE-BBD1-8814351A63CF}"/>
              </a:ext>
            </a:extLst>
          </p:cNvPr>
          <p:cNvSpPr>
            <a:spLocks noGrp="1"/>
          </p:cNvSpPr>
          <p:nvPr>
            <p:ph type="dt" sz="half" idx="10"/>
          </p:nvPr>
        </p:nvSpPr>
        <p:spPr/>
        <p:txBody>
          <a:bodyPr/>
          <a:lstStyle/>
          <a:p>
            <a:fld id="{06EA71C0-2351-4A2D-8E83-FDB210D865B5}" type="datetimeFigureOut">
              <a:rPr lang="en-US" smtClean="0"/>
              <a:t>3/22/22</a:t>
            </a:fld>
            <a:endParaRPr lang="en-US"/>
          </a:p>
        </p:txBody>
      </p:sp>
      <p:sp>
        <p:nvSpPr>
          <p:cNvPr id="6" name="Footer Placeholder 5">
            <a:extLst>
              <a:ext uri="{FF2B5EF4-FFF2-40B4-BE49-F238E27FC236}">
                <a16:creationId xmlns:a16="http://schemas.microsoft.com/office/drawing/2014/main" id="{18B57174-D782-4736-B6CF-AD78BFC61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60A0B-7E3A-4E08-B47C-0B57D331F0F1}"/>
              </a:ext>
            </a:extLst>
          </p:cNvPr>
          <p:cNvSpPr>
            <a:spLocks noGrp="1"/>
          </p:cNvSpPr>
          <p:nvPr>
            <p:ph type="sldNum" sz="quarter" idx="12"/>
          </p:nvPr>
        </p:nvSpPr>
        <p:spPr/>
        <p:txBody>
          <a:bodyPr/>
          <a:lstStyle/>
          <a:p>
            <a:fld id="{AB0E83FE-22ED-43AE-B422-E294B57D63F8}" type="slidenum">
              <a:rPr lang="en-US" smtClean="0"/>
              <a:t>‹#›</a:t>
            </a:fld>
            <a:endParaRPr lang="en-US"/>
          </a:p>
        </p:txBody>
      </p:sp>
    </p:spTree>
    <p:extLst>
      <p:ext uri="{BB962C8B-B14F-4D97-AF65-F5344CB8AC3E}">
        <p14:creationId xmlns:p14="http://schemas.microsoft.com/office/powerpoint/2010/main" val="324405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545B3-057B-4C49-8557-601F2BED8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C008D8-6465-42A1-A2CD-5C2C025F9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16E2C-9E74-4BAE-9C8A-068B57A60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A71C0-2351-4A2D-8E83-FDB210D865B5}" type="datetimeFigureOut">
              <a:rPr lang="en-US" smtClean="0"/>
              <a:t>3/22/22</a:t>
            </a:fld>
            <a:endParaRPr lang="en-US"/>
          </a:p>
        </p:txBody>
      </p:sp>
      <p:sp>
        <p:nvSpPr>
          <p:cNvPr id="5" name="Footer Placeholder 4">
            <a:extLst>
              <a:ext uri="{FF2B5EF4-FFF2-40B4-BE49-F238E27FC236}">
                <a16:creationId xmlns:a16="http://schemas.microsoft.com/office/drawing/2014/main" id="{9F0A1D05-F345-4C40-B4F0-4DD1C1A49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2785A1-BAC4-468A-A370-CA594BF86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E83FE-22ED-43AE-B422-E294B57D63F8}" type="slidenum">
              <a:rPr lang="en-US" smtClean="0"/>
              <a:t>‹#›</a:t>
            </a:fld>
            <a:endParaRPr lang="en-US"/>
          </a:p>
        </p:txBody>
      </p:sp>
    </p:spTree>
    <p:extLst>
      <p:ext uri="{BB962C8B-B14F-4D97-AF65-F5344CB8AC3E}">
        <p14:creationId xmlns:p14="http://schemas.microsoft.com/office/powerpoint/2010/main" val="829367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2C95-2D83-46D7-85D7-43BC9A5DB475}"/>
              </a:ext>
            </a:extLst>
          </p:cNvPr>
          <p:cNvSpPr>
            <a:spLocks noGrp="1"/>
          </p:cNvSpPr>
          <p:nvPr>
            <p:ph type="ctrTitle"/>
          </p:nvPr>
        </p:nvSpPr>
        <p:spPr/>
        <p:txBody>
          <a:bodyPr>
            <a:normAutofit/>
          </a:bodyPr>
          <a:lstStyle/>
          <a:p>
            <a:r>
              <a:rPr lang="en-US" sz="4800" b="1" dirty="0">
                <a:solidFill>
                  <a:srgbClr val="0070C0"/>
                </a:solidFill>
              </a:rPr>
              <a:t>Chapter 13</a:t>
            </a:r>
          </a:p>
        </p:txBody>
      </p:sp>
      <p:sp>
        <p:nvSpPr>
          <p:cNvPr id="3" name="Subtitle 2">
            <a:extLst>
              <a:ext uri="{FF2B5EF4-FFF2-40B4-BE49-F238E27FC236}">
                <a16:creationId xmlns:a16="http://schemas.microsoft.com/office/drawing/2014/main" id="{AFC8F859-1854-442D-BCD8-FF8CD407EE5D}"/>
              </a:ext>
            </a:extLst>
          </p:cNvPr>
          <p:cNvSpPr>
            <a:spLocks noGrp="1"/>
          </p:cNvSpPr>
          <p:nvPr>
            <p:ph type="subTitle" idx="1"/>
          </p:nvPr>
        </p:nvSpPr>
        <p:spPr/>
        <p:txBody>
          <a:bodyPr>
            <a:normAutofit/>
          </a:bodyPr>
          <a:lstStyle/>
          <a:p>
            <a:r>
              <a:rPr lang="en-US" sz="4000" dirty="0">
                <a:solidFill>
                  <a:srgbClr val="0070C0"/>
                </a:solidFill>
              </a:rPr>
              <a:t>Logistic Regression, Part 2</a:t>
            </a:r>
          </a:p>
        </p:txBody>
      </p:sp>
    </p:spTree>
    <p:extLst>
      <p:ext uri="{BB962C8B-B14F-4D97-AF65-F5344CB8AC3E}">
        <p14:creationId xmlns:p14="http://schemas.microsoft.com/office/powerpoint/2010/main" val="302139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E07B-8901-4473-B7D0-4C4BCC2F333A}"/>
              </a:ext>
            </a:extLst>
          </p:cNvPr>
          <p:cNvSpPr>
            <a:spLocks noGrp="1"/>
          </p:cNvSpPr>
          <p:nvPr>
            <p:ph type="title"/>
          </p:nvPr>
        </p:nvSpPr>
        <p:spPr>
          <a:xfrm>
            <a:off x="838200" y="365125"/>
            <a:ext cx="10515600" cy="638175"/>
          </a:xfrm>
        </p:spPr>
        <p:txBody>
          <a:bodyPr>
            <a:normAutofit/>
          </a:bodyPr>
          <a:lstStyle/>
          <a:p>
            <a:r>
              <a:rPr lang="en-US" sz="3200" b="1" dirty="0">
                <a:solidFill>
                  <a:srgbClr val="0070C0"/>
                </a:solidFill>
              </a:rPr>
              <a:t>Calculation of training classification error rate</a:t>
            </a:r>
          </a:p>
        </p:txBody>
      </p:sp>
      <p:pic>
        <p:nvPicPr>
          <p:cNvPr id="15" name="Picture 14">
            <a:extLst>
              <a:ext uri="{FF2B5EF4-FFF2-40B4-BE49-F238E27FC236}">
                <a16:creationId xmlns:a16="http://schemas.microsoft.com/office/drawing/2014/main" id="{BA89DA94-C6CC-4824-A0B3-C80FDD9298A9}"/>
              </a:ext>
            </a:extLst>
          </p:cNvPr>
          <p:cNvPicPr>
            <a:picLocks noChangeAspect="1"/>
          </p:cNvPicPr>
          <p:nvPr/>
        </p:nvPicPr>
        <p:blipFill>
          <a:blip r:embed="rId3"/>
          <a:stretch>
            <a:fillRect/>
          </a:stretch>
        </p:blipFill>
        <p:spPr>
          <a:xfrm>
            <a:off x="512129" y="2577661"/>
            <a:ext cx="9966016" cy="943986"/>
          </a:xfrm>
          <a:prstGeom prst="rect">
            <a:avLst/>
          </a:prstGeom>
        </p:spPr>
      </p:pic>
      <p:pic>
        <p:nvPicPr>
          <p:cNvPr id="17" name="Picture 16">
            <a:extLst>
              <a:ext uri="{FF2B5EF4-FFF2-40B4-BE49-F238E27FC236}">
                <a16:creationId xmlns:a16="http://schemas.microsoft.com/office/drawing/2014/main" id="{D045E79A-530A-4B35-9710-873EEB938D4A}"/>
              </a:ext>
            </a:extLst>
          </p:cNvPr>
          <p:cNvPicPr>
            <a:picLocks noChangeAspect="1"/>
          </p:cNvPicPr>
          <p:nvPr/>
        </p:nvPicPr>
        <p:blipFill>
          <a:blip r:embed="rId4"/>
          <a:stretch>
            <a:fillRect/>
          </a:stretch>
        </p:blipFill>
        <p:spPr>
          <a:xfrm>
            <a:off x="512129" y="3521647"/>
            <a:ext cx="9969883" cy="706875"/>
          </a:xfrm>
          <a:prstGeom prst="rect">
            <a:avLst/>
          </a:prstGeom>
        </p:spPr>
      </p:pic>
      <p:pic>
        <p:nvPicPr>
          <p:cNvPr id="21" name="Content Placeholder 20">
            <a:extLst>
              <a:ext uri="{FF2B5EF4-FFF2-40B4-BE49-F238E27FC236}">
                <a16:creationId xmlns:a16="http://schemas.microsoft.com/office/drawing/2014/main" id="{69022996-0EC0-4741-A13D-A77AD1CA42D8}"/>
              </a:ext>
            </a:extLst>
          </p:cNvPr>
          <p:cNvPicPr>
            <a:picLocks noGrp="1" noChangeAspect="1"/>
          </p:cNvPicPr>
          <p:nvPr>
            <p:ph idx="1"/>
          </p:nvPr>
        </p:nvPicPr>
        <p:blipFill>
          <a:blip r:embed="rId5"/>
          <a:stretch>
            <a:fillRect/>
          </a:stretch>
        </p:blipFill>
        <p:spPr>
          <a:xfrm>
            <a:off x="838199" y="1003300"/>
            <a:ext cx="2564423" cy="1574361"/>
          </a:xfrm>
          <a:prstGeom prst="rect">
            <a:avLst/>
          </a:prstGeom>
        </p:spPr>
      </p:pic>
    </p:spTree>
    <p:extLst>
      <p:ext uri="{BB962C8B-B14F-4D97-AF65-F5344CB8AC3E}">
        <p14:creationId xmlns:p14="http://schemas.microsoft.com/office/powerpoint/2010/main" val="376026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C81A-796D-4453-AF05-2DBDF45537BA}"/>
              </a:ext>
            </a:extLst>
          </p:cNvPr>
          <p:cNvSpPr>
            <a:spLocks noGrp="1"/>
          </p:cNvSpPr>
          <p:nvPr>
            <p:ph type="title"/>
          </p:nvPr>
        </p:nvSpPr>
        <p:spPr>
          <a:xfrm>
            <a:off x="838200" y="251604"/>
            <a:ext cx="10515600" cy="599609"/>
          </a:xfrm>
        </p:spPr>
        <p:txBody>
          <a:bodyPr>
            <a:normAutofit/>
          </a:bodyPr>
          <a:lstStyle/>
          <a:p>
            <a:r>
              <a:rPr lang="en-US" sz="3200" b="1" dirty="0">
                <a:solidFill>
                  <a:srgbClr val="0070C0"/>
                </a:solidFill>
              </a:rPr>
              <a:t>Other metrics (we’ll need caret package)</a:t>
            </a:r>
          </a:p>
        </p:txBody>
      </p:sp>
      <p:pic>
        <p:nvPicPr>
          <p:cNvPr id="5" name="Content Placeholder 4">
            <a:extLst>
              <a:ext uri="{FF2B5EF4-FFF2-40B4-BE49-F238E27FC236}">
                <a16:creationId xmlns:a16="http://schemas.microsoft.com/office/drawing/2014/main" id="{EB27A11D-99D8-4277-B8E7-643D2AF0C3F8}"/>
              </a:ext>
            </a:extLst>
          </p:cNvPr>
          <p:cNvPicPr>
            <a:picLocks noGrp="1" noChangeAspect="1"/>
          </p:cNvPicPr>
          <p:nvPr>
            <p:ph idx="1"/>
          </p:nvPr>
        </p:nvPicPr>
        <p:blipFill>
          <a:blip r:embed="rId3"/>
          <a:stretch>
            <a:fillRect/>
          </a:stretch>
        </p:blipFill>
        <p:spPr>
          <a:xfrm>
            <a:off x="678730" y="742861"/>
            <a:ext cx="9526383" cy="1386302"/>
          </a:xfrm>
          <a:prstGeom prst="rect">
            <a:avLst/>
          </a:prstGeom>
        </p:spPr>
      </p:pic>
      <p:pic>
        <p:nvPicPr>
          <p:cNvPr id="7" name="Picture 6">
            <a:extLst>
              <a:ext uri="{FF2B5EF4-FFF2-40B4-BE49-F238E27FC236}">
                <a16:creationId xmlns:a16="http://schemas.microsoft.com/office/drawing/2014/main" id="{2ED3C61F-69FD-402D-A522-3F2DC8B7E8E2}"/>
              </a:ext>
            </a:extLst>
          </p:cNvPr>
          <p:cNvPicPr>
            <a:picLocks noChangeAspect="1"/>
          </p:cNvPicPr>
          <p:nvPr/>
        </p:nvPicPr>
        <p:blipFill>
          <a:blip r:embed="rId4"/>
          <a:stretch>
            <a:fillRect/>
          </a:stretch>
        </p:blipFill>
        <p:spPr>
          <a:xfrm>
            <a:off x="657542" y="2066938"/>
            <a:ext cx="5733269" cy="1131566"/>
          </a:xfrm>
          <a:prstGeom prst="rect">
            <a:avLst/>
          </a:prstGeom>
        </p:spPr>
      </p:pic>
      <p:pic>
        <p:nvPicPr>
          <p:cNvPr id="13" name="Picture 12">
            <a:extLst>
              <a:ext uri="{FF2B5EF4-FFF2-40B4-BE49-F238E27FC236}">
                <a16:creationId xmlns:a16="http://schemas.microsoft.com/office/drawing/2014/main" id="{88607C9A-25F4-4A9B-8A90-E6BDADB0A8FF}"/>
              </a:ext>
            </a:extLst>
          </p:cNvPr>
          <p:cNvPicPr>
            <a:picLocks noChangeAspect="1"/>
          </p:cNvPicPr>
          <p:nvPr/>
        </p:nvPicPr>
        <p:blipFill>
          <a:blip r:embed="rId5"/>
          <a:stretch>
            <a:fillRect/>
          </a:stretch>
        </p:blipFill>
        <p:spPr>
          <a:xfrm>
            <a:off x="6922514" y="2066937"/>
            <a:ext cx="4406799" cy="1948881"/>
          </a:xfrm>
          <a:prstGeom prst="rect">
            <a:avLst/>
          </a:prstGeom>
        </p:spPr>
      </p:pic>
      <p:pic>
        <p:nvPicPr>
          <p:cNvPr id="14" name="Picture 13">
            <a:extLst>
              <a:ext uri="{FF2B5EF4-FFF2-40B4-BE49-F238E27FC236}">
                <a16:creationId xmlns:a16="http://schemas.microsoft.com/office/drawing/2014/main" id="{8F8C75BE-64FE-465E-82B2-241FCCCA9388}"/>
              </a:ext>
            </a:extLst>
          </p:cNvPr>
          <p:cNvPicPr>
            <a:picLocks noChangeAspect="1"/>
          </p:cNvPicPr>
          <p:nvPr/>
        </p:nvPicPr>
        <p:blipFill>
          <a:blip r:embed="rId6"/>
          <a:stretch>
            <a:fillRect/>
          </a:stretch>
        </p:blipFill>
        <p:spPr>
          <a:xfrm>
            <a:off x="678730" y="3198504"/>
            <a:ext cx="5733269" cy="1476751"/>
          </a:xfrm>
          <a:prstGeom prst="rect">
            <a:avLst/>
          </a:prstGeom>
        </p:spPr>
      </p:pic>
      <p:pic>
        <p:nvPicPr>
          <p:cNvPr id="15" name="Picture 14">
            <a:extLst>
              <a:ext uri="{FF2B5EF4-FFF2-40B4-BE49-F238E27FC236}">
                <a16:creationId xmlns:a16="http://schemas.microsoft.com/office/drawing/2014/main" id="{B9BCD6A4-6A2E-4F67-A23C-31089720C56D}"/>
              </a:ext>
            </a:extLst>
          </p:cNvPr>
          <p:cNvPicPr>
            <a:picLocks noChangeAspect="1"/>
          </p:cNvPicPr>
          <p:nvPr/>
        </p:nvPicPr>
        <p:blipFill>
          <a:blip r:embed="rId7"/>
          <a:stretch>
            <a:fillRect/>
          </a:stretch>
        </p:blipFill>
        <p:spPr>
          <a:xfrm>
            <a:off x="657542" y="4675256"/>
            <a:ext cx="4875992" cy="928138"/>
          </a:xfrm>
          <a:prstGeom prst="rect">
            <a:avLst/>
          </a:prstGeom>
        </p:spPr>
      </p:pic>
      <p:pic>
        <p:nvPicPr>
          <p:cNvPr id="16" name="Picture 15">
            <a:extLst>
              <a:ext uri="{FF2B5EF4-FFF2-40B4-BE49-F238E27FC236}">
                <a16:creationId xmlns:a16="http://schemas.microsoft.com/office/drawing/2014/main" id="{5344FA05-0CA0-4A4E-A219-9AE13AB32F92}"/>
              </a:ext>
            </a:extLst>
          </p:cNvPr>
          <p:cNvPicPr>
            <a:picLocks noChangeAspect="1"/>
          </p:cNvPicPr>
          <p:nvPr/>
        </p:nvPicPr>
        <p:blipFill>
          <a:blip r:embed="rId8"/>
          <a:stretch>
            <a:fillRect/>
          </a:stretch>
        </p:blipFill>
        <p:spPr>
          <a:xfrm>
            <a:off x="678730" y="5600151"/>
            <a:ext cx="4854804" cy="945410"/>
          </a:xfrm>
          <a:prstGeom prst="rect">
            <a:avLst/>
          </a:prstGeom>
        </p:spPr>
      </p:pic>
      <p:sp>
        <p:nvSpPr>
          <p:cNvPr id="4" name="TextBox 3">
            <a:extLst>
              <a:ext uri="{FF2B5EF4-FFF2-40B4-BE49-F238E27FC236}">
                <a16:creationId xmlns:a16="http://schemas.microsoft.com/office/drawing/2014/main" id="{A7BEAC0A-E2D2-4CBA-91DF-BD1529AE6A12}"/>
              </a:ext>
            </a:extLst>
          </p:cNvPr>
          <p:cNvSpPr txBox="1"/>
          <p:nvPr/>
        </p:nvSpPr>
        <p:spPr>
          <a:xfrm>
            <a:off x="5441921" y="4940713"/>
            <a:ext cx="1813060" cy="369332"/>
          </a:xfrm>
          <a:prstGeom prst="rect">
            <a:avLst/>
          </a:prstGeom>
          <a:noFill/>
        </p:spPr>
        <p:txBody>
          <a:bodyPr wrap="none" rtlCol="0">
            <a:spAutoFit/>
          </a:bodyPr>
          <a:lstStyle/>
          <a:p>
            <a:r>
              <a:rPr lang="en-US" dirty="0">
                <a:solidFill>
                  <a:srgbClr val="0070C0"/>
                </a:solidFill>
              </a:rPr>
              <a:t>True positive rate</a:t>
            </a:r>
          </a:p>
        </p:txBody>
      </p:sp>
      <p:sp>
        <p:nvSpPr>
          <p:cNvPr id="6" name="TextBox 5">
            <a:extLst>
              <a:ext uri="{FF2B5EF4-FFF2-40B4-BE49-F238E27FC236}">
                <a16:creationId xmlns:a16="http://schemas.microsoft.com/office/drawing/2014/main" id="{B5574982-8FBB-48B3-BC4E-9878F10CACF1}"/>
              </a:ext>
            </a:extLst>
          </p:cNvPr>
          <p:cNvSpPr txBox="1"/>
          <p:nvPr/>
        </p:nvSpPr>
        <p:spPr>
          <a:xfrm>
            <a:off x="5510732" y="5794096"/>
            <a:ext cx="1877181" cy="369332"/>
          </a:xfrm>
          <a:prstGeom prst="rect">
            <a:avLst/>
          </a:prstGeom>
          <a:noFill/>
        </p:spPr>
        <p:txBody>
          <a:bodyPr wrap="none" rtlCol="0">
            <a:spAutoFit/>
          </a:bodyPr>
          <a:lstStyle/>
          <a:p>
            <a:r>
              <a:rPr lang="en-US" dirty="0">
                <a:solidFill>
                  <a:srgbClr val="7030A0"/>
                </a:solidFill>
              </a:rPr>
              <a:t>True negative rate</a:t>
            </a:r>
          </a:p>
        </p:txBody>
      </p:sp>
    </p:spTree>
    <p:extLst>
      <p:ext uri="{BB962C8B-B14F-4D97-AF65-F5344CB8AC3E}">
        <p14:creationId xmlns:p14="http://schemas.microsoft.com/office/powerpoint/2010/main" val="293499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190E-8179-4C19-9E99-7BD6A26707EB}"/>
              </a:ext>
            </a:extLst>
          </p:cNvPr>
          <p:cNvSpPr>
            <a:spLocks noGrp="1"/>
          </p:cNvSpPr>
          <p:nvPr>
            <p:ph type="title"/>
          </p:nvPr>
        </p:nvSpPr>
        <p:spPr>
          <a:xfrm>
            <a:off x="762785" y="186016"/>
            <a:ext cx="10515600" cy="675630"/>
          </a:xfrm>
        </p:spPr>
        <p:txBody>
          <a:bodyPr>
            <a:normAutofit fontScale="90000"/>
          </a:bodyPr>
          <a:lstStyle/>
          <a:p>
            <a:r>
              <a:rPr lang="en-US" sz="3200" b="1" dirty="0">
                <a:solidFill>
                  <a:srgbClr val="0070C0"/>
                </a:solidFill>
              </a:rPr>
              <a:t>Can we do better with a different cutoff?: Check how we do with testing data (</a:t>
            </a:r>
            <a:r>
              <a:rPr lang="en-US" sz="3200" b="1" dirty="0" err="1">
                <a:solidFill>
                  <a:srgbClr val="0070C0"/>
                </a:solidFill>
              </a:rPr>
              <a:t>confusionMatrix</a:t>
            </a:r>
            <a:r>
              <a:rPr lang="en-US" sz="3200" b="1" dirty="0">
                <a:solidFill>
                  <a:srgbClr val="0070C0"/>
                </a:solidFill>
              </a:rPr>
              <a:t>)</a:t>
            </a:r>
          </a:p>
        </p:txBody>
      </p:sp>
      <p:sp>
        <p:nvSpPr>
          <p:cNvPr id="3" name="Content Placeholder 2">
            <a:extLst>
              <a:ext uri="{FF2B5EF4-FFF2-40B4-BE49-F238E27FC236}">
                <a16:creationId xmlns:a16="http://schemas.microsoft.com/office/drawing/2014/main" id="{86109340-973C-47E9-9F68-BEFEFD18AA8B}"/>
              </a:ext>
            </a:extLst>
          </p:cNvPr>
          <p:cNvSpPr>
            <a:spLocks noGrp="1"/>
          </p:cNvSpPr>
          <p:nvPr>
            <p:ph idx="1"/>
          </p:nvPr>
        </p:nvSpPr>
        <p:spPr>
          <a:xfrm>
            <a:off x="838200" y="861646"/>
            <a:ext cx="10515600" cy="5996354"/>
          </a:xfrm>
        </p:spPr>
        <p:txBody>
          <a:bodyPr>
            <a:normAutofit fontScale="77500" lnSpcReduction="20000"/>
          </a:bodyPr>
          <a:lstStyle/>
          <a:p>
            <a:pPr marL="0" indent="0">
              <a:buNone/>
            </a:pPr>
            <a:r>
              <a:rPr lang="en-US" dirty="0" err="1"/>
              <a:t>get_logistic_pred</a:t>
            </a:r>
            <a:r>
              <a:rPr lang="en-US" dirty="0"/>
              <a:t> &lt;- function(mod, data, res = "y", pos = 1, neg = 0, cut = 0.5){</a:t>
            </a:r>
          </a:p>
          <a:p>
            <a:pPr marL="0" indent="0">
              <a:buNone/>
            </a:pPr>
            <a:r>
              <a:rPr lang="en-US" dirty="0"/>
              <a:t>  probs = predict(mod, </a:t>
            </a:r>
            <a:r>
              <a:rPr lang="en-US" dirty="0" err="1"/>
              <a:t>newdata</a:t>
            </a:r>
            <a:r>
              <a:rPr lang="en-US" dirty="0"/>
              <a:t> = data, type = "response")</a:t>
            </a:r>
          </a:p>
          <a:p>
            <a:pPr marL="0" indent="0">
              <a:buNone/>
            </a:pPr>
            <a:r>
              <a:rPr lang="en-US" dirty="0"/>
              <a:t>  </a:t>
            </a:r>
            <a:r>
              <a:rPr lang="en-US" dirty="0" err="1"/>
              <a:t>ifelse</a:t>
            </a:r>
            <a:r>
              <a:rPr lang="en-US" dirty="0"/>
              <a:t>(probs &gt; cut, pos, neg)</a:t>
            </a:r>
          </a:p>
          <a:p>
            <a:pPr marL="0" indent="0">
              <a:buNone/>
            </a:pPr>
            <a:r>
              <a:rPr lang="en-US" dirty="0"/>
              <a:t>}</a:t>
            </a:r>
          </a:p>
          <a:p>
            <a:pPr marL="0" indent="0">
              <a:buNone/>
            </a:pPr>
            <a:r>
              <a:rPr lang="en-US" dirty="0"/>
              <a:t>test_pred_10 = </a:t>
            </a:r>
            <a:r>
              <a:rPr lang="en-US" dirty="0" err="1"/>
              <a:t>get_logistic_pred</a:t>
            </a:r>
            <a:r>
              <a:rPr lang="en-US" dirty="0"/>
              <a:t>(</a:t>
            </a:r>
            <a:r>
              <a:rPr lang="en-US" dirty="0" err="1"/>
              <a:t>Step_default</a:t>
            </a:r>
            <a:r>
              <a:rPr lang="en-US" dirty="0"/>
              <a:t>, data = </a:t>
            </a:r>
            <a:r>
              <a:rPr lang="en-US" dirty="0" err="1"/>
              <a:t>default.test</a:t>
            </a:r>
            <a:r>
              <a:rPr lang="en-US" dirty="0"/>
              <a:t>, res = "default",</a:t>
            </a:r>
          </a:p>
          <a:p>
            <a:pPr marL="0" indent="0">
              <a:buNone/>
            </a:pPr>
            <a:r>
              <a:rPr lang="en-US" dirty="0"/>
              <a:t>                                 pos = "Yes", neg = "No", cut = 0.1)</a:t>
            </a:r>
          </a:p>
          <a:p>
            <a:pPr marL="0" indent="0">
              <a:buNone/>
            </a:pPr>
            <a:r>
              <a:rPr lang="en-US" dirty="0"/>
              <a:t>test_pred_50 = </a:t>
            </a:r>
            <a:r>
              <a:rPr lang="en-US" dirty="0" err="1"/>
              <a:t>get_logistic_pred</a:t>
            </a:r>
            <a:r>
              <a:rPr lang="en-US" dirty="0"/>
              <a:t>(</a:t>
            </a:r>
            <a:r>
              <a:rPr lang="en-US" dirty="0" err="1"/>
              <a:t>Step_default</a:t>
            </a:r>
            <a:r>
              <a:rPr lang="en-US" dirty="0"/>
              <a:t>, data = </a:t>
            </a:r>
            <a:r>
              <a:rPr lang="en-US" dirty="0" err="1"/>
              <a:t>default.test</a:t>
            </a:r>
            <a:r>
              <a:rPr lang="en-US" dirty="0"/>
              <a:t>, res = "default",</a:t>
            </a:r>
          </a:p>
          <a:p>
            <a:pPr marL="0" indent="0">
              <a:buNone/>
            </a:pPr>
            <a:r>
              <a:rPr lang="en-US" dirty="0"/>
              <a:t>                                 pos = "Yes", neg = "No", cut = 0.5)</a:t>
            </a:r>
          </a:p>
          <a:p>
            <a:pPr marL="0" indent="0">
              <a:buNone/>
            </a:pPr>
            <a:r>
              <a:rPr lang="en-US" dirty="0"/>
              <a:t>test_pred_90 = </a:t>
            </a:r>
            <a:r>
              <a:rPr lang="en-US" dirty="0" err="1"/>
              <a:t>get_logistic_pred</a:t>
            </a:r>
            <a:r>
              <a:rPr lang="en-US" dirty="0"/>
              <a:t>(</a:t>
            </a:r>
            <a:r>
              <a:rPr lang="en-US" dirty="0" err="1"/>
              <a:t>Step_default</a:t>
            </a:r>
            <a:r>
              <a:rPr lang="en-US" dirty="0"/>
              <a:t>, data = </a:t>
            </a:r>
            <a:r>
              <a:rPr lang="en-US" dirty="0" err="1"/>
              <a:t>default.test</a:t>
            </a:r>
            <a:r>
              <a:rPr lang="en-US" dirty="0"/>
              <a:t>, res = "default",</a:t>
            </a:r>
          </a:p>
          <a:p>
            <a:pPr marL="0" indent="0">
              <a:buNone/>
            </a:pPr>
            <a:r>
              <a:rPr lang="en-US" dirty="0"/>
              <a:t>                                 pos = "Yes", neg = "No", cut = 0.9)</a:t>
            </a:r>
          </a:p>
          <a:p>
            <a:pPr marL="0" indent="0">
              <a:buNone/>
            </a:pPr>
            <a:r>
              <a:rPr lang="en-US" dirty="0"/>
              <a:t>T_test_10 &lt;- table(predicted = test_pred_10, actual = </a:t>
            </a:r>
            <a:r>
              <a:rPr lang="en-US" dirty="0" err="1"/>
              <a:t>default.test$default</a:t>
            </a:r>
            <a:r>
              <a:rPr lang="en-US" dirty="0"/>
              <a:t>)</a:t>
            </a:r>
          </a:p>
          <a:p>
            <a:pPr marL="0" indent="0">
              <a:buNone/>
            </a:pPr>
            <a:r>
              <a:rPr lang="en-US" dirty="0"/>
              <a:t>T_test_50 &lt;- table(predicted = test_pred_50, actual = </a:t>
            </a:r>
            <a:r>
              <a:rPr lang="en-US" dirty="0" err="1"/>
              <a:t>default.test$default</a:t>
            </a:r>
            <a:r>
              <a:rPr lang="en-US" dirty="0"/>
              <a:t>)</a:t>
            </a:r>
          </a:p>
          <a:p>
            <a:pPr marL="0" indent="0">
              <a:buNone/>
            </a:pPr>
            <a:r>
              <a:rPr lang="en-US" dirty="0"/>
              <a:t>T_test_90 &lt;- table(predicted = test_pred_90, actual = </a:t>
            </a:r>
            <a:r>
              <a:rPr lang="en-US" dirty="0" err="1"/>
              <a:t>default.test$default</a:t>
            </a:r>
            <a:r>
              <a:rPr lang="en-US" dirty="0"/>
              <a:t>)</a:t>
            </a:r>
          </a:p>
          <a:p>
            <a:pPr marL="0" indent="0">
              <a:buNone/>
            </a:pPr>
            <a:r>
              <a:rPr lang="en-US" dirty="0"/>
              <a:t>test_con_mat_10 = </a:t>
            </a:r>
            <a:r>
              <a:rPr lang="en-US" dirty="0" err="1"/>
              <a:t>confusionMatrix</a:t>
            </a:r>
            <a:r>
              <a:rPr lang="en-US" dirty="0"/>
              <a:t>(T_test_10, positive = "Yes")</a:t>
            </a:r>
          </a:p>
          <a:p>
            <a:pPr marL="0" indent="0">
              <a:buNone/>
            </a:pPr>
            <a:r>
              <a:rPr lang="en-US" dirty="0"/>
              <a:t>test_con_mat_50 = </a:t>
            </a:r>
            <a:r>
              <a:rPr lang="en-US" dirty="0" err="1"/>
              <a:t>confusionMatrix</a:t>
            </a:r>
            <a:r>
              <a:rPr lang="en-US" dirty="0"/>
              <a:t>(T_test_50, positive = "Yes")</a:t>
            </a:r>
          </a:p>
          <a:p>
            <a:pPr marL="0" indent="0">
              <a:buNone/>
            </a:pPr>
            <a:r>
              <a:rPr lang="en-US" dirty="0"/>
              <a:t>test_con_mat_90 = </a:t>
            </a:r>
            <a:r>
              <a:rPr lang="en-US" dirty="0" err="1"/>
              <a:t>confusionMatrix</a:t>
            </a:r>
            <a:r>
              <a:rPr lang="en-US" dirty="0"/>
              <a:t>(T_test_90, positive = "Yes")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6795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BD60-DC18-4325-9D80-3F4B5E87C1A7}"/>
              </a:ext>
            </a:extLst>
          </p:cNvPr>
          <p:cNvSpPr>
            <a:spLocks noGrp="1"/>
          </p:cNvSpPr>
          <p:nvPr>
            <p:ph type="title"/>
          </p:nvPr>
        </p:nvSpPr>
        <p:spPr/>
        <p:txBody>
          <a:bodyPr>
            <a:normAutofit/>
          </a:bodyPr>
          <a:lstStyle/>
          <a:p>
            <a:r>
              <a:rPr lang="en-US" sz="3200" b="1" dirty="0">
                <a:solidFill>
                  <a:srgbClr val="0070C0"/>
                </a:solidFill>
              </a:rPr>
              <a:t>Code for calculating Accuracy, Sensitivity, Specificity for different cutoffs using testing data (continued)</a:t>
            </a:r>
          </a:p>
        </p:txBody>
      </p:sp>
      <p:sp>
        <p:nvSpPr>
          <p:cNvPr id="3" name="Content Placeholder 2">
            <a:extLst>
              <a:ext uri="{FF2B5EF4-FFF2-40B4-BE49-F238E27FC236}">
                <a16:creationId xmlns:a16="http://schemas.microsoft.com/office/drawing/2014/main" id="{8BED6FEA-B6E3-4052-9D51-433F5A67E41E}"/>
              </a:ext>
            </a:extLst>
          </p:cNvPr>
          <p:cNvSpPr>
            <a:spLocks noGrp="1"/>
          </p:cNvSpPr>
          <p:nvPr>
            <p:ph idx="1"/>
          </p:nvPr>
        </p:nvSpPr>
        <p:spPr/>
        <p:txBody>
          <a:bodyPr>
            <a:normAutofit fontScale="77500" lnSpcReduction="20000"/>
          </a:bodyPr>
          <a:lstStyle/>
          <a:p>
            <a:pPr marL="0" indent="0">
              <a:buNone/>
            </a:pPr>
            <a:r>
              <a:rPr lang="en-US" dirty="0"/>
              <a:t>metrics = </a:t>
            </a:r>
            <a:r>
              <a:rPr lang="en-US" dirty="0" err="1"/>
              <a:t>rbind</a:t>
            </a:r>
            <a:r>
              <a:rPr lang="en-US" dirty="0"/>
              <a:t>(</a:t>
            </a:r>
          </a:p>
          <a:p>
            <a:pPr marL="0" indent="0">
              <a:buNone/>
            </a:pPr>
            <a:r>
              <a:rPr lang="en-US" dirty="0"/>
              <a:t>  c(test_con_mat_10$overall["Accuracy"],</a:t>
            </a:r>
          </a:p>
          <a:p>
            <a:pPr marL="0" indent="0">
              <a:buNone/>
            </a:pPr>
            <a:r>
              <a:rPr lang="en-US" dirty="0"/>
              <a:t>    test_con_mat_10$byClass["Sensitivity"],</a:t>
            </a:r>
          </a:p>
          <a:p>
            <a:pPr marL="0" indent="0">
              <a:buNone/>
            </a:pPr>
            <a:r>
              <a:rPr lang="en-US" dirty="0"/>
              <a:t>    test_con_mat_10$byClass["Specificity"]),</a:t>
            </a:r>
          </a:p>
          <a:p>
            <a:pPr marL="0" indent="0">
              <a:buNone/>
            </a:pPr>
            <a:r>
              <a:rPr lang="en-US" dirty="0"/>
              <a:t>  c(test_con_mat_50$overall["Accuracy"],</a:t>
            </a:r>
          </a:p>
          <a:p>
            <a:pPr marL="0" indent="0">
              <a:buNone/>
            </a:pPr>
            <a:r>
              <a:rPr lang="en-US" dirty="0"/>
              <a:t>    test_con_mat_50$byClass["Sensitivity"],</a:t>
            </a:r>
          </a:p>
          <a:p>
            <a:pPr marL="0" indent="0">
              <a:buNone/>
            </a:pPr>
            <a:r>
              <a:rPr lang="en-US" dirty="0"/>
              <a:t>    test_con_mat_50$byClass["Specificity"]),</a:t>
            </a:r>
          </a:p>
          <a:p>
            <a:pPr marL="0" indent="0">
              <a:buNone/>
            </a:pPr>
            <a:r>
              <a:rPr lang="en-US" dirty="0"/>
              <a:t>  c(test_con_mat_90$overall["Accuracy"],</a:t>
            </a:r>
          </a:p>
          <a:p>
            <a:pPr marL="0" indent="0">
              <a:buNone/>
            </a:pPr>
            <a:r>
              <a:rPr lang="en-US" dirty="0"/>
              <a:t>    test_con_mat_90$byClass["Sensitivity"],</a:t>
            </a:r>
          </a:p>
          <a:p>
            <a:pPr marL="0" indent="0">
              <a:buNone/>
            </a:pPr>
            <a:r>
              <a:rPr lang="en-US" dirty="0"/>
              <a:t>    test_con_mat_90$byClass["Specificity"]))</a:t>
            </a:r>
          </a:p>
          <a:p>
            <a:pPr marL="0" indent="0">
              <a:buNone/>
            </a:pPr>
            <a:r>
              <a:rPr lang="en-US" dirty="0" err="1"/>
              <a:t>rownames</a:t>
            </a:r>
            <a:r>
              <a:rPr lang="en-US" dirty="0"/>
              <a:t>(metrics) = c("cut = 0.10", "cut = 0.50", "cut = 0.90")</a:t>
            </a:r>
          </a:p>
          <a:p>
            <a:pPr marL="0" indent="0">
              <a:buNone/>
            </a:pPr>
            <a:r>
              <a:rPr lang="en-US" dirty="0"/>
              <a:t>metrics</a:t>
            </a:r>
          </a:p>
          <a:p>
            <a:endParaRPr lang="en-US" dirty="0"/>
          </a:p>
        </p:txBody>
      </p:sp>
    </p:spTree>
    <p:extLst>
      <p:ext uri="{BB962C8B-B14F-4D97-AF65-F5344CB8AC3E}">
        <p14:creationId xmlns:p14="http://schemas.microsoft.com/office/powerpoint/2010/main" val="108614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18DF-B3E4-4B23-A711-CA0AEC2ACA6D}"/>
              </a:ext>
            </a:extLst>
          </p:cNvPr>
          <p:cNvSpPr>
            <a:spLocks noGrp="1"/>
          </p:cNvSpPr>
          <p:nvPr>
            <p:ph type="title"/>
          </p:nvPr>
        </p:nvSpPr>
        <p:spPr>
          <a:xfrm>
            <a:off x="838200" y="365126"/>
            <a:ext cx="10515600" cy="522898"/>
          </a:xfrm>
        </p:spPr>
        <p:txBody>
          <a:bodyPr>
            <a:normAutofit fontScale="90000"/>
          </a:bodyPr>
          <a:lstStyle/>
          <a:p>
            <a:r>
              <a:rPr lang="en-US" sz="3200" b="1" dirty="0">
                <a:solidFill>
                  <a:srgbClr val="0070C0"/>
                </a:solidFill>
              </a:rPr>
              <a:t>Results</a:t>
            </a:r>
          </a:p>
        </p:txBody>
      </p:sp>
      <p:pic>
        <p:nvPicPr>
          <p:cNvPr id="5" name="Content Placeholder 4">
            <a:extLst>
              <a:ext uri="{FF2B5EF4-FFF2-40B4-BE49-F238E27FC236}">
                <a16:creationId xmlns:a16="http://schemas.microsoft.com/office/drawing/2014/main" id="{5C7C8839-64A5-4FF4-B3FB-18DF62AB5881}"/>
              </a:ext>
            </a:extLst>
          </p:cNvPr>
          <p:cNvPicPr>
            <a:picLocks noGrp="1" noChangeAspect="1"/>
          </p:cNvPicPr>
          <p:nvPr>
            <p:ph idx="1"/>
          </p:nvPr>
        </p:nvPicPr>
        <p:blipFill>
          <a:blip r:embed="rId2"/>
          <a:stretch>
            <a:fillRect/>
          </a:stretch>
        </p:blipFill>
        <p:spPr>
          <a:xfrm>
            <a:off x="767862" y="792946"/>
            <a:ext cx="7197969" cy="1413214"/>
          </a:xfrm>
          <a:prstGeom prst="rect">
            <a:avLst/>
          </a:prstGeom>
        </p:spPr>
      </p:pic>
      <p:sp>
        <p:nvSpPr>
          <p:cNvPr id="7" name="TextBox 6">
            <a:extLst>
              <a:ext uri="{FF2B5EF4-FFF2-40B4-BE49-F238E27FC236}">
                <a16:creationId xmlns:a16="http://schemas.microsoft.com/office/drawing/2014/main" id="{C039DD9C-58A6-4BE0-B592-F43B5D2E6EC9}"/>
              </a:ext>
            </a:extLst>
          </p:cNvPr>
          <p:cNvSpPr txBox="1"/>
          <p:nvPr/>
        </p:nvSpPr>
        <p:spPr>
          <a:xfrm>
            <a:off x="1105631" y="2211240"/>
            <a:ext cx="9084653" cy="3655488"/>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do you notice as cut increases?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Accuracy highest at cut = 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Sensitivity decreases as cut increases. (Why?)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Specificity increases as cut increases. (Why?)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Useful if we are interested in a particular error instead of giving them equal weight.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Instead of manually checking cutoffs, we can create an ROC curve (receiver operating characteristic curve), which will sweep through all possible cutoffs, and plot sensitivity and specificity.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(Let’s go back to model building on the training data.)</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You will need the ROCR package.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1EA297E-0DC5-4438-91D9-5634A5B80C5A}"/>
              </a:ext>
            </a:extLst>
          </p:cNvPr>
          <p:cNvSpPr txBox="1"/>
          <p:nvPr/>
        </p:nvSpPr>
        <p:spPr>
          <a:xfrm>
            <a:off x="4279770" y="518692"/>
            <a:ext cx="1512465" cy="369332"/>
          </a:xfrm>
          <a:prstGeom prst="rect">
            <a:avLst/>
          </a:prstGeom>
          <a:noFill/>
        </p:spPr>
        <p:txBody>
          <a:bodyPr wrap="none" rtlCol="0">
            <a:spAutoFit/>
          </a:bodyPr>
          <a:lstStyle/>
          <a:p>
            <a:r>
              <a:rPr lang="en-US" dirty="0">
                <a:solidFill>
                  <a:srgbClr val="FF0000"/>
                </a:solidFill>
              </a:rPr>
              <a:t>True Pos. Rate</a:t>
            </a:r>
          </a:p>
        </p:txBody>
      </p:sp>
      <p:sp>
        <p:nvSpPr>
          <p:cNvPr id="4" name="TextBox 3">
            <a:extLst>
              <a:ext uri="{FF2B5EF4-FFF2-40B4-BE49-F238E27FC236}">
                <a16:creationId xmlns:a16="http://schemas.microsoft.com/office/drawing/2014/main" id="{AEB0BBCA-45AD-46BE-A424-453BE5E757FF}"/>
              </a:ext>
            </a:extLst>
          </p:cNvPr>
          <p:cNvSpPr txBox="1"/>
          <p:nvPr/>
        </p:nvSpPr>
        <p:spPr>
          <a:xfrm>
            <a:off x="6096000" y="518692"/>
            <a:ext cx="1845955" cy="369332"/>
          </a:xfrm>
          <a:prstGeom prst="rect">
            <a:avLst/>
          </a:prstGeom>
          <a:noFill/>
        </p:spPr>
        <p:txBody>
          <a:bodyPr wrap="none" rtlCol="0">
            <a:spAutoFit/>
          </a:bodyPr>
          <a:lstStyle/>
          <a:p>
            <a:r>
              <a:rPr lang="en-US" dirty="0">
                <a:solidFill>
                  <a:srgbClr val="FF0000"/>
                </a:solidFill>
              </a:rPr>
              <a:t>1 – False Pos Rate</a:t>
            </a:r>
          </a:p>
        </p:txBody>
      </p:sp>
    </p:spTree>
    <p:extLst>
      <p:ext uri="{BB962C8B-B14F-4D97-AF65-F5344CB8AC3E}">
        <p14:creationId xmlns:p14="http://schemas.microsoft.com/office/powerpoint/2010/main" val="35418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EDA7-CB75-45BA-88A9-63E55E4DB3D0}"/>
              </a:ext>
            </a:extLst>
          </p:cNvPr>
          <p:cNvSpPr>
            <a:spLocks noGrp="1"/>
          </p:cNvSpPr>
          <p:nvPr>
            <p:ph type="title"/>
          </p:nvPr>
        </p:nvSpPr>
        <p:spPr>
          <a:xfrm>
            <a:off x="838200" y="365125"/>
            <a:ext cx="10515600" cy="455007"/>
          </a:xfrm>
        </p:spPr>
        <p:txBody>
          <a:bodyPr>
            <a:normAutofit fontScale="90000"/>
          </a:bodyPr>
          <a:lstStyle/>
          <a:p>
            <a:r>
              <a:rPr lang="en-US" sz="3200" b="1" dirty="0">
                <a:solidFill>
                  <a:srgbClr val="0070C0"/>
                </a:solidFill>
              </a:rPr>
              <a:t>ROC (receiver operating characteristic) curve (code)</a:t>
            </a:r>
            <a:endParaRPr lang="en-US" sz="3200" dirty="0"/>
          </a:p>
        </p:txBody>
      </p:sp>
      <p:sp>
        <p:nvSpPr>
          <p:cNvPr id="3" name="Content Placeholder 2">
            <a:extLst>
              <a:ext uri="{FF2B5EF4-FFF2-40B4-BE49-F238E27FC236}">
                <a16:creationId xmlns:a16="http://schemas.microsoft.com/office/drawing/2014/main" id="{5ECB8E89-F32C-41C5-BB7C-0037720591DD}"/>
              </a:ext>
            </a:extLst>
          </p:cNvPr>
          <p:cNvSpPr>
            <a:spLocks noGrp="1"/>
          </p:cNvSpPr>
          <p:nvPr>
            <p:ph idx="1"/>
          </p:nvPr>
        </p:nvSpPr>
        <p:spPr>
          <a:xfrm>
            <a:off x="838200" y="820132"/>
            <a:ext cx="10515600" cy="5356831"/>
          </a:xfrm>
        </p:spPr>
        <p:txBody>
          <a:bodyPr/>
          <a:lstStyle/>
          <a:p>
            <a:pPr>
              <a:spcBef>
                <a:spcPts val="0"/>
              </a:spcBef>
            </a:pPr>
            <a:r>
              <a:rPr lang="en-US" dirty="0" err="1"/>
              <a:t>Install.packages</a:t>
            </a:r>
            <a:r>
              <a:rPr lang="en-US" dirty="0"/>
              <a:t>(“</a:t>
            </a:r>
            <a:r>
              <a:rPr lang="en-US" dirty="0">
                <a:solidFill>
                  <a:srgbClr val="FF0000"/>
                </a:solidFill>
              </a:rPr>
              <a:t>ROCR</a:t>
            </a:r>
            <a:r>
              <a:rPr lang="en-US" dirty="0"/>
              <a:t>”)</a:t>
            </a:r>
          </a:p>
          <a:p>
            <a:pPr>
              <a:spcBef>
                <a:spcPts val="0"/>
              </a:spcBef>
            </a:pPr>
            <a:r>
              <a:rPr lang="en-US" dirty="0"/>
              <a:t>pred &lt;- predict(</a:t>
            </a:r>
            <a:r>
              <a:rPr lang="en-US" dirty="0" err="1"/>
              <a:t>Step_default</a:t>
            </a:r>
            <a:r>
              <a:rPr lang="en-US" dirty="0"/>
              <a:t>, type = "response")</a:t>
            </a:r>
          </a:p>
          <a:p>
            <a:pPr>
              <a:spcBef>
                <a:spcPts val="0"/>
              </a:spcBef>
            </a:pPr>
            <a:r>
              <a:rPr lang="en-US" dirty="0" err="1"/>
              <a:t>predObj</a:t>
            </a:r>
            <a:r>
              <a:rPr lang="en-US" dirty="0"/>
              <a:t> &lt;- </a:t>
            </a:r>
            <a:r>
              <a:rPr lang="en-US" dirty="0">
                <a:solidFill>
                  <a:srgbClr val="FF0000"/>
                </a:solidFill>
              </a:rPr>
              <a:t>prediction</a:t>
            </a:r>
            <a:r>
              <a:rPr lang="en-US" dirty="0"/>
              <a:t>(pred, </a:t>
            </a:r>
            <a:r>
              <a:rPr lang="en-US" dirty="0" err="1"/>
              <a:t>default.train$default</a:t>
            </a:r>
            <a:r>
              <a:rPr lang="en-US" dirty="0"/>
              <a:t>)</a:t>
            </a:r>
          </a:p>
          <a:p>
            <a:pPr>
              <a:spcBef>
                <a:spcPts val="0"/>
              </a:spcBef>
            </a:pPr>
            <a:r>
              <a:rPr lang="en-US" dirty="0" err="1"/>
              <a:t>rocObj</a:t>
            </a:r>
            <a:r>
              <a:rPr lang="en-US" dirty="0"/>
              <a:t> &lt;- </a:t>
            </a:r>
            <a:r>
              <a:rPr lang="en-US" dirty="0">
                <a:solidFill>
                  <a:srgbClr val="FF0000"/>
                </a:solidFill>
              </a:rPr>
              <a:t>performance</a:t>
            </a:r>
            <a:r>
              <a:rPr lang="en-US" dirty="0"/>
              <a:t>(</a:t>
            </a:r>
            <a:r>
              <a:rPr lang="en-US" dirty="0" err="1"/>
              <a:t>predObj</a:t>
            </a:r>
            <a:r>
              <a:rPr lang="en-US" dirty="0"/>
              <a:t>, measure = "</a:t>
            </a:r>
            <a:r>
              <a:rPr lang="en-US" dirty="0" err="1"/>
              <a:t>tpr</a:t>
            </a:r>
            <a:r>
              <a:rPr lang="en-US" dirty="0"/>
              <a:t>", </a:t>
            </a:r>
            <a:r>
              <a:rPr lang="en-US" dirty="0" err="1"/>
              <a:t>x.measure</a:t>
            </a:r>
            <a:r>
              <a:rPr lang="en-US" dirty="0"/>
              <a:t> = "</a:t>
            </a:r>
            <a:r>
              <a:rPr lang="en-US" dirty="0" err="1"/>
              <a:t>fpr</a:t>
            </a:r>
            <a:r>
              <a:rPr lang="en-US" dirty="0"/>
              <a:t>")</a:t>
            </a:r>
          </a:p>
          <a:p>
            <a:pPr>
              <a:spcBef>
                <a:spcPts val="0"/>
              </a:spcBef>
            </a:pPr>
            <a:r>
              <a:rPr lang="en-US" dirty="0" err="1"/>
              <a:t>aucObj</a:t>
            </a:r>
            <a:r>
              <a:rPr lang="en-US" dirty="0"/>
              <a:t> = performance(</a:t>
            </a:r>
            <a:r>
              <a:rPr lang="en-US" dirty="0" err="1"/>
              <a:t>predObj</a:t>
            </a:r>
            <a:r>
              <a:rPr lang="en-US" dirty="0"/>
              <a:t>, measure = "</a:t>
            </a:r>
            <a:r>
              <a:rPr lang="en-US" dirty="0" err="1"/>
              <a:t>auc</a:t>
            </a:r>
            <a:r>
              <a:rPr lang="en-US" dirty="0"/>
              <a:t>")</a:t>
            </a:r>
          </a:p>
          <a:p>
            <a:pPr>
              <a:spcBef>
                <a:spcPts val="0"/>
              </a:spcBef>
            </a:pPr>
            <a:r>
              <a:rPr lang="en-US" dirty="0" err="1"/>
              <a:t>auc</a:t>
            </a:r>
            <a:r>
              <a:rPr lang="en-US" dirty="0"/>
              <a:t> = </a:t>
            </a:r>
            <a:r>
              <a:rPr lang="en-US" dirty="0" err="1"/>
              <a:t>aucObj@y.values</a:t>
            </a:r>
            <a:r>
              <a:rPr lang="en-US" dirty="0"/>
              <a:t>[[1]]</a:t>
            </a:r>
          </a:p>
          <a:p>
            <a:pPr>
              <a:spcBef>
                <a:spcPts val="0"/>
              </a:spcBef>
            </a:pPr>
            <a:r>
              <a:rPr lang="en-US" dirty="0" err="1"/>
              <a:t>auc</a:t>
            </a:r>
            <a:endParaRPr lang="en-US" dirty="0"/>
          </a:p>
          <a:p>
            <a:pPr marL="0" indent="0">
              <a:spcBef>
                <a:spcPts val="0"/>
              </a:spcBef>
              <a:buNone/>
            </a:pPr>
            <a:endParaRPr lang="en-US" dirty="0"/>
          </a:p>
          <a:p>
            <a:pPr marL="0" indent="0">
              <a:spcBef>
                <a:spcPts val="0"/>
              </a:spcBef>
              <a:buNone/>
            </a:pPr>
            <a:endParaRPr lang="en-US" dirty="0"/>
          </a:p>
          <a:p>
            <a:pPr>
              <a:spcBef>
                <a:spcPts val="0"/>
              </a:spcBef>
            </a:pPr>
            <a:r>
              <a:rPr lang="en-US" dirty="0"/>
              <a:t>plot(</a:t>
            </a:r>
            <a:r>
              <a:rPr lang="en-US" dirty="0" err="1"/>
              <a:t>rocObj</a:t>
            </a:r>
            <a:r>
              <a:rPr lang="en-US" dirty="0"/>
              <a:t>)</a:t>
            </a:r>
          </a:p>
          <a:p>
            <a:pPr>
              <a:spcBef>
                <a:spcPts val="0"/>
              </a:spcBef>
            </a:pPr>
            <a:r>
              <a:rPr lang="en-US" dirty="0"/>
              <a:t>plot(</a:t>
            </a:r>
            <a:r>
              <a:rPr lang="en-US" dirty="0" err="1"/>
              <a:t>rocObj,</a:t>
            </a:r>
            <a:r>
              <a:rPr lang="en-US" dirty="0" err="1">
                <a:solidFill>
                  <a:srgbClr val="7030A0"/>
                </a:solidFill>
              </a:rPr>
              <a:t>colorize</a:t>
            </a:r>
            <a:r>
              <a:rPr lang="en-US" dirty="0">
                <a:solidFill>
                  <a:srgbClr val="7030A0"/>
                </a:solidFill>
              </a:rPr>
              <a:t>=</a:t>
            </a:r>
            <a:r>
              <a:rPr lang="en-US" dirty="0" err="1">
                <a:solidFill>
                  <a:srgbClr val="7030A0"/>
                </a:solidFill>
              </a:rPr>
              <a:t>TRUE</a:t>
            </a:r>
            <a:r>
              <a:rPr lang="en-US" dirty="0" err="1"/>
              <a:t>,</a:t>
            </a:r>
            <a:r>
              <a:rPr lang="en-US" dirty="0" err="1">
                <a:solidFill>
                  <a:srgbClr val="0070C0"/>
                </a:solidFill>
              </a:rPr>
              <a:t>print.cutoffs.at</a:t>
            </a:r>
            <a:r>
              <a:rPr lang="en-US" dirty="0">
                <a:solidFill>
                  <a:srgbClr val="0070C0"/>
                </a:solidFill>
              </a:rPr>
              <a:t>=seq(0,1,0.1),</a:t>
            </a:r>
          </a:p>
          <a:p>
            <a:pPr marL="0" indent="0">
              <a:spcBef>
                <a:spcPts val="0"/>
              </a:spcBef>
              <a:buNone/>
            </a:pPr>
            <a:r>
              <a:rPr lang="en-US" dirty="0">
                <a:solidFill>
                  <a:srgbClr val="0070C0"/>
                </a:solidFill>
              </a:rPr>
              <a:t>          </a:t>
            </a:r>
            <a:r>
              <a:rPr lang="en-US" dirty="0" err="1">
                <a:solidFill>
                  <a:srgbClr val="0070C0"/>
                </a:solidFill>
              </a:rPr>
              <a:t>text.adj</a:t>
            </a:r>
            <a:r>
              <a:rPr lang="en-US" dirty="0">
                <a:solidFill>
                  <a:srgbClr val="0070C0"/>
                </a:solidFill>
              </a:rPr>
              <a:t>=c(-0.2,1.7),</a:t>
            </a:r>
            <a:r>
              <a:rPr lang="en-US" dirty="0"/>
              <a:t> main=paste("Area under the curve:",</a:t>
            </a:r>
            <a:r>
              <a:rPr lang="en-US" dirty="0" err="1"/>
              <a:t>auc</a:t>
            </a:r>
            <a:r>
              <a:rPr lang="en-US" dirty="0"/>
              <a:t>))</a:t>
            </a:r>
          </a:p>
        </p:txBody>
      </p:sp>
      <p:pic>
        <p:nvPicPr>
          <p:cNvPr id="4" name="Picture 3">
            <a:extLst>
              <a:ext uri="{FF2B5EF4-FFF2-40B4-BE49-F238E27FC236}">
                <a16:creationId xmlns:a16="http://schemas.microsoft.com/office/drawing/2014/main" id="{595E7284-D931-4F20-9B16-A19880D74905}"/>
              </a:ext>
            </a:extLst>
          </p:cNvPr>
          <p:cNvPicPr>
            <a:picLocks noChangeAspect="1"/>
          </p:cNvPicPr>
          <p:nvPr/>
        </p:nvPicPr>
        <p:blipFill>
          <a:blip r:embed="rId2"/>
          <a:stretch>
            <a:fillRect/>
          </a:stretch>
        </p:blipFill>
        <p:spPr>
          <a:xfrm>
            <a:off x="1111423" y="3603647"/>
            <a:ext cx="2856736" cy="602593"/>
          </a:xfrm>
          <a:prstGeom prst="rect">
            <a:avLst/>
          </a:prstGeom>
        </p:spPr>
      </p:pic>
    </p:spTree>
    <p:extLst>
      <p:ext uri="{BB962C8B-B14F-4D97-AF65-F5344CB8AC3E}">
        <p14:creationId xmlns:p14="http://schemas.microsoft.com/office/powerpoint/2010/main" val="397112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46DB-4718-4EA4-82BA-3205AEF91F6A}"/>
              </a:ext>
            </a:extLst>
          </p:cNvPr>
          <p:cNvSpPr>
            <a:spLocks noGrp="1"/>
          </p:cNvSpPr>
          <p:nvPr>
            <p:ph type="title"/>
          </p:nvPr>
        </p:nvSpPr>
        <p:spPr>
          <a:xfrm>
            <a:off x="838200" y="365126"/>
            <a:ext cx="10515600" cy="605546"/>
          </a:xfrm>
        </p:spPr>
        <p:txBody>
          <a:bodyPr>
            <a:normAutofit/>
          </a:bodyPr>
          <a:lstStyle/>
          <a:p>
            <a:r>
              <a:rPr lang="en-US" sz="3200" b="1" dirty="0">
                <a:solidFill>
                  <a:srgbClr val="0070C0"/>
                </a:solidFill>
              </a:rPr>
              <a:t>Basic ROC curve</a:t>
            </a:r>
          </a:p>
        </p:txBody>
      </p:sp>
      <p:pic>
        <p:nvPicPr>
          <p:cNvPr id="4" name="Content Placeholder 3">
            <a:extLst>
              <a:ext uri="{FF2B5EF4-FFF2-40B4-BE49-F238E27FC236}">
                <a16:creationId xmlns:a16="http://schemas.microsoft.com/office/drawing/2014/main" id="{D30FC2B2-5560-420E-96FF-7A65D5F154CD}"/>
              </a:ext>
            </a:extLst>
          </p:cNvPr>
          <p:cNvPicPr>
            <a:picLocks noGrp="1" noChangeAspect="1"/>
          </p:cNvPicPr>
          <p:nvPr>
            <p:ph idx="1"/>
          </p:nvPr>
        </p:nvPicPr>
        <p:blipFill>
          <a:blip r:embed="rId3"/>
          <a:stretch>
            <a:fillRect/>
          </a:stretch>
        </p:blipFill>
        <p:spPr>
          <a:xfrm>
            <a:off x="838199" y="1012875"/>
            <a:ext cx="10515599" cy="5788307"/>
          </a:xfrm>
          <a:prstGeom prst="rect">
            <a:avLst/>
          </a:prstGeom>
        </p:spPr>
      </p:pic>
    </p:spTree>
    <p:extLst>
      <p:ext uri="{BB962C8B-B14F-4D97-AF65-F5344CB8AC3E}">
        <p14:creationId xmlns:p14="http://schemas.microsoft.com/office/powerpoint/2010/main" val="77555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20AB-80C0-4AD1-B496-A6D1E165850E}"/>
              </a:ext>
            </a:extLst>
          </p:cNvPr>
          <p:cNvSpPr>
            <a:spLocks noGrp="1"/>
          </p:cNvSpPr>
          <p:nvPr>
            <p:ph type="title"/>
          </p:nvPr>
        </p:nvSpPr>
        <p:spPr>
          <a:xfrm>
            <a:off x="838200" y="365125"/>
            <a:ext cx="10515600" cy="535207"/>
          </a:xfrm>
        </p:spPr>
        <p:txBody>
          <a:bodyPr>
            <a:normAutofit/>
          </a:bodyPr>
          <a:lstStyle/>
          <a:p>
            <a:r>
              <a:rPr lang="en-US" sz="3200" b="1" dirty="0">
                <a:solidFill>
                  <a:srgbClr val="0070C0"/>
                </a:solidFill>
              </a:rPr>
              <a:t>Interpreting ROC Curve</a:t>
            </a:r>
          </a:p>
        </p:txBody>
      </p:sp>
      <p:pic>
        <p:nvPicPr>
          <p:cNvPr id="5" name="Content Placeholder 4">
            <a:extLst>
              <a:ext uri="{FF2B5EF4-FFF2-40B4-BE49-F238E27FC236}">
                <a16:creationId xmlns:a16="http://schemas.microsoft.com/office/drawing/2014/main" id="{F1FEC461-1504-40AC-B881-5E2BB498A711}"/>
              </a:ext>
            </a:extLst>
          </p:cNvPr>
          <p:cNvPicPr>
            <a:picLocks noGrp="1" noChangeAspect="1"/>
          </p:cNvPicPr>
          <p:nvPr>
            <p:ph idx="1"/>
          </p:nvPr>
        </p:nvPicPr>
        <p:blipFill>
          <a:blip r:embed="rId3"/>
          <a:stretch>
            <a:fillRect/>
          </a:stretch>
        </p:blipFill>
        <p:spPr>
          <a:xfrm>
            <a:off x="1786865" y="900332"/>
            <a:ext cx="5669012" cy="5669012"/>
          </a:xfrm>
          <a:prstGeom prst="rect">
            <a:avLst/>
          </a:prstGeom>
        </p:spPr>
      </p:pic>
      <p:sp>
        <p:nvSpPr>
          <p:cNvPr id="6" name="Oval 5">
            <a:extLst>
              <a:ext uri="{FF2B5EF4-FFF2-40B4-BE49-F238E27FC236}">
                <a16:creationId xmlns:a16="http://schemas.microsoft.com/office/drawing/2014/main" id="{C3C0214E-6CF8-4C32-811E-D041F6DA1A59}"/>
              </a:ext>
            </a:extLst>
          </p:cNvPr>
          <p:cNvSpPr/>
          <p:nvPr/>
        </p:nvSpPr>
        <p:spPr>
          <a:xfrm>
            <a:off x="6843860" y="1348033"/>
            <a:ext cx="122548" cy="12254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5DE43B-921F-4E39-AEC6-3BA55F4D0002}"/>
              </a:ext>
            </a:extLst>
          </p:cNvPr>
          <p:cNvSpPr txBox="1"/>
          <p:nvPr/>
        </p:nvSpPr>
        <p:spPr>
          <a:xfrm>
            <a:off x="6966408" y="656367"/>
            <a:ext cx="4291752" cy="1200329"/>
          </a:xfrm>
          <a:prstGeom prst="rect">
            <a:avLst/>
          </a:prstGeom>
          <a:noFill/>
        </p:spPr>
        <p:txBody>
          <a:bodyPr wrap="none" rtlCol="0">
            <a:spAutoFit/>
          </a:bodyPr>
          <a:lstStyle/>
          <a:p>
            <a:r>
              <a:rPr lang="en-US" dirty="0"/>
              <a:t>Make cutoff so low, model classifies </a:t>
            </a:r>
          </a:p>
          <a:p>
            <a:r>
              <a:rPr lang="en-US" dirty="0"/>
              <a:t>all records as positive. (i.e., make cutoff = 0)</a:t>
            </a:r>
          </a:p>
          <a:p>
            <a:r>
              <a:rPr lang="en-US" dirty="0"/>
              <a:t>Correctly classified all positive records and </a:t>
            </a:r>
          </a:p>
          <a:p>
            <a:r>
              <a:rPr lang="en-US" dirty="0"/>
              <a:t>incorrectly classified all negative records.</a:t>
            </a:r>
          </a:p>
        </p:txBody>
      </p:sp>
      <p:sp>
        <p:nvSpPr>
          <p:cNvPr id="8" name="TextBox 7">
            <a:extLst>
              <a:ext uri="{FF2B5EF4-FFF2-40B4-BE49-F238E27FC236}">
                <a16:creationId xmlns:a16="http://schemas.microsoft.com/office/drawing/2014/main" id="{B9DE344F-6EBE-4F6E-A632-EBD341255A24}"/>
              </a:ext>
            </a:extLst>
          </p:cNvPr>
          <p:cNvSpPr txBox="1"/>
          <p:nvPr/>
        </p:nvSpPr>
        <p:spPr>
          <a:xfrm>
            <a:off x="6021462" y="2702658"/>
            <a:ext cx="1767343" cy="369332"/>
          </a:xfrm>
          <a:prstGeom prst="rect">
            <a:avLst/>
          </a:prstGeom>
          <a:noFill/>
        </p:spPr>
        <p:txBody>
          <a:bodyPr wrap="none" rtlCol="0">
            <a:spAutoFit/>
          </a:bodyPr>
          <a:lstStyle/>
          <a:p>
            <a:r>
              <a:rPr lang="en-US" dirty="0"/>
              <a:t>TP rate = FP rate </a:t>
            </a:r>
          </a:p>
        </p:txBody>
      </p:sp>
      <p:sp>
        <p:nvSpPr>
          <p:cNvPr id="10" name="Rectangle 9">
            <a:extLst>
              <a:ext uri="{FF2B5EF4-FFF2-40B4-BE49-F238E27FC236}">
                <a16:creationId xmlns:a16="http://schemas.microsoft.com/office/drawing/2014/main" id="{52841EFD-6350-4123-9E91-3F90B5D266B7}"/>
              </a:ext>
            </a:extLst>
          </p:cNvPr>
          <p:cNvSpPr/>
          <p:nvPr/>
        </p:nvSpPr>
        <p:spPr>
          <a:xfrm>
            <a:off x="6021462" y="2702658"/>
            <a:ext cx="1642530" cy="36933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7A3CC72-03E2-4979-8838-D60EF9287D3C}"/>
              </a:ext>
            </a:extLst>
          </p:cNvPr>
          <p:cNvCxnSpPr/>
          <p:nvPr/>
        </p:nvCxnSpPr>
        <p:spPr>
          <a:xfrm flipH="1" flipV="1">
            <a:off x="6021462" y="2384981"/>
            <a:ext cx="662142" cy="31767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2EFA571-738A-49DA-AA19-122D00BF68DC}"/>
              </a:ext>
            </a:extLst>
          </p:cNvPr>
          <p:cNvSpPr/>
          <p:nvPr/>
        </p:nvSpPr>
        <p:spPr>
          <a:xfrm>
            <a:off x="5882326" y="1348033"/>
            <a:ext cx="122548" cy="122548"/>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281C46A-7A28-4665-ADCC-F5AA76F27F1F}"/>
              </a:ext>
            </a:extLst>
          </p:cNvPr>
          <p:cNvSpPr txBox="1"/>
          <p:nvPr/>
        </p:nvSpPr>
        <p:spPr>
          <a:xfrm>
            <a:off x="5460304" y="987912"/>
            <a:ext cx="909223" cy="369332"/>
          </a:xfrm>
          <a:prstGeom prst="rect">
            <a:avLst/>
          </a:prstGeom>
          <a:noFill/>
        </p:spPr>
        <p:txBody>
          <a:bodyPr wrap="none" rtlCol="0">
            <a:spAutoFit/>
          </a:bodyPr>
          <a:lstStyle/>
          <a:p>
            <a:r>
              <a:rPr lang="en-US" dirty="0"/>
              <a:t>(0.75,1)</a:t>
            </a:r>
          </a:p>
        </p:txBody>
      </p:sp>
      <p:sp>
        <p:nvSpPr>
          <p:cNvPr id="15" name="Oval 14">
            <a:extLst>
              <a:ext uri="{FF2B5EF4-FFF2-40B4-BE49-F238E27FC236}">
                <a16:creationId xmlns:a16="http://schemas.microsoft.com/office/drawing/2014/main" id="{D304DF6D-9D86-4E2B-B315-FFDAF2F2938F}"/>
              </a:ext>
            </a:extLst>
          </p:cNvPr>
          <p:cNvSpPr/>
          <p:nvPr/>
        </p:nvSpPr>
        <p:spPr>
          <a:xfrm>
            <a:off x="2345635" y="4721087"/>
            <a:ext cx="129209" cy="12920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F8E3D1D-6066-42F2-A019-7E7F935A440C}"/>
              </a:ext>
            </a:extLst>
          </p:cNvPr>
          <p:cNvSpPr txBox="1"/>
          <p:nvPr/>
        </p:nvSpPr>
        <p:spPr>
          <a:xfrm>
            <a:off x="1498307" y="4601025"/>
            <a:ext cx="792205" cy="369332"/>
          </a:xfrm>
          <a:prstGeom prst="rect">
            <a:avLst/>
          </a:prstGeom>
          <a:noFill/>
        </p:spPr>
        <p:txBody>
          <a:bodyPr wrap="none" rtlCol="0">
            <a:spAutoFit/>
          </a:bodyPr>
          <a:lstStyle/>
          <a:p>
            <a:r>
              <a:rPr lang="en-US" dirty="0"/>
              <a:t>(0,0.2)</a:t>
            </a:r>
          </a:p>
        </p:txBody>
      </p:sp>
      <p:sp>
        <p:nvSpPr>
          <p:cNvPr id="17" name="Oval 16">
            <a:extLst>
              <a:ext uri="{FF2B5EF4-FFF2-40B4-BE49-F238E27FC236}">
                <a16:creationId xmlns:a16="http://schemas.microsoft.com/office/drawing/2014/main" id="{3B086865-1AE4-4EE9-A138-EC08FE44721B}"/>
              </a:ext>
            </a:extLst>
          </p:cNvPr>
          <p:cNvSpPr/>
          <p:nvPr/>
        </p:nvSpPr>
        <p:spPr>
          <a:xfrm>
            <a:off x="2290512" y="5824330"/>
            <a:ext cx="184332" cy="1843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D0C2C03-C5D0-4835-AD8E-86191F9C1A5E}"/>
              </a:ext>
            </a:extLst>
          </p:cNvPr>
          <p:cNvSpPr txBox="1"/>
          <p:nvPr/>
        </p:nvSpPr>
        <p:spPr>
          <a:xfrm>
            <a:off x="1690704" y="5702014"/>
            <a:ext cx="617477" cy="369332"/>
          </a:xfrm>
          <a:prstGeom prst="rect">
            <a:avLst/>
          </a:prstGeom>
          <a:noFill/>
        </p:spPr>
        <p:txBody>
          <a:bodyPr wrap="none" rtlCol="0">
            <a:spAutoFit/>
          </a:bodyPr>
          <a:lstStyle/>
          <a:p>
            <a:r>
              <a:rPr lang="en-US" dirty="0"/>
              <a:t>(0,0)</a:t>
            </a:r>
          </a:p>
        </p:txBody>
      </p:sp>
    </p:spTree>
    <p:extLst>
      <p:ext uri="{BB962C8B-B14F-4D97-AF65-F5344CB8AC3E}">
        <p14:creationId xmlns:p14="http://schemas.microsoft.com/office/powerpoint/2010/main" val="31357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animBg="1"/>
      <p:bldP spid="14" grpId="0"/>
      <p:bldP spid="15" grpId="0" animBg="1"/>
      <p:bldP spid="16" grpId="0"/>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1BC1-45C3-4F54-8880-1420129F22DA}"/>
              </a:ext>
            </a:extLst>
          </p:cNvPr>
          <p:cNvSpPr>
            <a:spLocks noGrp="1"/>
          </p:cNvSpPr>
          <p:nvPr>
            <p:ph type="title"/>
          </p:nvPr>
        </p:nvSpPr>
        <p:spPr>
          <a:xfrm>
            <a:off x="838200" y="365126"/>
            <a:ext cx="10515600" cy="591478"/>
          </a:xfrm>
        </p:spPr>
        <p:txBody>
          <a:bodyPr>
            <a:normAutofit/>
          </a:bodyPr>
          <a:lstStyle/>
          <a:p>
            <a:r>
              <a:rPr lang="en-US" sz="3200" b="1" dirty="0">
                <a:solidFill>
                  <a:srgbClr val="0070C0"/>
                </a:solidFill>
              </a:rPr>
              <a:t>Adding to ROC curve</a:t>
            </a:r>
            <a:endParaRPr lang="en-US" sz="3200" dirty="0"/>
          </a:p>
        </p:txBody>
      </p:sp>
      <p:pic>
        <p:nvPicPr>
          <p:cNvPr id="4" name="Content Placeholder 3">
            <a:extLst>
              <a:ext uri="{FF2B5EF4-FFF2-40B4-BE49-F238E27FC236}">
                <a16:creationId xmlns:a16="http://schemas.microsoft.com/office/drawing/2014/main" id="{05A6D817-739F-44A3-8358-2E2914ED8AE7}"/>
              </a:ext>
            </a:extLst>
          </p:cNvPr>
          <p:cNvPicPr>
            <a:picLocks noGrp="1" noChangeAspect="1"/>
          </p:cNvPicPr>
          <p:nvPr>
            <p:ph idx="1"/>
          </p:nvPr>
        </p:nvPicPr>
        <p:blipFill>
          <a:blip r:embed="rId3"/>
          <a:stretch>
            <a:fillRect/>
          </a:stretch>
        </p:blipFill>
        <p:spPr>
          <a:xfrm>
            <a:off x="838200" y="998808"/>
            <a:ext cx="10515600" cy="5788308"/>
          </a:xfrm>
          <a:prstGeom prst="rect">
            <a:avLst/>
          </a:prstGeom>
        </p:spPr>
      </p:pic>
    </p:spTree>
    <p:extLst>
      <p:ext uri="{BB962C8B-B14F-4D97-AF65-F5344CB8AC3E}">
        <p14:creationId xmlns:p14="http://schemas.microsoft.com/office/powerpoint/2010/main" val="109293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3B85-D5AB-4737-A09D-BBA800CF17EB}"/>
              </a:ext>
            </a:extLst>
          </p:cNvPr>
          <p:cNvSpPr>
            <a:spLocks noGrp="1"/>
          </p:cNvSpPr>
          <p:nvPr>
            <p:ph type="title"/>
          </p:nvPr>
        </p:nvSpPr>
        <p:spPr>
          <a:xfrm>
            <a:off x="838200" y="365126"/>
            <a:ext cx="10515600" cy="675884"/>
          </a:xfrm>
        </p:spPr>
        <p:txBody>
          <a:bodyPr>
            <a:normAutofit fontScale="90000"/>
          </a:bodyPr>
          <a:lstStyle/>
          <a:p>
            <a:r>
              <a:rPr lang="en-US" b="1" dirty="0">
                <a:solidFill>
                  <a:srgbClr val="0070C0"/>
                </a:solidFill>
              </a:rPr>
              <a:t>Adding to ROC curve</a:t>
            </a:r>
          </a:p>
        </p:txBody>
      </p:sp>
      <p:pic>
        <p:nvPicPr>
          <p:cNvPr id="4" name="Content Placeholder 3">
            <a:extLst>
              <a:ext uri="{FF2B5EF4-FFF2-40B4-BE49-F238E27FC236}">
                <a16:creationId xmlns:a16="http://schemas.microsoft.com/office/drawing/2014/main" id="{95854F38-B672-44DD-BFD3-715C4FB180E0}"/>
              </a:ext>
            </a:extLst>
          </p:cNvPr>
          <p:cNvPicPr>
            <a:picLocks noGrp="1" noChangeAspect="1"/>
          </p:cNvPicPr>
          <p:nvPr>
            <p:ph idx="1"/>
          </p:nvPr>
        </p:nvPicPr>
        <p:blipFill>
          <a:blip r:embed="rId3"/>
          <a:stretch>
            <a:fillRect/>
          </a:stretch>
        </p:blipFill>
        <p:spPr>
          <a:xfrm>
            <a:off x="838200" y="1139874"/>
            <a:ext cx="10415954" cy="5733457"/>
          </a:xfrm>
          <a:prstGeom prst="rect">
            <a:avLst/>
          </a:prstGeom>
        </p:spPr>
      </p:pic>
      <p:pic>
        <p:nvPicPr>
          <p:cNvPr id="5" name="Content Placeholder 4">
            <a:extLst>
              <a:ext uri="{FF2B5EF4-FFF2-40B4-BE49-F238E27FC236}">
                <a16:creationId xmlns:a16="http://schemas.microsoft.com/office/drawing/2014/main" id="{46A10F5E-363E-486C-A1DE-EA03544165B3}"/>
              </a:ext>
            </a:extLst>
          </p:cNvPr>
          <p:cNvPicPr>
            <a:picLocks noChangeAspect="1"/>
          </p:cNvPicPr>
          <p:nvPr/>
        </p:nvPicPr>
        <p:blipFill>
          <a:blip r:embed="rId4"/>
          <a:stretch>
            <a:fillRect/>
          </a:stretch>
        </p:blipFill>
        <p:spPr>
          <a:xfrm>
            <a:off x="3381853" y="3963719"/>
            <a:ext cx="5781213" cy="1135055"/>
          </a:xfrm>
          <a:prstGeom prst="rect">
            <a:avLst/>
          </a:prstGeom>
        </p:spPr>
      </p:pic>
    </p:spTree>
    <p:extLst>
      <p:ext uri="{BB962C8B-B14F-4D97-AF65-F5344CB8AC3E}">
        <p14:creationId xmlns:p14="http://schemas.microsoft.com/office/powerpoint/2010/main" val="157710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BDD2-51E2-4458-9AF4-D7C148D50636}"/>
              </a:ext>
            </a:extLst>
          </p:cNvPr>
          <p:cNvSpPr>
            <a:spLocks noGrp="1"/>
          </p:cNvSpPr>
          <p:nvPr>
            <p:ph type="title"/>
          </p:nvPr>
        </p:nvSpPr>
        <p:spPr>
          <a:xfrm>
            <a:off x="838200" y="365125"/>
            <a:ext cx="10515600" cy="561975"/>
          </a:xfrm>
        </p:spPr>
        <p:txBody>
          <a:bodyPr>
            <a:normAutofit/>
          </a:bodyPr>
          <a:lstStyle/>
          <a:p>
            <a:r>
              <a:rPr lang="en-US" sz="3200" b="1" dirty="0">
                <a:solidFill>
                  <a:srgbClr val="0070C0"/>
                </a:solidFill>
              </a:rPr>
              <a:t>Dataset: Default</a:t>
            </a:r>
          </a:p>
        </p:txBody>
      </p:sp>
      <p:sp>
        <p:nvSpPr>
          <p:cNvPr id="3" name="Content Placeholder 2">
            <a:extLst>
              <a:ext uri="{FF2B5EF4-FFF2-40B4-BE49-F238E27FC236}">
                <a16:creationId xmlns:a16="http://schemas.microsoft.com/office/drawing/2014/main" id="{BF400405-AAA3-4892-8452-47562073C18D}"/>
              </a:ext>
            </a:extLst>
          </p:cNvPr>
          <p:cNvSpPr>
            <a:spLocks noGrp="1"/>
          </p:cNvSpPr>
          <p:nvPr>
            <p:ph idx="1"/>
          </p:nvPr>
        </p:nvSpPr>
        <p:spPr>
          <a:xfrm>
            <a:off x="838200" y="927100"/>
            <a:ext cx="10515600" cy="5249863"/>
          </a:xfrm>
        </p:spPr>
        <p:txBody>
          <a:bodyPr>
            <a:normAutofit lnSpcReduction="10000"/>
          </a:bodyPr>
          <a:lstStyle/>
          <a:p>
            <a:pPr>
              <a:lnSpc>
                <a:spcPct val="100000"/>
              </a:lnSpc>
              <a:spcBef>
                <a:spcPts val="0"/>
              </a:spcBef>
            </a:pPr>
            <a:r>
              <a:rPr lang="en-US" dirty="0" err="1"/>
              <a:t>install.packages</a:t>
            </a:r>
            <a:r>
              <a:rPr lang="en-US" dirty="0"/>
              <a:t>("ISLR")</a:t>
            </a:r>
          </a:p>
          <a:p>
            <a:pPr>
              <a:lnSpc>
                <a:spcPct val="100000"/>
              </a:lnSpc>
              <a:spcBef>
                <a:spcPts val="0"/>
              </a:spcBef>
            </a:pPr>
            <a:r>
              <a:rPr lang="en-US" dirty="0"/>
              <a:t>Also need: caret, MASS, ROCR</a:t>
            </a:r>
          </a:p>
          <a:p>
            <a:pPr>
              <a:lnSpc>
                <a:spcPct val="100000"/>
              </a:lnSpc>
              <a:spcBef>
                <a:spcPts val="0"/>
              </a:spcBef>
            </a:pPr>
            <a:r>
              <a:rPr lang="en-US" dirty="0"/>
              <a:t>Import Default.csv</a:t>
            </a:r>
          </a:p>
          <a:p>
            <a:pPr>
              <a:lnSpc>
                <a:spcPct val="100000"/>
              </a:lnSpc>
              <a:spcBef>
                <a:spcPts val="0"/>
              </a:spcBef>
            </a:pPr>
            <a:r>
              <a:rPr lang="en-US" dirty="0"/>
              <a:t>summary(Default)</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Response variable: default (on credit card)</a:t>
            </a:r>
          </a:p>
          <a:p>
            <a:pPr>
              <a:lnSpc>
                <a:spcPct val="100000"/>
              </a:lnSpc>
              <a:spcBef>
                <a:spcPts val="0"/>
              </a:spcBef>
            </a:pPr>
            <a:r>
              <a:rPr lang="en-US" dirty="0"/>
              <a:t>Note: No missing values.</a:t>
            </a:r>
          </a:p>
          <a:p>
            <a:pPr>
              <a:lnSpc>
                <a:spcPct val="100000"/>
              </a:lnSpc>
              <a:spcBef>
                <a:spcPts val="0"/>
              </a:spcBef>
            </a:pPr>
            <a:endParaRPr lang="en-US" dirty="0"/>
          </a:p>
          <a:p>
            <a:pPr>
              <a:lnSpc>
                <a:spcPct val="100000"/>
              </a:lnSpc>
              <a:spcBef>
                <a:spcPts val="0"/>
              </a:spcBef>
            </a:pPr>
            <a:endParaRPr lang="en-US" dirty="0"/>
          </a:p>
        </p:txBody>
      </p:sp>
      <p:pic>
        <p:nvPicPr>
          <p:cNvPr id="5" name="Picture 4">
            <a:extLst>
              <a:ext uri="{FF2B5EF4-FFF2-40B4-BE49-F238E27FC236}">
                <a16:creationId xmlns:a16="http://schemas.microsoft.com/office/drawing/2014/main" id="{09587D25-3A3B-464A-A05D-4026F3653491}"/>
              </a:ext>
            </a:extLst>
          </p:cNvPr>
          <p:cNvPicPr>
            <a:picLocks noChangeAspect="1"/>
          </p:cNvPicPr>
          <p:nvPr/>
        </p:nvPicPr>
        <p:blipFill>
          <a:blip r:embed="rId2"/>
          <a:stretch>
            <a:fillRect/>
          </a:stretch>
        </p:blipFill>
        <p:spPr>
          <a:xfrm>
            <a:off x="1028700" y="2549546"/>
            <a:ext cx="9338019" cy="2644754"/>
          </a:xfrm>
          <a:prstGeom prst="rect">
            <a:avLst/>
          </a:prstGeom>
        </p:spPr>
      </p:pic>
    </p:spTree>
    <p:extLst>
      <p:ext uri="{BB962C8B-B14F-4D97-AF65-F5344CB8AC3E}">
        <p14:creationId xmlns:p14="http://schemas.microsoft.com/office/powerpoint/2010/main" val="143435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CD87-30EC-48AE-8D9B-2E9A3927A1C6}"/>
              </a:ext>
            </a:extLst>
          </p:cNvPr>
          <p:cNvSpPr>
            <a:spLocks noGrp="1"/>
          </p:cNvSpPr>
          <p:nvPr>
            <p:ph type="title"/>
          </p:nvPr>
        </p:nvSpPr>
        <p:spPr>
          <a:xfrm>
            <a:off x="838200" y="365125"/>
            <a:ext cx="10515600" cy="828675"/>
          </a:xfrm>
        </p:spPr>
        <p:txBody>
          <a:bodyPr>
            <a:normAutofit/>
          </a:bodyPr>
          <a:lstStyle/>
          <a:p>
            <a:r>
              <a:rPr lang="en-US" sz="3200" b="1" dirty="0">
                <a:solidFill>
                  <a:srgbClr val="0070C0"/>
                </a:solidFill>
              </a:rPr>
              <a:t>First: train-test partition of data (use caret package)</a:t>
            </a:r>
          </a:p>
        </p:txBody>
      </p:sp>
      <p:sp>
        <p:nvSpPr>
          <p:cNvPr id="3" name="Content Placeholder 2">
            <a:extLst>
              <a:ext uri="{FF2B5EF4-FFF2-40B4-BE49-F238E27FC236}">
                <a16:creationId xmlns:a16="http://schemas.microsoft.com/office/drawing/2014/main" id="{B17F403D-4983-497F-A902-E2E5CDF35F4F}"/>
              </a:ext>
            </a:extLst>
          </p:cNvPr>
          <p:cNvSpPr>
            <a:spLocks noGrp="1"/>
          </p:cNvSpPr>
          <p:nvPr>
            <p:ph idx="1"/>
          </p:nvPr>
        </p:nvSpPr>
        <p:spPr>
          <a:xfrm>
            <a:off x="938868" y="1042798"/>
            <a:ext cx="10515600" cy="4983163"/>
          </a:xfrm>
        </p:spPr>
        <p:txBody>
          <a:bodyPr/>
          <a:lstStyle/>
          <a:p>
            <a:pPr marL="0" indent="0">
              <a:lnSpc>
                <a:spcPct val="100000"/>
              </a:lnSpc>
              <a:spcBef>
                <a:spcPts val="0"/>
              </a:spcBef>
              <a:buNone/>
            </a:pPr>
            <a:r>
              <a:rPr lang="en-US" dirty="0" err="1"/>
              <a:t>set.seed</a:t>
            </a:r>
            <a:r>
              <a:rPr lang="en-US" dirty="0"/>
              <a:t>(430)</a:t>
            </a:r>
          </a:p>
          <a:p>
            <a:pPr marL="0" indent="0">
              <a:lnSpc>
                <a:spcPct val="100000"/>
              </a:lnSpc>
              <a:spcBef>
                <a:spcPts val="0"/>
              </a:spcBef>
              <a:buNone/>
            </a:pPr>
            <a:r>
              <a:rPr lang="en-US" dirty="0" err="1"/>
              <a:t>inTrain</a:t>
            </a:r>
            <a:r>
              <a:rPr lang="en-US" dirty="0"/>
              <a:t> &lt;- </a:t>
            </a:r>
            <a:r>
              <a:rPr lang="en-US" dirty="0" err="1"/>
              <a:t>createDataPartition</a:t>
            </a:r>
            <a:r>
              <a:rPr lang="en-US" dirty="0"/>
              <a:t>(</a:t>
            </a:r>
            <a:r>
              <a:rPr lang="en-US" dirty="0" err="1"/>
              <a:t>Default$default</a:t>
            </a:r>
            <a:r>
              <a:rPr lang="en-US" dirty="0"/>
              <a:t>, p = 0.75, list = FALSE)</a:t>
            </a:r>
          </a:p>
          <a:p>
            <a:pPr marL="0" indent="0">
              <a:lnSpc>
                <a:spcPct val="100000"/>
              </a:lnSpc>
              <a:spcBef>
                <a:spcPts val="0"/>
              </a:spcBef>
              <a:buNone/>
            </a:pPr>
            <a:r>
              <a:rPr lang="en-US" dirty="0" err="1"/>
              <a:t>default.train</a:t>
            </a:r>
            <a:r>
              <a:rPr lang="en-US" dirty="0"/>
              <a:t> &lt;- Default[</a:t>
            </a:r>
            <a:r>
              <a:rPr lang="en-US" dirty="0" err="1"/>
              <a:t>inTrain</a:t>
            </a:r>
            <a:r>
              <a:rPr lang="en-US" dirty="0"/>
              <a:t>,]</a:t>
            </a:r>
          </a:p>
          <a:p>
            <a:pPr marL="0" indent="0">
              <a:lnSpc>
                <a:spcPct val="100000"/>
              </a:lnSpc>
              <a:spcBef>
                <a:spcPts val="0"/>
              </a:spcBef>
              <a:buNone/>
            </a:pPr>
            <a:r>
              <a:rPr lang="en-US" dirty="0" err="1"/>
              <a:t>default.test</a:t>
            </a:r>
            <a:r>
              <a:rPr lang="en-US" dirty="0"/>
              <a:t> &lt;- Default[-</a:t>
            </a:r>
            <a:r>
              <a:rPr lang="en-US" dirty="0" err="1"/>
              <a:t>inTrain</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solidFill>
                  <a:srgbClr val="FF0000"/>
                </a:solidFill>
              </a:rPr>
              <a:t>Check to see if training and testing datasets are similar.</a:t>
            </a:r>
          </a:p>
          <a:p>
            <a:pPr marL="0" indent="0">
              <a:lnSpc>
                <a:spcPct val="100000"/>
              </a:lnSpc>
              <a:spcBef>
                <a:spcPts val="0"/>
              </a:spcBef>
              <a:buNone/>
            </a:pPr>
            <a:r>
              <a:rPr lang="en-US" dirty="0" err="1"/>
              <a:t>default.train$trainortest</a:t>
            </a:r>
            <a:r>
              <a:rPr lang="en-US" dirty="0"/>
              <a:t> &lt;- rep("train",</a:t>
            </a:r>
            <a:r>
              <a:rPr lang="en-US" dirty="0" err="1"/>
              <a:t>nrow</a:t>
            </a:r>
            <a:r>
              <a:rPr lang="en-US" dirty="0"/>
              <a:t>(</a:t>
            </a:r>
            <a:r>
              <a:rPr lang="en-US" dirty="0" err="1"/>
              <a:t>default.train</a:t>
            </a:r>
            <a:r>
              <a:rPr lang="en-US" dirty="0"/>
              <a:t>))</a:t>
            </a:r>
          </a:p>
          <a:p>
            <a:pPr marL="0" indent="0">
              <a:lnSpc>
                <a:spcPct val="100000"/>
              </a:lnSpc>
              <a:spcBef>
                <a:spcPts val="0"/>
              </a:spcBef>
              <a:buNone/>
            </a:pPr>
            <a:r>
              <a:rPr lang="en-US" dirty="0" err="1"/>
              <a:t>default.test$trainortest</a:t>
            </a:r>
            <a:r>
              <a:rPr lang="en-US" dirty="0"/>
              <a:t> &lt;- rep("test", </a:t>
            </a:r>
            <a:r>
              <a:rPr lang="en-US" dirty="0" err="1"/>
              <a:t>nrow</a:t>
            </a:r>
            <a:r>
              <a:rPr lang="en-US" dirty="0"/>
              <a:t>(</a:t>
            </a:r>
            <a:r>
              <a:rPr lang="en-US" dirty="0" err="1"/>
              <a:t>default.test</a:t>
            </a:r>
            <a:r>
              <a:rPr lang="en-US" dirty="0"/>
              <a:t>))</a:t>
            </a:r>
          </a:p>
          <a:p>
            <a:pPr marL="0" indent="0">
              <a:lnSpc>
                <a:spcPct val="100000"/>
              </a:lnSpc>
              <a:spcBef>
                <a:spcPts val="0"/>
              </a:spcBef>
              <a:buNone/>
            </a:pPr>
            <a:r>
              <a:rPr lang="en-US" dirty="0" err="1"/>
              <a:t>default.all</a:t>
            </a:r>
            <a:r>
              <a:rPr lang="en-US" dirty="0"/>
              <a:t> &lt;- </a:t>
            </a:r>
            <a:r>
              <a:rPr lang="en-US" dirty="0" err="1"/>
              <a:t>rbind</a:t>
            </a:r>
            <a:r>
              <a:rPr lang="en-US" dirty="0"/>
              <a:t>(</a:t>
            </a:r>
            <a:r>
              <a:rPr lang="en-US" dirty="0" err="1"/>
              <a:t>default.train</a:t>
            </a:r>
            <a:r>
              <a:rPr lang="en-US" dirty="0"/>
              <a:t>, </a:t>
            </a:r>
            <a:r>
              <a:rPr lang="en-US" dirty="0" err="1"/>
              <a:t>default.test</a:t>
            </a:r>
            <a:r>
              <a:rPr lang="en-US" dirty="0"/>
              <a:t>)</a:t>
            </a:r>
          </a:p>
        </p:txBody>
      </p:sp>
    </p:spTree>
    <p:extLst>
      <p:ext uri="{BB962C8B-B14F-4D97-AF65-F5344CB8AC3E}">
        <p14:creationId xmlns:p14="http://schemas.microsoft.com/office/powerpoint/2010/main" val="16990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CC80-FC8C-444C-94F0-383D01889937}"/>
              </a:ext>
            </a:extLst>
          </p:cNvPr>
          <p:cNvSpPr>
            <a:spLocks noGrp="1"/>
          </p:cNvSpPr>
          <p:nvPr>
            <p:ph type="title"/>
          </p:nvPr>
        </p:nvSpPr>
        <p:spPr>
          <a:xfrm>
            <a:off x="838200" y="365125"/>
            <a:ext cx="10515600" cy="688975"/>
          </a:xfrm>
        </p:spPr>
        <p:txBody>
          <a:bodyPr>
            <a:normAutofit/>
          </a:bodyPr>
          <a:lstStyle/>
          <a:p>
            <a:r>
              <a:rPr lang="en-US" sz="3200" b="1" dirty="0">
                <a:solidFill>
                  <a:srgbClr val="0070C0"/>
                </a:solidFill>
              </a:rPr>
              <a:t>Comparing testing and training datasets</a:t>
            </a:r>
          </a:p>
        </p:txBody>
      </p:sp>
      <p:pic>
        <p:nvPicPr>
          <p:cNvPr id="8" name="Content Placeholder 7">
            <a:extLst>
              <a:ext uri="{FF2B5EF4-FFF2-40B4-BE49-F238E27FC236}">
                <a16:creationId xmlns:a16="http://schemas.microsoft.com/office/drawing/2014/main" id="{B09E5E32-5C3A-429D-9C05-16778E142AD5}"/>
              </a:ext>
            </a:extLst>
          </p:cNvPr>
          <p:cNvPicPr>
            <a:picLocks noGrp="1" noChangeAspect="1"/>
          </p:cNvPicPr>
          <p:nvPr>
            <p:ph idx="1"/>
          </p:nvPr>
        </p:nvPicPr>
        <p:blipFill>
          <a:blip r:embed="rId2"/>
          <a:stretch>
            <a:fillRect/>
          </a:stretch>
        </p:blipFill>
        <p:spPr>
          <a:xfrm>
            <a:off x="987425" y="1054100"/>
            <a:ext cx="7409955" cy="2045041"/>
          </a:xfrm>
          <a:prstGeom prst="rect">
            <a:avLst/>
          </a:prstGeom>
        </p:spPr>
      </p:pic>
      <p:pic>
        <p:nvPicPr>
          <p:cNvPr id="15" name="Picture 14">
            <a:extLst>
              <a:ext uri="{FF2B5EF4-FFF2-40B4-BE49-F238E27FC236}">
                <a16:creationId xmlns:a16="http://schemas.microsoft.com/office/drawing/2014/main" id="{AD5066D4-45D0-46D4-8A35-9D2B8FB510F1}"/>
              </a:ext>
            </a:extLst>
          </p:cNvPr>
          <p:cNvPicPr>
            <a:picLocks noChangeAspect="1"/>
          </p:cNvPicPr>
          <p:nvPr/>
        </p:nvPicPr>
        <p:blipFill>
          <a:blip r:embed="rId3"/>
          <a:stretch>
            <a:fillRect/>
          </a:stretch>
        </p:blipFill>
        <p:spPr>
          <a:xfrm>
            <a:off x="838200" y="3228499"/>
            <a:ext cx="9450877" cy="2812421"/>
          </a:xfrm>
          <a:prstGeom prst="rect">
            <a:avLst/>
          </a:prstGeom>
        </p:spPr>
      </p:pic>
      <p:sp>
        <p:nvSpPr>
          <p:cNvPr id="16" name="Rectangle 15">
            <a:extLst>
              <a:ext uri="{FF2B5EF4-FFF2-40B4-BE49-F238E27FC236}">
                <a16:creationId xmlns:a16="http://schemas.microsoft.com/office/drawing/2014/main" id="{06BA6B26-2E3A-42FB-AA07-A561EAF307D0}"/>
              </a:ext>
            </a:extLst>
          </p:cNvPr>
          <p:cNvSpPr/>
          <p:nvPr/>
        </p:nvSpPr>
        <p:spPr>
          <a:xfrm>
            <a:off x="4692402" y="4462943"/>
            <a:ext cx="2002013" cy="201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3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C9F4-D88D-4EAA-B274-3B060A093E4E}"/>
              </a:ext>
            </a:extLst>
          </p:cNvPr>
          <p:cNvSpPr>
            <a:spLocks noGrp="1"/>
          </p:cNvSpPr>
          <p:nvPr>
            <p:ph type="title"/>
          </p:nvPr>
        </p:nvSpPr>
        <p:spPr>
          <a:xfrm>
            <a:off x="838200" y="162521"/>
            <a:ext cx="10515600" cy="524108"/>
          </a:xfrm>
        </p:spPr>
        <p:txBody>
          <a:bodyPr>
            <a:normAutofit fontScale="90000"/>
          </a:bodyPr>
          <a:lstStyle/>
          <a:p>
            <a:r>
              <a:rPr lang="en-US" sz="3200" b="1" dirty="0">
                <a:solidFill>
                  <a:srgbClr val="0070C0"/>
                </a:solidFill>
              </a:rPr>
              <a:t>Compare test-train for other variables; Why????</a:t>
            </a:r>
          </a:p>
        </p:txBody>
      </p:sp>
      <p:pic>
        <p:nvPicPr>
          <p:cNvPr id="9" name="Content Placeholder 8">
            <a:extLst>
              <a:ext uri="{FF2B5EF4-FFF2-40B4-BE49-F238E27FC236}">
                <a16:creationId xmlns:a16="http://schemas.microsoft.com/office/drawing/2014/main" id="{C72A429B-CBB9-437B-BF4F-AB7CA3DFE82E}"/>
              </a:ext>
            </a:extLst>
          </p:cNvPr>
          <p:cNvPicPr>
            <a:picLocks noGrp="1" noChangeAspect="1"/>
          </p:cNvPicPr>
          <p:nvPr>
            <p:ph idx="1"/>
          </p:nvPr>
        </p:nvPicPr>
        <p:blipFill>
          <a:blip r:embed="rId2"/>
          <a:stretch>
            <a:fillRect/>
          </a:stretch>
        </p:blipFill>
        <p:spPr>
          <a:xfrm>
            <a:off x="838201" y="617629"/>
            <a:ext cx="10337800" cy="1419187"/>
          </a:xfrm>
          <a:prstGeom prst="rect">
            <a:avLst/>
          </a:prstGeom>
        </p:spPr>
      </p:pic>
      <p:pic>
        <p:nvPicPr>
          <p:cNvPr id="11" name="Picture 10">
            <a:extLst>
              <a:ext uri="{FF2B5EF4-FFF2-40B4-BE49-F238E27FC236}">
                <a16:creationId xmlns:a16="http://schemas.microsoft.com/office/drawing/2014/main" id="{C631CE01-5344-4FF2-B0B9-03B8709CF126}"/>
              </a:ext>
            </a:extLst>
          </p:cNvPr>
          <p:cNvPicPr>
            <a:picLocks noChangeAspect="1"/>
          </p:cNvPicPr>
          <p:nvPr/>
        </p:nvPicPr>
        <p:blipFill>
          <a:blip r:embed="rId3"/>
          <a:stretch>
            <a:fillRect/>
          </a:stretch>
        </p:blipFill>
        <p:spPr>
          <a:xfrm>
            <a:off x="4609522" y="1306285"/>
            <a:ext cx="6223783" cy="524108"/>
          </a:xfrm>
          <a:prstGeom prst="rect">
            <a:avLst/>
          </a:prstGeom>
        </p:spPr>
      </p:pic>
      <p:pic>
        <p:nvPicPr>
          <p:cNvPr id="13" name="Picture 12">
            <a:extLst>
              <a:ext uri="{FF2B5EF4-FFF2-40B4-BE49-F238E27FC236}">
                <a16:creationId xmlns:a16="http://schemas.microsoft.com/office/drawing/2014/main" id="{63857AF4-A8B1-4F77-B4A6-A2C931C10B78}"/>
              </a:ext>
            </a:extLst>
          </p:cNvPr>
          <p:cNvPicPr>
            <a:picLocks noChangeAspect="1"/>
          </p:cNvPicPr>
          <p:nvPr/>
        </p:nvPicPr>
        <p:blipFill>
          <a:blip r:embed="rId4"/>
          <a:stretch>
            <a:fillRect/>
          </a:stretch>
        </p:blipFill>
        <p:spPr>
          <a:xfrm>
            <a:off x="838200" y="1992091"/>
            <a:ext cx="9525000" cy="973241"/>
          </a:xfrm>
          <a:prstGeom prst="rect">
            <a:avLst/>
          </a:prstGeom>
        </p:spPr>
      </p:pic>
      <p:pic>
        <p:nvPicPr>
          <p:cNvPr id="17" name="Picture 16">
            <a:extLst>
              <a:ext uri="{FF2B5EF4-FFF2-40B4-BE49-F238E27FC236}">
                <a16:creationId xmlns:a16="http://schemas.microsoft.com/office/drawing/2014/main" id="{DC18CCA3-1E89-4185-8378-04D6E7BB1018}"/>
              </a:ext>
            </a:extLst>
          </p:cNvPr>
          <p:cNvPicPr>
            <a:picLocks noChangeAspect="1"/>
          </p:cNvPicPr>
          <p:nvPr/>
        </p:nvPicPr>
        <p:blipFill>
          <a:blip r:embed="rId5"/>
          <a:stretch>
            <a:fillRect/>
          </a:stretch>
        </p:blipFill>
        <p:spPr>
          <a:xfrm>
            <a:off x="274306" y="2954811"/>
            <a:ext cx="7447107" cy="3578876"/>
          </a:xfrm>
          <a:prstGeom prst="rect">
            <a:avLst/>
          </a:prstGeom>
        </p:spPr>
      </p:pic>
      <p:pic>
        <p:nvPicPr>
          <p:cNvPr id="19" name="Picture 18">
            <a:extLst>
              <a:ext uri="{FF2B5EF4-FFF2-40B4-BE49-F238E27FC236}">
                <a16:creationId xmlns:a16="http://schemas.microsoft.com/office/drawing/2014/main" id="{87D9D4D7-E7FC-46F1-A97D-3B5C5563743F}"/>
              </a:ext>
            </a:extLst>
          </p:cNvPr>
          <p:cNvPicPr>
            <a:picLocks noChangeAspect="1"/>
          </p:cNvPicPr>
          <p:nvPr/>
        </p:nvPicPr>
        <p:blipFill>
          <a:blip r:embed="rId6"/>
          <a:stretch>
            <a:fillRect/>
          </a:stretch>
        </p:blipFill>
        <p:spPr>
          <a:xfrm>
            <a:off x="4093729" y="4109096"/>
            <a:ext cx="7447106" cy="594817"/>
          </a:xfrm>
          <a:prstGeom prst="rect">
            <a:avLst/>
          </a:prstGeom>
        </p:spPr>
      </p:pic>
      <p:pic>
        <p:nvPicPr>
          <p:cNvPr id="21" name="Picture 20">
            <a:extLst>
              <a:ext uri="{FF2B5EF4-FFF2-40B4-BE49-F238E27FC236}">
                <a16:creationId xmlns:a16="http://schemas.microsoft.com/office/drawing/2014/main" id="{07FF6FB8-4288-4DED-8C70-A84EC8FA01AE}"/>
              </a:ext>
            </a:extLst>
          </p:cNvPr>
          <p:cNvPicPr>
            <a:picLocks noChangeAspect="1"/>
          </p:cNvPicPr>
          <p:nvPr/>
        </p:nvPicPr>
        <p:blipFill>
          <a:blip r:embed="rId7"/>
          <a:stretch>
            <a:fillRect/>
          </a:stretch>
        </p:blipFill>
        <p:spPr>
          <a:xfrm>
            <a:off x="4468473" y="6189561"/>
            <a:ext cx="7072362" cy="618540"/>
          </a:xfrm>
          <a:prstGeom prst="rect">
            <a:avLst/>
          </a:prstGeom>
        </p:spPr>
      </p:pic>
    </p:spTree>
    <p:extLst>
      <p:ext uri="{BB962C8B-B14F-4D97-AF65-F5344CB8AC3E}">
        <p14:creationId xmlns:p14="http://schemas.microsoft.com/office/powerpoint/2010/main" val="387755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8AF1-55AE-4B1E-BA23-F1089B97C6F7}"/>
              </a:ext>
            </a:extLst>
          </p:cNvPr>
          <p:cNvSpPr>
            <a:spLocks noGrp="1"/>
          </p:cNvSpPr>
          <p:nvPr>
            <p:ph type="title"/>
          </p:nvPr>
        </p:nvSpPr>
        <p:spPr>
          <a:xfrm>
            <a:off x="838200" y="365125"/>
            <a:ext cx="10515600" cy="552451"/>
          </a:xfrm>
        </p:spPr>
        <p:txBody>
          <a:bodyPr>
            <a:normAutofit/>
          </a:bodyPr>
          <a:lstStyle/>
          <a:p>
            <a:r>
              <a:rPr lang="en-US" sz="3200" b="1" dirty="0">
                <a:solidFill>
                  <a:srgbClr val="0070C0"/>
                </a:solidFill>
              </a:rPr>
              <a:t>Fitting the logistic regression model</a:t>
            </a:r>
          </a:p>
        </p:txBody>
      </p:sp>
      <p:pic>
        <p:nvPicPr>
          <p:cNvPr id="5" name="Content Placeholder 4">
            <a:extLst>
              <a:ext uri="{FF2B5EF4-FFF2-40B4-BE49-F238E27FC236}">
                <a16:creationId xmlns:a16="http://schemas.microsoft.com/office/drawing/2014/main" id="{34700AF7-F7D3-4853-BD9B-8F8284A3A060}"/>
              </a:ext>
            </a:extLst>
          </p:cNvPr>
          <p:cNvPicPr>
            <a:picLocks noGrp="1" noChangeAspect="1"/>
          </p:cNvPicPr>
          <p:nvPr>
            <p:ph idx="1"/>
          </p:nvPr>
        </p:nvPicPr>
        <p:blipFill>
          <a:blip r:embed="rId2"/>
          <a:stretch>
            <a:fillRect/>
          </a:stretch>
        </p:blipFill>
        <p:spPr>
          <a:xfrm>
            <a:off x="838200" y="917575"/>
            <a:ext cx="8016552" cy="902835"/>
          </a:xfrm>
          <a:prstGeom prst="rect">
            <a:avLst/>
          </a:prstGeom>
        </p:spPr>
      </p:pic>
      <p:pic>
        <p:nvPicPr>
          <p:cNvPr id="11" name="Picture 10">
            <a:extLst>
              <a:ext uri="{FF2B5EF4-FFF2-40B4-BE49-F238E27FC236}">
                <a16:creationId xmlns:a16="http://schemas.microsoft.com/office/drawing/2014/main" id="{32351605-5C26-4B03-94C0-E69E277CCF77}"/>
              </a:ext>
            </a:extLst>
          </p:cNvPr>
          <p:cNvPicPr>
            <a:picLocks noChangeAspect="1"/>
          </p:cNvPicPr>
          <p:nvPr/>
        </p:nvPicPr>
        <p:blipFill>
          <a:blip r:embed="rId3"/>
          <a:stretch>
            <a:fillRect/>
          </a:stretch>
        </p:blipFill>
        <p:spPr>
          <a:xfrm>
            <a:off x="922192" y="1820410"/>
            <a:ext cx="6972851" cy="4866717"/>
          </a:xfrm>
          <a:prstGeom prst="rect">
            <a:avLst/>
          </a:prstGeom>
        </p:spPr>
      </p:pic>
      <p:sp>
        <p:nvSpPr>
          <p:cNvPr id="13" name="Rectangle 12">
            <a:extLst>
              <a:ext uri="{FF2B5EF4-FFF2-40B4-BE49-F238E27FC236}">
                <a16:creationId xmlns:a16="http://schemas.microsoft.com/office/drawing/2014/main" id="{F48E993B-2112-4F5B-A0FC-277B129E0D34}"/>
              </a:ext>
            </a:extLst>
          </p:cNvPr>
          <p:cNvSpPr/>
          <p:nvPr/>
        </p:nvSpPr>
        <p:spPr>
          <a:xfrm>
            <a:off x="1015068" y="4420998"/>
            <a:ext cx="5150840" cy="15939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99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7485-72F1-408A-BA0E-B10CD027F8A3}"/>
              </a:ext>
            </a:extLst>
          </p:cNvPr>
          <p:cNvSpPr>
            <a:spLocks noGrp="1"/>
          </p:cNvSpPr>
          <p:nvPr>
            <p:ph type="title"/>
          </p:nvPr>
        </p:nvSpPr>
        <p:spPr>
          <a:xfrm>
            <a:off x="838200" y="365125"/>
            <a:ext cx="10515600" cy="498941"/>
          </a:xfrm>
        </p:spPr>
        <p:txBody>
          <a:bodyPr>
            <a:normAutofit fontScale="90000"/>
          </a:bodyPr>
          <a:lstStyle/>
          <a:p>
            <a:r>
              <a:rPr lang="en-US" sz="3200" b="1" dirty="0">
                <a:solidFill>
                  <a:srgbClr val="0070C0"/>
                </a:solidFill>
              </a:rPr>
              <a:t>Stepwise Logistic Regression (example)</a:t>
            </a:r>
          </a:p>
        </p:txBody>
      </p:sp>
      <p:pic>
        <p:nvPicPr>
          <p:cNvPr id="5" name="Content Placeholder 4">
            <a:extLst>
              <a:ext uri="{FF2B5EF4-FFF2-40B4-BE49-F238E27FC236}">
                <a16:creationId xmlns:a16="http://schemas.microsoft.com/office/drawing/2014/main" id="{AAA2C306-1E72-4B7F-B0B3-044204C4FDE7}"/>
              </a:ext>
            </a:extLst>
          </p:cNvPr>
          <p:cNvPicPr>
            <a:picLocks noGrp="1" noChangeAspect="1"/>
          </p:cNvPicPr>
          <p:nvPr>
            <p:ph idx="1"/>
          </p:nvPr>
        </p:nvPicPr>
        <p:blipFill>
          <a:blip r:embed="rId2"/>
          <a:stretch>
            <a:fillRect/>
          </a:stretch>
        </p:blipFill>
        <p:spPr>
          <a:xfrm>
            <a:off x="838199" y="864066"/>
            <a:ext cx="8330967" cy="4802740"/>
          </a:xfrm>
          <a:prstGeom prst="rect">
            <a:avLst/>
          </a:prstGeom>
        </p:spPr>
      </p:pic>
      <p:sp>
        <p:nvSpPr>
          <p:cNvPr id="6" name="TextBox 5">
            <a:extLst>
              <a:ext uri="{FF2B5EF4-FFF2-40B4-BE49-F238E27FC236}">
                <a16:creationId xmlns:a16="http://schemas.microsoft.com/office/drawing/2014/main" id="{6910A3D1-C2E4-4D7A-9334-1B816826AB3A}"/>
              </a:ext>
            </a:extLst>
          </p:cNvPr>
          <p:cNvSpPr txBox="1"/>
          <p:nvPr/>
        </p:nvSpPr>
        <p:spPr>
          <a:xfrm>
            <a:off x="9270534" y="973123"/>
            <a:ext cx="1153073" cy="369332"/>
          </a:xfrm>
          <a:prstGeom prst="rect">
            <a:avLst/>
          </a:prstGeom>
          <a:noFill/>
        </p:spPr>
        <p:txBody>
          <a:bodyPr wrap="none" rtlCol="0">
            <a:spAutoFit/>
          </a:bodyPr>
          <a:lstStyle/>
          <a:p>
            <a:r>
              <a:rPr lang="en-US" dirty="0"/>
              <a:t>Already fit</a:t>
            </a:r>
          </a:p>
        </p:txBody>
      </p:sp>
      <p:sp>
        <p:nvSpPr>
          <p:cNvPr id="7" name="Rectangle 6">
            <a:extLst>
              <a:ext uri="{FF2B5EF4-FFF2-40B4-BE49-F238E27FC236}">
                <a16:creationId xmlns:a16="http://schemas.microsoft.com/office/drawing/2014/main" id="{4657E59C-A84B-4590-A55E-5C0D3CE08B6F}"/>
              </a:ext>
            </a:extLst>
          </p:cNvPr>
          <p:cNvSpPr/>
          <p:nvPr/>
        </p:nvSpPr>
        <p:spPr>
          <a:xfrm>
            <a:off x="997939" y="939524"/>
            <a:ext cx="8011486" cy="503339"/>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66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6B28-C350-4B42-A7EA-E2D0349A5BE9}"/>
              </a:ext>
            </a:extLst>
          </p:cNvPr>
          <p:cNvSpPr>
            <a:spLocks noGrp="1"/>
          </p:cNvSpPr>
          <p:nvPr>
            <p:ph type="title"/>
          </p:nvPr>
        </p:nvSpPr>
        <p:spPr>
          <a:xfrm>
            <a:off x="762699" y="348347"/>
            <a:ext cx="10515600" cy="498941"/>
          </a:xfrm>
        </p:spPr>
        <p:txBody>
          <a:bodyPr>
            <a:normAutofit fontScale="90000"/>
          </a:bodyPr>
          <a:lstStyle/>
          <a:p>
            <a:r>
              <a:rPr lang="en-US" sz="3200" b="1" dirty="0">
                <a:solidFill>
                  <a:srgbClr val="0070C0"/>
                </a:solidFill>
              </a:rPr>
              <a:t>Model predictors: balance and student</a:t>
            </a:r>
          </a:p>
        </p:txBody>
      </p:sp>
      <p:pic>
        <p:nvPicPr>
          <p:cNvPr id="5" name="Content Placeholder 4">
            <a:extLst>
              <a:ext uri="{FF2B5EF4-FFF2-40B4-BE49-F238E27FC236}">
                <a16:creationId xmlns:a16="http://schemas.microsoft.com/office/drawing/2014/main" id="{6EE948B1-6DCB-49EB-8B75-B788E4D4741F}"/>
              </a:ext>
            </a:extLst>
          </p:cNvPr>
          <p:cNvPicPr>
            <a:picLocks noGrp="1" noChangeAspect="1"/>
          </p:cNvPicPr>
          <p:nvPr>
            <p:ph idx="1"/>
          </p:nvPr>
        </p:nvPicPr>
        <p:blipFill>
          <a:blip r:embed="rId3"/>
          <a:stretch>
            <a:fillRect/>
          </a:stretch>
        </p:blipFill>
        <p:spPr>
          <a:xfrm>
            <a:off x="762699" y="847288"/>
            <a:ext cx="7626292" cy="5662378"/>
          </a:xfrm>
          <a:prstGeom prst="rect">
            <a:avLst/>
          </a:prstGeom>
        </p:spPr>
      </p:pic>
      <p:sp>
        <p:nvSpPr>
          <p:cNvPr id="3" name="TextBox 2">
            <a:extLst>
              <a:ext uri="{FF2B5EF4-FFF2-40B4-BE49-F238E27FC236}">
                <a16:creationId xmlns:a16="http://schemas.microsoft.com/office/drawing/2014/main" id="{800582D8-0731-4A9D-9DBC-9751180B7176}"/>
              </a:ext>
            </a:extLst>
          </p:cNvPr>
          <p:cNvSpPr txBox="1"/>
          <p:nvPr/>
        </p:nvSpPr>
        <p:spPr>
          <a:xfrm>
            <a:off x="8481848" y="5055476"/>
            <a:ext cx="3298147" cy="369332"/>
          </a:xfrm>
          <a:prstGeom prst="rect">
            <a:avLst/>
          </a:prstGeom>
          <a:noFill/>
        </p:spPr>
        <p:txBody>
          <a:bodyPr wrap="none" rtlCol="0">
            <a:spAutoFit/>
          </a:bodyPr>
          <a:lstStyle/>
          <a:p>
            <a:r>
              <a:rPr lang="en-US" dirty="0"/>
              <a:t>“pseudo” R</a:t>
            </a:r>
            <a:r>
              <a:rPr lang="en-US" baseline="30000" dirty="0"/>
              <a:t>2</a:t>
            </a:r>
            <a:r>
              <a:rPr lang="en-US" dirty="0"/>
              <a:t> = 1 – 1185.8/2192.2</a:t>
            </a:r>
          </a:p>
        </p:txBody>
      </p:sp>
      <p:sp>
        <p:nvSpPr>
          <p:cNvPr id="4" name="Rectangle 3">
            <a:extLst>
              <a:ext uri="{FF2B5EF4-FFF2-40B4-BE49-F238E27FC236}">
                <a16:creationId xmlns:a16="http://schemas.microsoft.com/office/drawing/2014/main" id="{74DFD123-9102-4B62-8B53-9A265D609C0D}"/>
              </a:ext>
            </a:extLst>
          </p:cNvPr>
          <p:cNvSpPr/>
          <p:nvPr/>
        </p:nvSpPr>
        <p:spPr>
          <a:xfrm>
            <a:off x="8481848" y="5055476"/>
            <a:ext cx="3184635"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48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5A83-000A-4CB9-AC30-C474DD887A20}"/>
              </a:ext>
            </a:extLst>
          </p:cNvPr>
          <p:cNvSpPr>
            <a:spLocks noGrp="1"/>
          </p:cNvSpPr>
          <p:nvPr>
            <p:ph type="title"/>
          </p:nvPr>
        </p:nvSpPr>
        <p:spPr>
          <a:xfrm>
            <a:off x="838200" y="365126"/>
            <a:ext cx="10515600" cy="574442"/>
          </a:xfrm>
        </p:spPr>
        <p:txBody>
          <a:bodyPr>
            <a:normAutofit fontScale="90000"/>
          </a:bodyPr>
          <a:lstStyle/>
          <a:p>
            <a:r>
              <a:rPr lang="en-US" b="1" dirty="0">
                <a:solidFill>
                  <a:srgbClr val="0070C0"/>
                </a:solidFill>
              </a:rPr>
              <a:t>Determining a cutoff for classification </a:t>
            </a:r>
          </a:p>
        </p:txBody>
      </p:sp>
      <p:pic>
        <p:nvPicPr>
          <p:cNvPr id="5" name="Content Placeholder 4">
            <a:extLst>
              <a:ext uri="{FF2B5EF4-FFF2-40B4-BE49-F238E27FC236}">
                <a16:creationId xmlns:a16="http://schemas.microsoft.com/office/drawing/2014/main" id="{3F16D25B-0559-49BB-90FF-8F659EBDEDD7}"/>
              </a:ext>
            </a:extLst>
          </p:cNvPr>
          <p:cNvPicPr>
            <a:picLocks noGrp="1" noChangeAspect="1"/>
          </p:cNvPicPr>
          <p:nvPr>
            <p:ph idx="1"/>
          </p:nvPr>
        </p:nvPicPr>
        <p:blipFill>
          <a:blip r:embed="rId3"/>
          <a:stretch>
            <a:fillRect/>
          </a:stretch>
        </p:blipFill>
        <p:spPr>
          <a:xfrm>
            <a:off x="959010" y="939567"/>
            <a:ext cx="7620338" cy="763397"/>
          </a:xfrm>
          <a:prstGeom prst="rect">
            <a:avLst/>
          </a:prstGeom>
        </p:spPr>
      </p:pic>
      <p:pic>
        <p:nvPicPr>
          <p:cNvPr id="7" name="Picture 6">
            <a:extLst>
              <a:ext uri="{FF2B5EF4-FFF2-40B4-BE49-F238E27FC236}">
                <a16:creationId xmlns:a16="http://schemas.microsoft.com/office/drawing/2014/main" id="{D15E051C-A638-4B28-90A6-87DA24A329B4}"/>
              </a:ext>
            </a:extLst>
          </p:cNvPr>
          <p:cNvPicPr>
            <a:picLocks noChangeAspect="1"/>
          </p:cNvPicPr>
          <p:nvPr/>
        </p:nvPicPr>
        <p:blipFill>
          <a:blip r:embed="rId4"/>
          <a:stretch>
            <a:fillRect/>
          </a:stretch>
        </p:blipFill>
        <p:spPr>
          <a:xfrm>
            <a:off x="8700158" y="854540"/>
            <a:ext cx="1523700" cy="848424"/>
          </a:xfrm>
          <a:prstGeom prst="rect">
            <a:avLst/>
          </a:prstGeom>
        </p:spPr>
      </p:pic>
      <p:pic>
        <p:nvPicPr>
          <p:cNvPr id="9" name="Picture 8">
            <a:extLst>
              <a:ext uri="{FF2B5EF4-FFF2-40B4-BE49-F238E27FC236}">
                <a16:creationId xmlns:a16="http://schemas.microsoft.com/office/drawing/2014/main" id="{87D95551-B783-4BF9-8DD5-893D9654CA10}"/>
              </a:ext>
            </a:extLst>
          </p:cNvPr>
          <p:cNvPicPr>
            <a:picLocks noChangeAspect="1"/>
          </p:cNvPicPr>
          <p:nvPr/>
        </p:nvPicPr>
        <p:blipFill>
          <a:blip r:embed="rId5"/>
          <a:stretch>
            <a:fillRect/>
          </a:stretch>
        </p:blipFill>
        <p:spPr>
          <a:xfrm>
            <a:off x="959009" y="1774825"/>
            <a:ext cx="8702217" cy="931430"/>
          </a:xfrm>
          <a:prstGeom prst="rect">
            <a:avLst/>
          </a:prstGeom>
        </p:spPr>
      </p:pic>
      <p:pic>
        <p:nvPicPr>
          <p:cNvPr id="11" name="Picture 10">
            <a:extLst>
              <a:ext uri="{FF2B5EF4-FFF2-40B4-BE49-F238E27FC236}">
                <a16:creationId xmlns:a16="http://schemas.microsoft.com/office/drawing/2014/main" id="{1E168D47-955C-4DA2-8B19-18C2E153F7F9}"/>
              </a:ext>
            </a:extLst>
          </p:cNvPr>
          <p:cNvPicPr>
            <a:picLocks noChangeAspect="1"/>
          </p:cNvPicPr>
          <p:nvPr/>
        </p:nvPicPr>
        <p:blipFill>
          <a:blip r:embed="rId6"/>
          <a:stretch>
            <a:fillRect/>
          </a:stretch>
        </p:blipFill>
        <p:spPr>
          <a:xfrm>
            <a:off x="9719033" y="1774825"/>
            <a:ext cx="1998510" cy="848424"/>
          </a:xfrm>
          <a:prstGeom prst="rect">
            <a:avLst/>
          </a:prstGeom>
        </p:spPr>
      </p:pic>
      <p:pic>
        <p:nvPicPr>
          <p:cNvPr id="13" name="Picture 12">
            <a:extLst>
              <a:ext uri="{FF2B5EF4-FFF2-40B4-BE49-F238E27FC236}">
                <a16:creationId xmlns:a16="http://schemas.microsoft.com/office/drawing/2014/main" id="{FD800A24-089E-4B9A-8710-A6E073B30D39}"/>
              </a:ext>
            </a:extLst>
          </p:cNvPr>
          <p:cNvPicPr>
            <a:picLocks noChangeAspect="1"/>
          </p:cNvPicPr>
          <p:nvPr/>
        </p:nvPicPr>
        <p:blipFill>
          <a:blip r:embed="rId7"/>
          <a:stretch>
            <a:fillRect/>
          </a:stretch>
        </p:blipFill>
        <p:spPr>
          <a:xfrm>
            <a:off x="959008" y="2778116"/>
            <a:ext cx="6532951" cy="491557"/>
          </a:xfrm>
          <a:prstGeom prst="rect">
            <a:avLst/>
          </a:prstGeom>
        </p:spPr>
      </p:pic>
      <p:pic>
        <p:nvPicPr>
          <p:cNvPr id="17" name="Picture 16">
            <a:extLst>
              <a:ext uri="{FF2B5EF4-FFF2-40B4-BE49-F238E27FC236}">
                <a16:creationId xmlns:a16="http://schemas.microsoft.com/office/drawing/2014/main" id="{D1559303-A3E0-425F-B71D-4F1F5B2E78F7}"/>
              </a:ext>
            </a:extLst>
          </p:cNvPr>
          <p:cNvPicPr>
            <a:picLocks noChangeAspect="1"/>
          </p:cNvPicPr>
          <p:nvPr/>
        </p:nvPicPr>
        <p:blipFill>
          <a:blip r:embed="rId8"/>
          <a:stretch>
            <a:fillRect/>
          </a:stretch>
        </p:blipFill>
        <p:spPr>
          <a:xfrm>
            <a:off x="959008" y="3250190"/>
            <a:ext cx="9206030" cy="901556"/>
          </a:xfrm>
          <a:prstGeom prst="rect">
            <a:avLst/>
          </a:prstGeom>
        </p:spPr>
      </p:pic>
      <p:pic>
        <p:nvPicPr>
          <p:cNvPr id="19" name="Picture 18">
            <a:extLst>
              <a:ext uri="{FF2B5EF4-FFF2-40B4-BE49-F238E27FC236}">
                <a16:creationId xmlns:a16="http://schemas.microsoft.com/office/drawing/2014/main" id="{8BA05B53-2EE1-461D-AA4E-4970AF674E73}"/>
              </a:ext>
            </a:extLst>
          </p:cNvPr>
          <p:cNvPicPr>
            <a:picLocks noChangeAspect="1"/>
          </p:cNvPicPr>
          <p:nvPr/>
        </p:nvPicPr>
        <p:blipFill>
          <a:blip r:embed="rId9"/>
          <a:stretch>
            <a:fillRect/>
          </a:stretch>
        </p:blipFill>
        <p:spPr>
          <a:xfrm>
            <a:off x="10223858" y="3200400"/>
            <a:ext cx="1696848" cy="848424"/>
          </a:xfrm>
          <a:prstGeom prst="rect">
            <a:avLst/>
          </a:prstGeom>
        </p:spPr>
      </p:pic>
      <p:sp>
        <p:nvSpPr>
          <p:cNvPr id="26" name="TextBox 25">
            <a:extLst>
              <a:ext uri="{FF2B5EF4-FFF2-40B4-BE49-F238E27FC236}">
                <a16:creationId xmlns:a16="http://schemas.microsoft.com/office/drawing/2014/main" id="{FE62438F-7E38-489B-A4D2-71079FA84128}"/>
              </a:ext>
            </a:extLst>
          </p:cNvPr>
          <p:cNvSpPr txBox="1"/>
          <p:nvPr/>
        </p:nvSpPr>
        <p:spPr>
          <a:xfrm>
            <a:off x="10223858" y="4222255"/>
            <a:ext cx="1811201" cy="369332"/>
          </a:xfrm>
          <a:prstGeom prst="rect">
            <a:avLst/>
          </a:prstGeom>
          <a:noFill/>
        </p:spPr>
        <p:txBody>
          <a:bodyPr wrap="none" rtlCol="0">
            <a:spAutoFit/>
          </a:bodyPr>
          <a:lstStyle/>
          <a:p>
            <a:r>
              <a:rPr lang="en-US" dirty="0">
                <a:solidFill>
                  <a:srgbClr val="FF0000"/>
                </a:solidFill>
              </a:rPr>
              <a:t>True positive (TP)</a:t>
            </a:r>
          </a:p>
        </p:txBody>
      </p:sp>
      <p:sp>
        <p:nvSpPr>
          <p:cNvPr id="27" name="TextBox 26">
            <a:extLst>
              <a:ext uri="{FF2B5EF4-FFF2-40B4-BE49-F238E27FC236}">
                <a16:creationId xmlns:a16="http://schemas.microsoft.com/office/drawing/2014/main" id="{6FCF3697-364F-4688-960A-247C0A6FC0C5}"/>
              </a:ext>
            </a:extLst>
          </p:cNvPr>
          <p:cNvSpPr txBox="1"/>
          <p:nvPr/>
        </p:nvSpPr>
        <p:spPr>
          <a:xfrm>
            <a:off x="10196083" y="4522156"/>
            <a:ext cx="1905778" cy="369332"/>
          </a:xfrm>
          <a:prstGeom prst="rect">
            <a:avLst/>
          </a:prstGeom>
          <a:noFill/>
        </p:spPr>
        <p:txBody>
          <a:bodyPr wrap="none" rtlCol="0">
            <a:spAutoFit/>
          </a:bodyPr>
          <a:lstStyle/>
          <a:p>
            <a:r>
              <a:rPr lang="en-US" dirty="0">
                <a:solidFill>
                  <a:srgbClr val="00B0F0"/>
                </a:solidFill>
              </a:rPr>
              <a:t>True negative (TN)</a:t>
            </a:r>
          </a:p>
        </p:txBody>
      </p:sp>
      <p:sp>
        <p:nvSpPr>
          <p:cNvPr id="29" name="TextBox 28">
            <a:extLst>
              <a:ext uri="{FF2B5EF4-FFF2-40B4-BE49-F238E27FC236}">
                <a16:creationId xmlns:a16="http://schemas.microsoft.com/office/drawing/2014/main" id="{F4454DAA-6D96-4149-90B1-4605B528FE09}"/>
              </a:ext>
            </a:extLst>
          </p:cNvPr>
          <p:cNvSpPr txBox="1"/>
          <p:nvPr/>
        </p:nvSpPr>
        <p:spPr>
          <a:xfrm>
            <a:off x="10220095" y="4815011"/>
            <a:ext cx="1857753" cy="369332"/>
          </a:xfrm>
          <a:prstGeom prst="rect">
            <a:avLst/>
          </a:prstGeom>
          <a:noFill/>
        </p:spPr>
        <p:txBody>
          <a:bodyPr wrap="none" rtlCol="0">
            <a:spAutoFit/>
          </a:bodyPr>
          <a:lstStyle/>
          <a:p>
            <a:r>
              <a:rPr lang="en-US" dirty="0">
                <a:solidFill>
                  <a:srgbClr val="00B050"/>
                </a:solidFill>
              </a:rPr>
              <a:t>False positive (FP)</a:t>
            </a:r>
          </a:p>
        </p:txBody>
      </p:sp>
      <p:sp>
        <p:nvSpPr>
          <p:cNvPr id="31" name="TextBox 30">
            <a:extLst>
              <a:ext uri="{FF2B5EF4-FFF2-40B4-BE49-F238E27FC236}">
                <a16:creationId xmlns:a16="http://schemas.microsoft.com/office/drawing/2014/main" id="{F4383136-2891-4C8A-8AEB-CCE2983A8EC2}"/>
              </a:ext>
            </a:extLst>
          </p:cNvPr>
          <p:cNvSpPr txBox="1"/>
          <p:nvPr/>
        </p:nvSpPr>
        <p:spPr>
          <a:xfrm>
            <a:off x="10206209" y="5114912"/>
            <a:ext cx="1952329" cy="369332"/>
          </a:xfrm>
          <a:prstGeom prst="rect">
            <a:avLst/>
          </a:prstGeom>
          <a:noFill/>
        </p:spPr>
        <p:txBody>
          <a:bodyPr wrap="none" rtlCol="0">
            <a:spAutoFit/>
          </a:bodyPr>
          <a:lstStyle/>
          <a:p>
            <a:r>
              <a:rPr lang="en-US" dirty="0">
                <a:solidFill>
                  <a:srgbClr val="7030A0"/>
                </a:solidFill>
              </a:rPr>
              <a:t>False negative (FN)</a:t>
            </a:r>
          </a:p>
        </p:txBody>
      </p:sp>
      <p:pic>
        <p:nvPicPr>
          <p:cNvPr id="33" name="Picture 32">
            <a:extLst>
              <a:ext uri="{FF2B5EF4-FFF2-40B4-BE49-F238E27FC236}">
                <a16:creationId xmlns:a16="http://schemas.microsoft.com/office/drawing/2014/main" id="{B6E2D3ED-C536-441A-ADDF-4818FC077803}"/>
              </a:ext>
            </a:extLst>
          </p:cNvPr>
          <p:cNvPicPr>
            <a:picLocks noChangeAspect="1"/>
          </p:cNvPicPr>
          <p:nvPr/>
        </p:nvPicPr>
        <p:blipFill>
          <a:blip r:embed="rId10"/>
          <a:stretch>
            <a:fillRect/>
          </a:stretch>
        </p:blipFill>
        <p:spPr>
          <a:xfrm>
            <a:off x="965010" y="4226613"/>
            <a:ext cx="9297875" cy="1283807"/>
          </a:xfrm>
          <a:prstGeom prst="rect">
            <a:avLst/>
          </a:prstGeom>
        </p:spPr>
      </p:pic>
      <p:sp>
        <p:nvSpPr>
          <p:cNvPr id="34" name="Rectangle: Rounded Corners 33">
            <a:extLst>
              <a:ext uri="{FF2B5EF4-FFF2-40B4-BE49-F238E27FC236}">
                <a16:creationId xmlns:a16="http://schemas.microsoft.com/office/drawing/2014/main" id="{F1536EC2-F512-4B97-BBD8-3F5B85825351}"/>
              </a:ext>
            </a:extLst>
          </p:cNvPr>
          <p:cNvSpPr/>
          <p:nvPr/>
        </p:nvSpPr>
        <p:spPr>
          <a:xfrm>
            <a:off x="2827090" y="5108221"/>
            <a:ext cx="276837" cy="19710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D1AEBFB-2905-42EC-93AA-38EEA48D29F6}"/>
              </a:ext>
            </a:extLst>
          </p:cNvPr>
          <p:cNvSpPr/>
          <p:nvPr/>
        </p:nvSpPr>
        <p:spPr>
          <a:xfrm>
            <a:off x="2038526" y="4868517"/>
            <a:ext cx="520117" cy="219082"/>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4B6A202-A219-4B3D-B4A0-9562A105693E}"/>
              </a:ext>
            </a:extLst>
          </p:cNvPr>
          <p:cNvSpPr/>
          <p:nvPr/>
        </p:nvSpPr>
        <p:spPr>
          <a:xfrm>
            <a:off x="2281806" y="5114912"/>
            <a:ext cx="276837" cy="181018"/>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522E188B-7225-49FC-8508-687989AC62F0}"/>
              </a:ext>
            </a:extLst>
          </p:cNvPr>
          <p:cNvSpPr/>
          <p:nvPr/>
        </p:nvSpPr>
        <p:spPr>
          <a:xfrm>
            <a:off x="2759978" y="4873686"/>
            <a:ext cx="343949" cy="19710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000C1ACE-B701-4530-9FBB-3CC40DD4393B}"/>
              </a:ext>
            </a:extLst>
          </p:cNvPr>
          <p:cNvPicPr>
            <a:picLocks noChangeAspect="1"/>
          </p:cNvPicPr>
          <p:nvPr/>
        </p:nvPicPr>
        <p:blipFill>
          <a:blip r:embed="rId11"/>
          <a:stretch>
            <a:fillRect/>
          </a:stretch>
        </p:blipFill>
        <p:spPr>
          <a:xfrm>
            <a:off x="959007" y="5510420"/>
            <a:ext cx="2144919" cy="1316817"/>
          </a:xfrm>
          <a:prstGeom prst="rect">
            <a:avLst/>
          </a:prstGeom>
        </p:spPr>
      </p:pic>
    </p:spTree>
    <p:extLst>
      <p:ext uri="{BB962C8B-B14F-4D97-AF65-F5344CB8AC3E}">
        <p14:creationId xmlns:p14="http://schemas.microsoft.com/office/powerpoint/2010/main" val="148963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P spid="34" grpId="0" animBg="1"/>
      <p:bldP spid="35" grpId="0" animBg="1"/>
      <p:bldP spid="36" grpId="0" animBg="1"/>
      <p:bldP spid="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7C0401CE50864FA3C5931A4C5A5140" ma:contentTypeVersion="16" ma:contentTypeDescription="Create a new document." ma:contentTypeScope="" ma:versionID="2fb207852af45fa6e6e89a82f2df9237">
  <xsd:schema xmlns:xsd="http://www.w3.org/2001/XMLSchema" xmlns:xs="http://www.w3.org/2001/XMLSchema" xmlns:p="http://schemas.microsoft.com/office/2006/metadata/properties" xmlns:ns1="http://schemas.microsoft.com/sharepoint/v3" xmlns:ns3="cb33ccb5-bbc9-40a1-8879-f03b4afd0bf6" xmlns:ns4="609a5c3a-b1a4-4f3a-b1be-f5827d030d35" targetNamespace="http://schemas.microsoft.com/office/2006/metadata/properties" ma:root="true" ma:fieldsID="2bc694002421600c00932232f551cd6a" ns1:_="" ns3:_="" ns4:_="">
    <xsd:import namespace="http://schemas.microsoft.com/sharepoint/v3"/>
    <xsd:import namespace="cb33ccb5-bbc9-40a1-8879-f03b4afd0bf6"/>
    <xsd:import namespace="609a5c3a-b1a4-4f3a-b1be-f5827d030d3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33ccb5-bbc9-40a1-8879-f03b4afd0bf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9a5c3a-b1a4-4f3a-b1be-f5827d030d3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DF3603-9E8A-4E8F-8B71-169AF8C5BE0F}">
  <ds:schemaRefs>
    <ds:schemaRef ds:uri="http://purl.org/dc/terms/"/>
    <ds:schemaRef ds:uri="http://purl.org/dc/elements/1.1/"/>
    <ds:schemaRef ds:uri="http://schemas.microsoft.com/office/2006/metadata/properties"/>
    <ds:schemaRef ds:uri="http://schemas.microsoft.com/office/infopath/2007/PartnerControls"/>
    <ds:schemaRef ds:uri="http://purl.org/dc/dcmitype/"/>
    <ds:schemaRef ds:uri="http://schemas.microsoft.com/sharepoint/v3"/>
    <ds:schemaRef ds:uri="http://schemas.microsoft.com/office/2006/documentManagement/types"/>
    <ds:schemaRef ds:uri="http://www.w3.org/XML/1998/namespace"/>
    <ds:schemaRef ds:uri="609a5c3a-b1a4-4f3a-b1be-f5827d030d35"/>
    <ds:schemaRef ds:uri="http://schemas.openxmlformats.org/package/2006/metadata/core-properties"/>
    <ds:schemaRef ds:uri="cb33ccb5-bbc9-40a1-8879-f03b4afd0bf6"/>
  </ds:schemaRefs>
</ds:datastoreItem>
</file>

<file path=customXml/itemProps2.xml><?xml version="1.0" encoding="utf-8"?>
<ds:datastoreItem xmlns:ds="http://schemas.openxmlformats.org/officeDocument/2006/customXml" ds:itemID="{BFBDA4EB-90D1-4277-BE2A-2CB37868558F}">
  <ds:schemaRefs>
    <ds:schemaRef ds:uri="http://schemas.microsoft.com/sharepoint/v3/contenttype/forms"/>
  </ds:schemaRefs>
</ds:datastoreItem>
</file>

<file path=customXml/itemProps3.xml><?xml version="1.0" encoding="utf-8"?>
<ds:datastoreItem xmlns:ds="http://schemas.openxmlformats.org/officeDocument/2006/customXml" ds:itemID="{87B40918-D54E-4D2C-94E6-7B68E32A19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33ccb5-bbc9-40a1-8879-f03b4afd0bf6"/>
    <ds:schemaRef ds:uri="609a5c3a-b1a4-4f3a-b1be-f5827d030d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1684</TotalTime>
  <Words>1634</Words>
  <Application>Microsoft Macintosh PowerPoint</Application>
  <PresentationFormat>Widescreen</PresentationFormat>
  <Paragraphs>135</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Chapter 13</vt:lpstr>
      <vt:lpstr>Dataset: Default</vt:lpstr>
      <vt:lpstr>First: train-test partition of data (use caret package)</vt:lpstr>
      <vt:lpstr>Comparing testing and training datasets</vt:lpstr>
      <vt:lpstr>Compare test-train for other variables; Why????</vt:lpstr>
      <vt:lpstr>Fitting the logistic regression model</vt:lpstr>
      <vt:lpstr>Stepwise Logistic Regression (example)</vt:lpstr>
      <vt:lpstr>Model predictors: balance and student</vt:lpstr>
      <vt:lpstr>Determining a cutoff for classification </vt:lpstr>
      <vt:lpstr>Calculation of training classification error rate</vt:lpstr>
      <vt:lpstr>Other metrics (we’ll need caret package)</vt:lpstr>
      <vt:lpstr>Can we do better with a different cutoff?: Check how we do with testing data (confusionMatrix)</vt:lpstr>
      <vt:lpstr>Code for calculating Accuracy, Sensitivity, Specificity for different cutoffs using testing data (continued)</vt:lpstr>
      <vt:lpstr>Results</vt:lpstr>
      <vt:lpstr>ROC (receiver operating characteristic) curve (code)</vt:lpstr>
      <vt:lpstr>Basic ROC curve</vt:lpstr>
      <vt:lpstr>Interpreting ROC Curve</vt:lpstr>
      <vt:lpstr>Adding to ROC curve</vt:lpstr>
      <vt:lpstr>Adding to ROC curve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Davis,Marsha J.(Mathematical Sciences)</dc:creator>
  <cp:lastModifiedBy>Villegas,Juan G.(Student)</cp:lastModifiedBy>
  <cp:revision>9</cp:revision>
  <cp:lastPrinted>2022-03-22T14:41:01Z</cp:lastPrinted>
  <dcterms:created xsi:type="dcterms:W3CDTF">2022-03-15T00:57:30Z</dcterms:created>
  <dcterms:modified xsi:type="dcterms:W3CDTF">2022-03-22T15:16:07Z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0x010100E67C0401CE50864FA3C5931A4C5A5140</vt:lpwstr>
  </property>
</Properties>
</file>