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8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E673-1B81-4130-8CFB-293AA73F6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10BCD-2F6D-45C2-BE78-076820056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CC80-E6ED-468D-AE4F-6BFFE1D9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41B6-2EE4-45F5-B80E-76AA7CFDD9B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2CCE2-ED2D-4EF8-A24B-4D6E8E7F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121C4-FFB7-4311-9AC6-46BB430F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2E12-989D-4B60-AE7F-F93ED5D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307A-B3C6-4074-A582-763C7202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95E86-5BEC-4857-85EA-5579A37A8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02EC-AA0F-46A9-ADE1-79AF9838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41B6-2EE4-45F5-B80E-76AA7CFDD9B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E4B4-C7D3-4436-AE93-682D74B1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0324-2EB6-402F-9A71-945C96F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2E12-989D-4B60-AE7F-F93ED5D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2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87AAF-8A31-4440-815D-90886430B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344C2-1053-424C-B418-73024FD44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B1A38-40B8-447A-AD56-55B95691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41B6-2EE4-45F5-B80E-76AA7CFDD9B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A03B-1BFB-4897-85D8-D9CEBAEC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1332-C0F7-41CA-982B-C11D6CC9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2E12-989D-4B60-AE7F-F93ED5D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0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9D09-01AB-41BD-8B27-8247F848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4615-9711-47AF-A357-C03485C5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C437-08D0-4B83-8CE8-E5F980B9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41B6-2EE4-45F5-B80E-76AA7CFDD9B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C9F28-539C-4B64-9914-CB69BD5A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02A44-2F8C-41ED-A61F-7B8A4AB0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2E12-989D-4B60-AE7F-F93ED5D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9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0593-0CF4-4FE0-B381-273EF367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C8E4-7939-4B2E-9142-CEAB503D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D3072-0365-4943-A930-A012D3A0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41B6-2EE4-45F5-B80E-76AA7CFDD9B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C43C6-615A-4C61-9C4B-5A3606D2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F447-3347-46FB-80DF-4422FD51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2E12-989D-4B60-AE7F-F93ED5D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071C-583D-40C2-8021-86479C07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7AC6-969F-4278-9547-B0AAE34F0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FEBCF-B5BD-4BD3-9EFC-206A224A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3483C-8FDE-4867-99F1-816CB827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41B6-2EE4-45F5-B80E-76AA7CFDD9B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B6153-DFA4-48A2-848F-27A60978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F91EC-47C3-42EC-B98C-0CA5F7DE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2E12-989D-4B60-AE7F-F93ED5D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E9F4-37BC-4BBD-B424-96D758F5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96D9-06E7-4D7E-BCFB-8C955C61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BCF09-F27D-40B4-ADEF-B035D3CD6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C4078-1421-4981-859F-733509679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A5A41-CAF8-4578-89ED-26A05789E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114AE-C6C5-4772-8D07-3C32CB15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41B6-2EE4-45F5-B80E-76AA7CFDD9B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CD020-9778-449E-9524-3692BF02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BBCE0-AAA9-4C04-AEF5-4679F053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2E12-989D-4B60-AE7F-F93ED5D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6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DC24-DBDA-43F2-9EC2-838776E6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7467F-8502-40E6-9437-F29F02C5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41B6-2EE4-45F5-B80E-76AA7CFDD9B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96116-DFFD-4194-A2F7-3722CF70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54E8E-6D6B-43A4-B736-A65CA1A7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2E12-989D-4B60-AE7F-F93ED5D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4AEE8-3288-4FA3-832D-2C8BA066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41B6-2EE4-45F5-B80E-76AA7CFDD9B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6EBB7-919A-428D-8341-B18A62D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26D19-50E1-42E8-A38B-A3744F9B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2E12-989D-4B60-AE7F-F93ED5D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D53F-92A1-4B4B-99E6-A2B4C569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B32D-D914-4447-8A43-224F168B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04B97-028C-435A-A199-B51B470ED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5778F-640E-4E68-B865-D5127DBE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41B6-2EE4-45F5-B80E-76AA7CFDD9B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FA6C3-E9C9-4AF7-8773-5481D249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955D6-0621-43FE-BAE2-90A2386E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2E12-989D-4B60-AE7F-F93ED5D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1ADC-0305-4255-840A-9F044699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EF2DE-EE6B-47BC-BA96-48807A128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0E23D-FB7A-4D18-B998-343EAA98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D491-12B0-47E2-AC10-3C01E1C0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41B6-2EE4-45F5-B80E-76AA7CFDD9B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96519-A903-4232-A35F-45880CD5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76392-40F9-4E2F-AA47-106EE2CB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2E12-989D-4B60-AE7F-F93ED5D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38585-2413-4206-B84E-EA05ED20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A7E8A-9CDF-473B-B413-9B5A057C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17BE1-764F-41EF-ABDF-85F10DBE3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41B6-2EE4-45F5-B80E-76AA7CFDD9B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4F143-4F79-4F50-9F2C-8EEB89D1E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49036-C671-4431-AB0D-9738CBFF0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2E12-989D-4B60-AE7F-F93ED5D9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D826-A28F-4D74-8B07-8CD264C6F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Chapter 4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AE807-3147-464D-91E8-91B432102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6903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4.2 Principal Components Analysis</a:t>
            </a:r>
          </a:p>
        </p:txBody>
      </p:sp>
    </p:spTree>
    <p:extLst>
      <p:ext uri="{BB962C8B-B14F-4D97-AF65-F5344CB8AC3E}">
        <p14:creationId xmlns:p14="http://schemas.microsoft.com/office/powerpoint/2010/main" val="340644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02AA-2CF1-4443-84BA-AD3D08D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Return to the Bones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D7162-35D9-4316-B066-9751B3A70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3174"/>
            <a:ext cx="10710036" cy="26638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80C15A-7C26-48A5-9607-54E6725EEE18}"/>
              </a:ext>
            </a:extLst>
          </p:cNvPr>
          <p:cNvSpPr/>
          <p:nvPr/>
        </p:nvSpPr>
        <p:spPr>
          <a:xfrm>
            <a:off x="8623300" y="3429000"/>
            <a:ext cx="1308100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B4300-41C6-4B8E-B7CA-822E8D6CFB21}"/>
              </a:ext>
            </a:extLst>
          </p:cNvPr>
          <p:cNvSpPr txBox="1"/>
          <p:nvPr/>
        </p:nvSpPr>
        <p:spPr>
          <a:xfrm>
            <a:off x="973123" y="4320330"/>
            <a:ext cx="109265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complete skeletal remains, I’d like to find a model for predicting height. However, look at the correlations </a:t>
            </a:r>
          </a:p>
          <a:p>
            <a:r>
              <a:rPr lang="en-US" dirty="0"/>
              <a:t>between bone lengths. What I’d like to do is replace the 6 correlated variables with a smaller set of uncorrelated</a:t>
            </a:r>
          </a:p>
          <a:p>
            <a:r>
              <a:rPr lang="en-US" dirty="0"/>
              <a:t>variables, which captures as much information in the original variables as possible. </a:t>
            </a:r>
          </a:p>
          <a:p>
            <a:endParaRPr lang="en-US" dirty="0"/>
          </a:p>
          <a:p>
            <a:r>
              <a:rPr lang="en-US" dirty="0"/>
              <a:t>The principal components (these uncorrelated variables) are linear combinations of the original observed variables</a:t>
            </a:r>
          </a:p>
          <a:p>
            <a:r>
              <a:rPr lang="en-US" dirty="0"/>
              <a:t>(or z-scores of the original observed variables).</a:t>
            </a:r>
          </a:p>
        </p:txBody>
      </p:sp>
    </p:spTree>
    <p:extLst>
      <p:ext uri="{BB962C8B-B14F-4D97-AF65-F5344CB8AC3E}">
        <p14:creationId xmlns:p14="http://schemas.microsoft.com/office/powerpoint/2010/main" val="91765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C03-5DEF-4AD9-A22C-C1970350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Relationship between bone length and height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6ABB5D-468D-4E14-B640-4FD5493BA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1177"/>
            <a:ext cx="6935524" cy="54444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1B6936-00C3-400E-AB5D-1C6C72293B69}"/>
              </a:ext>
            </a:extLst>
          </p:cNvPr>
          <p:cNvSpPr/>
          <p:nvPr/>
        </p:nvSpPr>
        <p:spPr>
          <a:xfrm>
            <a:off x="838200" y="3749879"/>
            <a:ext cx="5654879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95264-4D74-448A-B843-494B9787FC34}"/>
              </a:ext>
            </a:extLst>
          </p:cNvPr>
          <p:cNvSpPr/>
          <p:nvPr/>
        </p:nvSpPr>
        <p:spPr>
          <a:xfrm>
            <a:off x="838200" y="4345497"/>
            <a:ext cx="5797492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61688-A0B2-4854-9DC1-390E7439BCB3}"/>
              </a:ext>
            </a:extLst>
          </p:cNvPr>
          <p:cNvSpPr/>
          <p:nvPr/>
        </p:nvSpPr>
        <p:spPr>
          <a:xfrm>
            <a:off x="838200" y="4764947"/>
            <a:ext cx="5654879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9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1879-619E-490E-81A7-CE71A9E3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Stepwise Regression: Backward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985DF8-3BD4-4944-B647-499DBD10F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846" y="906012"/>
            <a:ext cx="5872291" cy="2449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41A30-AB5B-4CDE-BA46-CFCDFD47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46" y="3239839"/>
            <a:ext cx="7535318" cy="2075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EA574D-9EF9-4B06-9C4A-36F2D91F0E28}"/>
              </a:ext>
            </a:extLst>
          </p:cNvPr>
          <p:cNvSpPr/>
          <p:nvPr/>
        </p:nvSpPr>
        <p:spPr>
          <a:xfrm>
            <a:off x="989846" y="4710545"/>
            <a:ext cx="7424481" cy="471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44B0C-FC26-4CF9-B670-B21D34F9CA49}"/>
              </a:ext>
            </a:extLst>
          </p:cNvPr>
          <p:cNvSpPr txBox="1"/>
          <p:nvPr/>
        </p:nvSpPr>
        <p:spPr>
          <a:xfrm>
            <a:off x="1317072" y="5645791"/>
            <a:ext cx="393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Interpret slopes, does this make sense?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1D45AB-4CFD-4E0D-B14F-614C73F1203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3246539" y="5181600"/>
            <a:ext cx="37097" cy="46419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84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BCC9605-DB41-444B-9D86-45C7725F4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918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70C0"/>
                </a:solidFill>
              </a:rPr>
              <a:t>Principle Components Analysis (PCA)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44F36D9-0E7D-41EC-AC1B-069CC3D89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4114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400"/>
              <a:t>Explains correlation structure of predictor variables by using a smaller set of linear combinations of these variables</a:t>
            </a:r>
          </a:p>
          <a:p>
            <a:pPr lvl="1" eaLnBrk="1" hangingPunct="1">
              <a:defRPr/>
            </a:pPr>
            <a:r>
              <a:rPr lang="en-US" sz="2000"/>
              <a:t>linear combinations are called </a:t>
            </a:r>
            <a:r>
              <a:rPr lang="en-US" sz="2000" i="1"/>
              <a:t>components</a:t>
            </a:r>
          </a:p>
          <a:p>
            <a:pPr eaLnBrk="1" hangingPunct="1">
              <a:defRPr/>
            </a:pPr>
            <a:r>
              <a:rPr lang="en-US" sz="2400"/>
              <a:t>Total variability of the dataset of </a:t>
            </a:r>
            <a:r>
              <a:rPr lang="en-US" sz="2400" i="1"/>
              <a:t>m </a:t>
            </a:r>
            <a:r>
              <a:rPr lang="en-US" sz="2400"/>
              <a:t>variables can often almost entirely be explained by </a:t>
            </a:r>
            <a:r>
              <a:rPr lang="en-US" sz="2400" i="1"/>
              <a:t>k</a:t>
            </a:r>
            <a:r>
              <a:rPr lang="en-US" sz="2400"/>
              <a:t> components, </a:t>
            </a:r>
            <a:r>
              <a:rPr lang="en-US" sz="2000"/>
              <a:t>where m&gt;k</a:t>
            </a:r>
          </a:p>
          <a:p>
            <a:pPr lvl="1" eaLnBrk="1" hangingPunct="1">
              <a:defRPr/>
            </a:pPr>
            <a:r>
              <a:rPr lang="en-US" sz="2000"/>
              <a:t>analyst can replace original m variables with the k&lt;m components</a:t>
            </a:r>
          </a:p>
          <a:p>
            <a:pPr lvl="2" eaLnBrk="1" hangingPunct="1">
              <a:defRPr/>
            </a:pPr>
            <a:r>
              <a:rPr lang="en-US" sz="1800"/>
              <a:t>modified dataset has n records with k components</a:t>
            </a:r>
          </a:p>
          <a:p>
            <a:pPr eaLnBrk="1" hangingPunct="1">
              <a:defRPr/>
            </a:pPr>
            <a:r>
              <a:rPr lang="en-US" sz="2400"/>
              <a:t>Suppose original variables X</a:t>
            </a:r>
            <a:r>
              <a:rPr lang="en-US" sz="2400" baseline="-25000"/>
              <a:t>1</a:t>
            </a:r>
            <a:r>
              <a:rPr lang="en-US" sz="2400"/>
              <a:t>,</a:t>
            </a:r>
            <a:r>
              <a:rPr lang="en-US" sz="2400" baseline="-25000"/>
              <a:t> </a:t>
            </a:r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,…,</a:t>
            </a:r>
            <a:r>
              <a:rPr lang="en-US" sz="2400" baseline="-25000"/>
              <a:t> </a:t>
            </a:r>
            <a:r>
              <a:rPr lang="en-US" sz="2400"/>
              <a:t>X</a:t>
            </a:r>
            <a:r>
              <a:rPr lang="en-US" sz="2400" baseline="-25000"/>
              <a:t>m </a:t>
            </a:r>
            <a:r>
              <a:rPr lang="en-US" sz="2400"/>
              <a:t>form a coordinate system in m-dimensional space</a:t>
            </a:r>
          </a:p>
          <a:p>
            <a:pPr lvl="1" eaLnBrk="1" hangingPunct="1">
              <a:defRPr/>
            </a:pPr>
            <a:r>
              <a:rPr lang="en-US" sz="2000"/>
              <a:t>principle components represent a new coordinate system found by rotating the original system along the directions of maximum variability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A46D-C4D1-4493-984F-108E2833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410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Principal Components Analysis (PCA)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67EFC4-3C14-4AC0-82B5-94B64C34A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102" y="792010"/>
            <a:ext cx="8765723" cy="30249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794F6F-C86C-4132-B9C7-A9620C669654}"/>
              </a:ext>
            </a:extLst>
          </p:cNvPr>
          <p:cNvSpPr/>
          <p:nvPr/>
        </p:nvSpPr>
        <p:spPr>
          <a:xfrm>
            <a:off x="4379053" y="889234"/>
            <a:ext cx="1333850" cy="343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82D566-E918-4789-9DF8-F95DB1614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02" y="3816991"/>
            <a:ext cx="8765723" cy="28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6B1F-D906-4D54-AB79-CB3227DD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Components orthogonal; Correlation= 0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D53F7D-BC48-4D1B-B016-C1AD2020C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0600"/>
            <a:ext cx="11117182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D39F2F-4F1F-4CC0-AD15-1A5423005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0" y="2667000"/>
            <a:ext cx="6233227" cy="257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DDF7-0F46-4FBA-99D3-828D17AB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273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solidFill>
                  <a:srgbClr val="0070C0"/>
                </a:solidFill>
              </a:rPr>
              <a:t>myPr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180977-0498-4FB7-B89B-321D5A539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99023"/>
            <a:ext cx="10255098" cy="519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9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F70E-3FC1-4AB0-927F-838120C9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Scree plot: plot(</a:t>
            </a:r>
            <a:r>
              <a:rPr lang="en-US" b="1" dirty="0" err="1">
                <a:solidFill>
                  <a:srgbClr val="0070C0"/>
                </a:solidFill>
              </a:rPr>
              <a:t>myPr</a:t>
            </a:r>
            <a:r>
              <a:rPr lang="en-US" b="1" dirty="0">
                <a:solidFill>
                  <a:srgbClr val="0070C0"/>
                </a:solidFill>
              </a:rPr>
              <a:t>, type = "l")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19488-A9CF-492E-8487-CA63A1E22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119" y="1041400"/>
            <a:ext cx="9329761" cy="5135563"/>
          </a:xfrm>
        </p:spPr>
      </p:pic>
    </p:spTree>
    <p:extLst>
      <p:ext uri="{BB962C8B-B14F-4D97-AF65-F5344CB8AC3E}">
        <p14:creationId xmlns:p14="http://schemas.microsoft.com/office/powerpoint/2010/main" val="277929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241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Chapter 4  </vt:lpstr>
      <vt:lpstr>Return to the Bones Data</vt:lpstr>
      <vt:lpstr>Relationship between bone length and height</vt:lpstr>
      <vt:lpstr>Stepwise Regression: Backward</vt:lpstr>
      <vt:lpstr>Principle Components Analysis (PCA)</vt:lpstr>
      <vt:lpstr>Principal Components Analysis (PCA)</vt:lpstr>
      <vt:lpstr>Components orthogonal; Correlation= 0</vt:lpstr>
      <vt:lpstr>myPr</vt:lpstr>
      <vt:lpstr>Scree plot: plot(myPr, type = "l")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 </dc:title>
  <dc:creator>Davis,Marsha J.(Mathematical Sciences)</dc:creator>
  <cp:lastModifiedBy>Villegas,Juan G.(Student)</cp:lastModifiedBy>
  <cp:revision>1</cp:revision>
  <dcterms:created xsi:type="dcterms:W3CDTF">2022-03-29T04:17:03Z</dcterms:created>
  <dcterms:modified xsi:type="dcterms:W3CDTF">2022-03-29T15:07:33Z</dcterms:modified>
</cp:coreProperties>
</file>