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60" r:id="rId8"/>
    <p:sldId id="259" r:id="rId9"/>
    <p:sldId id="268" r:id="rId10"/>
    <p:sldId id="266" r:id="rId11"/>
    <p:sldId id="269" r:id="rId12"/>
    <p:sldId id="270" r:id="rId13"/>
    <p:sldId id="271" r:id="rId14"/>
    <p:sldId id="273" r:id="rId15"/>
    <p:sldId id="274" r:id="rId16"/>
    <p:sldId id="275" r:id="rId17"/>
    <p:sldId id="272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503C-A725-40E6-A56B-3523E5C56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F9CB0-BDB4-4ED6-9BDC-B19BF391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ADB2-180E-4DAC-9900-6462F709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FB9-6FB9-49AD-93BD-799CD4EF036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0361-D735-42CE-AA67-82085962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2ED6-A5DB-4BF9-8F24-807EB068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65B-857E-4090-977F-D7F7C545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4E30-10F0-4AC2-865F-EE12C83C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791C0-3E90-407A-9C55-F55366D6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17836-6664-499A-BA1E-880E4B0A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FB9-6FB9-49AD-93BD-799CD4EF036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0715-064C-480F-BDBC-2C5BF15E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2864-FA7E-41BA-883F-A10B73C1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65B-857E-4090-977F-D7F7C545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9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2D779-1DC0-406A-A03A-15C3C6082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02FA9-8D85-4CA2-8C46-094D42097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1CF8-FBD7-404B-9089-BB0BD52F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FB9-6FB9-49AD-93BD-799CD4EF036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83AB-3AAE-4C93-86B2-A958765F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F9AE3-8279-44C4-AC2D-049902EF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65B-857E-4090-977F-D7F7C545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0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7363-6AB0-4FEE-9CCD-5A55196A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AFB8-EDC1-40DD-B863-A7C63B3E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692C-8AAD-4B1A-A2BC-8E5DA5F6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FB9-6FB9-49AD-93BD-799CD4EF036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7E1-DD5E-47C9-A8B3-8237A51E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7586-7130-4EAD-87C2-059DB789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65B-857E-4090-977F-D7F7C545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E2EB-D023-45FA-AD2C-AEFFD949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9AB05-CA27-44DB-8561-C6D8B3C08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9718-99D3-40F8-B617-FF5F4FC3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FB9-6FB9-49AD-93BD-799CD4EF036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F4044-6197-4F8F-8C82-B5AC018C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1614-FA57-4160-B063-052F2FAA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65B-857E-4090-977F-D7F7C545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E7CF-71A3-4F44-96AE-493A5DEA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56FF-FB0C-49CB-A577-9B47E99F7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A12C-C365-407D-95BD-D162DB72B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5C680-DF73-458C-8ACF-59070590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FB9-6FB9-49AD-93BD-799CD4EF036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41206-65F2-49D2-8C7C-B4AFD727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D98E5-EFC8-4286-AB6D-38EB3343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65B-857E-4090-977F-D7F7C545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7BEF-C005-48B7-A7EA-9B3181BF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AE938-F6D7-49C6-BE62-39D053C3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C4556-6DBE-4CF9-BF29-3377D11E8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6A555-353A-4E53-AD53-643250C58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80D5A-914B-4FD2-AE98-CA7F00CE4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34CE7-6F3E-4D59-854C-854D4E29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FB9-6FB9-49AD-93BD-799CD4EF036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9F271-E670-495D-A2C5-ED51D160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3E3F7-19DC-407E-AAFD-B04B65A1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65B-857E-4090-977F-D7F7C545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3125-5E61-4DBF-9FA2-3FCFE49F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D0589-1FFF-49FD-8ED9-FC5CA32D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FB9-6FB9-49AD-93BD-799CD4EF036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45AC7-FF8C-4967-B2E5-3E727278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ED6E8-1252-4C1F-B1D4-D1CE3E26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65B-857E-4090-977F-D7F7C545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9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985E9-0C0E-4945-97D8-8C1715D4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FB9-6FB9-49AD-93BD-799CD4EF036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EA3C1-8218-4607-8F4D-D0AD573E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B31FB-9826-4197-897C-D404E7E0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65B-857E-4090-977F-D7F7C545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2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79FA-410F-47FB-A080-C05E496E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8B89-FC69-47C7-A692-A587ABAD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B7374-700C-40E0-95CD-A2C4D257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CCA71-8D15-49E1-B554-088E8203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FB9-6FB9-49AD-93BD-799CD4EF036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F53A8-DD33-4230-AEFB-23D9E5EA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7A872-CA6E-43AC-B796-FAD05712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65B-857E-4090-977F-D7F7C545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8F63-35F6-4E93-96BD-80DA21F8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33483-63D7-4ABF-9C13-882DCCBA8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C8583-B0A7-42C2-878F-312B6BFA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7D4A-283E-411C-A689-86C2E4F8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FB9-6FB9-49AD-93BD-799CD4EF036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D5429-1FED-4198-B671-DF1945F7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BECD9-E860-45C4-B197-BEE2F7F5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65B-857E-4090-977F-D7F7C545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F8CD7-82B8-4CAB-8649-540B4080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9427-FF22-4946-8AE6-44DD9A2E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8585-3DB5-4B55-A3B1-AA9BE1EEA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7FB9-6FB9-49AD-93BD-799CD4EF036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AF131-D33E-46F1-9B62-35C9AEA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2FABB-50E0-4170-8B45-76CB21452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F465B-857E-4090-977F-D7F7C545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088F-1C4C-4116-97D1-C6F4B8894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17FA8-FB60-45FE-AA52-CE43BFD26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49111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E06AB-80D2-41AC-8AC3-8FCB095F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973" y="800833"/>
            <a:ext cx="6829425" cy="50101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8D6681-A36C-46EE-9270-438057B1F0FB}"/>
              </a:ext>
            </a:extLst>
          </p:cNvPr>
          <p:cNvCxnSpPr/>
          <p:nvPr/>
        </p:nvCxnSpPr>
        <p:spPr>
          <a:xfrm flipH="1" flipV="1">
            <a:off x="4783015" y="2523392"/>
            <a:ext cx="1521069" cy="905608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0737CE-6176-4C14-84B7-34DFB8C24113}"/>
              </a:ext>
            </a:extLst>
          </p:cNvPr>
          <p:cNvSpPr txBox="1"/>
          <p:nvPr/>
        </p:nvSpPr>
        <p:spPr>
          <a:xfrm>
            <a:off x="5565405" y="2756036"/>
            <a:ext cx="264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point onto red 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466F41-BF75-4E9B-A163-5DC18DEF113F}"/>
              </a:ext>
            </a:extLst>
          </p:cNvPr>
          <p:cNvCxnSpPr/>
          <p:nvPr/>
        </p:nvCxnSpPr>
        <p:spPr>
          <a:xfrm flipV="1">
            <a:off x="3297115" y="2523392"/>
            <a:ext cx="1485900" cy="2453054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55A905C-1375-4E32-87F9-FA911C0F9646}"/>
              </a:ext>
            </a:extLst>
          </p:cNvPr>
          <p:cNvSpPr/>
          <p:nvPr/>
        </p:nvSpPr>
        <p:spPr>
          <a:xfrm>
            <a:off x="4721469" y="2453054"/>
            <a:ext cx="131885" cy="1318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47E2D-6FB3-4B71-B8B1-E6C1F9E7A896}"/>
              </a:ext>
            </a:extLst>
          </p:cNvPr>
          <p:cNvSpPr txBox="1"/>
          <p:nvPr/>
        </p:nvSpPr>
        <p:spPr>
          <a:xfrm>
            <a:off x="3683977" y="2224454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83E5A6-A3B6-4176-94DE-57BFAA2704CA}"/>
              </a:ext>
            </a:extLst>
          </p:cNvPr>
          <p:cNvSpPr txBox="1"/>
          <p:nvPr/>
        </p:nvSpPr>
        <p:spPr>
          <a:xfrm>
            <a:off x="2233246" y="3138784"/>
            <a:ext cx="200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projection</a:t>
            </a:r>
          </a:p>
          <a:p>
            <a:r>
              <a:rPr lang="en-US" dirty="0"/>
              <a:t>to origin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C13352-57EC-4BE4-9323-EB48063F43E2}"/>
              </a:ext>
            </a:extLst>
          </p:cNvPr>
          <p:cNvCxnSpPr/>
          <p:nvPr/>
        </p:nvCxnSpPr>
        <p:spPr>
          <a:xfrm>
            <a:off x="3516923" y="3552092"/>
            <a:ext cx="386862" cy="2330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35692-85B8-4BF2-8237-8B5A68523214}"/>
              </a:ext>
            </a:extLst>
          </p:cNvPr>
          <p:cNvSpPr txBox="1"/>
          <p:nvPr/>
        </p:nvSpPr>
        <p:spPr>
          <a:xfrm>
            <a:off x="4758105" y="41228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B758AB-8E7D-43E1-B975-28E07258660E}"/>
              </a:ext>
            </a:extLst>
          </p:cNvPr>
          <p:cNvSpPr txBox="1"/>
          <p:nvPr/>
        </p:nvSpPr>
        <p:spPr>
          <a:xfrm>
            <a:off x="5412158" y="25937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24A026-2C87-4530-9F27-6186B1F5AC54}"/>
              </a:ext>
            </a:extLst>
          </p:cNvPr>
          <p:cNvSpPr txBox="1"/>
          <p:nvPr/>
        </p:nvSpPr>
        <p:spPr>
          <a:xfrm>
            <a:off x="4184075" y="336742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ED8EB5-F2B9-4B5E-B630-ABDC094A980F}"/>
              </a:ext>
            </a:extLst>
          </p:cNvPr>
          <p:cNvSpPr txBox="1"/>
          <p:nvPr/>
        </p:nvSpPr>
        <p:spPr>
          <a:xfrm>
            <a:off x="6611815" y="1795937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2</a:t>
            </a:r>
            <a:r>
              <a:rPr lang="en-US" dirty="0"/>
              <a:t> = b</a:t>
            </a:r>
            <a:r>
              <a:rPr lang="en-US" baseline="30000" dirty="0"/>
              <a:t>2</a:t>
            </a:r>
            <a:r>
              <a:rPr lang="en-US" dirty="0"/>
              <a:t> + c</a:t>
            </a:r>
            <a:r>
              <a:rPr lang="en-US" baseline="300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F300AD-6C97-44E6-BAAF-401B7589BD03}"/>
              </a:ext>
            </a:extLst>
          </p:cNvPr>
          <p:cNvSpPr/>
          <p:nvPr/>
        </p:nvSpPr>
        <p:spPr>
          <a:xfrm>
            <a:off x="6611815" y="1795937"/>
            <a:ext cx="1231427" cy="428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0C437E-385E-4909-A4E6-6A932963ECF0}"/>
              </a:ext>
            </a:extLst>
          </p:cNvPr>
          <p:cNvSpPr txBox="1"/>
          <p:nvPr/>
        </p:nvSpPr>
        <p:spPr>
          <a:xfrm>
            <a:off x="896815" y="4122832"/>
            <a:ext cx="2025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turns out that it’s</a:t>
            </a:r>
          </a:p>
          <a:p>
            <a:r>
              <a:rPr lang="en-US" dirty="0"/>
              <a:t>easier to calculate 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6949F7-3CF6-4785-B467-268168F73F40}"/>
              </a:ext>
            </a:extLst>
          </p:cNvPr>
          <p:cNvSpPr/>
          <p:nvPr/>
        </p:nvSpPr>
        <p:spPr>
          <a:xfrm>
            <a:off x="896815" y="4122832"/>
            <a:ext cx="2001382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1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/>
      <p:bldP spid="17" grpId="0"/>
      <p:bldP spid="20" grpId="0"/>
      <p:bldP spid="21" grpId="0"/>
      <p:bldP spid="22" grpId="0"/>
      <p:bldP spid="23" grpId="0"/>
      <p:bldP spid="25" grpId="0" animBg="1"/>
      <p:bldP spid="26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D224-9E7B-4911-8017-678F3886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Criterion for best line: Maximize the sum of the squared distances between projection points and origin.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9F41-EF7A-4947-9BBA-6CE332C2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321"/>
          </a:xfrm>
        </p:spPr>
        <p:txBody>
          <a:bodyPr/>
          <a:lstStyle/>
          <a:p>
            <a:r>
              <a:rPr lang="en-US" dirty="0"/>
              <a:t>Find value of </a:t>
            </a:r>
            <a:r>
              <a:rPr lang="en-US" i="1" dirty="0"/>
              <a:t>m</a:t>
            </a:r>
            <a:r>
              <a:rPr lang="en-US" dirty="0"/>
              <a:t> that maximizes d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d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+ d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d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/>
              <a:t> + d</a:t>
            </a:r>
            <a:r>
              <a:rPr lang="en-US" baseline="-25000" dirty="0"/>
              <a:t>5</a:t>
            </a:r>
            <a:r>
              <a:rPr lang="en-US" baseline="30000" dirty="0"/>
              <a:t>2 </a:t>
            </a:r>
            <a:r>
              <a:rPr lang="en-US" dirty="0"/>
              <a:t>+ d</a:t>
            </a:r>
            <a:r>
              <a:rPr lang="en-US" baseline="-25000" dirty="0"/>
              <a:t>6</a:t>
            </a:r>
            <a:r>
              <a:rPr lang="en-US" baseline="30000" dirty="0"/>
              <a:t>2</a:t>
            </a:r>
          </a:p>
          <a:p>
            <a:r>
              <a:rPr lang="en-US" sz="3600" baseline="30000" dirty="0"/>
              <a:t>Here’s how. Start with transformed data:</a:t>
            </a:r>
          </a:p>
          <a:p>
            <a:pPr marL="0" indent="0">
              <a:buNone/>
            </a:pPr>
            <a:endParaRPr lang="en-US" sz="3600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16DD7-EF7A-428E-8910-2F815F71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02" y="2661139"/>
            <a:ext cx="5524734" cy="402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4B110-C99D-4407-ABD8-C4A4B555D6D0}"/>
              </a:ext>
            </a:extLst>
          </p:cNvPr>
          <p:cNvSpPr txBox="1"/>
          <p:nvPr/>
        </p:nvSpPr>
        <p:spPr>
          <a:xfrm>
            <a:off x="7183315" y="2804746"/>
            <a:ext cx="501034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Find equation of line through blue data </a:t>
            </a:r>
          </a:p>
          <a:p>
            <a:r>
              <a:rPr lang="en-US" dirty="0"/>
              <a:t>point that is perpendicular to the green line. </a:t>
            </a:r>
          </a:p>
          <a:p>
            <a:r>
              <a:rPr lang="en-US" dirty="0"/>
              <a:t>The slope gray line is -1/</a:t>
            </a:r>
            <a:r>
              <a:rPr lang="en-US" i="1" dirty="0"/>
              <a:t>m.</a:t>
            </a:r>
          </a:p>
          <a:p>
            <a:endParaRPr lang="en-US" i="1" dirty="0"/>
          </a:p>
          <a:p>
            <a:r>
              <a:rPr lang="en-US" dirty="0"/>
              <a:t>Step 2: Find the intersection between gray line and </a:t>
            </a:r>
          </a:p>
          <a:p>
            <a:r>
              <a:rPr lang="en-US" dirty="0"/>
              <a:t>green line. That’s the projection point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3: Find the squared distance between </a:t>
            </a:r>
          </a:p>
          <a:p>
            <a:r>
              <a:rPr lang="en-US" dirty="0"/>
              <a:t>projection point and the origin. (Next slide.)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C90C4-AF3D-4EB3-935E-9A8078BA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530" y="4559072"/>
            <a:ext cx="2477477" cy="9791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FD0E24-9414-4E8A-B113-08BA5ABDA5E9}"/>
              </a:ext>
            </a:extLst>
          </p:cNvPr>
          <p:cNvSpPr/>
          <p:nvPr/>
        </p:nvSpPr>
        <p:spPr>
          <a:xfrm>
            <a:off x="7781192" y="4559072"/>
            <a:ext cx="2655277" cy="1191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5EA3-03A8-4B82-8C3F-141FC558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78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Expression for SS(distances) – sum of the squared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C5F4-3746-44E1-8A66-A9C0F1E0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908"/>
            <a:ext cx="10515600" cy="5157055"/>
          </a:xfrm>
        </p:spPr>
        <p:txBody>
          <a:bodyPr/>
          <a:lstStyle/>
          <a:p>
            <a:r>
              <a:rPr lang="en-US" dirty="0"/>
              <a:t>Squared distance from projection point to origin: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</a:t>
            </a:r>
            <a:r>
              <a:rPr lang="en-US" i="1" dirty="0"/>
              <a:t>m</a:t>
            </a:r>
            <a:r>
              <a:rPr lang="en-US" dirty="0"/>
              <a:t> that maximizes the sum of the squared distances. For this I used Maple.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CFF24-A036-4D04-9F56-2A5DD4F11E69}"/>
              </a:ext>
            </a:extLst>
          </p:cNvPr>
          <p:cNvSpPr/>
          <p:nvPr/>
        </p:nvSpPr>
        <p:spPr>
          <a:xfrm>
            <a:off x="2698238" y="1450731"/>
            <a:ext cx="3218985" cy="1151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E461E-A418-4069-9213-93AA19F0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29" y="1548220"/>
            <a:ext cx="3049001" cy="97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6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AC6C-5FC5-493D-AF77-0B902993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31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Maple Output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C8D1200D-0DF7-4B31-8444-0731497FD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68730"/>
            <a:ext cx="10762810" cy="4424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AAB7F-AE06-42D4-AC04-97A61E0FF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9" y="5292969"/>
            <a:ext cx="8602264" cy="1011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22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D1F41-6449-4F30-BA19-741B2AC5AE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18271" y="575214"/>
            <a:ext cx="10169355" cy="53542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35854C-DA16-49FF-B143-DC8BECEF872C}"/>
              </a:ext>
            </a:extLst>
          </p:cNvPr>
          <p:cNvSpPr txBox="1"/>
          <p:nvPr/>
        </p:nvSpPr>
        <p:spPr>
          <a:xfrm>
            <a:off x="4246684" y="817684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 = </a:t>
            </a:r>
            <a:r>
              <a:rPr lang="en-US" dirty="0"/>
              <a:t>2.537436319</a:t>
            </a:r>
            <a:r>
              <a:rPr lang="en-US" i="1" dirty="0"/>
              <a:t>x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F48688-6D87-4192-B708-BC5455928A4F}"/>
              </a:ext>
            </a:extLst>
          </p:cNvPr>
          <p:cNvCxnSpPr>
            <a:cxnSpLocks/>
          </p:cNvCxnSpPr>
          <p:nvPr/>
        </p:nvCxnSpPr>
        <p:spPr>
          <a:xfrm>
            <a:off x="5547946" y="1187016"/>
            <a:ext cx="1274885" cy="152980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BBF552-A1F7-499E-B78E-23FFC6CF35F8}"/>
              </a:ext>
            </a:extLst>
          </p:cNvPr>
          <p:cNvSpPr txBox="1"/>
          <p:nvPr/>
        </p:nvSpPr>
        <p:spPr>
          <a:xfrm>
            <a:off x="9231923" y="169691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8580F-F052-4667-876D-D0E81732BA37}"/>
              </a:ext>
            </a:extLst>
          </p:cNvPr>
          <p:cNvSpPr/>
          <p:nvPr/>
        </p:nvSpPr>
        <p:spPr>
          <a:xfrm>
            <a:off x="9231923" y="1696915"/>
            <a:ext cx="54373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D155-2A10-4360-B2FE-815A2FC9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86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Slope PC1: 2.537436319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2962FC-6D6E-4A95-9FE5-A4D678A2A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364" y="850718"/>
            <a:ext cx="4010025" cy="3962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C8482A-29A0-4414-866B-8B587D7A6020}"/>
              </a:ext>
            </a:extLst>
          </p:cNvPr>
          <p:cNvCxnSpPr/>
          <p:nvPr/>
        </p:nvCxnSpPr>
        <p:spPr>
          <a:xfrm>
            <a:off x="1107831" y="2831918"/>
            <a:ext cx="75613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557E4E-117C-4799-B492-7781DD7AFC19}"/>
              </a:ext>
            </a:extLst>
          </p:cNvPr>
          <p:cNvSpPr txBox="1"/>
          <p:nvPr/>
        </p:nvSpPr>
        <p:spPr>
          <a:xfrm>
            <a:off x="1335057" y="283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412EE8-4932-4A18-9378-0FD73B489EC2}"/>
              </a:ext>
            </a:extLst>
          </p:cNvPr>
          <p:cNvCxnSpPr/>
          <p:nvPr/>
        </p:nvCxnSpPr>
        <p:spPr>
          <a:xfrm flipV="1">
            <a:off x="1863969" y="2435469"/>
            <a:ext cx="0" cy="396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78B690-329C-4E75-9CCF-FD7DC37808F5}"/>
              </a:ext>
            </a:extLst>
          </p:cNvPr>
          <p:cNvSpPr txBox="1"/>
          <p:nvPr/>
        </p:nvSpPr>
        <p:spPr>
          <a:xfrm>
            <a:off x="1814524" y="242744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2.5374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0B99ED-2AEA-4155-A9EA-3394C2D370B0}"/>
              </a:ext>
            </a:extLst>
          </p:cNvPr>
          <p:cNvCxnSpPr/>
          <p:nvPr/>
        </p:nvCxnSpPr>
        <p:spPr>
          <a:xfrm flipV="1">
            <a:off x="1107831" y="2427444"/>
            <a:ext cx="706693" cy="40447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C47419-43A3-4AB2-A056-58336855BF39}"/>
              </a:ext>
            </a:extLst>
          </p:cNvPr>
          <p:cNvSpPr txBox="1"/>
          <p:nvPr/>
        </p:nvSpPr>
        <p:spPr>
          <a:xfrm>
            <a:off x="4830273" y="4009678"/>
            <a:ext cx="3897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Squared length of purple vector:</a:t>
            </a:r>
          </a:p>
          <a:p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 + 2.537436319</a:t>
            </a:r>
            <a:r>
              <a:rPr lang="en-US" baseline="30000" dirty="0"/>
              <a:t>2 </a:t>
            </a:r>
          </a:p>
          <a:p>
            <a:r>
              <a:rPr lang="en-US" dirty="0"/>
              <a:t>= 7.438583073</a:t>
            </a:r>
          </a:p>
          <a:p>
            <a:r>
              <a:rPr lang="en-US" b="1" dirty="0">
                <a:solidFill>
                  <a:srgbClr val="7030A0"/>
                </a:solidFill>
              </a:rPr>
              <a:t>Length of purple vector is 2.727376592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FBDF1-C1C2-460F-B76E-B7EC07DBD4F7}"/>
              </a:ext>
            </a:extLst>
          </p:cNvPr>
          <p:cNvSpPr txBox="1"/>
          <p:nvPr/>
        </p:nvSpPr>
        <p:spPr>
          <a:xfrm>
            <a:off x="4698389" y="1323311"/>
            <a:ext cx="50928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1 unit we go along </a:t>
            </a:r>
            <a:r>
              <a:rPr lang="en-US" dirty="0" err="1"/>
              <a:t>Tr_humerus</a:t>
            </a:r>
            <a:r>
              <a:rPr lang="en-US" dirty="0"/>
              <a:t>,</a:t>
            </a:r>
          </a:p>
          <a:p>
            <a:r>
              <a:rPr lang="en-US" dirty="0"/>
              <a:t>we go up 2.537436319 units along </a:t>
            </a:r>
            <a:r>
              <a:rPr lang="en-US" dirty="0" err="1"/>
              <a:t>Tr_tibia</a:t>
            </a:r>
            <a:r>
              <a:rPr lang="en-US" dirty="0"/>
              <a:t>. </a:t>
            </a:r>
          </a:p>
          <a:p>
            <a:r>
              <a:rPr lang="en-US" dirty="0"/>
              <a:t>That means that the data are mostly spread out</a:t>
            </a:r>
          </a:p>
          <a:p>
            <a:r>
              <a:rPr lang="en-US" dirty="0"/>
              <a:t>along the </a:t>
            </a:r>
            <a:r>
              <a:rPr lang="en-US" dirty="0" err="1"/>
              <a:t>Tr_tibia</a:t>
            </a:r>
            <a:r>
              <a:rPr lang="en-US" dirty="0"/>
              <a:t> axis and less spread out along the </a:t>
            </a:r>
          </a:p>
          <a:p>
            <a:r>
              <a:rPr lang="en-US" dirty="0"/>
              <a:t> </a:t>
            </a:r>
            <a:r>
              <a:rPr lang="en-US" dirty="0" err="1"/>
              <a:t>Tr_humerus</a:t>
            </a:r>
            <a:r>
              <a:rPr lang="en-US" dirty="0"/>
              <a:t> axis.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75FE16-02A4-4A0A-8235-AAA337A0FB95}"/>
              </a:ext>
            </a:extLst>
          </p:cNvPr>
          <p:cNvSpPr txBox="1"/>
          <p:nvPr/>
        </p:nvSpPr>
        <p:spPr>
          <a:xfrm>
            <a:off x="4727146" y="2905378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Think of PC1 as 2.54 parts tibia and 1 part humerus.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951B81-9F14-46CC-90D0-DBB428FEEE2A}"/>
              </a:ext>
            </a:extLst>
          </p:cNvPr>
          <p:cNvSpPr txBox="1"/>
          <p:nvPr/>
        </p:nvSpPr>
        <p:spPr>
          <a:xfrm>
            <a:off x="4727146" y="3323493"/>
            <a:ext cx="5944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Tibia is more important when it comes to describing how the </a:t>
            </a:r>
          </a:p>
          <a:p>
            <a:r>
              <a:rPr lang="en-US" dirty="0">
                <a:solidFill>
                  <a:srgbClr val="00B0F0"/>
                </a:solidFill>
              </a:rPr>
              <a:t>data are spread out.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64D28A-1F99-49F9-BB4C-B0793841D978}"/>
              </a:ext>
            </a:extLst>
          </p:cNvPr>
          <p:cNvSpPr txBox="1"/>
          <p:nvPr/>
        </p:nvSpPr>
        <p:spPr>
          <a:xfrm>
            <a:off x="958362" y="5416062"/>
            <a:ext cx="10386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do PCA with SVD (singular value decomposition), we need to scale the purple vector so that it has </a:t>
            </a:r>
          </a:p>
          <a:p>
            <a:r>
              <a:rPr lang="en-US" dirty="0"/>
              <a:t>Length = 1 (unit vector). So, divide the lengths of the other vectors by 2.727376592.</a:t>
            </a:r>
          </a:p>
          <a:p>
            <a:r>
              <a:rPr lang="en-US" b="1" dirty="0">
                <a:solidFill>
                  <a:srgbClr val="00B050"/>
                </a:solidFill>
              </a:rPr>
              <a:t>Green: 0.3666527032</a:t>
            </a:r>
          </a:p>
          <a:p>
            <a:r>
              <a:rPr lang="en-US" b="1" dirty="0">
                <a:solidFill>
                  <a:srgbClr val="0070C0"/>
                </a:solidFill>
              </a:rPr>
              <a:t>Blue: 0.9303578855</a:t>
            </a:r>
          </a:p>
        </p:txBody>
      </p:sp>
    </p:spTree>
    <p:extLst>
      <p:ext uri="{BB962C8B-B14F-4D97-AF65-F5344CB8AC3E}">
        <p14:creationId xmlns:p14="http://schemas.microsoft.com/office/powerpoint/2010/main" val="279586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99B5-541E-46B7-9FDF-957F0941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65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Eigenvector for PC1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46EF-9BAD-4B46-A4CF-7D2A66CF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438"/>
            <a:ext cx="10515600" cy="53065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unit vector running in the direction of the best fit line is the eigenvector for PC1. The proportions of each variable (humerus and tibia) are called Loading Scores.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SS(distances) for best fit line: Eigenvalue for PC1 (next slide)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E9E9D-3993-484C-9F15-A24EBDE2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91" y="2014905"/>
            <a:ext cx="3552825" cy="33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04054-BB5C-424C-BD3B-2EE5EC585AC5}"/>
              </a:ext>
            </a:extLst>
          </p:cNvPr>
          <p:cNvSpPr txBox="1"/>
          <p:nvPr/>
        </p:nvSpPr>
        <p:spPr>
          <a:xfrm>
            <a:off x="1413157" y="3809335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Eigenvector for PC1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D38D40-D50B-4F6B-B038-93EDA41F48A4}"/>
              </a:ext>
            </a:extLst>
          </p:cNvPr>
          <p:cNvCxnSpPr/>
          <p:nvPr/>
        </p:nvCxnSpPr>
        <p:spPr>
          <a:xfrm>
            <a:off x="2540978" y="4178667"/>
            <a:ext cx="615461" cy="46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1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BBBB-14D0-43AA-A455-0815BF4D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SS(distance)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06C51D-FFC8-4C95-B401-C9E2DFE40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914400"/>
            <a:ext cx="11026425" cy="49940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37B673-C998-4337-8241-CBF9C3E400A5}"/>
              </a:ext>
            </a:extLst>
          </p:cNvPr>
          <p:cNvSpPr/>
          <p:nvPr/>
        </p:nvSpPr>
        <p:spPr>
          <a:xfrm>
            <a:off x="5662246" y="4791807"/>
            <a:ext cx="1195754" cy="307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7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4A7F-E038-47E4-8D75-93A3EB59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Next, work on PC2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BBF5-1876-4820-A3C5-59DD35BB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/>
          <a:lstStyle/>
          <a:p>
            <a:r>
              <a:rPr lang="en-US" dirty="0"/>
              <a:t>Because we only have 2 vectors in this simplified case, we can only have PC1 and PC2.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4E660-3DC6-49DC-A104-F6070A02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34" y="1884388"/>
            <a:ext cx="9222910" cy="48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9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7BD6-B435-4AF5-8F35-53EC0500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through same process to find eigenvector for PC2 and eigenvalue.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7A04E-431C-4E9B-82B0-5866EE3C7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179"/>
            <a:ext cx="4665308" cy="3168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9954A-9845-44BD-96BA-56F15866F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11" y="1732012"/>
            <a:ext cx="5518428" cy="25802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AA8B-BE43-40BF-BCB8-466C9C297EC4}"/>
              </a:ext>
            </a:extLst>
          </p:cNvPr>
          <p:cNvSpPr txBox="1"/>
          <p:nvPr/>
        </p:nvSpPr>
        <p:spPr>
          <a:xfrm>
            <a:off x="838200" y="4683434"/>
            <a:ext cx="511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you get the equations for PC1 and PC2?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8E8DA1-52D5-4862-AB9B-4B2A099DA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810" y="4353625"/>
            <a:ext cx="5495791" cy="191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81012D-CA61-4C23-9839-1477B3ED3719}"/>
              </a:ext>
            </a:extLst>
          </p:cNvPr>
          <p:cNvSpPr txBox="1"/>
          <p:nvPr/>
        </p:nvSpPr>
        <p:spPr>
          <a:xfrm>
            <a:off x="904973" y="5401559"/>
            <a:ext cx="2727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back to Slide 18: </a:t>
            </a:r>
          </a:p>
          <a:p>
            <a:r>
              <a:rPr lang="en-US" dirty="0"/>
              <a:t>Variance PC1 = 1469.77</a:t>
            </a:r>
          </a:p>
          <a:p>
            <a:r>
              <a:rPr lang="en-US" dirty="0"/>
              <a:t>Take sqrt to get 38.3, the </a:t>
            </a:r>
          </a:p>
          <a:p>
            <a:r>
              <a:rPr lang="en-US" dirty="0"/>
              <a:t>s</a:t>
            </a:r>
            <a:r>
              <a:rPr lang="en-US"/>
              <a:t>tandard </a:t>
            </a:r>
            <a:r>
              <a:rPr lang="en-US" dirty="0"/>
              <a:t>deviation for PC1.</a:t>
            </a:r>
          </a:p>
        </p:txBody>
      </p:sp>
    </p:spTree>
    <p:extLst>
      <p:ext uri="{BB962C8B-B14F-4D97-AF65-F5344CB8AC3E}">
        <p14:creationId xmlns:p14="http://schemas.microsoft.com/office/powerpoint/2010/main" val="306639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A46D-C4D1-4493-984F-108E2833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410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Principal Components Analysis (PCA) Recall from last presentation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67EFC4-3C14-4AC0-82B5-94B64C34A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102" y="792010"/>
            <a:ext cx="8765723" cy="30249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794F6F-C86C-4132-B9C7-A9620C669654}"/>
              </a:ext>
            </a:extLst>
          </p:cNvPr>
          <p:cNvSpPr/>
          <p:nvPr/>
        </p:nvSpPr>
        <p:spPr>
          <a:xfrm>
            <a:off x="4379053" y="889234"/>
            <a:ext cx="1333850" cy="343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82D566-E918-4789-9DF8-F95DB1614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02" y="3816991"/>
            <a:ext cx="8765723" cy="28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95C8-CEFB-4B75-8B53-CD365F9E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7523-59F1-4450-975A-6423F345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271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Principal Components Analysis (PCA) is a data reduction technique that can be used to transform a larger number of correlated variables into a much smaller set of uncorrelated variables called principal components. </a:t>
            </a:r>
          </a:p>
          <a:p>
            <a:r>
              <a:rPr lang="en-US" dirty="0"/>
              <a:t>Variables are quantitative predictor variables. </a:t>
            </a:r>
          </a:p>
          <a:p>
            <a:r>
              <a:rPr lang="en-US" dirty="0"/>
              <a:t>In the case of the Bones data, the data from 6 long bones predictor variables are highly correlated. We want to use PCA to transform them into a smaller number of uncorrelated composite variables that retain as much information as possible from the original variables. </a:t>
            </a:r>
          </a:p>
          <a:p>
            <a:r>
              <a:rPr lang="en-US" dirty="0"/>
              <a:t>The composite variables are linear combinations of the original variables (or standardized version of the original variables)</a:t>
            </a:r>
          </a:p>
        </p:txBody>
      </p:sp>
    </p:spTree>
    <p:extLst>
      <p:ext uri="{BB962C8B-B14F-4D97-AF65-F5344CB8AC3E}">
        <p14:creationId xmlns:p14="http://schemas.microsoft.com/office/powerpoint/2010/main" val="157920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0198-4D56-46EC-88C8-254EF6A5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More on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6517-25FA-40B1-8D75-A8CD4525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600"/>
            <a:ext cx="10515600" cy="5994400"/>
          </a:xfrm>
        </p:spPr>
        <p:txBody>
          <a:bodyPr/>
          <a:lstStyle/>
          <a:p>
            <a:r>
              <a:rPr lang="en-US" dirty="0"/>
              <a:t>The components: PC1, PC2, . . . , PC6. In theory, you can have as many components as there are variables. Since there are 6 long bones, we can extract up to 6 components. </a:t>
            </a:r>
          </a:p>
          <a:p>
            <a:r>
              <a:rPr lang="en-US" dirty="0"/>
              <a:t>PC1 will be a linear combination of the 6 bone lengths that account for the most variance in the original set of vectors.</a:t>
            </a:r>
          </a:p>
          <a:p>
            <a:r>
              <a:rPr lang="en-US" dirty="0"/>
              <a:t>PC2 will be a linear combination of the 6 bone lengths that account for the most variance in the original variables, under the constraint that it is orthogonal (uncorrelated) to PC1</a:t>
            </a:r>
          </a:p>
          <a:p>
            <a:r>
              <a:rPr lang="en-US" dirty="0"/>
              <a:t>And so forth.</a:t>
            </a:r>
          </a:p>
          <a:p>
            <a:r>
              <a:rPr lang="en-US" dirty="0"/>
              <a:t>Each component is associated with an eigenvalue of the correlation matrix.PC1 is associated with the largest eigenvalue, PC2 with the second largest eigenvalue, etc. </a:t>
            </a:r>
          </a:p>
          <a:p>
            <a:r>
              <a:rPr lang="en-US" dirty="0"/>
              <a:t>You can decide which components to retain based on the eigenvalues.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6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4B9C-F3C3-4E27-91DF-1DFE25AF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22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Scatterplot of tibia vs humerus (work toward creating a new coordinate system)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516CF9-9126-42E3-BDAB-61591F432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620" y="1459137"/>
            <a:ext cx="7997329" cy="52498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89C42F-1C46-48F7-BB04-8A6F9949AF1E}"/>
              </a:ext>
            </a:extLst>
          </p:cNvPr>
          <p:cNvCxnSpPr/>
          <p:nvPr/>
        </p:nvCxnSpPr>
        <p:spPr>
          <a:xfrm>
            <a:off x="2775834" y="3665988"/>
            <a:ext cx="644274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937CCB-4282-4579-A49E-081E57594740}"/>
              </a:ext>
            </a:extLst>
          </p:cNvPr>
          <p:cNvCxnSpPr/>
          <p:nvPr/>
        </p:nvCxnSpPr>
        <p:spPr>
          <a:xfrm flipV="1">
            <a:off x="5947795" y="1744910"/>
            <a:ext cx="0" cy="384215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139784-7E52-4921-AB3A-3AE393B7EF41}"/>
              </a:ext>
            </a:extLst>
          </p:cNvPr>
          <p:cNvSpPr txBox="1"/>
          <p:nvPr/>
        </p:nvSpPr>
        <p:spPr>
          <a:xfrm>
            <a:off x="5947793" y="4042287"/>
            <a:ext cx="317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 so this becomes (0,0)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728F9B-E753-424B-99C0-04E0293E24E8}"/>
              </a:ext>
            </a:extLst>
          </p:cNvPr>
          <p:cNvCxnSpPr/>
          <p:nvPr/>
        </p:nvCxnSpPr>
        <p:spPr>
          <a:xfrm flipH="1" flipV="1">
            <a:off x="5997207" y="3697337"/>
            <a:ext cx="671119" cy="32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53BF50-E8AB-49A3-9A86-634E4553F535}"/>
              </a:ext>
            </a:extLst>
          </p:cNvPr>
          <p:cNvSpPr txBox="1"/>
          <p:nvPr/>
        </p:nvSpPr>
        <p:spPr>
          <a:xfrm>
            <a:off x="9267990" y="333413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tibia=</a:t>
            </a:r>
          </a:p>
          <a:p>
            <a:r>
              <a:rPr lang="en-US" dirty="0"/>
              <a:t>360.1667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BE750-628B-46BB-8114-0AB3E4542812}"/>
              </a:ext>
            </a:extLst>
          </p:cNvPr>
          <p:cNvSpPr txBox="1"/>
          <p:nvPr/>
        </p:nvSpPr>
        <p:spPr>
          <a:xfrm>
            <a:off x="5327009" y="1072617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humerus =</a:t>
            </a:r>
          </a:p>
          <a:p>
            <a:r>
              <a:rPr lang="en-US" dirty="0"/>
              <a:t>305.6667</a:t>
            </a:r>
          </a:p>
        </p:txBody>
      </p:sp>
    </p:spTree>
    <p:extLst>
      <p:ext uri="{BB962C8B-B14F-4D97-AF65-F5344CB8AC3E}">
        <p14:creationId xmlns:p14="http://schemas.microsoft.com/office/powerpoint/2010/main" val="115847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6C98-0F48-499E-A5BF-9F7F34A6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Transformed data (recentered)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3E4841-AFE7-41EF-ACA5-520684326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684" y="1050924"/>
            <a:ext cx="11104915" cy="53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1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6C98-0F48-499E-A5BF-9F7F34A6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27"/>
            <a:ext cx="10515600" cy="80425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Draw random line and rotate until best fits data; Want line on which projections of data points are most spread out; Capturing the most variability of the data.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3E4841-AFE7-41EF-ACA5-520684326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06" y="1358180"/>
            <a:ext cx="11104915" cy="536793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8D51CE-4EC9-4942-A9F4-74D73F154CFA}"/>
              </a:ext>
            </a:extLst>
          </p:cNvPr>
          <p:cNvCxnSpPr/>
          <p:nvPr/>
        </p:nvCxnSpPr>
        <p:spPr>
          <a:xfrm flipV="1">
            <a:off x="5410899" y="1567422"/>
            <a:ext cx="1593908" cy="419449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8BE97-CBE2-4BC5-A514-21FB5C9677E0}"/>
              </a:ext>
            </a:extLst>
          </p:cNvPr>
          <p:cNvCxnSpPr/>
          <p:nvPr/>
        </p:nvCxnSpPr>
        <p:spPr>
          <a:xfrm flipV="1">
            <a:off x="1273903" y="1829520"/>
            <a:ext cx="9867900" cy="367030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9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D1F41-6449-4F30-BA19-741B2AC5AE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18271" y="575214"/>
            <a:ext cx="10169355" cy="5354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4BE26B-1727-4C6A-B48E-23C82302644B}"/>
              </a:ext>
            </a:extLst>
          </p:cNvPr>
          <p:cNvSpPr txBox="1"/>
          <p:nvPr/>
        </p:nvSpPr>
        <p:spPr>
          <a:xfrm>
            <a:off x="7183225" y="4091233"/>
            <a:ext cx="3077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return to this after we </a:t>
            </a:r>
          </a:p>
          <a:p>
            <a:r>
              <a:rPr lang="en-US" dirty="0"/>
              <a:t>discuss the criterion for a best </a:t>
            </a:r>
          </a:p>
          <a:p>
            <a:r>
              <a:rPr lang="en-US" dirty="0"/>
              <a:t>fitting line.</a:t>
            </a:r>
          </a:p>
        </p:txBody>
      </p:sp>
    </p:spTree>
    <p:extLst>
      <p:ext uri="{BB962C8B-B14F-4D97-AF65-F5344CB8AC3E}">
        <p14:creationId xmlns:p14="http://schemas.microsoft.com/office/powerpoint/2010/main" val="81824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6C98-0F48-499E-A5BF-9F7F34A6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Take a random line through the origin; project data points onto the 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275C09-8475-40A4-8DEC-E4677067A9FC}"/>
              </a:ext>
            </a:extLst>
          </p:cNvPr>
          <p:cNvSpPr txBox="1"/>
          <p:nvPr/>
        </p:nvSpPr>
        <p:spPr>
          <a:xfrm>
            <a:off x="1688123" y="5724669"/>
            <a:ext cx="5571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line that:</a:t>
            </a:r>
          </a:p>
          <a:p>
            <a:r>
              <a:rPr lang="en-US" dirty="0"/>
              <a:t>Minimizes distances from data points to projection points</a:t>
            </a:r>
          </a:p>
          <a:p>
            <a:r>
              <a:rPr lang="en-US" dirty="0"/>
              <a:t>Maximizes distances from projection points to origin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684C993-79EE-466E-9EA6-D984A8F1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8BE529-CF0E-4318-A98D-19400DC4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200"/>
            <a:ext cx="70866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7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839</Words>
  <Application>Microsoft Macintosh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Principal Components Analysis</vt:lpstr>
      <vt:lpstr>Principal Components Analysis (PCA) Recall from last presentation</vt:lpstr>
      <vt:lpstr>Recall</vt:lpstr>
      <vt:lpstr>More on PCA</vt:lpstr>
      <vt:lpstr>Scatterplot of tibia vs humerus (work toward creating a new coordinate system)</vt:lpstr>
      <vt:lpstr>Transformed data (recentered) </vt:lpstr>
      <vt:lpstr>Draw random line and rotate until best fits data; Want line on which projections of data points are most spread out; Capturing the most variability of the data.</vt:lpstr>
      <vt:lpstr>PowerPoint Presentation</vt:lpstr>
      <vt:lpstr>Take a random line through the origin; project data points onto the line</vt:lpstr>
      <vt:lpstr>PowerPoint Presentation</vt:lpstr>
      <vt:lpstr>Criterion for best line: Maximize the sum of the squared distances between projection points and origin.</vt:lpstr>
      <vt:lpstr>Expression for SS(distances) – sum of the squared distances</vt:lpstr>
      <vt:lpstr>Maple Output</vt:lpstr>
      <vt:lpstr>PowerPoint Presentation</vt:lpstr>
      <vt:lpstr>Slope PC1: 2.537436319</vt:lpstr>
      <vt:lpstr>Eigenvector for PC1</vt:lpstr>
      <vt:lpstr>SS(distance)</vt:lpstr>
      <vt:lpstr>Next, work on PC2</vt:lpstr>
      <vt:lpstr>Go through same process to find eigenvector for PC2 and eigenvalue.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Davis,Marsha J.(Mathematical Sciences)</dc:creator>
  <cp:lastModifiedBy>Villegas,Juan G.(Student)</cp:lastModifiedBy>
  <cp:revision>3</cp:revision>
  <dcterms:created xsi:type="dcterms:W3CDTF">2022-03-30T14:55:55Z</dcterms:created>
  <dcterms:modified xsi:type="dcterms:W3CDTF">2022-03-31T15:07:23Z</dcterms:modified>
</cp:coreProperties>
</file>