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9F81-F636-4BA0-B942-DC539DD6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3DB31-273A-4711-B3F4-5245FF18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7C15-9CE2-4EA1-926C-FAE0911F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28A7-9656-4234-960A-67103F13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E8EA-5986-48B8-8CCD-13C5475F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A43-16E9-4339-B32F-3CFDA993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ECD0A-ABB2-400F-B248-A61011765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47C1-FFE3-4C05-BE2F-900C97EF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0FD2-CAB6-4B2F-AE4B-4061BAEF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FB4F-1FEA-413D-9C54-9608387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7113F-5EB1-4B8E-BF7B-D59BABA16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9113B-75D9-45AB-961F-CB235E846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844D-81B5-492E-8EE4-5EF4539D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47A8-A6FA-4728-91F1-66CDE098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10F2-7E63-40BB-95DD-4994EFBD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1EAA-B071-441A-AA0A-3AE7360D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8A78-AA18-4C97-BA25-BC0B18EA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F1DB-3BA9-481B-B07A-F94D4299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BC01-E5E6-4417-8C9F-F1FAF37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FF32-A79A-4FFF-8A77-49C8EFFC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DF9B-E942-4CBA-A2C0-E66ED464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F9F8-DDDE-4B1F-A4B9-B4BE234D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6A74-EA2C-4EC1-9AB3-81169B3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C2D6-64A5-4CD9-8100-504362DA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529B-56C1-4966-A857-A7E135B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73-C252-4602-ADC3-6870D1AE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E45-88FD-46DA-A758-77BAFA36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9CADB-81BC-4192-90CC-87EDCBC4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80F5-9AF2-4B09-95B1-53051602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97D8-C3DA-494D-B622-74E2FAC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113D2-69C2-4304-877B-880C74CA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9A62-C2C5-4B5E-B444-4D908CE1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8F36-9B72-494A-B27D-5F1C987B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6558-90D7-4CF4-A8FF-AFAE1EAD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79B2F-D9D1-45F8-949F-E6FEB2477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788DF-A841-464C-8105-E226E96B5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01A23-85E5-40E8-9EEC-23EC350F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DAA2E-6CF1-4283-816E-64A7937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B10D2-4B65-40F7-8ABB-F284BF68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38DA-E2B4-4D9D-9E2B-124C5A8F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51087-21EA-4CF3-B7E2-ECCC049D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6335A-A9C1-45F2-8D14-6BC79555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2E72D-0342-4D50-9E2C-44BE3D7B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E28EB-4CCD-4BFF-B811-34945BCF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3E87B-F8D0-4A76-9152-1C736FF0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0F400-2161-4BFE-96B4-A94E17B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C30E-1D1A-44C0-8823-82B0BFD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0301-87B0-4793-9EE8-85BC1FF8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33DA-06EE-4BA1-91BC-300228F8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71151-32FC-43B9-9ADC-4418FA9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2D97-AD70-4364-AF61-F9A12BA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713C-4FF0-4A7E-9205-2E47B75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4F66-D328-47EA-9307-DC07517D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5CC91-6A64-4828-89BE-BF28D21B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D497-7B34-4C15-995F-1A983BF7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E74D-1C51-4744-88BA-2E0DFDFE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13DF-6382-4E4D-A26B-92679732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9DFE-4FC3-4277-8113-B91AADE0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C7F98-7A61-4C83-BC81-89337741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C0DE-2534-4E56-BFEA-084AB8AA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1EED-D375-469C-BE8D-EADBAE415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23E-1AB3-4945-94E0-35E6A21F166A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5B5-75BD-4DA1-9A13-B343F3F3B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EFE8-8C25-4DF6-847A-7F679B0C4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650D-163A-49FD-8DA5-B2EE65D94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BE40-D92B-4877-B0FF-1E4A44E8C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Next two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2E12-92F9-4501-9CE9-F99B07E60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K-Nearest Neighbors (classification, supervised method)</a:t>
            </a:r>
          </a:p>
          <a:p>
            <a:r>
              <a:rPr lang="en-US" sz="2800" dirty="0"/>
              <a:t>K-means (clustering, unsupervised method)</a:t>
            </a:r>
          </a:p>
        </p:txBody>
      </p:sp>
    </p:spTree>
    <p:extLst>
      <p:ext uri="{BB962C8B-B14F-4D97-AF65-F5344CB8AC3E}">
        <p14:creationId xmlns:p14="http://schemas.microsoft.com/office/powerpoint/2010/main" val="411872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8BD1-B1EA-4751-8C5D-566A72A6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Feature Scaling and Fitting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64C3-3ED3-402D-947A-25F2884B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844"/>
            <a:ext cx="10515600" cy="52961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train.scale</a:t>
            </a:r>
            <a:r>
              <a:rPr lang="en-US" sz="2400" dirty="0"/>
              <a:t> &lt;- scale(</a:t>
            </a:r>
            <a:r>
              <a:rPr lang="en-US" sz="2400" dirty="0" err="1"/>
              <a:t>iris.train</a:t>
            </a:r>
            <a:r>
              <a:rPr lang="en-US" sz="2400" dirty="0"/>
              <a:t>[,1:4])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test.scale</a:t>
            </a:r>
            <a:r>
              <a:rPr lang="en-US" sz="2400" dirty="0"/>
              <a:t> &lt;- scale(</a:t>
            </a:r>
            <a:r>
              <a:rPr lang="en-US" sz="2400" dirty="0" err="1"/>
              <a:t>iris.test</a:t>
            </a:r>
            <a:r>
              <a:rPr lang="en-US" sz="2400" dirty="0"/>
              <a:t>[,1:4])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train.target</a:t>
            </a:r>
            <a:r>
              <a:rPr lang="en-US" sz="2400" dirty="0"/>
              <a:t> &lt;- iris[inTrain,5]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Test.target</a:t>
            </a:r>
            <a:r>
              <a:rPr lang="en-US" sz="2400" dirty="0"/>
              <a:t> &lt;- iris[-inTrain,5]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model_KNN1 &lt;- </a:t>
            </a:r>
            <a:r>
              <a:rPr lang="en-US" sz="2400" dirty="0" err="1"/>
              <a:t>knn</a:t>
            </a:r>
            <a:r>
              <a:rPr lang="en-US" sz="2400" dirty="0"/>
              <a:t>(train = </a:t>
            </a:r>
            <a:r>
              <a:rPr lang="en-US" sz="2400" dirty="0" err="1"/>
              <a:t>train.scale,test</a:t>
            </a:r>
            <a:r>
              <a:rPr lang="en-US" sz="2400" dirty="0"/>
              <a:t>=</a:t>
            </a:r>
            <a:r>
              <a:rPr lang="en-US" sz="2400" dirty="0" err="1"/>
              <a:t>test.scale,cl</a:t>
            </a:r>
            <a:r>
              <a:rPr lang="en-US" sz="2400" dirty="0"/>
              <a:t>=</a:t>
            </a:r>
            <a:r>
              <a:rPr lang="en-US" sz="2400" dirty="0" err="1"/>
              <a:t>train.target,k</a:t>
            </a:r>
            <a:r>
              <a:rPr lang="en-US" sz="2400" dirty="0"/>
              <a:t>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model_KNN1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3D8B8-A313-4303-BD30-81F7D694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28903"/>
            <a:ext cx="9826411" cy="12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A87F-DB96-497E-B302-BED4DE7E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5333-F02B-42F3-AE50-A0FCE313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3296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cm &lt;- table(test.target,model_KNN1)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misClassError</a:t>
            </a:r>
            <a:r>
              <a:rPr lang="en-US" sz="2400" dirty="0"/>
              <a:t> &lt;- mean(model_KNN1 != </a:t>
            </a:r>
            <a:r>
              <a:rPr lang="en-US" sz="2400" dirty="0" err="1"/>
              <a:t>test.target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print(paste("Accuracy =", 1-misClassError))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AB9ED-BA60-4B50-96D7-100AE118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408"/>
            <a:ext cx="5452723" cy="19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6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924-3E08-4B68-8DF2-87E96E5E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Changing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D79C-0FE8-468F-8856-5E4BABEB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10"/>
            <a:ext cx="10515600" cy="534645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#k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model_KNN3 &lt;- </a:t>
            </a:r>
            <a:r>
              <a:rPr lang="en-US" sz="2400" dirty="0" err="1"/>
              <a:t>knn</a:t>
            </a:r>
            <a:r>
              <a:rPr lang="en-US" sz="2400" dirty="0"/>
              <a:t>(train = </a:t>
            </a:r>
            <a:r>
              <a:rPr lang="en-US" sz="2400" dirty="0" err="1"/>
              <a:t>train.scale,test</a:t>
            </a:r>
            <a:r>
              <a:rPr lang="en-US" sz="2400" dirty="0"/>
              <a:t>=</a:t>
            </a:r>
            <a:r>
              <a:rPr lang="en-US" sz="2400" dirty="0" err="1"/>
              <a:t>test.scale,cl</a:t>
            </a:r>
            <a:r>
              <a:rPr lang="en-US" sz="2400" dirty="0"/>
              <a:t>=</a:t>
            </a:r>
            <a:r>
              <a:rPr lang="en-US" sz="2400" dirty="0" err="1"/>
              <a:t>train.target,k</a:t>
            </a:r>
            <a:r>
              <a:rPr lang="en-US" sz="2400" dirty="0"/>
              <a:t>=3)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cm3 &lt;- table(test.target,model_KNN3)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cm3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misClassError3 &lt;- mean(model_KNN3 != </a:t>
            </a:r>
            <a:r>
              <a:rPr lang="en-US" sz="2400" dirty="0" err="1"/>
              <a:t>test.target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print(paste("Accuracy =", 1-misClassError3))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1C21D-A857-4336-B591-5F76724D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6662"/>
            <a:ext cx="10210083" cy="27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0BFA-8A80-457B-B7A1-698CB986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Rule of Thumb: square rt of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A7C-E7CC-4092-B0F0-4FA7C33F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352"/>
            <a:ext cx="10515600" cy="50946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#k=13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model_KNN13 &lt;- </a:t>
            </a:r>
            <a:r>
              <a:rPr lang="en-US" sz="2400" dirty="0" err="1"/>
              <a:t>knn</a:t>
            </a:r>
            <a:r>
              <a:rPr lang="en-US" sz="2400" dirty="0"/>
              <a:t>(train = </a:t>
            </a:r>
            <a:r>
              <a:rPr lang="en-US" sz="2400" dirty="0" err="1"/>
              <a:t>train.scale,test</a:t>
            </a:r>
            <a:r>
              <a:rPr lang="en-US" sz="2400" dirty="0"/>
              <a:t>=</a:t>
            </a:r>
            <a:r>
              <a:rPr lang="en-US" sz="2400" dirty="0" err="1"/>
              <a:t>test.scale,cl</a:t>
            </a:r>
            <a:r>
              <a:rPr lang="en-US" sz="2400" dirty="0"/>
              <a:t>=</a:t>
            </a:r>
            <a:r>
              <a:rPr lang="en-US" sz="2400" dirty="0" err="1"/>
              <a:t>train.target,k</a:t>
            </a:r>
            <a:r>
              <a:rPr lang="en-US" sz="2400" dirty="0"/>
              <a:t>=13)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cm13 &lt;- table(test.target,model_KNN13)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cm13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misClassError13 &lt;- mean(model_KNN13 != </a:t>
            </a:r>
            <a:r>
              <a:rPr lang="en-US" sz="2400" dirty="0" err="1"/>
              <a:t>test.target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print(paste("Accuracy =", 1-misClassError13))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6382D-3657-4950-AFEF-1068744B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52" y="3322294"/>
            <a:ext cx="8895047" cy="24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C545-0B34-4312-9CC8-794431F6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411D-A2B9-4EC5-8844-3B7DB397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 next: </a:t>
            </a:r>
            <a:r>
              <a:rPr lang="en-US" dirty="0" err="1"/>
              <a:t>Kmeans</a:t>
            </a:r>
            <a:r>
              <a:rPr lang="en-US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424631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A171-6BFE-4C03-9F20-88A74CA0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PCA – unsupervised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12B0-EE77-4271-9A36-CE01811C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Iris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data(iris)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summary(iris)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3 species of 50 instances each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Measurements in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From paper by Fisher (a classic, 1936, in pattern recognition literature)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3284D-DDF0-443D-9081-073F4C5F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33" y="2709862"/>
            <a:ext cx="10805852" cy="17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7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53-6C51-4C88-B535-B6B142B7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sepal length and petal length?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8BAE-998C-4B27-99AE-696655FB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Domain knowledge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B79416-E777-4244-B2FD-AC538F40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7" y="1981200"/>
            <a:ext cx="6015567" cy="451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8FA1B-0120-472B-8CF4-18F26050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81" y="4835662"/>
            <a:ext cx="6218254" cy="18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41B5-CB3F-4799-9627-37159667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To scale or not to scale?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FE8-10EA-4C18-A5F5-08ECD2FB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ir</a:t>
            </a:r>
            <a:r>
              <a:rPr lang="en-US" dirty="0"/>
              <a:t>&lt;- iris[,-5]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Remove the species so that we are left with features of the iris only.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ir</a:t>
            </a:r>
            <a:r>
              <a:rPr lang="en-US" dirty="0"/>
              <a:t> &lt;- iris[,-5]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err="1"/>
              <a:t>pcairis</a:t>
            </a:r>
            <a:r>
              <a:rPr lang="fr-FR" dirty="0"/>
              <a:t> &lt;- </a:t>
            </a:r>
            <a:r>
              <a:rPr lang="fr-FR" dirty="0" err="1"/>
              <a:t>prcomp</a:t>
            </a:r>
            <a:r>
              <a:rPr lang="fr-FR" dirty="0"/>
              <a:t>(</a:t>
            </a:r>
            <a:r>
              <a:rPr lang="fr-FR" dirty="0" err="1"/>
              <a:t>ir,scale</a:t>
            </a:r>
            <a:r>
              <a:rPr lang="fr-FR" dirty="0"/>
              <a:t>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 err="1"/>
              <a:t>pcairis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562F8-529B-4916-B411-29188DAA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4350"/>
            <a:ext cx="836040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7D43-780B-4FAC-A258-3B8FB643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Summary, scree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3337-31E2-42CD-93FB-801CD838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58" y="901700"/>
            <a:ext cx="10515600" cy="53387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summary(</a:t>
            </a:r>
            <a:r>
              <a:rPr lang="en-US" dirty="0" err="1"/>
              <a:t>pcairis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plot(</a:t>
            </a:r>
            <a:r>
              <a:rPr lang="en-US" dirty="0" err="1"/>
              <a:t>pcairis</a:t>
            </a:r>
            <a:r>
              <a:rPr lang="en-US" dirty="0"/>
              <a:t>, type = "l")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18FE4-CCB7-41C8-AAE3-AB4B19DE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38" y="743080"/>
            <a:ext cx="7803037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B5C11-40EA-4DE3-975F-0FDCC1AA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8464"/>
            <a:ext cx="8318334" cy="39244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99DF4F-537E-4D48-9AB0-E332F61EBC47}"/>
              </a:ext>
            </a:extLst>
          </p:cNvPr>
          <p:cNvCxnSpPr/>
          <p:nvPr/>
        </p:nvCxnSpPr>
        <p:spPr>
          <a:xfrm>
            <a:off x="1548882" y="4945224"/>
            <a:ext cx="7483151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0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6F0-BE6C-47A6-BB39-F844548D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Component scores by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DE82-21C2-48A3-903B-43F323DA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620"/>
            <a:ext cx="10515600" cy="54303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iris2&lt;-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iris,pcairis$x</a:t>
            </a:r>
            <a:r>
              <a:rPr lang="en-US" dirty="0"/>
              <a:t>[,1:2])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ggplot</a:t>
            </a:r>
            <a:r>
              <a:rPr lang="en-US" dirty="0"/>
              <a:t>(iris2,aes(PC1,PC2,col=</a:t>
            </a:r>
            <a:r>
              <a:rPr lang="en-US" dirty="0" err="1"/>
              <a:t>Species,fill</a:t>
            </a:r>
            <a:r>
              <a:rPr lang="en-US" dirty="0"/>
              <a:t> = Species))+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stat_ellipse</a:t>
            </a:r>
            <a:r>
              <a:rPr lang="en-US" dirty="0"/>
              <a:t>(geo="</a:t>
            </a:r>
            <a:r>
              <a:rPr lang="en-US" dirty="0" err="1"/>
              <a:t>polygon",col</a:t>
            </a:r>
            <a:r>
              <a:rPr lang="en-US" dirty="0"/>
              <a:t> = "</a:t>
            </a:r>
            <a:r>
              <a:rPr lang="en-US" dirty="0" err="1"/>
              <a:t>black",alpha</a:t>
            </a:r>
            <a:r>
              <a:rPr lang="en-US" dirty="0"/>
              <a:t> = 0.5)+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(shape = 21, col = "black")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D7281-7166-4660-B256-2C208C91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6" y="2382320"/>
            <a:ext cx="7940502" cy="43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517F-60CC-4836-89E1-D89EEE78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44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K-Nearest Neighbors (K-NN): Supervised, Non-Linear Classification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Non-Parametric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9D2D7-7CAE-4D97-8920-0E566A93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796" y="1392572"/>
            <a:ext cx="6883923" cy="4784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7B621-7B30-4E10-81B8-9C8B698A560F}"/>
              </a:ext>
            </a:extLst>
          </p:cNvPr>
          <p:cNvSpPr txBox="1"/>
          <p:nvPr/>
        </p:nvSpPr>
        <p:spPr>
          <a:xfrm>
            <a:off x="8061820" y="1635853"/>
            <a:ext cx="106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Accepted</a:t>
            </a:r>
          </a:p>
          <a:p>
            <a:r>
              <a:rPr lang="en-US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4CA8A-18C0-4C41-AAF9-50573643FB56}"/>
              </a:ext>
            </a:extLst>
          </p:cNvPr>
          <p:cNvSpPr txBox="1"/>
          <p:nvPr/>
        </p:nvSpPr>
        <p:spPr>
          <a:xfrm>
            <a:off x="8061820" y="3059668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New data point,</a:t>
            </a:r>
          </a:p>
          <a:p>
            <a:r>
              <a:rPr lang="en-US" dirty="0">
                <a:solidFill>
                  <a:srgbClr val="0070C0"/>
                </a:solidFill>
              </a:rPr>
              <a:t>Blue dot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9485-8A73-463D-88C1-936285FA888F}"/>
              </a:ext>
            </a:extLst>
          </p:cNvPr>
          <p:cNvSpPr txBox="1"/>
          <p:nvPr/>
        </p:nvSpPr>
        <p:spPr>
          <a:xfrm>
            <a:off x="8187655" y="394928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DECF8-C865-4569-BAF9-0DB70E955450}"/>
              </a:ext>
            </a:extLst>
          </p:cNvPr>
          <p:cNvSpPr/>
          <p:nvPr/>
        </p:nvSpPr>
        <p:spPr>
          <a:xfrm>
            <a:off x="4865615" y="3158022"/>
            <a:ext cx="629174" cy="71769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792F5-F196-463E-83CF-5873DB9E2601}"/>
              </a:ext>
            </a:extLst>
          </p:cNvPr>
          <p:cNvSpPr txBox="1"/>
          <p:nvPr/>
        </p:nvSpPr>
        <p:spPr>
          <a:xfrm>
            <a:off x="8305101" y="4580389"/>
            <a:ext cx="189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P(Accepted) = 1/3</a:t>
            </a:r>
          </a:p>
          <a:p>
            <a:r>
              <a:rPr lang="en-US" dirty="0"/>
              <a:t>P(Rejected) = 2/3</a:t>
            </a:r>
          </a:p>
          <a:p>
            <a:r>
              <a:rPr lang="en-US" dirty="0"/>
              <a:t>Classify New data:</a:t>
            </a:r>
          </a:p>
          <a:p>
            <a:r>
              <a:rPr lang="en-US" dirty="0">
                <a:solidFill>
                  <a:srgbClr val="FF0000"/>
                </a:solidFill>
              </a:rPr>
              <a:t>Rejected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5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517F-60CC-4836-89E1-D89EEE78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44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K-Nearest Neighbors (K-NN): Supervised, Non-Linear Classification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Non-Parametric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9D2D7-7CAE-4D97-8920-0E566A93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40" y="1392572"/>
            <a:ext cx="6883923" cy="4784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7B621-7B30-4E10-81B8-9C8B698A560F}"/>
              </a:ext>
            </a:extLst>
          </p:cNvPr>
          <p:cNvSpPr txBox="1"/>
          <p:nvPr/>
        </p:nvSpPr>
        <p:spPr>
          <a:xfrm>
            <a:off x="8061820" y="1635853"/>
            <a:ext cx="106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Accepted</a:t>
            </a:r>
          </a:p>
          <a:p>
            <a:r>
              <a:rPr lang="en-US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4CA8A-18C0-4C41-AAF9-50573643FB56}"/>
              </a:ext>
            </a:extLst>
          </p:cNvPr>
          <p:cNvSpPr txBox="1"/>
          <p:nvPr/>
        </p:nvSpPr>
        <p:spPr>
          <a:xfrm>
            <a:off x="8061820" y="3059668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New data point,</a:t>
            </a:r>
          </a:p>
          <a:p>
            <a:r>
              <a:rPr lang="en-US" dirty="0">
                <a:solidFill>
                  <a:srgbClr val="0070C0"/>
                </a:solidFill>
              </a:rPr>
              <a:t>Blue dot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0DF75-AC2F-4E3A-8052-1B77983FE0D8}"/>
              </a:ext>
            </a:extLst>
          </p:cNvPr>
          <p:cNvSpPr txBox="1"/>
          <p:nvPr/>
        </p:nvSpPr>
        <p:spPr>
          <a:xfrm>
            <a:off x="8263156" y="435388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A554DD-BEBF-4930-B902-E8535574D7B6}"/>
              </a:ext>
            </a:extLst>
          </p:cNvPr>
          <p:cNvSpPr/>
          <p:nvPr/>
        </p:nvSpPr>
        <p:spPr>
          <a:xfrm>
            <a:off x="4806892" y="2960499"/>
            <a:ext cx="897622" cy="8244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B245-DDA2-48A1-B86C-51635758D891}"/>
              </a:ext>
            </a:extLst>
          </p:cNvPr>
          <p:cNvSpPr txBox="1"/>
          <p:nvPr/>
        </p:nvSpPr>
        <p:spPr>
          <a:xfrm>
            <a:off x="8399987" y="4723218"/>
            <a:ext cx="1865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P(Accepted) = 3/5</a:t>
            </a:r>
          </a:p>
          <a:p>
            <a:r>
              <a:rPr lang="en-US" dirty="0"/>
              <a:t>P(Rejected) = 2/5</a:t>
            </a:r>
          </a:p>
          <a:p>
            <a:r>
              <a:rPr lang="en-US" dirty="0"/>
              <a:t>Classify new data </a:t>
            </a:r>
          </a:p>
          <a:p>
            <a:r>
              <a:rPr lang="en-US" dirty="0">
                <a:solidFill>
                  <a:srgbClr val="00B050"/>
                </a:solidFill>
              </a:rPr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8545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7B06-CDB9-4BFD-8FC3-923A2E72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9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iris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6947-F3BE-44E7-AC18-CC93AFAE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066"/>
            <a:ext cx="10515600" cy="5312897"/>
          </a:xfrm>
        </p:spPr>
        <p:txBody>
          <a:bodyPr/>
          <a:lstStyle/>
          <a:p>
            <a:r>
              <a:rPr lang="en-US" sz="2000" dirty="0"/>
              <a:t>Will need following packages: caret and class</a:t>
            </a:r>
          </a:p>
          <a:p>
            <a:r>
              <a:rPr lang="en-US" sz="2000" dirty="0"/>
              <a:t>data(iris)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set.seed</a:t>
            </a:r>
            <a:r>
              <a:rPr lang="en-US" sz="2000" dirty="0"/>
              <a:t>(107)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#Partitioning data into training and testing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inTrain</a:t>
            </a:r>
            <a:r>
              <a:rPr lang="en-US" sz="2000" dirty="0"/>
              <a:t> &lt;- </a:t>
            </a:r>
            <a:r>
              <a:rPr lang="en-US" sz="2000" dirty="0" err="1"/>
              <a:t>createDataPartition</a:t>
            </a:r>
            <a:r>
              <a:rPr lang="en-US" sz="2000" dirty="0"/>
              <a:t>(y=</a:t>
            </a:r>
            <a:r>
              <a:rPr lang="en-US" sz="2000" dirty="0" err="1"/>
              <a:t>iris$Species</a:t>
            </a:r>
            <a:r>
              <a:rPr lang="en-US" sz="2000" dirty="0"/>
              <a:t>, p = .7,list = FALSE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iris.train</a:t>
            </a:r>
            <a:r>
              <a:rPr lang="en-US" sz="2000" dirty="0"/>
              <a:t> &lt;- iris[</a:t>
            </a:r>
            <a:r>
              <a:rPr lang="en-US" sz="2000" dirty="0" err="1"/>
              <a:t>inTrain</a:t>
            </a:r>
            <a:r>
              <a:rPr lang="en-US" sz="2000" dirty="0"/>
              <a:t>,]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iris.test</a:t>
            </a:r>
            <a:r>
              <a:rPr lang="en-US" sz="2000" dirty="0"/>
              <a:t> &lt;- iris[-</a:t>
            </a:r>
            <a:r>
              <a:rPr lang="en-US" sz="2000" dirty="0" err="1"/>
              <a:t>inTrain</a:t>
            </a:r>
            <a:r>
              <a:rPr lang="en-US" sz="2000" dirty="0"/>
              <a:t>,]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summary(</a:t>
            </a:r>
            <a:r>
              <a:rPr lang="en-US" sz="2000" dirty="0" err="1"/>
              <a:t>iris.train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summary(</a:t>
            </a:r>
            <a:r>
              <a:rPr lang="en-US" sz="2000" dirty="0" err="1"/>
              <a:t>iris.test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64ED8-B589-42CB-84B2-3CFED398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1" y="3520513"/>
            <a:ext cx="8085310" cy="29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621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Next two topics</vt:lpstr>
      <vt:lpstr>PCA – unsupervised method</vt:lpstr>
      <vt:lpstr>What is sepal length and petal length?</vt:lpstr>
      <vt:lpstr>To scale or not to scale?</vt:lpstr>
      <vt:lpstr>Summary, scree plot</vt:lpstr>
      <vt:lpstr>Component scores by species</vt:lpstr>
      <vt:lpstr>K-Nearest Neighbors (K-NN): Supervised, Non-Linear Classification Non-Parametric Algorithm</vt:lpstr>
      <vt:lpstr>K-Nearest Neighbors (K-NN): Supervised, Non-Linear Classification Non-Parametric Algorithm</vt:lpstr>
      <vt:lpstr>Return to iris data</vt:lpstr>
      <vt:lpstr>Feature Scaling and Fitting Model</vt:lpstr>
      <vt:lpstr>Confusion Matrix</vt:lpstr>
      <vt:lpstr>Changing K</vt:lpstr>
      <vt:lpstr>Rule of Thumb: square rt of sample size</vt:lpstr>
      <vt:lpstr>To be continued . .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two topics</dc:title>
  <dc:creator>Davis,Marsha J.(Mathematical Sciences)</dc:creator>
  <cp:lastModifiedBy>Villegas,Juan G.(Student)</cp:lastModifiedBy>
  <cp:revision>1</cp:revision>
  <dcterms:created xsi:type="dcterms:W3CDTF">2022-04-07T01:10:30Z</dcterms:created>
  <dcterms:modified xsi:type="dcterms:W3CDTF">2022-04-15T04:47:08Z</dcterms:modified>
</cp:coreProperties>
</file>