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79A47A3D.xml" ContentType="application/vnd.ms-powerpoint.comments+xml"/>
  <Override PartName="/ppt/comments/modernComment_10A_95CF3CF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52D4C5-FEEB-AE0F-CB60-B4EDD131F6E1}" name="Davis,Marsha J.(Mathematical Sciences)" initials="DJS" userId="Davis,Marsha J.(Mathematical Sciences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01_79A47A3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45FF6A-1E72-4B18-9B1C-7928E815297E}" authorId="{7452D4C5-FEEB-AE0F-CB60-B4EDD131F6E1}" created="2022-04-09T23:43:26.363">
    <pc:sldMkLst xmlns:pc="http://schemas.microsoft.com/office/powerpoint/2013/main/command">
      <pc:docMk/>
      <pc:sldMk cId="2040822333" sldId="257"/>
    </pc:sldMkLst>
    <p188:txBody>
      <a:bodyPr/>
      <a:lstStyle/>
      <a:p>
        <a:r>
          <a:rPr lang="en-US"/>
          <a:t>Instead of forming clusters by eye, we want a technique that will do that for us. Then, when we get into more complicated situations, such as higher dimensions, we will have a method for identifying the clusters based on the data's structure. </a:t>
        </a:r>
      </a:p>
    </p188:txBody>
  </p188:cm>
</p188:cmLst>
</file>

<file path=ppt/comments/modernComment_10A_95CF3C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382BCC-B7D6-401C-B634-5C173588920F}" authorId="{7452D4C5-FEEB-AE0F-CB60-B4EDD131F6E1}" created="2022-04-10T13:59:03.807">
    <pc:sldMkLst xmlns:pc="http://schemas.microsoft.com/office/powerpoint/2013/main/command">
      <pc:docMk/>
      <pc:sldMk cId="2513386740" sldId="266"/>
    </pc:sldMkLst>
    <p188:txBody>
      <a:bodyPr/>
      <a:lstStyle/>
      <a:p>
        <a:r>
          <a:rPr lang="en-US"/>
          <a:t>We should repeat k = 2 process. But this gives us some sense of what happens with k = 2. It is worse than k = 3 but better than k = 1.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4140-1B1E-4BE3-9691-667F35624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475D9-D934-449F-AFC3-DEDF706D0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20EBB-8ADE-4C22-AC70-58E1EC0B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4CC-5C66-44A1-AC06-552D0744DFB0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4A566-944C-4051-9B94-6E2BC1AB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AAC0-8B9E-400A-BF99-D2B532DD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C84-2E55-4C57-B70C-98436EA1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3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CD63-DAC4-4834-B45B-B18A17CC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F2FEE-C7C6-45C8-AEB4-15EAB4E46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209C-F1E9-43A0-BA50-3D4DC447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4CC-5C66-44A1-AC06-552D0744DFB0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EA007-5A46-49C1-9520-3E1640E0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24BC-4D46-48E5-BE97-29711D17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C84-2E55-4C57-B70C-98436EA1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3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8ABE6-9077-45A9-9B40-50F3D6DB2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7A011-DBE2-4FD3-A55E-5A1FE01E7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5A591-E480-4A0E-84B2-9D502F2E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4CC-5C66-44A1-AC06-552D0744DFB0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F970-07F7-4C42-87C5-F9243A23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33FDA-ACD4-430C-92FB-8D1260FC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C84-2E55-4C57-B70C-98436EA1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AE0E-4936-4DBB-A470-D2AACDA8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8EEA-1A73-4AA0-A19C-DA913BE6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031D-7481-4562-B6B2-58ECE814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4CC-5C66-44A1-AC06-552D0744DFB0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F2E5-4EEB-4237-B1D4-B2D37E88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52D9-84FF-4CB1-AE30-FA29498A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C84-2E55-4C57-B70C-98436EA1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72F0-CFD9-468D-9B01-2AD4E4CF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A3FC4-C579-4C74-AAF1-396E82C75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667E5-987D-40DC-902D-B458D5AA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4CC-5C66-44A1-AC06-552D0744DFB0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41091-23DC-4ECE-8575-7F50F225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0AE1C-0A94-4B77-96EA-555F7C45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C84-2E55-4C57-B70C-98436EA1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2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8D16-DA84-478E-AD0F-1B337203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31E3-FA55-4816-8874-4CBCF808C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32E93-38EA-4C86-9539-60DAE1170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787F-0EEC-4EA8-871B-A5487B76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4CC-5C66-44A1-AC06-552D0744DFB0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84CA2-61B7-4101-8E98-3F55D3F6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D7C6A-5823-4653-A174-15D36884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C84-2E55-4C57-B70C-98436EA1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7738-4D9B-46F5-AD47-E15A0829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C50C-3D42-4040-B8FD-52E43FA38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A3D45-0F9E-4CD7-BA6E-7B356C54C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DDE7A-DB56-4666-AB6E-F401B0230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08C9E-E0BF-483B-BEA8-5A0F24466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4B157-A0EE-434D-A17C-AD214713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4CC-5C66-44A1-AC06-552D0744DFB0}" type="datetimeFigureOut">
              <a:rPr lang="en-US" smtClean="0"/>
              <a:t>4/15/22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10C6D-C52C-4AC0-9FCC-2A3E6723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BD5AE-0B51-4C52-8290-F26815BB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C84-2E55-4C57-B70C-98436EA1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33FE-4333-42E1-A2CC-21A0CA83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0CED3-ED8D-4284-A046-284C0DF4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4CC-5C66-44A1-AC06-552D0744DFB0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7C2B2-4303-4FFD-8C3B-17231F3E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83812-0E0B-4D70-9618-46524BCC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C84-2E55-4C57-B70C-98436EA1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65992-F23D-4604-968C-C3DCED35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4CC-5C66-44A1-AC06-552D0744DFB0}" type="datetimeFigureOut">
              <a:rPr lang="en-US" smtClean="0"/>
              <a:t>4/15/22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5B4F2-C750-486B-83BE-39AF9074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CD568-B44E-4D26-B76A-1963CD9C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C84-2E55-4C57-B70C-98436EA1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044B-FD1F-45FD-83CE-8C508319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0CE7-7089-4B5C-84D6-1C5E6F1C7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0E6CC-4515-4174-AB4F-AF436E247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C3F01-ACBC-40E8-B2F4-63886DE3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4CC-5C66-44A1-AC06-552D0744DFB0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03211-759E-482D-8D27-D0D1187F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2AA4C-EC20-45D9-912A-558D24A3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C84-2E55-4C57-B70C-98436EA1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3D2E-D0DA-47EB-9A3E-6706B965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45BDC-6AA0-4340-BC6B-142B762D5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36446-5F0C-4E67-B64B-9977961A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E5884-8714-4A3F-B541-DEEE7A10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754CC-5C66-44A1-AC06-552D0744DFB0}" type="datetimeFigureOut">
              <a:rPr lang="en-US" smtClean="0"/>
              <a:t>4/15/22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64EF8-7CC0-4F4D-B192-9B3601C1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A26B-07C2-4BC3-BDE2-33F3674C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46C84-2E55-4C57-B70C-98436EA1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7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DBEF2-F6D4-4050-9CA3-8002284F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B09E6-2ADB-4ACC-89DC-7893BF178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EC325-0A69-45DA-BD6C-9DFEC787E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754CC-5C66-44A1-AC06-552D0744DFB0}" type="datetimeFigureOut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755A-1F91-4DBF-B145-FDF292128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EE976-7CC6-4B00-A087-8DF1B600A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6C84-2E55-4C57-B70C-98436EA1D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79A47A3D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0A_95CF3CF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9735-FDC6-4A04-A508-D54AA8ADF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3FBFA-83B1-46AD-9D99-6ACE926EB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0"/>
            <a:ext cx="9321800" cy="44958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Techniques for grouping similar objects into clusters. “A cluster is a collection of records that are similar to one another and dissimilar to records in other clusters.”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Clustering techniques are unsupervised because we don’t determine, in advance, the labels to apply to the clusters. The structure of the data determines how best to group the objects.</a:t>
            </a:r>
          </a:p>
        </p:txBody>
      </p:sp>
    </p:spTree>
    <p:extLst>
      <p:ext uri="{BB962C8B-B14F-4D97-AF65-F5344CB8AC3E}">
        <p14:creationId xmlns:p14="http://schemas.microsoft.com/office/powerpoint/2010/main" val="187383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101F-C549-423B-8E41-FA72802C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99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Keep going, try </a:t>
            </a:r>
            <a:r>
              <a:rPr lang="en-US" sz="3200" b="1" i="1" dirty="0">
                <a:solidFill>
                  <a:srgbClr val="0070C0"/>
                </a:solidFill>
              </a:rPr>
              <a:t>k</a:t>
            </a:r>
            <a:r>
              <a:rPr lang="en-US" sz="3200" b="1" dirty="0">
                <a:solidFill>
                  <a:srgbClr val="0070C0"/>
                </a:solidFill>
              </a:rPr>
              <a:t> = 4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930242-233B-4BB7-90EB-EDF94B51B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28199"/>
            <a:ext cx="4084782" cy="275119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A4AAA7-2B21-4925-BDF7-F32445BAB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19" y="3634274"/>
            <a:ext cx="4084782" cy="28189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50CA69-C6F4-4EA8-B164-888671375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925" y="822122"/>
            <a:ext cx="3992328" cy="27511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3ACEC6-2338-4090-8A82-F429F3AD6BA0}"/>
              </a:ext>
            </a:extLst>
          </p:cNvPr>
          <p:cNvSpPr/>
          <p:nvPr/>
        </p:nvSpPr>
        <p:spPr>
          <a:xfrm>
            <a:off x="1043709" y="4996873"/>
            <a:ext cx="193964" cy="147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97D1D-A78C-4D65-8107-1C97209B30B6}"/>
              </a:ext>
            </a:extLst>
          </p:cNvPr>
          <p:cNvSpPr/>
          <p:nvPr/>
        </p:nvSpPr>
        <p:spPr>
          <a:xfrm>
            <a:off x="1043709" y="5160521"/>
            <a:ext cx="273363" cy="147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1AD7BF-9490-49A5-ABCB-863945935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925" y="3606303"/>
            <a:ext cx="4644253" cy="295263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CCB3A9-F463-4AA2-BFA2-25E04BFC44ED}"/>
              </a:ext>
            </a:extLst>
          </p:cNvPr>
          <p:cNvCxnSpPr/>
          <p:nvPr/>
        </p:nvCxnSpPr>
        <p:spPr>
          <a:xfrm>
            <a:off x="654341" y="822122"/>
            <a:ext cx="0" cy="5419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4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FEA7-391B-44A0-8C20-3CF5AB85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182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Turning to 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BB19CD-BA9F-481A-B436-ADD6314DB224}"/>
              </a:ext>
            </a:extLst>
          </p:cNvPr>
          <p:cNvSpPr/>
          <p:nvPr/>
        </p:nvSpPr>
        <p:spPr>
          <a:xfrm>
            <a:off x="2987964" y="1265382"/>
            <a:ext cx="157018" cy="290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63E14-8EFC-4799-8836-C04017F5B406}"/>
              </a:ext>
            </a:extLst>
          </p:cNvPr>
          <p:cNvSpPr/>
          <p:nvPr/>
        </p:nvSpPr>
        <p:spPr>
          <a:xfrm>
            <a:off x="3018215" y="1189881"/>
            <a:ext cx="82407" cy="151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D1B07480-698C-443A-B56E-E1ECBC271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03" y="974367"/>
            <a:ext cx="10504448" cy="43154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FE9BDD-1A7C-4C83-AD0D-B69A2680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497" y="640743"/>
            <a:ext cx="4669482" cy="34299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64969A-A407-4218-80B2-0C0D1E167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776" y="4857659"/>
            <a:ext cx="5334000" cy="12192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770F1-720D-4DD2-8D9D-CA80C957C320}"/>
              </a:ext>
            </a:extLst>
          </p:cNvPr>
          <p:cNvCxnSpPr/>
          <p:nvPr/>
        </p:nvCxnSpPr>
        <p:spPr>
          <a:xfrm flipH="1">
            <a:off x="9278224" y="4655890"/>
            <a:ext cx="226503" cy="2432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958E76-F27D-48AB-864D-E956251EDA22}"/>
              </a:ext>
            </a:extLst>
          </p:cNvPr>
          <p:cNvCxnSpPr/>
          <p:nvPr/>
        </p:nvCxnSpPr>
        <p:spPr>
          <a:xfrm flipH="1">
            <a:off x="1946246" y="4634171"/>
            <a:ext cx="5410899" cy="50333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E7E22D-DD30-4986-9FF0-AE2E1A484EB3}"/>
              </a:ext>
            </a:extLst>
          </p:cNvPr>
          <p:cNvCxnSpPr/>
          <p:nvPr/>
        </p:nvCxnSpPr>
        <p:spPr>
          <a:xfrm flipV="1">
            <a:off x="8405769" y="4009938"/>
            <a:ext cx="985706" cy="4278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6EFAE52-EC53-431B-BA8A-4035C3214602}"/>
              </a:ext>
            </a:extLst>
          </p:cNvPr>
          <p:cNvSpPr/>
          <p:nvPr/>
        </p:nvSpPr>
        <p:spPr>
          <a:xfrm>
            <a:off x="7357145" y="4437776"/>
            <a:ext cx="1518407" cy="2892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E6F8D49-C2A0-4E87-9C43-53A617C3F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8418" y="897839"/>
            <a:ext cx="961813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608962A-5624-4E18-A9CC-3FF1C3211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5979" y="625863"/>
            <a:ext cx="1095238" cy="247619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98239B-643C-433F-AD9B-F3581EA93255}"/>
              </a:ext>
            </a:extLst>
          </p:cNvPr>
          <p:cNvCxnSpPr>
            <a:endCxn id="34" idx="2"/>
          </p:cNvCxnSpPr>
          <p:nvPr/>
        </p:nvCxnSpPr>
        <p:spPr>
          <a:xfrm flipV="1">
            <a:off x="11353800" y="2117039"/>
            <a:ext cx="185525" cy="2782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3579B21-B956-4445-A710-D719688EC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636" y="3924395"/>
            <a:ext cx="2743200" cy="44767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12D1E30-32E6-4891-81DB-29DEE2D8DBC9}"/>
              </a:ext>
            </a:extLst>
          </p:cNvPr>
          <p:cNvSpPr/>
          <p:nvPr/>
        </p:nvSpPr>
        <p:spPr>
          <a:xfrm>
            <a:off x="838200" y="3716323"/>
            <a:ext cx="3448574" cy="21811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B802-8317-4DEF-BF84-6A9CD2F4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672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Choosing a value for 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62959-8E33-45FE-B999-1543B30A0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24" y="2084810"/>
            <a:ext cx="9029700" cy="453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34C0F-D63E-4FBE-AE48-74FD4CDA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65" y="811850"/>
            <a:ext cx="8722559" cy="966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CF6FF6-99F6-4EE7-A02E-EFF4860F0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937" y="1726035"/>
            <a:ext cx="7148216" cy="8158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3F79B-13D8-4F7B-9BDB-1E58475427F3}"/>
              </a:ext>
            </a:extLst>
          </p:cNvPr>
          <p:cNvSpPr txBox="1"/>
          <p:nvPr/>
        </p:nvSpPr>
        <p:spPr>
          <a:xfrm>
            <a:off x="3196206" y="5108895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Choose k = 3</a:t>
            </a:r>
          </a:p>
        </p:txBody>
      </p:sp>
    </p:spTree>
    <p:extLst>
      <p:ext uri="{BB962C8B-B14F-4D97-AF65-F5344CB8AC3E}">
        <p14:creationId xmlns:p14="http://schemas.microsoft.com/office/powerpoint/2010/main" val="73071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AC54-61DA-4779-9BCA-E9ECA887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06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Higher 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3943-70F7-479E-8BC0-E4F6C4E5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192"/>
            <a:ext cx="10515600" cy="5253771"/>
          </a:xfrm>
        </p:spPr>
        <p:txBody>
          <a:bodyPr/>
          <a:lstStyle/>
          <a:p>
            <a:r>
              <a:rPr lang="en-US" dirty="0"/>
              <a:t>Two-dimensional data</a:t>
            </a:r>
          </a:p>
          <a:p>
            <a:r>
              <a:rPr lang="en-US" dirty="0"/>
              <a:t>K-means is highly scale dependent. Not suitable for data of varying shapes and densities.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B002C-2257-48DE-A9F4-DBBA6CC6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18" y="2741369"/>
            <a:ext cx="3995927" cy="3627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58BCF-4E2D-45DC-82D0-B6FC009B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63" y="2741369"/>
            <a:ext cx="3815789" cy="353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7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1857-29F1-4DF9-BF95-1BF87F60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014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Return to iris data (4-dimensional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559F9-565E-4285-B7DF-3ECFB83F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270"/>
            <a:ext cx="10515600" cy="534169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Can’t have missing values in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Remove species variable; standardize data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    ir &lt;- iris[,-5]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    irscale&lt;-scale(ir)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A57C9-337A-4E44-A6FA-3725F346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3814"/>
            <a:ext cx="10311488" cy="19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5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43D9-22AD-4987-95D4-84C642CF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Continuing with iris data; k =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251C75-7AAC-4DD3-BFCD-4C65D2499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901700"/>
            <a:ext cx="11193606" cy="472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E62AFA-51B0-4D7A-91CA-91BB2FA41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161" y="3586162"/>
            <a:ext cx="4427374" cy="15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5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8C377A-CBEA-4690-9BAC-22FD9D2A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52" y="1"/>
            <a:ext cx="6670287" cy="3422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752EB-9AF4-4A88-B9EF-D8A74FE66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34" y="3422381"/>
            <a:ext cx="6670286" cy="33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5286F8-BB7F-4555-8E27-ADB723F6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54" y="239225"/>
            <a:ext cx="8053905" cy="3142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3C76FB-B2FA-43CF-AD14-A12210F1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6" y="3382055"/>
            <a:ext cx="8157600" cy="32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50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4AD1FB-96AA-47EC-B926-52D6E548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51" y="317255"/>
            <a:ext cx="11222043" cy="1401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D706DD-9BE1-44CC-B152-00F865F8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51" y="1888208"/>
            <a:ext cx="8001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3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65C1-EEB4-44F0-89B1-C2393A2D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975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70C0"/>
                </a:solidFill>
              </a:rPr>
              <a:t>K</a:t>
            </a:r>
            <a:r>
              <a:rPr lang="en-US" sz="3200" b="1" dirty="0">
                <a:solidFill>
                  <a:srgbClr val="0070C0"/>
                </a:solidFill>
              </a:rPr>
              <a:t>-Means Clustering (not to be confused with k-NN)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3B2F-FAFA-49E7-B663-335D6DE1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100"/>
            <a:ext cx="10515600" cy="5249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can be done with </a:t>
            </a:r>
            <a:r>
              <a:rPr lang="en-US" i="1" dirty="0"/>
              <a:t>n</a:t>
            </a:r>
            <a:r>
              <a:rPr lang="en-US" dirty="0"/>
              <a:t>-dimensional data. We’ll start with </a:t>
            </a:r>
            <a:r>
              <a:rPr lang="en-US" i="1" dirty="0"/>
              <a:t>n</a:t>
            </a:r>
            <a:r>
              <a:rPr lang="en-US" dirty="0"/>
              <a:t> = 1. Below we have data on a single variable: </a:t>
            </a:r>
          </a:p>
          <a:p>
            <a:pPr marL="0" indent="0">
              <a:buNone/>
            </a:pPr>
            <a:r>
              <a:rPr lang="en-US" dirty="0"/>
              <a:t>    7.6, 9.5, 12.5, 14.4, 22.0, 23.8, 26.0, 27.3, 32.1, 34.0, 35.4, 37.9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eye, this looks as if we should make 3 clusters: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FC6A2-A615-4D67-877A-90307651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666" y="2668927"/>
            <a:ext cx="8966803" cy="1093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A4992D-F7CA-4D01-9626-7508B7D03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665" y="4999167"/>
            <a:ext cx="9624551" cy="14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223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D760-49C7-41B1-833E-8BA9DA87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197"/>
            <a:ext cx="10515600" cy="40666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Steps to </a:t>
            </a:r>
            <a:r>
              <a:rPr lang="en-US" sz="3200" b="1" i="1" dirty="0">
                <a:solidFill>
                  <a:srgbClr val="0070C0"/>
                </a:solidFill>
              </a:rPr>
              <a:t>K</a:t>
            </a:r>
            <a:r>
              <a:rPr lang="en-US" sz="3200" b="1" dirty="0">
                <a:solidFill>
                  <a:srgbClr val="0070C0"/>
                </a:solidFill>
              </a:rPr>
              <a:t>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56185-203B-4C95-A4D7-D4641958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858"/>
            <a:ext cx="10515600" cy="59310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Step 1: Select the number of clusters, </a:t>
            </a:r>
            <a:r>
              <a:rPr lang="en-US" sz="2000" i="1" dirty="0">
                <a:solidFill>
                  <a:srgbClr val="FF0000"/>
                </a:solidFill>
              </a:rPr>
              <a:t>k.</a:t>
            </a:r>
          </a:p>
          <a:p>
            <a:pPr marL="0" indent="0">
              <a:buNone/>
            </a:pPr>
            <a:r>
              <a:rPr lang="en-US" sz="2000" dirty="0"/>
              <a:t>Start with </a:t>
            </a:r>
            <a:r>
              <a:rPr lang="en-US" sz="2000" i="1" dirty="0"/>
              <a:t>k</a:t>
            </a:r>
            <a:r>
              <a:rPr lang="en-US" sz="2000" dirty="0"/>
              <a:t> = 3. We want to identify 3 clusters. (Later: How to determine a good choice for </a:t>
            </a:r>
            <a:r>
              <a:rPr lang="en-US" sz="2000" i="1" dirty="0"/>
              <a:t>k.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Step 2: Randomly select 3 distinct data points; these are the initial guesses for the cluster centroids.</a:t>
            </a:r>
          </a:p>
          <a:p>
            <a:pPr marL="0" indent="0">
              <a:buNone/>
            </a:pPr>
            <a:r>
              <a:rPr lang="en-US" sz="2000" dirty="0"/>
              <a:t>Points selected: 9.5, 14.4, 26.0.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000" dirty="0">
                <a:solidFill>
                  <a:srgbClr val="FF0000"/>
                </a:solidFill>
              </a:rPr>
              <a:t>Step 3: Measure the distance between the 1</a:t>
            </a:r>
            <a:r>
              <a:rPr lang="en-US" sz="2000" baseline="30000" dirty="0">
                <a:solidFill>
                  <a:srgbClr val="FF0000"/>
                </a:solidFill>
              </a:rPr>
              <a:t>st</a:t>
            </a:r>
            <a:r>
              <a:rPr lang="en-US" sz="2000" dirty="0">
                <a:solidFill>
                  <a:srgbClr val="FF0000"/>
                </a:solidFill>
              </a:rPr>
              <a:t> point and the three initial cluster centroids.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Distance between 1</a:t>
            </a:r>
            <a:r>
              <a:rPr lang="en-US" sz="2000" baseline="30000" dirty="0"/>
              <a:t>st</a:t>
            </a:r>
            <a:r>
              <a:rPr lang="en-US" sz="2000" dirty="0"/>
              <a:t> point, 7.6, and blue cluster: 1.9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Distance between 1</a:t>
            </a:r>
            <a:r>
              <a:rPr lang="en-US" sz="2000" baseline="30000" dirty="0"/>
              <a:t>st</a:t>
            </a:r>
            <a:r>
              <a:rPr lang="en-US" sz="2000" dirty="0"/>
              <a:t> point and green cluster: 6.8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Distance between 1</a:t>
            </a:r>
            <a:r>
              <a:rPr lang="en-US" sz="2000" baseline="30000" dirty="0"/>
              <a:t>st</a:t>
            </a:r>
            <a:r>
              <a:rPr lang="en-US" sz="2000" dirty="0"/>
              <a:t> point and yellow cluster:18.4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Step 4: Assign points to nearest cluster. </a:t>
            </a:r>
          </a:p>
          <a:p>
            <a:pPr marL="0" indent="0">
              <a:buNone/>
            </a:pPr>
            <a:r>
              <a:rPr lang="en-US" sz="2000" dirty="0"/>
              <a:t>First point is assigned to </a:t>
            </a:r>
            <a:r>
              <a:rPr lang="en-US" sz="2000" dirty="0">
                <a:solidFill>
                  <a:srgbClr val="0070C0"/>
                </a:solidFill>
              </a:rPr>
              <a:t>blue</a:t>
            </a:r>
            <a:r>
              <a:rPr lang="en-US" sz="2000" dirty="0"/>
              <a:t> cluster.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24438-C8D7-404B-AE96-9DC20C15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10" y="2377605"/>
            <a:ext cx="6209524" cy="866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812DD5-77D6-4652-AF23-4CDBB521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72" y="5372332"/>
            <a:ext cx="6104762" cy="92381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D4D827-3208-4CFB-937D-F18411F9677E}"/>
              </a:ext>
            </a:extLst>
          </p:cNvPr>
          <p:cNvCxnSpPr/>
          <p:nvPr/>
        </p:nvCxnSpPr>
        <p:spPr>
          <a:xfrm flipH="1">
            <a:off x="1588655" y="5301673"/>
            <a:ext cx="2133600" cy="369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9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38BF-C68C-48E6-9856-DBEA0FFB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410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Continue Assigning Points to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C27A-9D9B-49E9-9E3C-347F7A94B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9" y="889233"/>
            <a:ext cx="10515600" cy="578840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Assign 2</a:t>
            </a:r>
            <a:r>
              <a:rPr lang="en-US" sz="2000" baseline="30000" dirty="0"/>
              <a:t>nd</a:t>
            </a:r>
            <a:r>
              <a:rPr lang="en-US" sz="2000" dirty="0"/>
              <a:t> point, 9.5, to blue cluster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Consider 3</a:t>
            </a:r>
            <a:r>
              <a:rPr lang="en-US" sz="2000" baseline="30000" dirty="0"/>
              <a:t>rd</a:t>
            </a:r>
            <a:r>
              <a:rPr lang="en-US" sz="2000" dirty="0"/>
              <a:t> point, 12.5: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Distance from blue cluster: 12.5 – 9.5 = 3.0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Distance from green cluster: 14.4 – 12.5 = 1.9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Distance from orange cluster: 26.0 – 9.5 = 13.5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Assign 3</a:t>
            </a:r>
            <a:r>
              <a:rPr lang="en-US" sz="2000" baseline="30000" dirty="0"/>
              <a:t>rd</a:t>
            </a:r>
            <a:r>
              <a:rPr lang="en-US" sz="2000" dirty="0"/>
              <a:t> point to green cluster.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7.6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9.5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12.5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50"/>
                </a:solidFill>
              </a:rPr>
              <a:t> 14.4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22.0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23.8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26.0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27.3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32.1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34.0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35.4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37.9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FF0000"/>
                </a:solidFill>
              </a:rPr>
              <a:t>Step 5: Calculate the mean of each cluster.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70C0"/>
                </a:solidFill>
              </a:rPr>
              <a:t>Blue</a:t>
            </a:r>
            <a:r>
              <a:rPr lang="en-US" sz="2000" dirty="0"/>
              <a:t> cluster mean: 8.55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</a:rPr>
              <a:t>Green</a:t>
            </a:r>
            <a:r>
              <a:rPr lang="en-US" sz="2000" dirty="0"/>
              <a:t> cluster mean: 13.45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2000" dirty="0"/>
              <a:t> cluster mean: 29.8125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3876D-4FD0-42CE-AFC3-394B19ACB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80" y="2811708"/>
            <a:ext cx="6561905" cy="1057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A76A1-3DBC-495D-B856-36C6EFAE9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57" y="5081502"/>
            <a:ext cx="8137606" cy="141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6989-B35F-4B5E-BB60-BDF57CD3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Second Iteration: repeat steps 3 - 5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E545C-A32E-4D6D-9BCC-BC107938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965199"/>
            <a:ext cx="10515600" cy="552767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Repeat the process in Steps 3 – 5 (measure and cluster) using the means as the centroid. </a:t>
            </a:r>
          </a:p>
          <a:p>
            <a:pPr marL="0" indent="0">
              <a:buNone/>
            </a:pPr>
            <a:r>
              <a:rPr lang="en-US" sz="2000" dirty="0"/>
              <a:t>For the second iteration, the clustering did not change from the initial clustering. So, we are done.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i="1" dirty="0"/>
              <a:t>k</a:t>
            </a:r>
            <a:r>
              <a:rPr lang="en-US" sz="2000" dirty="0"/>
              <a:t>-means clustering did a terrible job compared to what we did by eye. How do we know that it did a bad job?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We assess the quality of the clustering by adding up the variation within each cluster: Within Sum of Squares, WWS</a:t>
            </a:r>
          </a:p>
          <a:p>
            <a:pPr marL="0" indent="0">
              <a:buNone/>
            </a:pPr>
            <a:r>
              <a:rPr lang="en-US" sz="2000" dirty="0"/>
              <a:t>Blue cluster: (7.6 – 8.55)</a:t>
            </a:r>
            <a:r>
              <a:rPr lang="en-US" sz="2000" baseline="30000" dirty="0"/>
              <a:t>2</a:t>
            </a:r>
            <a:r>
              <a:rPr lang="en-US" sz="2000" dirty="0"/>
              <a:t> + (9.5 – 8.55)</a:t>
            </a:r>
            <a:r>
              <a:rPr lang="en-US" sz="2000" baseline="30000" dirty="0"/>
              <a:t>2</a:t>
            </a:r>
          </a:p>
          <a:p>
            <a:pPr marL="0" indent="0">
              <a:buNone/>
            </a:pPr>
            <a:r>
              <a:rPr lang="en-US" sz="2000" dirty="0"/>
              <a:t>Green cluster: (12.5 – 13.45)</a:t>
            </a:r>
            <a:r>
              <a:rPr lang="en-US" sz="2000" baseline="30000" dirty="0"/>
              <a:t>2</a:t>
            </a:r>
            <a:r>
              <a:rPr lang="en-US" sz="2000" dirty="0"/>
              <a:t> + (14.4 – 13.45)</a:t>
            </a:r>
            <a:r>
              <a:rPr lang="en-US" sz="2000" baseline="30000" dirty="0"/>
              <a:t>2</a:t>
            </a:r>
          </a:p>
          <a:p>
            <a:pPr marL="0" indent="0">
              <a:buNone/>
            </a:pPr>
            <a:r>
              <a:rPr lang="en-US" sz="2000" dirty="0"/>
              <a:t>Orange cluster: (22.0 – 29.8125)</a:t>
            </a:r>
            <a:r>
              <a:rPr lang="en-US" sz="2000" baseline="30000" dirty="0"/>
              <a:t>2</a:t>
            </a:r>
            <a:r>
              <a:rPr lang="en-US" sz="2000" dirty="0"/>
              <a:t> + (23.8 – 29.8125)</a:t>
            </a:r>
            <a:r>
              <a:rPr lang="en-US" sz="2000" baseline="30000" dirty="0"/>
              <a:t>2</a:t>
            </a:r>
            <a:r>
              <a:rPr lang="en-US" sz="2000" dirty="0"/>
              <a:t> + . . . + (37.9 – 29.8125)</a:t>
            </a:r>
            <a:r>
              <a:rPr lang="en-US" sz="2000" baseline="30000" dirty="0"/>
              <a:t>2</a:t>
            </a:r>
          </a:p>
          <a:p>
            <a:pPr marL="0" indent="0">
              <a:buNone/>
            </a:pPr>
            <a:r>
              <a:rPr lang="en-US" sz="2000" dirty="0"/>
              <a:t>Sum to get WSS = 241.0388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96CB9-39C3-4691-9BBD-FA35BC84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55" y="1776356"/>
            <a:ext cx="8702179" cy="14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3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92C0-FD6F-4F64-A700-ACF7FEE9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15"/>
            <a:ext cx="10515600" cy="49055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Repeat the process: initial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8D0F2-FED6-4E09-A21D-5435040A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653" y="590059"/>
            <a:ext cx="10515600" cy="539678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We keep track of the last cluster and its WSS. Then we start again by randomly selecting 3 initial cluster centroids from the data.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Step 2:</a:t>
            </a:r>
            <a:r>
              <a:rPr lang="en-US" sz="2000" dirty="0"/>
              <a:t> Random points: 22.0, 23.8,37.9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</a:rPr>
              <a:t>Steps 3 - 5: </a:t>
            </a:r>
            <a:r>
              <a:rPr lang="en-US" sz="2000" dirty="0"/>
              <a:t>Find distances between data points and centroids. Classify data into the clusters based on the smallest distance. Find the means of the data values in each cluster.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09924-5D80-4234-9B54-E8256E4F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3212"/>
            <a:ext cx="6628571" cy="704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BA1131-64DA-4998-9EF6-B40A1B34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926" y="3550845"/>
            <a:ext cx="6314286" cy="1076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5DBECC-5F1C-4CC0-8A6D-3FAB743FE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99576"/>
            <a:ext cx="4253213" cy="34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7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AC21-8161-4F71-A157-E6CC65FD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860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Repeat the process: 2</a:t>
            </a:r>
            <a:r>
              <a:rPr lang="en-US" sz="3200" b="1" baseline="30000" dirty="0">
                <a:solidFill>
                  <a:srgbClr val="0070C0"/>
                </a:solidFill>
              </a:rPr>
              <a:t>nd</a:t>
            </a:r>
            <a:r>
              <a:rPr lang="en-US" sz="3200" b="1" dirty="0">
                <a:solidFill>
                  <a:srgbClr val="0070C0"/>
                </a:solidFill>
              </a:rPr>
              <a:t> iteration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D71E4C-981E-4C8A-96B1-15B4D5D6D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249" y="933554"/>
            <a:ext cx="6314286" cy="1076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050D2C-17EE-4F2B-ADAD-418BBA8B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80" y="2117626"/>
            <a:ext cx="6066667" cy="1133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D5834-3188-4FC7-96CB-8FF17ABD0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05" y="2009744"/>
            <a:ext cx="3939428" cy="3216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B0C50-0515-4B9B-BF31-92BFA84C2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391" y="3153577"/>
            <a:ext cx="4744615" cy="3485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F91FA-777E-4A6B-9BEA-EFC768AEFC3E}"/>
              </a:ext>
            </a:extLst>
          </p:cNvPr>
          <p:cNvSpPr txBox="1"/>
          <p:nvPr/>
        </p:nvSpPr>
        <p:spPr>
          <a:xfrm>
            <a:off x="10050011" y="4488110"/>
            <a:ext cx="18222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change.</a:t>
            </a:r>
          </a:p>
          <a:p>
            <a:r>
              <a:rPr lang="en-US" dirty="0"/>
              <a:t>Stop.</a:t>
            </a:r>
          </a:p>
          <a:p>
            <a:r>
              <a:rPr lang="en-US" dirty="0"/>
              <a:t>Calculate WSS.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Better compared </a:t>
            </a:r>
          </a:p>
          <a:p>
            <a:r>
              <a:rPr lang="en-US" dirty="0">
                <a:solidFill>
                  <a:srgbClr val="FF0000"/>
                </a:solidFill>
              </a:rPr>
              <a:t>to WWS = 241.</a:t>
            </a:r>
          </a:p>
        </p:txBody>
      </p:sp>
    </p:spTree>
    <p:extLst>
      <p:ext uri="{BB962C8B-B14F-4D97-AF65-F5344CB8AC3E}">
        <p14:creationId xmlns:p14="http://schemas.microsoft.com/office/powerpoint/2010/main" val="18926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853B-A691-4B0C-B0B1-99C857E5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66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Repeat the process 3</a:t>
            </a:r>
            <a:r>
              <a:rPr lang="en-US" sz="3200" b="1" baseline="30000" dirty="0">
                <a:solidFill>
                  <a:srgbClr val="0070C0"/>
                </a:solidFill>
              </a:rPr>
              <a:t>rd</a:t>
            </a:r>
            <a:r>
              <a:rPr lang="en-US" sz="3200" b="1" dirty="0">
                <a:solidFill>
                  <a:srgbClr val="0070C0"/>
                </a:solidFill>
              </a:rPr>
              <a:t> time -- Competing against WSS: 241 and 63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316F-DE1D-4F0A-80BF-40282CC8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788"/>
            <a:ext cx="10515600" cy="5405175"/>
          </a:xfrm>
        </p:spPr>
        <p:txBody>
          <a:bodyPr/>
          <a:lstStyle/>
          <a:p>
            <a:r>
              <a:rPr lang="en-US" sz="2000" dirty="0"/>
              <a:t>Here’s the last stage of 3</a:t>
            </a:r>
            <a:r>
              <a:rPr lang="en-US" sz="2000" baseline="30000" dirty="0"/>
              <a:t>rd</a:t>
            </a:r>
            <a:r>
              <a:rPr lang="en-US" sz="2000" dirty="0"/>
              <a:t> try where clusters did not change.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5A477-D46D-4363-8611-1285CF7C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0122"/>
            <a:ext cx="8305800" cy="150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548F1-0879-47EF-8A50-D78760071EE7}"/>
              </a:ext>
            </a:extLst>
          </p:cNvPr>
          <p:cNvSpPr txBox="1"/>
          <p:nvPr/>
        </p:nvSpPr>
        <p:spPr>
          <a:xfrm>
            <a:off x="7241309" y="4627418"/>
            <a:ext cx="4387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again; </a:t>
            </a:r>
            <a:r>
              <a:rPr lang="en-US" i="1" dirty="0"/>
              <a:t>k</a:t>
            </a:r>
            <a:r>
              <a:rPr lang="en-US" dirty="0"/>
              <a:t>-means does as many repeats</a:t>
            </a:r>
          </a:p>
          <a:p>
            <a:r>
              <a:rPr lang="en-US" dirty="0"/>
              <a:t>as you tell it. So far, </a:t>
            </a:r>
            <a:r>
              <a:rPr lang="en-US" i="1" dirty="0"/>
              <a:t>k</a:t>
            </a:r>
            <a:r>
              <a:rPr lang="en-US" dirty="0"/>
              <a:t>-means knows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is the best overall.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244771-4A68-441D-8474-58BABA400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10613"/>
            <a:ext cx="5654879" cy="41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1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FC00-645E-4447-A8DA-38D199D0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8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How do you figure out what </a:t>
            </a:r>
            <a:r>
              <a:rPr lang="en-US" sz="3200" b="1" i="1" dirty="0">
                <a:solidFill>
                  <a:srgbClr val="0070C0"/>
                </a:solidFill>
              </a:rPr>
              <a:t>k</a:t>
            </a:r>
            <a:r>
              <a:rPr lang="en-US" sz="3200" b="1" dirty="0">
                <a:solidFill>
                  <a:srgbClr val="0070C0"/>
                </a:solidFill>
              </a:rPr>
              <a:t>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3F5C-2810-4CD7-A767-A6DAFB84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012"/>
            <a:ext cx="10515600" cy="5270951"/>
          </a:xfrm>
        </p:spPr>
        <p:txBody>
          <a:bodyPr>
            <a:normAutofit/>
          </a:bodyPr>
          <a:lstStyle/>
          <a:p>
            <a:r>
              <a:rPr lang="en-US" sz="2400" dirty="0"/>
              <a:t>What if we try a different value for </a:t>
            </a:r>
            <a:r>
              <a:rPr lang="en-US" sz="2400" i="1" dirty="0"/>
              <a:t>k</a:t>
            </a:r>
            <a:r>
              <a:rPr lang="en-US" sz="2400" dirty="0"/>
              <a:t>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Start with </a:t>
            </a:r>
            <a:r>
              <a:rPr lang="en-US" sz="2400" i="1" dirty="0">
                <a:solidFill>
                  <a:srgbClr val="FF0000"/>
                </a:solidFill>
              </a:rPr>
              <a:t>k</a:t>
            </a:r>
            <a:r>
              <a:rPr lang="en-US" sz="2400" dirty="0">
                <a:solidFill>
                  <a:srgbClr val="FF0000"/>
                </a:solidFill>
              </a:rPr>
              <a:t> = 1. </a:t>
            </a:r>
            <a:r>
              <a:rPr lang="en-US" sz="2400" dirty="0"/>
              <a:t>This is the worst case since every data point is together in one cluster. WSS = 1208.809 (Variance * 11).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Next try </a:t>
            </a:r>
            <a:r>
              <a:rPr lang="en-US" sz="2400" i="1" dirty="0">
                <a:solidFill>
                  <a:srgbClr val="FF0000"/>
                </a:solidFill>
              </a:rPr>
              <a:t>k </a:t>
            </a:r>
            <a:r>
              <a:rPr lang="en-US" sz="2400" dirty="0">
                <a:solidFill>
                  <a:srgbClr val="FF0000"/>
                </a:solidFill>
              </a:rPr>
              <a:t>= 2.                                                                                                   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</a:rPr>
              <a:t>                                                                                                                               Note: </a:t>
            </a:r>
            <a:r>
              <a:rPr lang="en-US" sz="2400" i="1" dirty="0">
                <a:solidFill>
                  <a:srgbClr val="7030A0"/>
                </a:solidFill>
              </a:rPr>
              <a:t>k</a:t>
            </a:r>
            <a:r>
              <a:rPr lang="en-US" sz="2400" dirty="0">
                <a:solidFill>
                  <a:srgbClr val="7030A0"/>
                </a:solidFill>
              </a:rPr>
              <a:t> =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7030A0"/>
                </a:solidFill>
              </a:rPr>
              <a:t>                                                                                                                                did better.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40E9E-8E90-4694-B74C-EC0ED54B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19" y="2643199"/>
            <a:ext cx="3581994" cy="3637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26B6E-31F1-493C-B829-7E0ED36C6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641" y="2643199"/>
            <a:ext cx="4410903" cy="393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867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823</Words>
  <Application>Microsoft Macintosh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Clustering</vt:lpstr>
      <vt:lpstr>K-Means Clustering (not to be confused with k-NN)</vt:lpstr>
      <vt:lpstr>Steps to K-Means Clustering</vt:lpstr>
      <vt:lpstr>Continue Assigning Points to Clusters</vt:lpstr>
      <vt:lpstr>Second Iteration: repeat steps 3 - 5</vt:lpstr>
      <vt:lpstr>Repeat the process: initial iteration</vt:lpstr>
      <vt:lpstr>Repeat the process: 2nd iteration</vt:lpstr>
      <vt:lpstr>Repeat the process 3rd time -- Competing against WSS: 241 and 63</vt:lpstr>
      <vt:lpstr>How do you figure out what k to use?</vt:lpstr>
      <vt:lpstr>Keep going, try k = 4</vt:lpstr>
      <vt:lpstr>Turning to R</vt:lpstr>
      <vt:lpstr>Choosing a value for k</vt:lpstr>
      <vt:lpstr>Higher dimensional data</vt:lpstr>
      <vt:lpstr>Return to iris data (4-dimensional features)</vt:lpstr>
      <vt:lpstr>Continuing with iris data; k = 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Davis,Marsha J.(Mathematical Sciences)</dc:creator>
  <cp:lastModifiedBy>Villegas,Juan G.(Student)</cp:lastModifiedBy>
  <cp:revision>7</cp:revision>
  <cp:lastPrinted>2022-04-10T15:45:48Z</cp:lastPrinted>
  <dcterms:created xsi:type="dcterms:W3CDTF">2022-04-09T17:09:07Z</dcterms:created>
  <dcterms:modified xsi:type="dcterms:W3CDTF">2022-04-15T04:46:29Z</dcterms:modified>
</cp:coreProperties>
</file>