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43AB-3D68-49BC-B530-55198D3E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BD08B-374E-4738-ABAB-2692F7088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1FE9-5962-4BB9-A680-A90F84E4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02B3-6C14-4E33-AA76-788A095E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B7E6-A030-43D3-9C1C-71099644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B9FF-9AD6-409E-85E6-BCCED79A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3A9D3-7406-4C41-849F-7A27C6496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C973-E706-4C3F-9BEE-278D07E8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F16D7-1B42-4BEE-BB39-B0F5DE24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B169-9E90-4AA8-8395-435DD5F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FDB8-6449-4D9F-8154-F3BBD6938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DA000-EE5F-4EAD-ADC4-3936FAE21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0334-717F-4E91-9878-877AAE59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C77F-D6D1-4DD9-886F-B6843AE2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405E-CCE0-45C0-8CEB-9A3DD9DE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9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150-081E-4D6F-B902-01AB7BEA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2008-027E-4C10-ACB8-89823640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4CA3-CC81-42B6-847B-B4198959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A5C5-6147-4215-A34B-3E9F7E0F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9FDF-D4D8-4CC5-B1EC-E54E37BE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4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B9E-4BFF-43DA-8317-4054414C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2322-CEE5-4252-B3F1-795B3CEB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5360-ED01-4750-9FDB-75BDFE3B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4121-B58B-45F0-8E7A-81F10E4D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F06D-9A0D-4C82-909B-1D7D2BA6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8E27-B804-4AE1-8E8D-80915FAF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5B0A-F0B9-4AAE-82B5-F34BD954B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6E20A-F589-4715-8E5D-B7E27862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E5740-46FB-48FF-8757-8FFBFA78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0F428-42CF-4A52-AF61-E6B9740A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57B59-07F7-456A-A98A-9B54EFE9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05D6-9917-48F3-A9E4-86DD2DA6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5A6B7-AC25-47A9-BAC1-CCAD423F7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4365-6778-4D0A-A78E-BEA0397A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AC7EA-6903-4A13-BFD7-08E19FE0E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0B7F-CF06-49AE-8DB3-E029B87EE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CFC53-2F58-4F33-99C6-F5A49069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E1A3-75E0-405E-A317-4A6DC9B2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328F8-D2E5-4D64-A0AF-38C6F10C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284E-E7E2-48E4-B705-6E6E9EF4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7E258-8C37-4039-A888-164A465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BD16C-5E98-4178-9284-E9083AAE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12BE-6925-4FCA-B58F-3571A634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9BBE16-B86E-4B72-928B-943D4887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83331-47A3-4FCA-914E-2E6114F0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9E02-6700-49B5-A6BD-D8D790CA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3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2C6B-B4EE-4DDA-B583-8F1B77D0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EBC0-A048-4994-BDC1-BA89C5EE7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98F76-33E1-44F4-B41E-32AD635C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A435-A313-4B7E-BFF2-64FC2EBC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6D28E-BB28-4C3A-A7B7-3171A652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D8B19-DADE-4D21-917D-00B9E589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ADFA-4A4F-4EC8-B469-2A71A767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00233-CF0C-4C16-9D99-BF3DAC751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2B25-24AD-4606-98F6-7A81BD556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9B972-7A5C-45EE-AE75-7A150FB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CA74-FE54-4B50-B726-883E9B2F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C1F2-F090-4FC8-AE69-6D64D464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B4DFF-73CB-4A06-B72C-DCCE4C57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3EED-C459-4135-A063-C140E8DC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2A9A-6BE2-4579-9EFD-8F5315F10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F218-EB75-4DDA-A8C6-812855F78716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9B41-1016-4865-A97F-36AAABCFA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7D50-78DF-459A-854B-3AC0BCC0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786D-39C5-4B0E-8E8F-D77A058D1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uc-r.github.io/hc_cluste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C9D5-939C-433D-A917-FA5198784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EC74E-38F8-4641-A1AB-24BF21E5D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1495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EDA0-F768-44D9-BBBB-1EA72422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iris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E53CF-0458-45D2-93CC-FC8EE229A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94578"/>
            <a:ext cx="4046638" cy="225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33539-6B23-4F88-9223-D30E32899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18586"/>
            <a:ext cx="9253539" cy="29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7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ABDFFA-8AED-48FE-8B44-A34917418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11" y="588994"/>
            <a:ext cx="10478369" cy="407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2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602DD-0D3B-49AB-9D50-8987405E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668"/>
            <a:ext cx="12192000" cy="443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AEFB0-6776-4607-BACE-8FA212B1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" y="455567"/>
            <a:ext cx="5483142" cy="803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CBE7E-02E1-4565-964B-B5618D52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4246"/>
            <a:ext cx="12192000" cy="51226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F6C7AF-0147-4937-B8B0-4A9E6DD30395}"/>
              </a:ext>
            </a:extLst>
          </p:cNvPr>
          <p:cNvSpPr/>
          <p:nvPr/>
        </p:nvSpPr>
        <p:spPr>
          <a:xfrm>
            <a:off x="1110343" y="2957804"/>
            <a:ext cx="5281126" cy="267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C3174-1097-4337-8EE0-6284C5C7B6B9}"/>
              </a:ext>
            </a:extLst>
          </p:cNvPr>
          <p:cNvSpPr/>
          <p:nvPr/>
        </p:nvSpPr>
        <p:spPr>
          <a:xfrm>
            <a:off x="6459523" y="2957804"/>
            <a:ext cx="1585519" cy="26778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FCADC6-9219-42B4-BF61-7AD8F49CA78A}"/>
              </a:ext>
            </a:extLst>
          </p:cNvPr>
          <p:cNvSpPr/>
          <p:nvPr/>
        </p:nvSpPr>
        <p:spPr>
          <a:xfrm>
            <a:off x="8045042" y="2957804"/>
            <a:ext cx="3372375" cy="26778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4D9B2F-9E90-4BAC-9ABF-D2206F1FFEC7}"/>
              </a:ext>
            </a:extLst>
          </p:cNvPr>
          <p:cNvCxnSpPr/>
          <p:nvPr/>
        </p:nvCxnSpPr>
        <p:spPr>
          <a:xfrm>
            <a:off x="8045042" y="2957804"/>
            <a:ext cx="0" cy="267788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9202E-DF97-4840-BD2D-34C19B14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2" y="306064"/>
            <a:ext cx="6850390" cy="926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639243-BD8A-4952-BB9D-8125F223D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7655"/>
            <a:ext cx="12192000" cy="51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84F51-2862-44A0-AAA8-B8BE9D18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8" y="269043"/>
            <a:ext cx="8971344" cy="846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39AF6-4C72-445F-A96C-9373D467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" y="1180985"/>
            <a:ext cx="11605588" cy="49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883B2-085E-4CF0-A40C-CEC47D39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9" y="325719"/>
            <a:ext cx="8955892" cy="101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CEA84-CEFF-4DE5-8D0C-48BA0F97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08" y="1342238"/>
            <a:ext cx="6834297" cy="52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7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733F-180D-4FE3-839A-52196CA3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Comparing to k-means clustering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69DC8D-0E67-4F0E-B00C-1C017331E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5943598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E00B5-AC52-42BF-9C62-E36C03664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40" y="2649152"/>
            <a:ext cx="4758515" cy="1931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43781-D785-4489-937D-C9B8CF7A4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142" y="2929295"/>
            <a:ext cx="481965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AFEA71-D20C-4107-9906-8CDEF4EB6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015" y="2267922"/>
            <a:ext cx="2668610" cy="381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EF1F99-6217-4F77-9512-03D752106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405" y="2389816"/>
            <a:ext cx="2472851" cy="5729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39AC85-6935-45FB-93FE-B721F76920C8}"/>
              </a:ext>
            </a:extLst>
          </p:cNvPr>
          <p:cNvCxnSpPr/>
          <p:nvPr/>
        </p:nvCxnSpPr>
        <p:spPr>
          <a:xfrm>
            <a:off x="2709644" y="4500920"/>
            <a:ext cx="0" cy="2975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DA491-1F71-4F28-AFB9-1D050D3CB756}"/>
              </a:ext>
            </a:extLst>
          </p:cNvPr>
          <p:cNvCxnSpPr/>
          <p:nvPr/>
        </p:nvCxnSpPr>
        <p:spPr>
          <a:xfrm>
            <a:off x="2709644" y="4798503"/>
            <a:ext cx="54025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DB18CC-9B25-4F80-97E5-475C4469A5E2}"/>
              </a:ext>
            </a:extLst>
          </p:cNvPr>
          <p:cNvCxnSpPr/>
          <p:nvPr/>
        </p:nvCxnSpPr>
        <p:spPr>
          <a:xfrm flipV="1">
            <a:off x="8112154" y="4500920"/>
            <a:ext cx="0" cy="297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A698CB-67FD-46C7-A879-E18E26477360}"/>
              </a:ext>
            </a:extLst>
          </p:cNvPr>
          <p:cNvSpPr txBox="1"/>
          <p:nvPr/>
        </p:nvSpPr>
        <p:spPr>
          <a:xfrm>
            <a:off x="7109828" y="4929684"/>
            <a:ext cx="2004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numbers in </a:t>
            </a:r>
          </a:p>
          <a:p>
            <a:r>
              <a:rPr lang="en-US" dirty="0">
                <a:solidFill>
                  <a:srgbClr val="FF0000"/>
                </a:solidFill>
              </a:rPr>
              <a:t>reverse order</a:t>
            </a:r>
          </a:p>
          <a:p>
            <a:r>
              <a:rPr lang="en-US" dirty="0">
                <a:solidFill>
                  <a:srgbClr val="FF0000"/>
                </a:solidFill>
              </a:rPr>
              <a:t>1 -&gt; 3, 2 -&gt; 2, 3 -&gt;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73B36D-555D-470E-86A2-634D1263DC4A}"/>
              </a:ext>
            </a:extLst>
          </p:cNvPr>
          <p:cNvSpPr/>
          <p:nvPr/>
        </p:nvSpPr>
        <p:spPr>
          <a:xfrm>
            <a:off x="1073791" y="3842158"/>
            <a:ext cx="2567029" cy="20972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4025-482D-42CC-8346-186A943C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Different linkage options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0995E7-1A0A-46DC-AC85-3D0FBFB9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71" y="822122"/>
            <a:ext cx="6620487" cy="5401882"/>
          </a:xfrm>
        </p:spPr>
      </p:pic>
    </p:spTree>
    <p:extLst>
      <p:ext uri="{BB962C8B-B14F-4D97-AF65-F5344CB8AC3E}">
        <p14:creationId xmlns:p14="http://schemas.microsoft.com/office/powerpoint/2010/main" val="4287137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1CE8-E828-4FAB-8904-BC154202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86"/>
            <a:ext cx="10515600" cy="79839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hlinkClick r:id="rId2"/>
              </a:rPr>
              <a:t>https://uc-r.github.io/hc_clustering</a:t>
            </a:r>
            <a:r>
              <a:rPr lang="en-US" sz="3200" b="1" dirty="0">
                <a:solidFill>
                  <a:srgbClr val="0070C0"/>
                </a:solidFill>
              </a:rPr>
              <a:t>  (</a:t>
            </a:r>
            <a:r>
              <a:rPr lang="en-US" sz="3200" b="1" dirty="0" err="1">
                <a:solidFill>
                  <a:srgbClr val="0070C0"/>
                </a:solidFill>
              </a:rPr>
              <a:t>USArrests</a:t>
            </a:r>
            <a:r>
              <a:rPr lang="en-US" sz="3200" b="1" dirty="0">
                <a:solidFill>
                  <a:srgbClr val="0070C0"/>
                </a:solidFill>
              </a:rPr>
              <a:t>, statistics in arrests per 100,000 residents  in each of 50 US states)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16B2A6-94AD-45D6-8229-64192A29F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31246"/>
            <a:ext cx="3878508" cy="143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31734-E22D-47D6-A6AE-A5ACE027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89" y="3188036"/>
            <a:ext cx="8484716" cy="2111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7F154-572D-4D60-9F87-40BB39B1E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472" y="1212979"/>
            <a:ext cx="7614406" cy="1856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430B6A-8741-412C-A698-28435680A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89" y="5512758"/>
            <a:ext cx="6599192" cy="9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6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22E-78FE-4111-A16B-B0CB7783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03"/>
            <a:ext cx="10515600" cy="6247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iris data and </a:t>
            </a:r>
            <a:r>
              <a:rPr lang="en-US" sz="3200" b="1" i="1" dirty="0">
                <a:solidFill>
                  <a:srgbClr val="0070C0"/>
                </a:solidFill>
              </a:rPr>
              <a:t>k</a:t>
            </a:r>
            <a:r>
              <a:rPr lang="en-US" sz="3200" b="1" dirty="0">
                <a:solidFill>
                  <a:srgbClr val="0070C0"/>
                </a:solidFill>
              </a:rPr>
              <a:t>-means clustering, </a:t>
            </a:r>
            <a:r>
              <a:rPr lang="en-US" sz="3200" b="1" i="1" dirty="0">
                <a:solidFill>
                  <a:srgbClr val="0070C0"/>
                </a:solidFill>
              </a:rPr>
              <a:t>k</a:t>
            </a:r>
            <a:r>
              <a:rPr lang="en-US" sz="3200" b="1" dirty="0">
                <a:solidFill>
                  <a:srgbClr val="0070C0"/>
                </a:solidFill>
              </a:rPr>
              <a:t> =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274425-F4B3-49AD-970D-16B03F212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71" y="1027322"/>
            <a:ext cx="10533576" cy="44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3964F-E2C6-4B73-9AC2-A9180E90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97"/>
            <a:ext cx="12107327" cy="66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8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39F6B-89D0-4C8B-80C5-C9C4BCF2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1" y="234042"/>
            <a:ext cx="4786217" cy="736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009B9-C756-48FB-99E9-96B2204C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8" y="1051857"/>
            <a:ext cx="11333900" cy="53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C2B953-F104-4608-9073-4783C777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4" y="272003"/>
            <a:ext cx="9049335" cy="56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FC3AC-77D7-4225-8609-22508EAEE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4" y="882817"/>
            <a:ext cx="10301556" cy="57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8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E6D0-CE0D-4DA5-A411-8DD74B20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Elbow Method: determining number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DDC38-F5FF-445F-94FB-8B68692FC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47288"/>
            <a:ext cx="8577427" cy="48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DF702B-B8C0-42E2-A678-0206DFAE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38" y="1329450"/>
            <a:ext cx="6818460" cy="5271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A0E7E-E183-4EBA-B569-466929C108CF}"/>
              </a:ext>
            </a:extLst>
          </p:cNvPr>
          <p:cNvSpPr txBox="1"/>
          <p:nvPr/>
        </p:nvSpPr>
        <p:spPr>
          <a:xfrm>
            <a:off x="4301412" y="515471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</a:t>
            </a:r>
          </a:p>
        </p:txBody>
      </p:sp>
    </p:spTree>
    <p:extLst>
      <p:ext uri="{BB962C8B-B14F-4D97-AF65-F5344CB8AC3E}">
        <p14:creationId xmlns:p14="http://schemas.microsoft.com/office/powerpoint/2010/main" val="282226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B91C-C0B6-42BB-BEFC-78784CAC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139148"/>
            <a:ext cx="10515600" cy="6381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New flower to classify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D20F6-8C7E-4BCE-80F4-56917BD2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06507"/>
            <a:ext cx="10515600" cy="5870713"/>
          </a:xfrm>
        </p:spPr>
        <p:txBody>
          <a:bodyPr/>
          <a:lstStyle/>
          <a:p>
            <a:r>
              <a:rPr lang="en-US" sz="2000" dirty="0"/>
              <a:t>New flower: </a:t>
            </a:r>
          </a:p>
          <a:p>
            <a:pPr marL="0" indent="0">
              <a:buNone/>
            </a:pPr>
            <a:r>
              <a:rPr lang="en-US" sz="2000" dirty="0"/>
              <a:t>Sepal Length 5.1, Sepal Width 3.7, Petal Length 1.5, Petal Width 2.0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First, need to scale these data, using same transformation used initially. </a:t>
            </a:r>
          </a:p>
          <a:p>
            <a:pPr marL="0" indent="0">
              <a:buNone/>
            </a:pPr>
            <a:r>
              <a:rPr lang="en-US" sz="2000" dirty="0"/>
              <a:t>        SL = -0.8976739, SW = 1.474458, PL = -1.279104, PW = 1.050416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A1074-0366-4278-BE0F-A9B02C4E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8" y="1515390"/>
            <a:ext cx="6628183" cy="1445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5F71C-B26B-4E27-862A-D20428AC5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32" y="3887633"/>
            <a:ext cx="5851226" cy="93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7F822-42E0-42F8-AD2B-3904B2BC1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47" y="3897021"/>
            <a:ext cx="4933673" cy="1627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BC2527-E17F-416F-8D78-A30A159B6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07" y="4842311"/>
            <a:ext cx="4882278" cy="162742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99E9EF-AE49-4D59-9942-0E251AFF643E}"/>
              </a:ext>
            </a:extLst>
          </p:cNvPr>
          <p:cNvSpPr/>
          <p:nvPr/>
        </p:nvSpPr>
        <p:spPr>
          <a:xfrm>
            <a:off x="1300294" y="5654180"/>
            <a:ext cx="2382473" cy="24328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A380E7-8717-41ED-8208-078E2E46B17B}"/>
              </a:ext>
            </a:extLst>
          </p:cNvPr>
          <p:cNvCxnSpPr/>
          <p:nvPr/>
        </p:nvCxnSpPr>
        <p:spPr>
          <a:xfrm flipH="1">
            <a:off x="3758268" y="5342610"/>
            <a:ext cx="6686026" cy="40339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2BD7FA-6D75-4AD5-ABE0-70BAFE5D1A94}"/>
              </a:ext>
            </a:extLst>
          </p:cNvPr>
          <p:cNvSpPr/>
          <p:nvPr/>
        </p:nvSpPr>
        <p:spPr>
          <a:xfrm>
            <a:off x="9764785" y="5117284"/>
            <a:ext cx="1124125" cy="22532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7E5B-D43B-46D1-AB72-255BAA93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More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6C78E-019B-4EF4-908B-F32B899C3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7" y="830510"/>
            <a:ext cx="10496425" cy="4897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446F-5C0F-4413-BF77-CE8E21C3190F}"/>
              </a:ext>
            </a:extLst>
          </p:cNvPr>
          <p:cNvSpPr txBox="1"/>
          <p:nvPr/>
        </p:nvSpPr>
        <p:spPr>
          <a:xfrm>
            <a:off x="1057013" y="6031684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Bottom-up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681D0-A925-4CA7-89C1-932379EBA530}"/>
              </a:ext>
            </a:extLst>
          </p:cNvPr>
          <p:cNvSpPr/>
          <p:nvPr/>
        </p:nvSpPr>
        <p:spPr>
          <a:xfrm>
            <a:off x="1132514" y="6031684"/>
            <a:ext cx="204277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BF5542-7A35-4275-B527-B94B798C380D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055303" y="5727700"/>
            <a:ext cx="98597" cy="303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0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C52F-BB7E-437B-9579-9C0BA911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Bottom-up approach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2AF143-3084-470D-8032-AA3E23675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04" y="838200"/>
            <a:ext cx="6651835" cy="38608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1B5E83B-340A-4CE3-BC7C-ACCEC3F003C4}"/>
              </a:ext>
            </a:extLst>
          </p:cNvPr>
          <p:cNvSpPr/>
          <p:nvPr/>
        </p:nvSpPr>
        <p:spPr>
          <a:xfrm>
            <a:off x="1460500" y="3543300"/>
            <a:ext cx="812800" cy="8128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8926A7-6C23-45A0-BD98-217E7BF5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50" y="2238374"/>
            <a:ext cx="3829050" cy="37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8E72C3-ABAF-4200-9509-1FAC273B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The next two clusters/datapoints are merged. Tree like structure called </a:t>
            </a:r>
            <a:r>
              <a:rPr lang="en-US" sz="3200" b="1" dirty="0" err="1">
                <a:solidFill>
                  <a:srgbClr val="FF0000"/>
                </a:solidFill>
              </a:rPr>
              <a:t>Denogram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E5F4C1-B6C6-440D-8643-0F8C4F976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" y="1423194"/>
            <a:ext cx="8096250" cy="46005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A04262E-6395-4E4D-9C77-7A50DEFDF09C}"/>
              </a:ext>
            </a:extLst>
          </p:cNvPr>
          <p:cNvSpPr/>
          <p:nvPr/>
        </p:nvSpPr>
        <p:spPr>
          <a:xfrm>
            <a:off x="1435100" y="4465637"/>
            <a:ext cx="1092200" cy="10922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981C66-0EDA-4731-BE4E-159D9D9E92F9}"/>
              </a:ext>
            </a:extLst>
          </p:cNvPr>
          <p:cNvSpPr/>
          <p:nvPr/>
        </p:nvSpPr>
        <p:spPr>
          <a:xfrm>
            <a:off x="6342063" y="2243535"/>
            <a:ext cx="1773238" cy="1922065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0B879-3457-4F1A-BADB-B0286596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1" y="2463867"/>
            <a:ext cx="3670234" cy="36702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52050B9-2DA5-41BE-BD0B-E580046592B1}"/>
              </a:ext>
            </a:extLst>
          </p:cNvPr>
          <p:cNvSpPr/>
          <p:nvPr/>
        </p:nvSpPr>
        <p:spPr>
          <a:xfrm>
            <a:off x="3606800" y="1580356"/>
            <a:ext cx="2243138" cy="773179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CAD8-897D-4F0E-AE22-A88A32ED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The nearest clusters are merged.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A2193-0A46-4141-AA96-8B7D9BA70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" y="1054100"/>
            <a:ext cx="8096250" cy="45243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7E215EE-24B1-4DCE-A736-B35EB16EC56D}"/>
              </a:ext>
            </a:extLst>
          </p:cNvPr>
          <p:cNvSpPr/>
          <p:nvPr/>
        </p:nvSpPr>
        <p:spPr>
          <a:xfrm>
            <a:off x="2832100" y="1081087"/>
            <a:ext cx="5207000" cy="2235200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760C32-1113-4E98-AC57-B1C9E37C00A3}"/>
              </a:ext>
            </a:extLst>
          </p:cNvPr>
          <p:cNvSpPr/>
          <p:nvPr/>
        </p:nvSpPr>
        <p:spPr>
          <a:xfrm>
            <a:off x="1422400" y="4064000"/>
            <a:ext cx="990600" cy="9906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6DDDA2-BB50-442E-8821-C1F54207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2455999"/>
            <a:ext cx="3860800" cy="37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2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DDE3-2518-462E-A956-48E24AF5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Final Step: Merging last two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D18CF-D91A-4582-870A-3983CD338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98" y="1003300"/>
            <a:ext cx="7786604" cy="435133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F095A6B-C980-47C5-8F57-F34D8C959071}"/>
              </a:ext>
            </a:extLst>
          </p:cNvPr>
          <p:cNvSpPr/>
          <p:nvPr/>
        </p:nvSpPr>
        <p:spPr>
          <a:xfrm>
            <a:off x="1106404" y="901700"/>
            <a:ext cx="7130298" cy="4351338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0D3478-2629-4F9E-A5B2-11FC66F8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02" y="2652852"/>
            <a:ext cx="3790198" cy="37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8158BA-2EEB-465A-80D1-FB153B45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Hierarchical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CEF94-7CB9-42B8-A924-836AA8F1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089025"/>
            <a:ext cx="10515600" cy="4351338"/>
          </a:xfrm>
        </p:spPr>
        <p:txBody>
          <a:bodyPr/>
          <a:lstStyle/>
          <a:p>
            <a:r>
              <a:rPr lang="en-US" dirty="0"/>
              <a:t>Alternative to </a:t>
            </a:r>
            <a:r>
              <a:rPr lang="en-US" i="1" dirty="0"/>
              <a:t>k</a:t>
            </a:r>
            <a:r>
              <a:rPr lang="en-US" dirty="0"/>
              <a:t>-means clustering algorithm</a:t>
            </a:r>
          </a:p>
          <a:p>
            <a:r>
              <a:rPr lang="en-US" dirty="0"/>
              <a:t>Does not require pre-specified number of clusters (but can choose a limit)</a:t>
            </a:r>
          </a:p>
          <a:p>
            <a:r>
              <a:rPr lang="en-US" dirty="0"/>
              <a:t>Can specify what distance metric to use</a:t>
            </a:r>
          </a:p>
          <a:p>
            <a:r>
              <a:rPr lang="en-US" dirty="0"/>
              <a:t>Can specify “linking”</a:t>
            </a:r>
          </a:p>
          <a:p>
            <a:pPr marL="457200" indent="0">
              <a:spcBef>
                <a:spcPts val="0"/>
              </a:spcBef>
              <a:buNone/>
            </a:pPr>
            <a:r>
              <a:rPr lang="en-US" dirty="0"/>
              <a:t>Centroid Linkage Clustering: Calculate the centroid within each cluster and use the distance between each centroid to determine whether to merge two clusters.</a:t>
            </a:r>
          </a:p>
          <a:p>
            <a:r>
              <a:rPr lang="en-US" dirty="0"/>
              <a:t>To interpret, helpful to have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95280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228</Words>
  <Application>Microsoft Macintosh PowerPoint</Application>
  <PresentationFormat>Widescreen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Clustering</vt:lpstr>
      <vt:lpstr>Return to iris data and k-means clustering, k = 3</vt:lpstr>
      <vt:lpstr>New flower to classify</vt:lpstr>
      <vt:lpstr>More Clustering</vt:lpstr>
      <vt:lpstr>Bottom-up approach</vt:lpstr>
      <vt:lpstr>The next two clusters/datapoints are merged. Tree like structure called Denogram.</vt:lpstr>
      <vt:lpstr>The nearest clusters are merged.  </vt:lpstr>
      <vt:lpstr>Final Step: Merging last two clusters</vt:lpstr>
      <vt:lpstr>Hierarchical Clustering</vt:lpstr>
      <vt:lpstr>Return to iris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to k-means clustering </vt:lpstr>
      <vt:lpstr>Different linkage options</vt:lpstr>
      <vt:lpstr>https://uc-r.github.io/hc_clustering  (USArrests, statistics in arrests per 100,000 residents  in each of 50 US states)</vt:lpstr>
      <vt:lpstr>PowerPoint Presentation</vt:lpstr>
      <vt:lpstr>PowerPoint Presentation</vt:lpstr>
      <vt:lpstr>PowerPoint Presentation</vt:lpstr>
      <vt:lpstr>Elbow Method: determining number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Davis,Marsha J.(Mathematical Sciences)</dc:creator>
  <cp:lastModifiedBy>Villegas,Juan G.(Student)</cp:lastModifiedBy>
  <cp:revision>4</cp:revision>
  <cp:lastPrinted>2022-04-14T02:38:47Z</cp:lastPrinted>
  <dcterms:created xsi:type="dcterms:W3CDTF">2022-04-13T14:10:36Z</dcterms:created>
  <dcterms:modified xsi:type="dcterms:W3CDTF">2022-04-15T04:45:58Z</dcterms:modified>
</cp:coreProperties>
</file>