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2" r:id="rId10"/>
    <p:sldId id="270" r:id="rId11"/>
    <p:sldId id="271" r:id="rId12"/>
    <p:sldId id="274" r:id="rId13"/>
    <p:sldId id="277" r:id="rId14"/>
    <p:sldId id="278" r:id="rId15"/>
    <p:sldId id="276" r:id="rId16"/>
    <p:sldId id="26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7AA2-84D5-43C2-B84D-8C7D65895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D9395-9AD4-4CC2-B23B-C1C9DB57F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F19B-903F-49E2-B3A3-572B55B0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B827-F225-4E3F-9668-D29CA909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B9B1-BC9B-45BD-901B-F427E2E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D86-DB4B-4A6A-A718-4B07AEBC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A0932-DDF9-4997-B59A-83260648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B197-CBDF-4354-A3F3-C647F99C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F4121-68B0-4F0B-816A-D8B2831F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A79D-763C-4F4F-A50C-ACF7CCB7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74EF1-1B6A-4926-A631-AC0CB1A4B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7956B-35D6-4B4C-9C15-A718DCEB4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B29A-195F-4BCD-AC0F-CAF0249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48D1-8442-439E-9E5E-E3820B6E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223D-F822-4CCB-81B5-03E2BFA9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885E-202D-4318-A493-5CA8D332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C27C-F5F0-478B-9462-D7E573E9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3232-9D80-450B-B58A-5B2AC102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8C94-9461-434F-8F92-5E6B4531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3470-40FE-4776-ABE9-D45C15E1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A1AF-B7B9-4526-8A22-628F688B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AB1D5-3BF6-48FC-9784-BAB7D4FC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D243-2FA5-4EDE-8BF5-310A5388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3EA3-B1CC-4A7B-8E7D-535EB0D9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75D6-6A99-49ED-A297-DCF253E6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B6C-ED47-4738-987E-244808E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FC30-F550-4E59-A235-EF220E5E0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FADD-8237-4AC8-B6D7-225C8A1A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02159-E98D-47BB-9472-EE1AD773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904F0-093D-4EEA-93B8-173EAEB2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662A-6791-4CD5-8A3F-895CF2B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A3C9-7AB5-4ED8-A1FB-5562493F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2D98E-4245-4AE3-AD1C-12D60C80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3F87-1B52-4CE8-A906-6B2F32F1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EF17A-3FC8-4755-A57A-D39803B4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407F3-DD2B-46DD-A929-D17091DA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D422F-6E0A-4284-94A7-FE9CD946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EEAD5-AAA0-45D8-A969-0A5979A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F0C1-145C-4696-92E5-8818EC0F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E1D-4A6C-4C4D-92E1-41E869D9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340B8-CBDB-4B02-9650-913DC2D4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C7AF2-5D1C-4430-A0BF-8611902E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523D7-60B3-4E71-9E92-27CF447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E611D-E8ED-41E8-8AED-2EDFFB72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33563-A95C-4809-B109-AE04471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10CC-8FC7-4738-B226-45D194CF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FFA4-2905-417F-9F42-ADCB5414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DF8-6B96-4A56-91C0-C33D0966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2050A-CBBA-4F7A-95DB-B9B2B271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8A15F-4050-4B5C-800D-AFD9A376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05C54-49FA-4BD5-B8F7-B94BC64D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0C25-282D-4593-BACF-3E54D02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665C-79F0-4725-975F-E4129ED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C371C-83B3-4B07-92D1-90AC590F5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40CE-8BE1-47EF-AA88-F121BECC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27BF-FB59-4653-BC1E-8246A3C8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C8A0-910F-490B-95DA-51210608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C739C-F1B4-4D30-92F1-2C311DD2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945F6-2878-4281-9DF1-98A1A66C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FA8B5-8F51-4EE5-8235-8CD8153B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B73A-BA79-4C8B-B16E-D769577D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72E3-B534-4E50-B69F-9B10A80C4B71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E893-6B96-4115-A763-08B13B384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444B-C43D-44A8-AF01-683D8275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5WurXNec7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8B42-4A6F-4240-9F5C-45D8363EB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Association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491F3-E238-45DF-A47C-66FB58A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Market 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206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How does the Apriori principle work?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771038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93" y="4292084"/>
            <a:ext cx="2505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7E2E0C-26CD-4646-971B-C6CB5D4A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871" y="66827"/>
            <a:ext cx="2954970" cy="278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0015A-6F24-4052-A522-29D30B84C52F}"/>
              </a:ext>
            </a:extLst>
          </p:cNvPr>
          <p:cNvSpPr txBox="1"/>
          <p:nvPr/>
        </p:nvSpPr>
        <p:spPr>
          <a:xfrm>
            <a:off x="3055187" y="499693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(.4)(8) = 3.2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07EA8-4F5A-4D02-B83B-F6BFA760588E}"/>
              </a:ext>
            </a:extLst>
          </p:cNvPr>
          <p:cNvSpPr/>
          <p:nvPr/>
        </p:nvSpPr>
        <p:spPr>
          <a:xfrm>
            <a:off x="2438400" y="1874520"/>
            <a:ext cx="1475231" cy="1655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3A29-B988-4AE6-8EFC-C6BEBE3222D0}"/>
              </a:ext>
            </a:extLst>
          </p:cNvPr>
          <p:cNvSpPr txBox="1"/>
          <p:nvPr/>
        </p:nvSpPr>
        <p:spPr>
          <a:xfrm>
            <a:off x="5294376" y="5366266"/>
            <a:ext cx="4506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Bread,Peanuts</a:t>
            </a:r>
            <a:r>
              <a:rPr lang="en-US" dirty="0"/>
              <a:t>}  TID: 1</a:t>
            </a:r>
          </a:p>
          <a:p>
            <a:r>
              <a:rPr lang="en-US" dirty="0"/>
              <a:t>{</a:t>
            </a:r>
            <a:r>
              <a:rPr lang="en-US" dirty="0" err="1"/>
              <a:t>Bread,Milk</a:t>
            </a:r>
            <a:r>
              <a:rPr lang="en-US" dirty="0"/>
              <a:t>} TID: 1, 2, 5</a:t>
            </a:r>
          </a:p>
          <a:p>
            <a:r>
              <a:rPr lang="en-US" dirty="0"/>
              <a:t>{Bread, Fruit} TID: 1, 2</a:t>
            </a:r>
          </a:p>
          <a:p>
            <a:r>
              <a:rPr lang="en-US" dirty="0">
                <a:solidFill>
                  <a:srgbClr val="00B050"/>
                </a:solidFill>
              </a:rPr>
              <a:t>{Bread, Jam} TID: 1, 2, 3, 5</a:t>
            </a:r>
          </a:p>
          <a:p>
            <a:r>
              <a:rPr lang="en-US" dirty="0"/>
              <a:t>{Bread, Soda}, {Bread, Chips} did not make cut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B39A6-A419-4C70-A490-8921D9B07892}"/>
              </a:ext>
            </a:extLst>
          </p:cNvPr>
          <p:cNvSpPr/>
          <p:nvPr/>
        </p:nvSpPr>
        <p:spPr>
          <a:xfrm>
            <a:off x="5212080" y="2670048"/>
            <a:ext cx="1753132" cy="2834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27276-DEC6-4AA6-93DE-5A97670AB6B7}"/>
              </a:ext>
            </a:extLst>
          </p:cNvPr>
          <p:cNvCxnSpPr/>
          <p:nvPr/>
        </p:nvCxnSpPr>
        <p:spPr>
          <a:xfrm flipH="1" flipV="1">
            <a:off x="6965212" y="2953512"/>
            <a:ext cx="779756" cy="32644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3DAC5B-18EE-4D56-9D28-DDD049396DE1}"/>
              </a:ext>
            </a:extLst>
          </p:cNvPr>
          <p:cNvSpPr txBox="1"/>
          <p:nvPr/>
        </p:nvSpPr>
        <p:spPr>
          <a:xfrm>
            <a:off x="7791590" y="5096256"/>
            <a:ext cx="4030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 is out</a:t>
            </a:r>
          </a:p>
          <a:p>
            <a:r>
              <a:rPr lang="en-US" dirty="0"/>
              <a:t>Peanuts is out</a:t>
            </a:r>
          </a:p>
          <a:p>
            <a:r>
              <a:rPr lang="en-US" dirty="0">
                <a:solidFill>
                  <a:srgbClr val="7030A0"/>
                </a:solidFill>
              </a:rPr>
              <a:t>{Milk, Fruit, Soda} –Soda with Milk, Fruit.</a:t>
            </a:r>
          </a:p>
          <a:p>
            <a:r>
              <a:rPr lang="en-US" dirty="0"/>
              <a:t>{Milk, Jam, Soda} TID 2, 4,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E2D50-7DDB-4EB8-AF91-F165F25B211A}"/>
              </a:ext>
            </a:extLst>
          </p:cNvPr>
          <p:cNvSpPr/>
          <p:nvPr/>
        </p:nvSpPr>
        <p:spPr>
          <a:xfrm>
            <a:off x="7744968" y="4736592"/>
            <a:ext cx="1953920" cy="2603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24B8D2-F36E-496F-BDEE-FCBBA7E695A7}"/>
              </a:ext>
            </a:extLst>
          </p:cNvPr>
          <p:cNvCxnSpPr/>
          <p:nvPr/>
        </p:nvCxnSpPr>
        <p:spPr>
          <a:xfrm flipH="1" flipV="1">
            <a:off x="9415804" y="4996934"/>
            <a:ext cx="551000" cy="6357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685800"/>
            <a:ext cx="36671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2426"/>
            <a:ext cx="2324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96" y="3452327"/>
            <a:ext cx="236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436485"/>
            <a:ext cx="25336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63F7D-2B01-4ED4-AD4F-1E3EB8B26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37" y="1286095"/>
            <a:ext cx="1590476" cy="17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5813C-9A95-45BD-BA03-0E6558140D4C}"/>
              </a:ext>
            </a:extLst>
          </p:cNvPr>
          <p:cNvSpPr txBox="1"/>
          <p:nvPr/>
        </p:nvSpPr>
        <p:spPr>
          <a:xfrm>
            <a:off x="600075" y="257175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1-itemsets</a:t>
            </a:r>
          </a:p>
          <a:p>
            <a:r>
              <a:rPr lang="en-US" dirty="0"/>
              <a:t>that meet</a:t>
            </a:r>
          </a:p>
          <a:p>
            <a:r>
              <a:rPr lang="en-US" dirty="0" err="1"/>
              <a:t>minsup</a:t>
            </a:r>
            <a:r>
              <a:rPr lang="en-US" dirty="0"/>
              <a:t> 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DA092-8990-4FEE-BE7C-2E209E26518F}"/>
              </a:ext>
            </a:extLst>
          </p:cNvPr>
          <p:cNvSpPr txBox="1"/>
          <p:nvPr/>
        </p:nvSpPr>
        <p:spPr>
          <a:xfrm>
            <a:off x="450200" y="315862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C(7,2) = 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89400-E76A-41DB-B154-4CA573134FEE}"/>
              </a:ext>
            </a:extLst>
          </p:cNvPr>
          <p:cNvSpPr txBox="1"/>
          <p:nvPr/>
        </p:nvSpPr>
        <p:spPr>
          <a:xfrm>
            <a:off x="3229363" y="349508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2-itemsets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8713E-C57D-41DC-BEDB-F0FA8EB97E88}"/>
              </a:ext>
            </a:extLst>
          </p:cNvPr>
          <p:cNvSpPr txBox="1"/>
          <p:nvPr/>
        </p:nvSpPr>
        <p:spPr>
          <a:xfrm>
            <a:off x="9619488" y="1180505"/>
            <a:ext cx="22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make 3-itemsets</a:t>
            </a:r>
          </a:p>
          <a:p>
            <a:r>
              <a:rPr lang="en-US" dirty="0"/>
              <a:t>from 2-itemsets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72E52-3ED3-437B-99DF-C36DDE44D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891" y="4923453"/>
            <a:ext cx="361901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Forming Association Rules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771038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4267200"/>
            <a:ext cx="2505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135326-18C0-41A5-9408-0EE7C3AD9529}"/>
              </a:ext>
            </a:extLst>
          </p:cNvPr>
          <p:cNvSpPr txBox="1"/>
          <p:nvPr/>
        </p:nvSpPr>
        <p:spPr>
          <a:xfrm>
            <a:off x="2209800" y="579729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{Milk}      {Fruit}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A9021A-8C2A-4D38-8F26-F6A0DFFB0DCB}"/>
              </a:ext>
            </a:extLst>
          </p:cNvPr>
          <p:cNvCxnSpPr/>
          <p:nvPr/>
        </p:nvCxnSpPr>
        <p:spPr>
          <a:xfrm>
            <a:off x="2909602" y="5981962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19D58A-FF20-40E0-9A72-75D6EA5A433D}"/>
              </a:ext>
            </a:extLst>
          </p:cNvPr>
          <p:cNvSpPr txBox="1"/>
          <p:nvPr/>
        </p:nvSpPr>
        <p:spPr>
          <a:xfrm>
            <a:off x="2209800" y="619963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{Milk, Fruit}    {Soda}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D95533-F07D-4E2D-B039-CBF9913EEDF6}"/>
              </a:ext>
            </a:extLst>
          </p:cNvPr>
          <p:cNvCxnSpPr/>
          <p:nvPr/>
        </p:nvCxnSpPr>
        <p:spPr>
          <a:xfrm>
            <a:off x="3407664" y="6384299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89F8A5-DFA1-4AD7-90C6-5033E90F8442}"/>
              </a:ext>
            </a:extLst>
          </p:cNvPr>
          <p:cNvSpPr txBox="1"/>
          <p:nvPr/>
        </p:nvSpPr>
        <p:spPr>
          <a:xfrm>
            <a:off x="4102766" y="5789096"/>
            <a:ext cx="458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Support: 5/8 = 0.625; Confidence = 5/6 = 0.833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FA72-591F-45FF-B1BF-8629FE8D7B4F}"/>
              </a:ext>
            </a:extLst>
          </p:cNvPr>
          <p:cNvSpPr txBox="1"/>
          <p:nvPr/>
        </p:nvSpPr>
        <p:spPr>
          <a:xfrm>
            <a:off x="4485079" y="6183158"/>
            <a:ext cx="423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Support: 4/8 = 0.5; Confidence = 4/5 = 0.80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5785-2695-4FB5-9F26-30CE3556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871" y="66827"/>
            <a:ext cx="2954970" cy="27811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1F6EA0-C087-456F-9A6C-34C2F1C378E7}"/>
              </a:ext>
            </a:extLst>
          </p:cNvPr>
          <p:cNvSpPr/>
          <p:nvPr/>
        </p:nvSpPr>
        <p:spPr>
          <a:xfrm>
            <a:off x="5192785" y="3112316"/>
            <a:ext cx="1812022" cy="251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AAE97-B7E8-4F1D-B583-750657A9D8CD}"/>
              </a:ext>
            </a:extLst>
          </p:cNvPr>
          <p:cNvCxnSpPr/>
          <p:nvPr/>
        </p:nvCxnSpPr>
        <p:spPr>
          <a:xfrm flipH="1">
            <a:off x="3407664" y="3363985"/>
            <a:ext cx="2909246" cy="2433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0999E-B47F-4E78-8671-5D664CF30782}"/>
              </a:ext>
            </a:extLst>
          </p:cNvPr>
          <p:cNvSpPr/>
          <p:nvPr/>
        </p:nvSpPr>
        <p:spPr>
          <a:xfrm>
            <a:off x="7727576" y="4724400"/>
            <a:ext cx="1846730" cy="2476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7BE115-F37C-4E89-8BD5-6C66EB009BD8}"/>
              </a:ext>
            </a:extLst>
          </p:cNvPr>
          <p:cNvCxnSpPr/>
          <p:nvPr/>
        </p:nvCxnSpPr>
        <p:spPr>
          <a:xfrm flipH="1">
            <a:off x="3590544" y="4972050"/>
            <a:ext cx="4791456" cy="12275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3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510B-4F91-43AC-8520-E8B86FFE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31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Measures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C5688D4-562B-4B93-8AE5-578598A7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7537" y="569784"/>
            <a:ext cx="2590476" cy="243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B52CF-26AA-4AE5-85B5-E561E09E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74441"/>
            <a:ext cx="8140984" cy="1216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BC98EA-1E70-4E3B-A412-275855F3D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0" y="1971673"/>
            <a:ext cx="6492226" cy="929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77AE77-8F9C-43F9-97D7-2849FB784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74" y="3007879"/>
            <a:ext cx="10695727" cy="1021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108EA3-7921-4FF2-A638-0496B4C1B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98541"/>
            <a:ext cx="9744553" cy="4544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EE7CE2-AC5E-4F73-8B6B-84E230A0AA45}"/>
              </a:ext>
            </a:extLst>
          </p:cNvPr>
          <p:cNvSpPr/>
          <p:nvPr/>
        </p:nvSpPr>
        <p:spPr>
          <a:xfrm>
            <a:off x="937274" y="4098541"/>
            <a:ext cx="9578326" cy="454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389442-07EE-4678-83B8-93E476C08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273" y="4792972"/>
            <a:ext cx="10282145" cy="12905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55DA87-0876-46A8-9877-54D369142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50" y="6147390"/>
            <a:ext cx="3746265" cy="5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2532-9B31-47DA-AB60-B84DD26F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Lift and Leverage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CA50E-1DBF-4DF4-99A5-DB1B05876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25" y="1980080"/>
            <a:ext cx="4806478" cy="915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45897-90C1-48A1-A6E3-4E496391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7" y="3076676"/>
            <a:ext cx="10992413" cy="1476375"/>
          </a:xfrm>
          <a:prstGeom prst="rect">
            <a:avLst/>
          </a:prstGeom>
        </p:spPr>
      </p:pic>
      <p:pic>
        <p:nvPicPr>
          <p:cNvPr id="8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149B374-CF7C-4D38-BDA5-38F29D919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523" y="266700"/>
            <a:ext cx="2695051" cy="2536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B8EC0-A394-4392-9DEA-221DD292B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37" y="4516970"/>
            <a:ext cx="7610109" cy="6190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3AB16-7E35-4F86-8451-A7B31F7A1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15" y="5192346"/>
            <a:ext cx="9177068" cy="4655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BE580A-5D17-4BE5-A87D-EA7A16AB5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700" y="643862"/>
            <a:ext cx="4182952" cy="10706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924B6F-69F6-4FED-8619-78010D2B072A}"/>
              </a:ext>
            </a:extLst>
          </p:cNvPr>
          <p:cNvSpPr/>
          <p:nvPr/>
        </p:nvSpPr>
        <p:spPr>
          <a:xfrm>
            <a:off x="4381700" y="643862"/>
            <a:ext cx="4182952" cy="1070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Entering Data: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E50DE-6369-4496-831F-77C5588A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Relational Format    Compact Format	Sparce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&lt;TID, itemset&gt;          &lt;TID, item&gt;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79" y="2191211"/>
            <a:ext cx="3024472" cy="27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2064441"/>
            <a:ext cx="1490983" cy="425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44D1C-EAA8-4578-A096-B4A2D169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6" y="4066490"/>
            <a:ext cx="6937412" cy="20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50BE-8327-45E3-9244-947EE186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2211-B2F1-4894-A788-26A6936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/>
          <a:lstStyle/>
          <a:p>
            <a:r>
              <a:rPr lang="en-US" dirty="0"/>
              <a:t>Start by exploring our small list of grocery transactions: Stored in relational format as GrocTrans.csv.</a:t>
            </a:r>
          </a:p>
          <a:p>
            <a:r>
              <a:rPr lang="en-US" dirty="0"/>
              <a:t>Install packages “</a:t>
            </a:r>
            <a:r>
              <a:rPr lang="en-US" dirty="0" err="1"/>
              <a:t>arules</a:t>
            </a:r>
            <a:r>
              <a:rPr lang="en-US" dirty="0"/>
              <a:t>” and “</a:t>
            </a:r>
            <a:r>
              <a:rPr lang="en-US" dirty="0" err="1"/>
              <a:t>arulesViz</a:t>
            </a:r>
            <a:r>
              <a:rPr lang="en-US" dirty="0"/>
              <a:t>”</a:t>
            </a:r>
          </a:p>
          <a:p>
            <a:r>
              <a:rPr lang="en-US" dirty="0"/>
              <a:t>Set working directory, read in the dataset – but transform it into sparce format: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6CFF0-21F6-4538-AF5E-5644AB98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8" y="3620432"/>
            <a:ext cx="10526892" cy="25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5846B-754A-4FED-9198-E5324A0F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41" y="706641"/>
            <a:ext cx="5819338" cy="57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4CB661-1595-4178-93D5-1EF9DBCC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" y="420289"/>
            <a:ext cx="6732879" cy="317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25C97-2E0D-462A-9107-EEE23154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54" y="1014412"/>
            <a:ext cx="4772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CEDD-434C-463B-9CBB-8B921FCD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793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Creating k-</a:t>
            </a:r>
            <a:r>
              <a:rPr lang="en-US" sz="3200" b="1" dirty="0" err="1">
                <a:solidFill>
                  <a:srgbClr val="0070C0"/>
                </a:solidFill>
              </a:rPr>
              <a:t>itemsets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DD7AC1-3F28-4920-88F4-DBC98740F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90" y="785107"/>
            <a:ext cx="7960653" cy="758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6BE5F-9B06-4AC5-A88E-ADDBF9A6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0" y="1615307"/>
            <a:ext cx="3230032" cy="1991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32CF4-575E-499D-999D-D48A7015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90" y="3835296"/>
            <a:ext cx="7949861" cy="671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A88BED-C5D2-4E65-B25D-F3F9FE1CB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90" y="4580705"/>
            <a:ext cx="3419298" cy="1773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1E1E12-BEC2-4E67-8AC3-0D48F08AA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573" y="5539140"/>
            <a:ext cx="4755337" cy="9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EBAE-F4AB-4B9C-AEA2-9360CCAF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7C90-F4AD-43DA-B6ED-53330062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Descriptive and not predictive</a:t>
            </a:r>
          </a:p>
          <a:p>
            <a:r>
              <a:rPr lang="en-US" dirty="0"/>
              <a:t>Used to discover interesting relationships hidden in a large dataset.</a:t>
            </a:r>
          </a:p>
          <a:p>
            <a:r>
              <a:rPr lang="en-US" dirty="0"/>
              <a:t>Commonly used for mining transactions in databases</a:t>
            </a:r>
          </a:p>
          <a:p>
            <a:r>
              <a:rPr lang="en-US" dirty="0"/>
              <a:t>Possible questions to answer:</a:t>
            </a:r>
          </a:p>
          <a:p>
            <a:pPr marL="777240" indent="-457200">
              <a:buFont typeface="Wingdings" panose="05000000000000000000" pitchFamily="2" charset="2"/>
              <a:buChar char="Ø"/>
            </a:pPr>
            <a:r>
              <a:rPr lang="en-US" dirty="0"/>
              <a:t>Which products tend to be purchased together?</a:t>
            </a:r>
          </a:p>
          <a:p>
            <a:pPr marL="777240" indent="-457200">
              <a:buFont typeface="Wingdings" panose="05000000000000000000" pitchFamily="2" charset="2"/>
              <a:buChar char="Ø"/>
            </a:pPr>
            <a:r>
              <a:rPr lang="en-US" dirty="0"/>
              <a:t>Of those customers who are similar to this person, what products do they tend to buy?</a:t>
            </a:r>
          </a:p>
          <a:p>
            <a:pPr marL="777240" indent="-457200">
              <a:buFont typeface="Wingdings" panose="05000000000000000000" pitchFamily="2" charset="2"/>
              <a:buChar char="Ø"/>
            </a:pPr>
            <a:r>
              <a:rPr lang="en-US" dirty="0"/>
              <a:t>Of those customers who have purchased this product, what other similar products do they tend to  view or purchase?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Walmart: Beer and diapers bought together. Why might that be?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ADE8-8487-4508-8472-8CB3CBAE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Getting all </a:t>
            </a:r>
            <a:r>
              <a:rPr lang="en-US" sz="3200" b="1" dirty="0" err="1">
                <a:solidFill>
                  <a:srgbClr val="0070C0"/>
                </a:solidFill>
              </a:rPr>
              <a:t>itemsets</a:t>
            </a:r>
            <a:r>
              <a:rPr lang="en-US" sz="3200" b="1" dirty="0">
                <a:solidFill>
                  <a:srgbClr val="0070C0"/>
                </a:solidFill>
              </a:rPr>
              <a:t> with support above </a:t>
            </a:r>
            <a:r>
              <a:rPr lang="en-US" sz="3200" b="1" dirty="0" err="1">
                <a:solidFill>
                  <a:srgbClr val="0070C0"/>
                </a:solidFill>
              </a:rPr>
              <a:t>minsup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1F852-ABE4-479F-A340-618836AD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992" y="964203"/>
            <a:ext cx="9609355" cy="9065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5165C-4164-432F-81CF-851FD828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52" y="1870744"/>
            <a:ext cx="5099615" cy="47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5E0D-D1CD-4C49-AF3A-FF1D0D15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Association Rules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6A55B-D37F-4D97-855D-BABABBA9E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7051"/>
            <a:ext cx="8842682" cy="861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861D5-D467-4115-BCD7-5EA6DB02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63753"/>
            <a:ext cx="8175171" cy="4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3F00-E546-4D77-A28A-47A4C6B2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Sort rules by lift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92BA4-B2AE-45A1-96BF-0105DE2A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9000"/>
            <a:ext cx="8611662" cy="100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CE8E9-65BD-43EB-9207-F5C3095A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798637"/>
            <a:ext cx="8756255" cy="46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94BE-890E-445A-8C45-E436D313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Data(Groceries)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96522-F8CC-4A76-A78F-FA895028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77" y="1273920"/>
            <a:ext cx="9197040" cy="5218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EF916D-C977-418D-A06E-2DB82A8F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65" y="1453047"/>
            <a:ext cx="1362075" cy="7048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9A308D-3EBD-49DB-BDDA-2FDEF2CABAE1}"/>
              </a:ext>
            </a:extLst>
          </p:cNvPr>
          <p:cNvCxnSpPr/>
          <p:nvPr/>
        </p:nvCxnSpPr>
        <p:spPr>
          <a:xfrm flipH="1">
            <a:off x="2957804" y="1805472"/>
            <a:ext cx="47586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6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E07298-B57F-4A42-9C8D-C4018CC4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04" y="466936"/>
            <a:ext cx="5821299" cy="50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4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DC4B1-E442-44AE-ABC9-1B8BADAB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7" y="762777"/>
            <a:ext cx="10754195" cy="3883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D2DE4-2CBD-4285-B45E-0DB2692D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10" y="4913636"/>
            <a:ext cx="8914416" cy="79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9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29162A-7387-4082-ADD8-A215E946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16" y="982716"/>
            <a:ext cx="4886325" cy="5657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F05063-9C66-410A-ADC1-60D75514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16" y="110800"/>
            <a:ext cx="8050682" cy="8719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F92032-0CA2-43AF-AA06-3AF1D7AF548A}"/>
              </a:ext>
            </a:extLst>
          </p:cNvPr>
          <p:cNvSpPr txBox="1"/>
          <p:nvPr/>
        </p:nvSpPr>
        <p:spPr>
          <a:xfrm>
            <a:off x="6260841" y="1371600"/>
            <a:ext cx="4927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supmin</a:t>
            </a:r>
            <a:r>
              <a:rPr lang="en-US" dirty="0">
                <a:solidFill>
                  <a:srgbClr val="FF0000"/>
                </a:solidFill>
              </a:rPr>
              <a:t> = 0.02 based on management’s suggestion</a:t>
            </a:r>
          </a:p>
          <a:p>
            <a:r>
              <a:rPr lang="en-US" dirty="0">
                <a:solidFill>
                  <a:srgbClr val="FF0000"/>
                </a:solidFill>
              </a:rPr>
              <a:t>Out of 9853 transactions, frequent itemset should </a:t>
            </a:r>
          </a:p>
          <a:p>
            <a:r>
              <a:rPr lang="en-US" dirty="0">
                <a:solidFill>
                  <a:srgbClr val="FF0000"/>
                </a:solidFill>
              </a:rPr>
              <a:t>appear on at least 198 transactions.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3A758-21B0-485A-B0D9-84B7507293DA}"/>
              </a:ext>
            </a:extLst>
          </p:cNvPr>
          <p:cNvSpPr txBox="1"/>
          <p:nvPr/>
        </p:nvSpPr>
        <p:spPr>
          <a:xfrm>
            <a:off x="6260841" y="2425960"/>
            <a:ext cx="492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Could sort by support; could select just the top 10.</a:t>
            </a:r>
          </a:p>
        </p:txBody>
      </p:sp>
    </p:spTree>
    <p:extLst>
      <p:ext uri="{BB962C8B-B14F-4D97-AF65-F5344CB8AC3E}">
        <p14:creationId xmlns:p14="http://schemas.microsoft.com/office/powerpoint/2010/main" val="283820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987521-C035-4B4B-A714-09ABB92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884"/>
            <a:ext cx="5057143" cy="361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3B6753-B32B-4926-A521-4A15529DF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7" y="0"/>
            <a:ext cx="462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789256-6984-4F25-97C7-67ADDF1A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4" y="237348"/>
            <a:ext cx="10906125" cy="9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A6F06B-9F81-4F7D-BC78-45E9F305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4" y="1290443"/>
            <a:ext cx="10906124" cy="5392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A0F889-1C70-40D0-9E35-F5164316AAA3}"/>
              </a:ext>
            </a:extLst>
          </p:cNvPr>
          <p:cNvSpPr/>
          <p:nvPr/>
        </p:nvSpPr>
        <p:spPr>
          <a:xfrm>
            <a:off x="429208" y="3704253"/>
            <a:ext cx="1931437" cy="1558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03F7FD-2BEC-4DD0-9E1C-0EF2E1CA5C52}"/>
              </a:ext>
            </a:extLst>
          </p:cNvPr>
          <p:cNvSpPr/>
          <p:nvPr/>
        </p:nvSpPr>
        <p:spPr>
          <a:xfrm>
            <a:off x="2508308" y="3704253"/>
            <a:ext cx="1753299" cy="15582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13EAF3-6D6F-49DA-84CE-5D4A7E508FC8}"/>
              </a:ext>
            </a:extLst>
          </p:cNvPr>
          <p:cNvSpPr/>
          <p:nvPr/>
        </p:nvSpPr>
        <p:spPr>
          <a:xfrm>
            <a:off x="6417578" y="3704253"/>
            <a:ext cx="1753299" cy="15582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C51CE-9D84-4603-8C55-FD90570E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9" y="232533"/>
            <a:ext cx="2075445" cy="641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21D4A-FE2D-45A7-B8E8-12B00668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3" y="996893"/>
            <a:ext cx="10992943" cy="5601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8D2058-0EBD-4B18-8171-1F72465A931E}"/>
              </a:ext>
            </a:extLst>
          </p:cNvPr>
          <p:cNvSpPr/>
          <p:nvPr/>
        </p:nvSpPr>
        <p:spPr>
          <a:xfrm>
            <a:off x="1359017" y="5041783"/>
            <a:ext cx="1283515" cy="8808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B16AC-950E-496D-9447-C5F8B95FA4EC}"/>
              </a:ext>
            </a:extLst>
          </p:cNvPr>
          <p:cNvSpPr txBox="1"/>
          <p:nvPr/>
        </p:nvSpPr>
        <p:spPr>
          <a:xfrm>
            <a:off x="964734" y="6392411"/>
            <a:ext cx="515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Highest lift occurs at low support and low confidence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DB0AFC-9CB0-46A1-BC11-F60D11591E31}"/>
              </a:ext>
            </a:extLst>
          </p:cNvPr>
          <p:cNvCxnSpPr/>
          <p:nvPr/>
        </p:nvCxnSpPr>
        <p:spPr>
          <a:xfrm flipH="1" flipV="1">
            <a:off x="2114026" y="5989739"/>
            <a:ext cx="176168" cy="4026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FD9E-1B27-4EA1-A812-6A479C89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Terms and First 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BAE7-F5CF-4164-8AEA-8DBCC8B9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835"/>
            <a:ext cx="10515600" cy="57770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https://www.youtube.com/watch?v=N5WurXNec7E</a:t>
            </a:r>
            <a:endParaRPr lang="en-US" dirty="0"/>
          </a:p>
          <a:p>
            <a:r>
              <a:rPr lang="en-US" dirty="0"/>
              <a:t>People who bought olives also bought chardonnay</a:t>
            </a:r>
          </a:p>
          <a:p>
            <a:pPr marL="0" indent="0">
              <a:buNone/>
            </a:pPr>
            <a:r>
              <a:rPr lang="en-US" dirty="0"/>
              <a:t>	Antecedent: olives</a:t>
            </a:r>
          </a:p>
          <a:p>
            <a:pPr marL="0" indent="0">
              <a:buNone/>
            </a:pPr>
            <a:r>
              <a:rPr lang="en-US" dirty="0"/>
              <a:t>	Consequent: chardonnay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>
                <a:solidFill>
                  <a:srgbClr val="FF0000"/>
                </a:solidFill>
              </a:rPr>
              <a:t>{Olives}      {Chardonnay}</a:t>
            </a:r>
          </a:p>
          <a:p>
            <a:r>
              <a:rPr lang="en-US" dirty="0"/>
              <a:t>78% of people who bought chardonnay also bought </a:t>
            </a:r>
            <a:r>
              <a:rPr lang="en-US" i="1" dirty="0"/>
              <a:t>What to Do When He’s Not That Into You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>
                <a:solidFill>
                  <a:srgbClr val="FF0000"/>
                </a:solidFill>
              </a:rPr>
              <a:t>{Chardonnay}       {</a:t>
            </a:r>
            <a:r>
              <a:rPr lang="en-US" i="1" dirty="0">
                <a:solidFill>
                  <a:srgbClr val="FF0000"/>
                </a:solidFill>
              </a:rPr>
              <a:t>What to Do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More Terms</a:t>
            </a:r>
          </a:p>
          <a:p>
            <a:r>
              <a:rPr lang="en-US" dirty="0"/>
              <a:t>Support (percent of customers who bought item, say olives)</a:t>
            </a:r>
          </a:p>
          <a:p>
            <a:r>
              <a:rPr lang="en-US" dirty="0">
                <a:solidFill>
                  <a:srgbClr val="C00000"/>
                </a:solidFill>
              </a:rPr>
              <a:t>Confidence</a:t>
            </a:r>
            <a:r>
              <a:rPr lang="en-US" dirty="0"/>
              <a:t>  (percent of customers who bought antecedent and also bought consequent)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99A877-5AFA-42F3-9DF9-5937C7736356}"/>
              </a:ext>
            </a:extLst>
          </p:cNvPr>
          <p:cNvCxnSpPr/>
          <p:nvPr/>
        </p:nvCxnSpPr>
        <p:spPr>
          <a:xfrm>
            <a:off x="3980340" y="4266798"/>
            <a:ext cx="26950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BC4BD7-E0BB-46DD-8F69-FB98E990D1FA}"/>
              </a:ext>
            </a:extLst>
          </p:cNvPr>
          <p:cNvCxnSpPr/>
          <p:nvPr/>
        </p:nvCxnSpPr>
        <p:spPr>
          <a:xfrm flipH="1" flipV="1">
            <a:off x="1553464" y="3600704"/>
            <a:ext cx="73152" cy="1984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09BF76-FB56-409B-B32F-7E69021E2AD6}"/>
              </a:ext>
            </a:extLst>
          </p:cNvPr>
          <p:cNvCxnSpPr/>
          <p:nvPr/>
        </p:nvCxnSpPr>
        <p:spPr>
          <a:xfrm>
            <a:off x="3281840" y="2971398"/>
            <a:ext cx="26950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4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9BDC-A9EF-4417-966E-D3909B43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77" y="566543"/>
            <a:ext cx="73533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BF6E-4FBF-4C25-8CE2-E340D723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39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Example: 8 Market Basket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ED95F-6870-48BD-A714-1DD107131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82" y="885524"/>
            <a:ext cx="9436743" cy="4919629"/>
          </a:xfrm>
        </p:spPr>
      </p:pic>
    </p:spTree>
    <p:extLst>
      <p:ext uri="{BB962C8B-B14F-4D97-AF65-F5344CB8AC3E}">
        <p14:creationId xmlns:p14="http://schemas.microsoft.com/office/powerpoint/2010/main" val="136832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What is association rule mining?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747582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46C428-40D3-4876-BA5A-20791B93B181}"/>
              </a:ext>
            </a:extLst>
          </p:cNvPr>
          <p:cNvSpPr/>
          <p:nvPr/>
        </p:nvSpPr>
        <p:spPr>
          <a:xfrm>
            <a:off x="2657475" y="4657725"/>
            <a:ext cx="3429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Definition of frequent itemset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18" y="990600"/>
            <a:ext cx="831783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FACDAE-5243-47C0-BE37-66BC477D11AD}"/>
              </a:ext>
            </a:extLst>
          </p:cNvPr>
          <p:cNvCxnSpPr/>
          <p:nvPr/>
        </p:nvCxnSpPr>
        <p:spPr>
          <a:xfrm>
            <a:off x="2271562" y="1424539"/>
            <a:ext cx="6833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88650-6007-4959-9620-972A58FA2FEF}"/>
              </a:ext>
            </a:extLst>
          </p:cNvPr>
          <p:cNvCxnSpPr/>
          <p:nvPr/>
        </p:nvCxnSpPr>
        <p:spPr>
          <a:xfrm>
            <a:off x="2271562" y="2667000"/>
            <a:ext cx="169083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A48037-7D12-4B2B-9D98-32503D9E5D22}"/>
              </a:ext>
            </a:extLst>
          </p:cNvPr>
          <p:cNvCxnSpPr>
            <a:cxnSpLocks/>
          </p:cNvCxnSpPr>
          <p:nvPr/>
        </p:nvCxnSpPr>
        <p:spPr>
          <a:xfrm>
            <a:off x="2271562" y="3924300"/>
            <a:ext cx="8526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43750E-3F66-4FF8-9D9F-C2A44A7D0AEE}"/>
              </a:ext>
            </a:extLst>
          </p:cNvPr>
          <p:cNvCxnSpPr/>
          <p:nvPr/>
        </p:nvCxnSpPr>
        <p:spPr>
          <a:xfrm>
            <a:off x="2271562" y="5143500"/>
            <a:ext cx="161463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32D0FF-74B1-4635-8F8E-BB89C91A0E2A}"/>
              </a:ext>
            </a:extLst>
          </p:cNvPr>
          <p:cNvSpPr txBox="1"/>
          <p:nvPr/>
        </p:nvSpPr>
        <p:spPr>
          <a:xfrm>
            <a:off x="4800600" y="305966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TIDs: 1,2,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DA231-D817-49C4-B3D3-58B6FA268027}"/>
              </a:ext>
            </a:extLst>
          </p:cNvPr>
          <p:cNvSpPr/>
          <p:nvPr/>
        </p:nvSpPr>
        <p:spPr>
          <a:xfrm>
            <a:off x="4874191" y="3107293"/>
            <a:ext cx="1221809" cy="2740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6F9115-3C35-4CA4-904F-211DEC009770}"/>
              </a:ext>
            </a:extLst>
          </p:cNvPr>
          <p:cNvCxnSpPr>
            <a:stCxn id="15" idx="1"/>
          </p:cNvCxnSpPr>
          <p:nvPr/>
        </p:nvCxnSpPr>
        <p:spPr>
          <a:xfrm flipH="1">
            <a:off x="4657725" y="3244334"/>
            <a:ext cx="21646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76565E-11FD-456E-991C-2776A592AF06}"/>
              </a:ext>
            </a:extLst>
          </p:cNvPr>
          <p:cNvSpPr txBox="1"/>
          <p:nvPr/>
        </p:nvSpPr>
        <p:spPr>
          <a:xfrm>
            <a:off x="5015768" y="1623536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3-itemset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87654-269D-4035-8CCA-0FBCF7CADE63}"/>
              </a:ext>
            </a:extLst>
          </p:cNvPr>
          <p:cNvSpPr txBox="1"/>
          <p:nvPr/>
        </p:nvSpPr>
        <p:spPr>
          <a:xfrm>
            <a:off x="5955733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11629-6697-4804-938A-694F4B0E983C}"/>
              </a:ext>
            </a:extLst>
          </p:cNvPr>
          <p:cNvSpPr txBox="1"/>
          <p:nvPr/>
        </p:nvSpPr>
        <p:spPr>
          <a:xfrm>
            <a:off x="4809934" y="345233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TIDs: 2,3,5,6</a:t>
            </a:r>
          </a:p>
        </p:txBody>
      </p:sp>
    </p:spTree>
    <p:extLst>
      <p:ext uri="{BB962C8B-B14F-4D97-AF65-F5344CB8AC3E}">
        <p14:creationId xmlns:p14="http://schemas.microsoft.com/office/powerpoint/2010/main" val="32111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What is an association rule?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0456C-B2FB-496E-B879-C0074448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4" y="1071562"/>
            <a:ext cx="9289783" cy="4414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3C08F-9CF7-492C-B38D-2C05E610661D}"/>
              </a:ext>
            </a:extLst>
          </p:cNvPr>
          <p:cNvSpPr txBox="1"/>
          <p:nvPr/>
        </p:nvSpPr>
        <p:spPr>
          <a:xfrm>
            <a:off x="6958584" y="5301734"/>
            <a:ext cx="445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Proportion of bread-purchasing customers</a:t>
            </a:r>
          </a:p>
          <a:p>
            <a:r>
              <a:rPr lang="en-US" dirty="0">
                <a:solidFill>
                  <a:srgbClr val="FF0000"/>
                </a:solidFill>
              </a:rPr>
              <a:t>who also bought milk.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92562-4DEA-4802-998F-E5E4DEFDDA19}"/>
              </a:ext>
            </a:extLst>
          </p:cNvPr>
          <p:cNvCxnSpPr/>
          <p:nvPr/>
        </p:nvCxnSpPr>
        <p:spPr>
          <a:xfrm flipV="1">
            <a:off x="10210800" y="4974336"/>
            <a:ext cx="377952" cy="327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73EE4-5728-4F8C-94C4-6F7B419B8337}"/>
              </a:ext>
            </a:extLst>
          </p:cNvPr>
          <p:cNvCxnSpPr/>
          <p:nvPr/>
        </p:nvCxnSpPr>
        <p:spPr>
          <a:xfrm>
            <a:off x="2414016" y="3511296"/>
            <a:ext cx="1325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63E81B-C780-4263-8C2F-6726BE66124D}"/>
              </a:ext>
            </a:extLst>
          </p:cNvPr>
          <p:cNvSpPr/>
          <p:nvPr/>
        </p:nvSpPr>
        <p:spPr>
          <a:xfrm>
            <a:off x="6702552" y="3429000"/>
            <a:ext cx="4482705" cy="7863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7990A-94CD-45E7-90E2-4522622B27B3}"/>
              </a:ext>
            </a:extLst>
          </p:cNvPr>
          <p:cNvCxnSpPr/>
          <p:nvPr/>
        </p:nvCxnSpPr>
        <p:spPr>
          <a:xfrm>
            <a:off x="2414016" y="4489704"/>
            <a:ext cx="17007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C2E08-CB7E-431A-A44B-F3189719F276}"/>
              </a:ext>
            </a:extLst>
          </p:cNvPr>
          <p:cNvSpPr/>
          <p:nvPr/>
        </p:nvSpPr>
        <p:spPr>
          <a:xfrm>
            <a:off x="6702552" y="4398264"/>
            <a:ext cx="4482705" cy="16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What is the goal?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688D4-562B-4B93-8AE5-578598A7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66" y="388772"/>
            <a:ext cx="3230243" cy="304022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F34EC5A-A5F9-4D2A-838A-98C5552911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6" y="1412998"/>
            <a:ext cx="7422934" cy="375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0DCF6-3F8E-4184-A424-F130334DC2B5}"/>
              </a:ext>
            </a:extLst>
          </p:cNvPr>
          <p:cNvSpPr txBox="1"/>
          <p:nvPr/>
        </p:nvSpPr>
        <p:spPr>
          <a:xfrm>
            <a:off x="5196170" y="2079811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Frequent itemset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B8FE07-D3F4-4FF8-B841-6371053183FC}"/>
              </a:ext>
            </a:extLst>
          </p:cNvPr>
          <p:cNvCxnSpPr>
            <a:stCxn id="5" idx="1"/>
          </p:cNvCxnSpPr>
          <p:nvPr/>
        </p:nvCxnSpPr>
        <p:spPr>
          <a:xfrm flipH="1">
            <a:off x="4787153" y="2264477"/>
            <a:ext cx="4090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A4952A-0251-4E64-91F2-E470650B3ABC}"/>
              </a:ext>
            </a:extLst>
          </p:cNvPr>
          <p:cNvSpPr txBox="1"/>
          <p:nvPr/>
        </p:nvSpPr>
        <p:spPr>
          <a:xfrm>
            <a:off x="5605187" y="2369229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Interesting relationship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15CED8-5E3B-4296-91F7-5A74352CE0EF}"/>
              </a:ext>
            </a:extLst>
          </p:cNvPr>
          <p:cNvCxnSpPr/>
          <p:nvPr/>
        </p:nvCxnSpPr>
        <p:spPr>
          <a:xfrm flipH="1">
            <a:off x="5196170" y="2559844"/>
            <a:ext cx="4090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0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Apriori Algorithm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35418"/>
            <a:ext cx="8300430" cy="336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62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541</Words>
  <Application>Microsoft Macintosh PowerPoint</Application>
  <PresentationFormat>Widescreen</PresentationFormat>
  <Paragraphs>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Association Rules</vt:lpstr>
      <vt:lpstr>Association Rules</vt:lpstr>
      <vt:lpstr>Terms and First Association Rule</vt:lpstr>
      <vt:lpstr>Example: 8 Market Basket Transactions</vt:lpstr>
      <vt:lpstr>What is association rule mining?</vt:lpstr>
      <vt:lpstr>Definition of frequent itemset </vt:lpstr>
      <vt:lpstr>What is an association rule?</vt:lpstr>
      <vt:lpstr>What is the goal?</vt:lpstr>
      <vt:lpstr>Apriori Algorithm</vt:lpstr>
      <vt:lpstr>How does the Apriori principle work?</vt:lpstr>
      <vt:lpstr>PowerPoint Presentation</vt:lpstr>
      <vt:lpstr>Forming Association Rules</vt:lpstr>
      <vt:lpstr>Measures</vt:lpstr>
      <vt:lpstr>Lift and Leverage</vt:lpstr>
      <vt:lpstr>Entering Data:</vt:lpstr>
      <vt:lpstr>Using R</vt:lpstr>
      <vt:lpstr>PowerPoint Presentation</vt:lpstr>
      <vt:lpstr>PowerPoint Presentation</vt:lpstr>
      <vt:lpstr>Creating k-itemsets</vt:lpstr>
      <vt:lpstr>Getting all itemsets with support above minsup</vt:lpstr>
      <vt:lpstr>Association Rules</vt:lpstr>
      <vt:lpstr>Sort rules by lift</vt:lpstr>
      <vt:lpstr>Data(Groceries)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Rules</dc:title>
  <dc:creator>Davis,Marsha J.(Mathematical Sciences)</dc:creator>
  <cp:lastModifiedBy>Villegas,Juan G.(Student)</cp:lastModifiedBy>
  <cp:revision>10</cp:revision>
  <cp:lastPrinted>2022-04-17T00:54:41Z</cp:lastPrinted>
  <dcterms:created xsi:type="dcterms:W3CDTF">2022-04-15T13:29:43Z</dcterms:created>
  <dcterms:modified xsi:type="dcterms:W3CDTF">2022-04-19T15:06:47Z</dcterms:modified>
</cp:coreProperties>
</file>