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2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4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1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youtube.com/watch?v=CqOfi41LfD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Neuron system in yellow and light blue">
            <a:extLst>
              <a:ext uri="{FF2B5EF4-FFF2-40B4-BE49-F238E27FC236}">
                <a16:creationId xmlns:a16="http://schemas.microsoft.com/office/drawing/2014/main" id="{691633B0-2734-19C1-C0E1-8D506A8FE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589" r="-1" b="8972"/>
          <a:stretch/>
        </p:blipFill>
        <p:spPr>
          <a:xfrm>
            <a:off x="3068" y="21976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5CC237-3336-48F6-B8A3-348C6C472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0201" y="1460783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Artificial Neural Networks (ANN)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E4570-E440-4496-8B64-A8C1CBCD2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7612" y="3220839"/>
            <a:ext cx="5248275" cy="132167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 machine learning and cognitive science ANNs are a family of statistical learning models inspired by biological neural networks.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B20A7-5FD2-42A7-963C-6D856168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974" y="2271568"/>
            <a:ext cx="2826161" cy="42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9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5E9809-FD88-4919-B411-7F1364D7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8" y="603436"/>
            <a:ext cx="5308507" cy="1336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5BC8F-73EC-4CFA-ADD6-EB487A7B6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75" y="1940393"/>
            <a:ext cx="5380225" cy="1798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E645B-1F8E-4562-96F6-05E4A6A50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76" y="3738925"/>
            <a:ext cx="8365472" cy="1778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4FC-2FA3-4654-BD2E-9616FFCFA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75" y="5455200"/>
            <a:ext cx="8365472" cy="104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6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9193A-468F-49FC-BC36-FE3D6598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53876" cy="6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9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C1415-FAC5-4E26-95FB-0AFACA9EA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601755"/>
            <a:ext cx="9538249" cy="1262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168A36-BCB6-4054-8918-A487893E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864659"/>
            <a:ext cx="2775042" cy="1685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9E73F-4D4C-4D4F-91B6-88AC099BF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3550025"/>
            <a:ext cx="8414316" cy="2814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D837A9-0CEA-49A5-91C1-6B2310FEE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916" y="5428970"/>
            <a:ext cx="2150916" cy="8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7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FEBF-D403-40B9-BD54-B35CD29E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black box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44675-A174-4A48-B5AA-29B6E9DB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522252-62CD-437E-8FFF-6D740922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4"/>
            <a:ext cx="10515600" cy="363246"/>
          </a:xfrm>
        </p:spPr>
        <p:txBody>
          <a:bodyPr>
            <a:normAutofit fontScale="90000"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https://www.youtube.com/watch?v=CqOfi41LfDw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EF2CD2-323A-4E22-A7E5-B3621A3AF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6309" y="1901686"/>
            <a:ext cx="8147669" cy="43498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79F73-36D8-42B0-90F1-7A193536C6C4}"/>
              </a:ext>
            </a:extLst>
          </p:cNvPr>
          <p:cNvSpPr txBox="1"/>
          <p:nvPr/>
        </p:nvSpPr>
        <p:spPr>
          <a:xfrm>
            <a:off x="991689" y="1090570"/>
            <a:ext cx="511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Networks Part O: Inside the black box!!!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9205F9-E794-4CD4-BAD1-AD9A886A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68" y="1901686"/>
            <a:ext cx="2645490" cy="17092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808A95-C42E-48EB-894B-200F31572444}"/>
              </a:ext>
            </a:extLst>
          </p:cNvPr>
          <p:cNvSpPr txBox="1"/>
          <p:nvPr/>
        </p:nvSpPr>
        <p:spPr>
          <a:xfrm>
            <a:off x="682668" y="3707266"/>
            <a:ext cx="250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Tested drug designed</a:t>
            </a:r>
          </a:p>
          <a:p>
            <a:r>
              <a:rPr lang="en-US" dirty="0"/>
              <a:t>to treat an illness.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06FA6-3971-48E0-8AB9-FA1028E88B78}"/>
              </a:ext>
            </a:extLst>
          </p:cNvPr>
          <p:cNvSpPr txBox="1"/>
          <p:nvPr/>
        </p:nvSpPr>
        <p:spPr>
          <a:xfrm>
            <a:off x="633563" y="4449916"/>
            <a:ext cx="2716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the data, we </a:t>
            </a:r>
          </a:p>
          <a:p>
            <a:r>
              <a:rPr lang="en-US" dirty="0"/>
              <a:t>would like to predict</a:t>
            </a:r>
          </a:p>
          <a:p>
            <a:r>
              <a:rPr lang="en-US" dirty="0"/>
              <a:t>whether or not a future</a:t>
            </a:r>
          </a:p>
          <a:p>
            <a:r>
              <a:rPr lang="en-US" dirty="0"/>
              <a:t>dosage will be effective.</a:t>
            </a:r>
          </a:p>
        </p:txBody>
      </p:sp>
    </p:spTree>
    <p:extLst>
      <p:ext uri="{BB962C8B-B14F-4D97-AF65-F5344CB8AC3E}">
        <p14:creationId xmlns:p14="http://schemas.microsoft.com/office/powerpoint/2010/main" val="228211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2AEB-CA87-406F-BCE8-E32CCDC3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682027"/>
          </a:xfrm>
        </p:spPr>
        <p:txBody>
          <a:bodyPr>
            <a:normAutofit fontScale="90000"/>
          </a:bodyPr>
          <a:lstStyle/>
          <a:p>
            <a:r>
              <a:rPr lang="en-US" dirty="0"/>
              <a:t>Going back to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E9C4C-BD69-497D-98B9-1CA362FAB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86" y="1531510"/>
            <a:ext cx="5177019" cy="26112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9423A-CD7C-4235-9FCE-2F269E89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284" y="3588371"/>
            <a:ext cx="6676190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635ED7D3-7AFF-4FB3-9D94-7ED342CD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7" y="614062"/>
            <a:ext cx="6743390" cy="3600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DE4A87-AA22-46F4-A921-94133F626D35}"/>
              </a:ext>
            </a:extLst>
          </p:cNvPr>
          <p:cNvSpPr txBox="1"/>
          <p:nvPr/>
        </p:nvSpPr>
        <p:spPr>
          <a:xfrm>
            <a:off x="655787" y="4282752"/>
            <a:ext cx="94029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numbers along each connection represent parameter values that were</a:t>
            </a:r>
          </a:p>
          <a:p>
            <a:r>
              <a:rPr lang="en-US" dirty="0"/>
              <a:t>estimated when the Neural Network was fit to the data using </a:t>
            </a:r>
            <a:r>
              <a:rPr lang="en-US" b="1" dirty="0"/>
              <a:t>Backpropagation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now, assume that we have already fit this Neural Network to this specific dataset and </a:t>
            </a:r>
          </a:p>
          <a:p>
            <a:r>
              <a:rPr lang="en-US" dirty="0"/>
              <a:t>we see the parameter estimates above.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4B5D8-1765-45E2-9DA0-7E490CE86D68}"/>
              </a:ext>
            </a:extLst>
          </p:cNvPr>
          <p:cNvSpPr txBox="1"/>
          <p:nvPr/>
        </p:nvSpPr>
        <p:spPr>
          <a:xfrm>
            <a:off x="7399177" y="640295"/>
            <a:ext cx="1515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Weights</a:t>
            </a:r>
          </a:p>
          <a:p>
            <a:r>
              <a:rPr lang="en-US" dirty="0"/>
              <a:t>Biases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45F18-90F8-49FD-BDA7-FEC37DBE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463" y="1943416"/>
            <a:ext cx="3333750" cy="23050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B6F382-D05D-4D72-8EBA-F88A7705BC7B}"/>
              </a:ext>
            </a:extLst>
          </p:cNvPr>
          <p:cNvCxnSpPr/>
          <p:nvPr/>
        </p:nvCxnSpPr>
        <p:spPr>
          <a:xfrm flipV="1">
            <a:off x="8914720" y="4282752"/>
            <a:ext cx="715841" cy="9016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B9613ED3-B260-428E-A460-A7357FCC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7" y="614062"/>
            <a:ext cx="6743390" cy="360011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9E3CB-B22B-4C3D-AD97-88F16E51C542}"/>
              </a:ext>
            </a:extLst>
          </p:cNvPr>
          <p:cNvSpPr/>
          <p:nvPr/>
        </p:nvSpPr>
        <p:spPr>
          <a:xfrm>
            <a:off x="3162650" y="553673"/>
            <a:ext cx="1216403" cy="37834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68921-9D88-41D9-8D6A-D8B2D82CDC6D}"/>
              </a:ext>
            </a:extLst>
          </p:cNvPr>
          <p:cNvSpPr txBox="1"/>
          <p:nvPr/>
        </p:nvSpPr>
        <p:spPr>
          <a:xfrm>
            <a:off x="981512" y="4437776"/>
            <a:ext cx="571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nodes in the hidden layer have curves inside.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7217A-BE76-4AC7-8E24-CEB33D12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404" y="1909129"/>
            <a:ext cx="3333750" cy="2305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C6AF7F-085E-432A-9D68-96401BA24D1E}"/>
              </a:ext>
            </a:extLst>
          </p:cNvPr>
          <p:cNvSpPr txBox="1"/>
          <p:nvPr/>
        </p:nvSpPr>
        <p:spPr>
          <a:xfrm>
            <a:off x="981512" y="4907776"/>
            <a:ext cx="698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curves are the building blocks for fitting a squiggle to data.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631C07-A200-4333-96F5-A427789250E2}"/>
              </a:ext>
            </a:extLst>
          </p:cNvPr>
          <p:cNvCxnSpPr/>
          <p:nvPr/>
        </p:nvCxnSpPr>
        <p:spPr>
          <a:xfrm>
            <a:off x="4379053" y="1129553"/>
            <a:ext cx="3438171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C872DB-2E47-4AD1-B3CA-4A7F5A0D39C4}"/>
              </a:ext>
            </a:extLst>
          </p:cNvPr>
          <p:cNvCxnSpPr/>
          <p:nvPr/>
        </p:nvCxnSpPr>
        <p:spPr>
          <a:xfrm flipV="1">
            <a:off x="4379053" y="3307976"/>
            <a:ext cx="3563351" cy="493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A9FC8C-4AED-4101-BC92-D522C8AAB87F}"/>
              </a:ext>
            </a:extLst>
          </p:cNvPr>
          <p:cNvSpPr txBox="1"/>
          <p:nvPr/>
        </p:nvSpPr>
        <p:spPr>
          <a:xfrm>
            <a:off x="981512" y="5468471"/>
            <a:ext cx="1046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Goal: To show how these identical curves can be reshaped by the parameter estimates and added</a:t>
            </a:r>
          </a:p>
          <a:p>
            <a:r>
              <a:rPr lang="en-US" dirty="0">
                <a:solidFill>
                  <a:srgbClr val="FF0000"/>
                </a:solidFill>
              </a:rPr>
              <a:t>together to get the green squiggle that fits the data. </a:t>
            </a:r>
          </a:p>
        </p:txBody>
      </p:sp>
    </p:spTree>
    <p:extLst>
      <p:ext uri="{BB962C8B-B14F-4D97-AF65-F5344CB8AC3E}">
        <p14:creationId xmlns:p14="http://schemas.microsoft.com/office/powerpoint/2010/main" val="20474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4479-CD9F-4748-B352-106BF1BA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4"/>
            <a:ext cx="10515600" cy="520452"/>
          </a:xfrm>
        </p:spPr>
        <p:txBody>
          <a:bodyPr>
            <a:normAutofit fontScale="90000"/>
          </a:bodyPr>
          <a:lstStyle/>
          <a:p>
            <a:r>
              <a:rPr lang="en-US" dirty="0"/>
              <a:t>Can choose from a variety of curves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2205C-F34D-4626-89AE-4C26A104B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919" y="1314169"/>
            <a:ext cx="1359834" cy="1421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CC9DF-ABA1-4CF7-BFD8-55A745B98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19" y="2817262"/>
            <a:ext cx="1400891" cy="1421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AAE6D8-5F80-40D3-993E-713C1BD78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16" y="4320354"/>
            <a:ext cx="1347403" cy="13374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FF0C67-684C-4867-B5CF-A5D5C4FD4854}"/>
              </a:ext>
            </a:extLst>
          </p:cNvPr>
          <p:cNvSpPr txBox="1"/>
          <p:nvPr/>
        </p:nvSpPr>
        <p:spPr>
          <a:xfrm>
            <a:off x="2438213" y="1714500"/>
            <a:ext cx="113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Softplus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4037B-F38C-45DF-AB57-1B988B5780D1}"/>
              </a:ext>
            </a:extLst>
          </p:cNvPr>
          <p:cNvSpPr txBox="1"/>
          <p:nvPr/>
        </p:nvSpPr>
        <p:spPr>
          <a:xfrm>
            <a:off x="2438213" y="4635158"/>
            <a:ext cx="2592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Rectified Linear Unit </a:t>
            </a:r>
          </a:p>
          <a:p>
            <a:r>
              <a:rPr lang="en-US" sz="2000" dirty="0"/>
              <a:t>(</a:t>
            </a:r>
            <a:r>
              <a:rPr lang="en-US" sz="2000" dirty="0" err="1"/>
              <a:t>ReLU</a:t>
            </a:r>
            <a:r>
              <a:rPr lang="en-US" sz="20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EE7E0-8DDE-4E9C-8EDA-9F5FF8B4F142}"/>
              </a:ext>
            </a:extLst>
          </p:cNvPr>
          <p:cNvSpPr txBox="1"/>
          <p:nvPr/>
        </p:nvSpPr>
        <p:spPr>
          <a:xfrm>
            <a:off x="2568793" y="3328029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7EA8F-A59A-41CE-84AE-E223E48D5B6D}"/>
              </a:ext>
            </a:extLst>
          </p:cNvPr>
          <p:cNvSpPr txBox="1"/>
          <p:nvPr/>
        </p:nvSpPr>
        <p:spPr>
          <a:xfrm>
            <a:off x="5549153" y="1641571"/>
            <a:ext cx="268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curves are called </a:t>
            </a:r>
          </a:p>
          <a:p>
            <a:r>
              <a:rPr lang="en-US" b="1" dirty="0">
                <a:solidFill>
                  <a:srgbClr val="FF0000"/>
                </a:solidFill>
              </a:rPr>
              <a:t>Activation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9EAE8-3725-43C0-AB05-DC7CD9D4BCF0}"/>
              </a:ext>
            </a:extLst>
          </p:cNvPr>
          <p:cNvSpPr txBox="1"/>
          <p:nvPr/>
        </p:nvSpPr>
        <p:spPr>
          <a:xfrm>
            <a:off x="5549153" y="2479802"/>
            <a:ext cx="4216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When you build a Neural Network,</a:t>
            </a:r>
          </a:p>
          <a:p>
            <a:r>
              <a:rPr lang="en-US" dirty="0">
                <a:solidFill>
                  <a:srgbClr val="7030A0"/>
                </a:solidFill>
              </a:rPr>
              <a:t>you have to decide which Activation</a:t>
            </a:r>
          </a:p>
          <a:p>
            <a:r>
              <a:rPr lang="en-US" dirty="0">
                <a:solidFill>
                  <a:srgbClr val="7030A0"/>
                </a:solidFill>
              </a:rPr>
              <a:t>Function or Functions you want to use.</a:t>
            </a:r>
          </a:p>
        </p:txBody>
      </p:sp>
    </p:spTree>
    <p:extLst>
      <p:ext uri="{BB962C8B-B14F-4D97-AF65-F5344CB8AC3E}">
        <p14:creationId xmlns:p14="http://schemas.microsoft.com/office/powerpoint/2010/main" val="126479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3260-32E3-4099-8198-1BEF98C2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823571"/>
          </a:xfrm>
        </p:spPr>
        <p:txBody>
          <a:bodyPr>
            <a:noAutofit/>
          </a:bodyPr>
          <a:lstStyle/>
          <a:p>
            <a:r>
              <a:rPr lang="en-US" sz="3200" dirty="0"/>
              <a:t>How does the Neural Network create new shapes from the Activation Functions?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B51AB-4163-46F4-BA51-A529C1C21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30" y="1631546"/>
            <a:ext cx="4685254" cy="30749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570CA-08E4-4B22-9200-68E2A14D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784" y="2566707"/>
            <a:ext cx="6170262" cy="336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76B97-4E89-4953-A8EF-100F0844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8" y="590463"/>
            <a:ext cx="10881663" cy="4837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26813-B743-4716-A7E1-4AB6404CE9AF}"/>
              </a:ext>
            </a:extLst>
          </p:cNvPr>
          <p:cNvSpPr txBox="1"/>
          <p:nvPr/>
        </p:nvSpPr>
        <p:spPr>
          <a:xfrm>
            <a:off x="1820411" y="5427781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D5DEC-B07A-435D-9B2B-B5D1046386FC}"/>
              </a:ext>
            </a:extLst>
          </p:cNvPr>
          <p:cNvSpPr txBox="1"/>
          <p:nvPr/>
        </p:nvSpPr>
        <p:spPr>
          <a:xfrm>
            <a:off x="5299146" y="5427781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Hidden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98703-94FE-4B37-9A4C-33C2DCBE8E5B}"/>
              </a:ext>
            </a:extLst>
          </p:cNvPr>
          <p:cNvSpPr txBox="1"/>
          <p:nvPr/>
        </p:nvSpPr>
        <p:spPr>
          <a:xfrm>
            <a:off x="8672085" y="5427781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114A9-C07E-4536-B604-1D3896FAC0B7}"/>
              </a:ext>
            </a:extLst>
          </p:cNvPr>
          <p:cNvSpPr txBox="1"/>
          <p:nvPr/>
        </p:nvSpPr>
        <p:spPr>
          <a:xfrm>
            <a:off x="2674223" y="973123"/>
            <a:ext cx="94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Weight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A014F-54EC-4A66-8EF1-D97293CD45BF}"/>
              </a:ext>
            </a:extLst>
          </p:cNvPr>
          <p:cNvSpPr txBox="1"/>
          <p:nvPr/>
        </p:nvSpPr>
        <p:spPr>
          <a:xfrm>
            <a:off x="4471332" y="60379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Bias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34BCF-7E5E-46F5-B904-E0F512C21AF8}"/>
              </a:ext>
            </a:extLst>
          </p:cNvPr>
          <p:cNvSpPr txBox="1"/>
          <p:nvPr/>
        </p:nvSpPr>
        <p:spPr>
          <a:xfrm>
            <a:off x="1318008" y="5688056"/>
            <a:ext cx="8451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networks rely on training data to learn and improve accuracy over time. </a:t>
            </a:r>
          </a:p>
          <a:p>
            <a:r>
              <a:rPr lang="en-US" dirty="0"/>
              <a:t>One of the most well-known neural networks is Google’s search algorithm.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62D60-659C-4312-AFA2-762C69EE8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8" y="49432"/>
            <a:ext cx="3495827" cy="5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58FA37-0ADC-404C-BEBD-B3D2DF62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0"/>
            <a:ext cx="6285767" cy="3552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B88D59-E94F-4921-B191-7A64115D1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63" y="2988889"/>
            <a:ext cx="6410325" cy="32289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DFF6C9-25F8-4CC6-839C-F3073E360E63}"/>
              </a:ext>
            </a:extLst>
          </p:cNvPr>
          <p:cNvCxnSpPr/>
          <p:nvPr/>
        </p:nvCxnSpPr>
        <p:spPr>
          <a:xfrm flipH="1">
            <a:off x="9699812" y="3254188"/>
            <a:ext cx="1111623" cy="17750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AEC743-DC0D-4490-B074-F226BA0CBE5A}"/>
              </a:ext>
            </a:extLst>
          </p:cNvPr>
          <p:cNvSpPr txBox="1"/>
          <p:nvPr/>
        </p:nvSpPr>
        <p:spPr>
          <a:xfrm>
            <a:off x="10004612" y="4434099"/>
            <a:ext cx="1198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x</a:t>
            </a:r>
            <a:r>
              <a:rPr lang="en-US" sz="1600" dirty="0">
                <a:solidFill>
                  <a:srgbClr val="FF0000"/>
                </a:solidFill>
              </a:rPr>
              <a:t>-axis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coordinate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6DA23-6086-4665-ADBD-8073BFC60CC9}"/>
              </a:ext>
            </a:extLst>
          </p:cNvPr>
          <p:cNvSpPr txBox="1"/>
          <p:nvPr/>
        </p:nvSpPr>
        <p:spPr>
          <a:xfrm>
            <a:off x="8886504" y="5305529"/>
            <a:ext cx="2581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Plug into Activation </a:t>
            </a:r>
          </a:p>
          <a:p>
            <a:r>
              <a:rPr lang="en-US" dirty="0">
                <a:solidFill>
                  <a:srgbClr val="FF0000"/>
                </a:solidFill>
              </a:rPr>
              <a:t>Function to get y-value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8B0CA4-316C-48F0-9B79-0BE9D6F243B1}"/>
              </a:ext>
            </a:extLst>
          </p:cNvPr>
          <p:cNvSpPr/>
          <p:nvPr/>
        </p:nvSpPr>
        <p:spPr>
          <a:xfrm>
            <a:off x="9699812" y="4726486"/>
            <a:ext cx="45719" cy="875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2712E-2FEF-41CC-BE35-644911EC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628650"/>
            <a:ext cx="7843377" cy="3829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A552A-0CC4-4C6C-BAF8-504AAB2D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4324350"/>
            <a:ext cx="16002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F508A3-8288-494A-B09B-65D09607315C}"/>
              </a:ext>
            </a:extLst>
          </p:cNvPr>
          <p:cNvSpPr txBox="1"/>
          <p:nvPr/>
        </p:nvSpPr>
        <p:spPr>
          <a:xfrm>
            <a:off x="6394478" y="2107826"/>
            <a:ext cx="158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Keep in mind</a:t>
            </a:r>
          </a:p>
          <a:p>
            <a:r>
              <a:rPr lang="en-US" dirty="0">
                <a:solidFill>
                  <a:srgbClr val="00B050"/>
                </a:solidFill>
              </a:rPr>
              <a:t>this is ln().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025F1-B522-43C4-AF7E-125572A13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78" y="2754157"/>
            <a:ext cx="1905000" cy="933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2522E8-D6A3-40C5-A7F5-4F9627877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272" y="3797612"/>
            <a:ext cx="6897623" cy="25174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6D259E-A380-4AFF-BD88-055AF0D573F5}"/>
              </a:ext>
            </a:extLst>
          </p:cNvPr>
          <p:cNvSpPr/>
          <p:nvPr/>
        </p:nvSpPr>
        <p:spPr>
          <a:xfrm>
            <a:off x="671512" y="4303059"/>
            <a:ext cx="1623453" cy="19262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43B3D-F285-4D9B-A90F-2B652CCC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20" y="614361"/>
            <a:ext cx="5772150" cy="258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6F3E47-F3D8-4A89-B692-B01D2C86D26A}"/>
              </a:ext>
            </a:extLst>
          </p:cNvPr>
          <p:cNvSpPr txBox="1"/>
          <p:nvPr/>
        </p:nvSpPr>
        <p:spPr>
          <a:xfrm>
            <a:off x="5015193" y="1066240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=-1.3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F39111-8ABE-4057-85C9-A8AFA4A6BAD8}"/>
              </a:ext>
            </a:extLst>
          </p:cNvPr>
          <p:cNvCxnSpPr>
            <a:stCxn id="4" idx="2"/>
          </p:cNvCxnSpPr>
          <p:nvPr/>
        </p:nvCxnSpPr>
        <p:spPr>
          <a:xfrm flipH="1">
            <a:off x="4598894" y="1404794"/>
            <a:ext cx="754693" cy="8722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1C0A27-4C68-4F67-97D7-576DCF9FAEF7}"/>
              </a:ext>
            </a:extLst>
          </p:cNvPr>
          <p:cNvCxnSpPr/>
          <p:nvPr/>
        </p:nvCxnSpPr>
        <p:spPr>
          <a:xfrm>
            <a:off x="1595718" y="2438400"/>
            <a:ext cx="941294" cy="5109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830F74C-AB70-4B15-A773-DCCB9FBE5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45" y="2484344"/>
            <a:ext cx="2219325" cy="419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B5D2E7-8C1C-4049-80BA-D7920DF13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021" y="614361"/>
            <a:ext cx="3371850" cy="1438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D7312-1789-450F-BC91-519550939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021" y="2120713"/>
            <a:ext cx="3067050" cy="1657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304EAC-2314-488B-A26B-23A5DC812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021" y="3884095"/>
            <a:ext cx="36766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4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A43FD-9D6E-4361-A50F-EE8E3F87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4775"/>
            <a:ext cx="5638985" cy="2450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57ED7-AE97-4B4E-9433-ADC941D7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637025"/>
            <a:ext cx="5611526" cy="2293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5796B5-C18A-4A84-A7F7-760119176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130" y="104775"/>
            <a:ext cx="5234656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7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A5FF7-3A23-4F72-AA34-48686E56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90487"/>
            <a:ext cx="5695950" cy="3190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65F7C-02BB-4E65-B8B7-09FAC9315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266825"/>
            <a:ext cx="60007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1D4DAC-83F1-4662-94C4-D786D5CE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19062"/>
            <a:ext cx="5524500" cy="359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9CC2E-1C26-4B7F-A494-5708B2CC7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1805828"/>
            <a:ext cx="5162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38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87D4-5D26-4A23-AE86-A5489D76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0"/>
            <a:ext cx="5924550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7662C-B8C5-412B-B1C6-AA942481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38487"/>
            <a:ext cx="5810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68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AA5AF7-6808-4B35-A572-44441D47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0"/>
            <a:ext cx="5991225" cy="3105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6AC629-96A0-444A-BFB7-0AD9DFEC7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3" y="3024187"/>
            <a:ext cx="6019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1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126BA-FF35-4BC1-91AD-D18E19CB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45" y="641190"/>
            <a:ext cx="6967538" cy="2301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74251B-E2F4-4648-848E-4D41E095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44" y="2965510"/>
            <a:ext cx="4283061" cy="481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FF7F68-AD9E-44F8-BB42-E7A42793B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43" y="3429000"/>
            <a:ext cx="5501301" cy="20629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E0C811-6493-447C-BFDF-D024C64F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42" y="5523447"/>
            <a:ext cx="50673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7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26E791-4654-4C3C-8B40-8F1A4078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51" y="2684476"/>
            <a:ext cx="8585490" cy="1695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11D38-180A-4BEC-8DAE-C2D65C71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51" y="626029"/>
            <a:ext cx="7804949" cy="2058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E3BAFF-A27C-45DE-B664-B6F3B31A2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51" y="4460282"/>
            <a:ext cx="8219018" cy="19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6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D04E4E-FA0D-451D-8B6C-63CAE684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6" y="144836"/>
            <a:ext cx="8197327" cy="136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65206-CEDE-48B8-AC93-089D62580802}"/>
              </a:ext>
            </a:extLst>
          </p:cNvPr>
          <p:cNvSpPr txBox="1"/>
          <p:nvPr/>
        </p:nvSpPr>
        <p:spPr>
          <a:xfrm>
            <a:off x="8982635" y="933030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Default settings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003B6C-4626-4A75-93ED-768491211C07}"/>
              </a:ext>
            </a:extLst>
          </p:cNvPr>
          <p:cNvCxnSpPr>
            <a:cxnSpLocks/>
          </p:cNvCxnSpPr>
          <p:nvPr/>
        </p:nvCxnSpPr>
        <p:spPr>
          <a:xfrm flipH="1">
            <a:off x="8525435" y="1117696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D7EFD28-779D-4D58-8401-52DA21C6C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713" y="1594606"/>
            <a:ext cx="6980094" cy="4662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91D436-04D9-4A0A-A500-F7BDE5CB0A74}"/>
              </a:ext>
            </a:extLst>
          </p:cNvPr>
          <p:cNvSpPr txBox="1"/>
          <p:nvPr/>
        </p:nvSpPr>
        <p:spPr>
          <a:xfrm>
            <a:off x="4459541" y="48940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38EB6-4CAF-4500-9786-3CD25D5D186E}"/>
              </a:ext>
            </a:extLst>
          </p:cNvPr>
          <p:cNvSpPr txBox="1"/>
          <p:nvPr/>
        </p:nvSpPr>
        <p:spPr>
          <a:xfrm>
            <a:off x="5844988" y="415065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7B02AA-FF58-43CB-B392-507AA8AA8701}"/>
              </a:ext>
            </a:extLst>
          </p:cNvPr>
          <p:cNvSpPr/>
          <p:nvPr/>
        </p:nvSpPr>
        <p:spPr>
          <a:xfrm>
            <a:off x="2533475" y="855677"/>
            <a:ext cx="5991960" cy="2620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349A6-EDE0-496A-88C1-D22F953F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83" y="606798"/>
            <a:ext cx="7168514" cy="890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81E0A-D265-49A1-8A37-6ABF2479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05" y="1497106"/>
            <a:ext cx="8725305" cy="46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9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9776F-F939-437E-B73C-C6F410B6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7" y="588589"/>
            <a:ext cx="6097068" cy="720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0136F-9C02-4D97-962F-6A34AB30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7" y="1308846"/>
            <a:ext cx="7094444" cy="1638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12802-DC3D-4D91-B05D-377266A09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7" y="2947563"/>
            <a:ext cx="8557953" cy="1389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8E7BAB-EA15-41A1-B945-478213F67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7" y="4337093"/>
            <a:ext cx="3141009" cy="19783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3A57F4-E8CF-4BC4-8214-47A41B309383}"/>
              </a:ext>
            </a:extLst>
          </p:cNvPr>
          <p:cNvSpPr txBox="1"/>
          <p:nvPr/>
        </p:nvSpPr>
        <p:spPr>
          <a:xfrm>
            <a:off x="3958716" y="5038164"/>
            <a:ext cx="427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Classification correct for these 6 results</a:t>
            </a:r>
          </a:p>
        </p:txBody>
      </p:sp>
    </p:spTree>
    <p:extLst>
      <p:ext uri="{BB962C8B-B14F-4D97-AF65-F5344CB8AC3E}">
        <p14:creationId xmlns:p14="http://schemas.microsoft.com/office/powerpoint/2010/main" val="4338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37A7A-D776-4AED-BBDE-EFFEF75A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1" y="629211"/>
            <a:ext cx="6037643" cy="1818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0A8A6-F930-4F4F-AB85-11C6B7A93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9" y="2447364"/>
            <a:ext cx="2465296" cy="1344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EB6BD-9DB5-4470-AB06-D2A9327CB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38" y="3796553"/>
            <a:ext cx="4525369" cy="730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AE754A-A307-4AB0-82B5-23CD037D9AAB}"/>
              </a:ext>
            </a:extLst>
          </p:cNvPr>
          <p:cNvSpPr txBox="1"/>
          <p:nvPr/>
        </p:nvSpPr>
        <p:spPr>
          <a:xfrm>
            <a:off x="5319793" y="3918928"/>
            <a:ext cx="15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5% error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BC5CD-6FF6-4E91-AE7E-C967A9B46021}"/>
              </a:ext>
            </a:extLst>
          </p:cNvPr>
          <p:cNvSpPr txBox="1"/>
          <p:nvPr/>
        </p:nvSpPr>
        <p:spPr>
          <a:xfrm>
            <a:off x="726139" y="4818093"/>
            <a:ext cx="8603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Last example showed how to use neural networks for classification. 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Neural networks can also solve regression problems!</a:t>
            </a:r>
          </a:p>
        </p:txBody>
      </p:sp>
    </p:spTree>
    <p:extLst>
      <p:ext uri="{BB962C8B-B14F-4D97-AF65-F5344CB8AC3E}">
        <p14:creationId xmlns:p14="http://schemas.microsoft.com/office/powerpoint/2010/main" val="278556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6F8168-07A0-48B9-8BC1-CDD141DA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0" y="612400"/>
            <a:ext cx="4316786" cy="20015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D9F20D-C9F4-4751-9BB7-194FB0F301D5}"/>
              </a:ext>
            </a:extLst>
          </p:cNvPr>
          <p:cNvSpPr/>
          <p:nvPr/>
        </p:nvSpPr>
        <p:spPr>
          <a:xfrm>
            <a:off x="1057835" y="977153"/>
            <a:ext cx="1281953" cy="15060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138E9-A412-4AFB-AF5B-EA1DCCA6F623}"/>
              </a:ext>
            </a:extLst>
          </p:cNvPr>
          <p:cNvSpPr txBox="1"/>
          <p:nvPr/>
        </p:nvSpPr>
        <p:spPr>
          <a:xfrm>
            <a:off x="1138517" y="2526415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Target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2616B-A13D-4464-95F7-A8E5AFC4B730}"/>
              </a:ext>
            </a:extLst>
          </p:cNvPr>
          <p:cNvSpPr txBox="1"/>
          <p:nvPr/>
        </p:nvSpPr>
        <p:spPr>
          <a:xfrm>
            <a:off x="2560956" y="2557049"/>
            <a:ext cx="242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Explanatory variables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4D63F-C3DD-42A9-85F9-FB42C1BAE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0" y="3511677"/>
            <a:ext cx="8119333" cy="20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ArchVTI">
  <a:themeElements>
    <a:clrScheme name="AnalogousFromLightSeedRightStep">
      <a:dk1>
        <a:srgbClr val="000000"/>
      </a:dk1>
      <a:lt1>
        <a:srgbClr val="FFFFFF"/>
      </a:lt1>
      <a:dk2>
        <a:srgbClr val="263C22"/>
      </a:dk2>
      <a:lt2>
        <a:srgbClr val="E2E7E8"/>
      </a:lt2>
      <a:accent1>
        <a:srgbClr val="C3988F"/>
      </a:accent1>
      <a:accent2>
        <a:srgbClr val="B9A07D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333</Words>
  <Application>Microsoft Macintosh PowerPoint</Application>
  <PresentationFormat>Widescreen</PresentationFormat>
  <Paragraphs>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Next LT Pro</vt:lpstr>
      <vt:lpstr>Calibri</vt:lpstr>
      <vt:lpstr>Footlight MT Light</vt:lpstr>
      <vt:lpstr>ArchVTI</vt:lpstr>
      <vt:lpstr>Artificial Neural Networks (ANN)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this black box work?</vt:lpstr>
      <vt:lpstr>https://www.youtube.com/watch?v=CqOfi41LfDw</vt:lpstr>
      <vt:lpstr>Going back to the data</vt:lpstr>
      <vt:lpstr>PowerPoint Presentation</vt:lpstr>
      <vt:lpstr>PowerPoint Presentation</vt:lpstr>
      <vt:lpstr>Can choose from a variety of curves</vt:lpstr>
      <vt:lpstr>How does the Neural Network create new shapes from the Activation Functions?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 (ANN)</dc:title>
  <dc:creator>Davis,Marsha J.(Mathematical Sciences)</dc:creator>
  <cp:lastModifiedBy>Villegas,Juan G.(Student)</cp:lastModifiedBy>
  <cp:revision>6</cp:revision>
  <dcterms:created xsi:type="dcterms:W3CDTF">2022-04-24T16:48:59Z</dcterms:created>
  <dcterms:modified xsi:type="dcterms:W3CDTF">2022-04-26T15:08:41Z</dcterms:modified>
</cp:coreProperties>
</file>