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4" r:id="rId7"/>
    <p:sldId id="261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399D-6349-44A6-B24D-E6D86F31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0585-D41A-4C41-986F-CB7D49F50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2901-ABAA-4E93-A71E-072A9EE0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F9C9-DDBC-4A2B-823F-BA4251AF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04E7-DD23-417F-A172-29C73780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5D07-FD6C-4E9F-BAC8-FDC4F8B3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CBAA-3ADF-490E-B715-20D1A5C2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C16C-4B7A-4089-BC3B-AE554079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C496-B7AF-4A92-8BAF-69707350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2B21-292B-4E6E-B624-5DCA9CB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C7295-1829-4BE5-9362-F1C3AD32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EF5F-5CA9-4838-8CA4-E2628B76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6881-D73B-4105-9169-8AECF354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26DD-1CC7-46F3-B66C-3C130606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37BB-F964-4160-939F-2A5A7299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F241-E2CB-48B7-A40D-EF413B5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9733-8455-4A96-A0D3-DD741F7D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96B9-3930-4E36-9C2B-07E26344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CA2A-7A17-4B05-8B7C-84376F5C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4458-9CFE-42EF-A955-88F4EA4B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081E-DB6E-40EC-89E1-A4798D19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1A57-9DA8-4AD3-B601-79C197B4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E0BC-3956-41A2-8011-FD8F1F8D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E61D9-BDDE-4EF0-95CD-D043483E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C653-0FE5-482F-9CD6-D0DCE1B7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0EE9-55C9-4844-99D7-0771464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6098-9B6C-44D2-89FE-27BB2428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B8159-2CE6-4602-B212-D1FEE0CAA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9DA9-E9E9-4EE2-8DB1-D5A03776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D0F5-B3ED-4C22-8A55-2A6BDFD9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81A1-AEAC-4E98-B533-43FB381B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B29B-6456-4C92-AB3C-D3BAC590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79C24-451C-45E5-B512-0E43F248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EFFD-FB6F-49A9-90B1-CF001FAC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9FB8-18E8-4371-8D85-229CC390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F2304-2CDC-4457-A822-1996CB55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AC602-DAAD-43FA-8D6F-F2BA6745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5D01B-750D-4816-B653-6142EB1D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E5D6-7D57-4C06-B0B3-76D03DED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E4BF-019E-4043-B749-731574EC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AA691-96AC-46D0-A8FE-BFD13A6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B3EEC-5480-41FE-B2F9-903CC2BF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B0D27-84A4-4D66-B778-90C0430C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F329-D9D7-4807-BF4D-8585B5F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B760A-8155-4772-B57E-20A85B0B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0318B-376F-4A18-8512-0C9CE79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ADFE-A46F-4B2B-8737-790F02A3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1EE3-94C9-45AD-B74B-EAE4ADBE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30CC2-AB80-46A1-809F-935690B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2CE0-1D6F-42AB-86EC-EA997CA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0BC0-DB34-41AD-BE4D-F403CA13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8CC7-DB7A-4BB3-A6E7-7FF3EC5D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1B6-F7A1-4A50-A52B-CD84527B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764E1-88A3-490E-87CC-1C3854F1F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66AFC-1ED2-4725-9F9F-A1B9D5A6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051B-7BEB-42D5-9142-DD5DECEF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2DAC1-169E-4CFD-B367-DE99B058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B99A4-DC09-408E-A4D8-60719AF2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F5AB3-978F-4600-9685-B4EF2DBE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93ECD-74D8-4812-BD87-75202BFF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049E-31A4-46C7-9099-8BFAFFB60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E640-D235-46EA-8D26-CB334708911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B569-C642-48E2-BDBD-13F3FCFF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4DF1-5114-4079-B096-052D20C3D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5F92-7212-4AF1-90A7-1755641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EXPLORATIONS IN DATA ANALYTICS&#10;                          MAT 343">
            <a:extLst>
              <a:ext uri="{FF2B5EF4-FFF2-40B4-BE49-F238E27FC236}">
                <a16:creationId xmlns:a16="http://schemas.microsoft.com/office/drawing/2014/main" id="{D19F9D1A-D30E-4ECA-852F-FFF4E8B3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" y="0"/>
            <a:ext cx="1219155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B2A0DF-26C1-44B7-B0DF-60B43CF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2" y="25546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EXPLORATIONS IN DATA ANALYTICS, </a:t>
            </a:r>
            <a:br>
              <a:rPr lang="en-US" b="1" dirty="0"/>
            </a:br>
            <a:r>
              <a:rPr lang="en-US" b="1" dirty="0"/>
              <a:t>MAT 343</a:t>
            </a:r>
          </a:p>
        </p:txBody>
      </p:sp>
    </p:spTree>
    <p:extLst>
      <p:ext uri="{BB962C8B-B14F-4D97-AF65-F5344CB8AC3E}">
        <p14:creationId xmlns:p14="http://schemas.microsoft.com/office/powerpoint/2010/main" val="330428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8EDC-0C35-465D-9345-7DB704BE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Saving 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A09E-2FEB-4F05-BC07-9ADC27E6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028670"/>
            <a:ext cx="9119532" cy="5565077"/>
          </a:xfrm>
        </p:spPr>
        <p:txBody>
          <a:bodyPr>
            <a:normAutofit/>
          </a:bodyPr>
          <a:lstStyle/>
          <a:p>
            <a:r>
              <a:rPr lang="en-US" sz="2200" dirty="0"/>
              <a:t>Set Working Directory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Give your script a name. Here’s how:</a:t>
            </a:r>
          </a:p>
          <a:p>
            <a:pPr marL="0" indent="0">
              <a:buNone/>
            </a:pPr>
            <a:r>
              <a:rPr lang="en-US" sz="2200" dirty="0"/>
              <a:t>       File&gt;Save As</a:t>
            </a:r>
          </a:p>
          <a:p>
            <a:pPr marL="0" indent="0">
              <a:buNone/>
            </a:pPr>
            <a:r>
              <a:rPr lang="en-US" sz="2200" dirty="0"/>
              <a:t>       Browser should open in your working directory.</a:t>
            </a:r>
          </a:p>
          <a:p>
            <a:pPr marL="0" indent="0">
              <a:buNone/>
            </a:pPr>
            <a:r>
              <a:rPr lang="en-US" sz="2200" dirty="0"/>
              <a:t>       Enter the name in box</a:t>
            </a:r>
          </a:p>
          <a:p>
            <a:pPr marL="0" indent="0">
              <a:buNone/>
            </a:pPr>
            <a:r>
              <a:rPr lang="en-US" sz="2200" dirty="0"/>
              <a:t>       Click Save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EBB3E-DEF6-46E6-984B-F2F6CF67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1" y="1389666"/>
            <a:ext cx="5014904" cy="198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D0760-7B9C-4AC5-BE46-C9D01708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37" y="5723602"/>
            <a:ext cx="6546048" cy="6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CF76D-8E5B-4960-ACF0-9B694A8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381971"/>
            <a:ext cx="6173507" cy="41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AE3-55DA-4FA4-B263-EC9CD3DB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2B70-8935-4917-926A-351183D0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973123"/>
            <a:ext cx="10515600" cy="4806891"/>
          </a:xfrm>
        </p:spPr>
        <p:txBody>
          <a:bodyPr/>
          <a:lstStyle/>
          <a:p>
            <a:r>
              <a:rPr lang="en-US" dirty="0"/>
              <a:t>Regularly check announcements</a:t>
            </a:r>
          </a:p>
          <a:p>
            <a:r>
              <a:rPr lang="en-US" dirty="0"/>
              <a:t>Textbook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Blackboard</a:t>
            </a:r>
          </a:p>
          <a:p>
            <a:r>
              <a:rPr lang="en-US" dirty="0"/>
              <a:t>If you haven’t done so already, download R and </a:t>
            </a:r>
            <a:r>
              <a:rPr lang="en-US" dirty="0" err="1"/>
              <a:t>Rstudio</a:t>
            </a:r>
            <a:r>
              <a:rPr lang="en-US" dirty="0"/>
              <a:t>. (You might want to update your version from last semester.)</a:t>
            </a:r>
          </a:p>
          <a:p>
            <a:r>
              <a:rPr lang="en-US" dirty="0"/>
              <a:t>How classes will be conducted</a:t>
            </a:r>
          </a:p>
          <a:p>
            <a:r>
              <a:rPr lang="en-US" dirty="0">
                <a:solidFill>
                  <a:srgbClr val="C00000"/>
                </a:solidFill>
              </a:rPr>
              <a:t>Next Thursday’s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14C-94CA-4478-A0B1-9F037CFB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47011"/>
            <a:ext cx="10515600" cy="750611"/>
          </a:xfrm>
        </p:spPr>
        <p:txBody>
          <a:bodyPr/>
          <a:lstStyle/>
          <a:p>
            <a:pPr algn="ctr"/>
            <a:r>
              <a:rPr lang="en-US" dirty="0"/>
              <a:t>Data Science Methodology (DSM)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C07F8-8861-4D98-815E-63F82C02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548" y="996416"/>
            <a:ext cx="5371429" cy="4152381"/>
          </a:xfrm>
        </p:spPr>
      </p:pic>
    </p:spTree>
    <p:extLst>
      <p:ext uri="{BB962C8B-B14F-4D97-AF65-F5344CB8AC3E}">
        <p14:creationId xmlns:p14="http://schemas.microsoft.com/office/powerpoint/2010/main" val="296774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2F6A-7F31-4D59-BA1B-7B9443E0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Reviewing the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B139-7DBD-47F3-9DD0-FFF8F74C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978337"/>
            <a:ext cx="10515600" cy="53134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200" dirty="0"/>
              <a:t>Problem Understanding – a two-step process: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Clearly state project objectives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Translate these objectives into the statement of a problem that can be solved using tools from data analytics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>
                <a:solidFill>
                  <a:srgbClr val="C00000"/>
                </a:solidFill>
              </a:rPr>
              <a:t>Data Preparation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Determine what data are available and how they will contribute to the solution to your problem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Clean data – fix any data quality problems (missing values, data entry errors, transform data to same units, etc.)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Prepare data for analysis – quantitative data: transform/standardize data, categorical data: combine categories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200" dirty="0"/>
              <a:t>Explanatory Data Analysis (EDA)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Explore data to gain preliminary insights (one variable at a time, relationships between variables)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Be prepared for this step to send you back to Phases 1 or 2.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2F6A-7F31-4D59-BA1B-7B9443E0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Reviewing the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B139-7DBD-47F3-9DD0-FFF8F74C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679508"/>
            <a:ext cx="10515600" cy="55145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dirty="0">
                <a:solidFill>
                  <a:srgbClr val="C00000"/>
                </a:solidFill>
              </a:rPr>
              <a:t>Setup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Cross-validation: partition dataset into training dataset and test dataset.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Validating your partition: use statistical hypothesis testing to check on randomness of our partitions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Balancing the data: re-sample cases with rare target values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Establish baseline performance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200" dirty="0"/>
              <a:t>Model Building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Select appropriate modeling algorithms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Model Selection (best performance, more understandable to clients)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Fine-tune to optimize results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/>
              <a:t>Evaluate models – do we need to go back to an earlier phase and start again?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200" dirty="0">
                <a:solidFill>
                  <a:srgbClr val="C00000"/>
                </a:solidFill>
              </a:rPr>
              <a:t>Deployment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Report best models to client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Write report of your results and/or prepare presentation (adapt to audience)</a:t>
            </a:r>
          </a:p>
          <a:p>
            <a:pPr marL="640080" indent="-27432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</a:rPr>
              <a:t>Work with management to implement your models in real-world setting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83FE-35AD-4F31-BBC9-34B5E9D6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Data Science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4433-8297-4DF3-912E-FC905D6F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919614"/>
            <a:ext cx="10515600" cy="5497964"/>
          </a:xfrm>
        </p:spPr>
        <p:txBody>
          <a:bodyPr/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Estimation (target variable quantitative)</a:t>
            </a:r>
          </a:p>
          <a:p>
            <a:r>
              <a:rPr lang="en-US" sz="2000" dirty="0"/>
              <a:t>Classification (target variable categorical)</a:t>
            </a:r>
          </a:p>
          <a:p>
            <a:r>
              <a:rPr lang="en-US" sz="2000" dirty="0"/>
              <a:t>Prediction (forecasts related to the future)</a:t>
            </a:r>
          </a:p>
          <a:p>
            <a:r>
              <a:rPr lang="en-US" sz="2000" dirty="0"/>
              <a:t>Clustering (identify groups of records which are similar)</a:t>
            </a:r>
          </a:p>
          <a:p>
            <a:r>
              <a:rPr lang="en-US" sz="2000" dirty="0"/>
              <a:t>Association (rules quantifying relationship between two or more attributes)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For MAT 343: Here’s where we will start: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Regression</a:t>
            </a:r>
          </a:p>
          <a:p>
            <a:pPr marL="0" indent="0">
              <a:buNone/>
            </a:pPr>
            <a:r>
              <a:rPr lang="en-US" sz="2000" dirty="0"/>
              <a:t>	Simple Linear Regression</a:t>
            </a:r>
          </a:p>
          <a:p>
            <a:pPr marL="0" indent="0">
              <a:buNone/>
            </a:pPr>
            <a:r>
              <a:rPr lang="en-US" sz="2000" dirty="0"/>
              <a:t>                 Multiple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Dimension Reduction</a:t>
            </a:r>
          </a:p>
          <a:p>
            <a:pPr marL="0" indent="0">
              <a:buNone/>
            </a:pPr>
            <a:r>
              <a:rPr lang="en-US" sz="2000" dirty="0"/>
              <a:t>                 Principal Components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Logistic Regression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9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AAE-2453-4221-8AC0-CCBB32FA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0" y="323180"/>
            <a:ext cx="10515600" cy="57444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Review of R/</a:t>
            </a:r>
            <a:r>
              <a:rPr lang="en-US" sz="3200" b="1" dirty="0" err="1">
                <a:solidFill>
                  <a:srgbClr val="7030A0"/>
                </a:solidFill>
              </a:rPr>
              <a:t>Rstudio</a:t>
            </a:r>
            <a:r>
              <a:rPr lang="en-US" sz="3200" b="1" dirty="0">
                <a:solidFill>
                  <a:srgbClr val="7030A0"/>
                </a:solidFill>
              </a:rPr>
              <a:t> (See R/</a:t>
            </a:r>
            <a:r>
              <a:rPr lang="en-US" sz="3200" b="1" dirty="0" err="1">
                <a:solidFill>
                  <a:srgbClr val="7030A0"/>
                </a:solidFill>
              </a:rPr>
              <a:t>Rstudio</a:t>
            </a:r>
            <a:r>
              <a:rPr lang="en-US" sz="3200" b="1" dirty="0">
                <a:solidFill>
                  <a:srgbClr val="7030A0"/>
                </a:solidFill>
              </a:rPr>
              <a:t> folder in Blackboard)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F817-1E5E-4A8C-AA63-CEA90E92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897620"/>
            <a:ext cx="10515600" cy="5217953"/>
          </a:xfrm>
        </p:spPr>
        <p:txBody>
          <a:bodyPr/>
          <a:lstStyle/>
          <a:p>
            <a:r>
              <a:rPr lang="en-US" dirty="0"/>
              <a:t>Set up a folder for MAT 342 on your OneDrive</a:t>
            </a:r>
          </a:p>
          <a:p>
            <a:r>
              <a:rPr lang="en-US" dirty="0"/>
              <a:t>Open RStudio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+ under File to open Script panel</a:t>
            </a:r>
          </a:p>
          <a:p>
            <a:r>
              <a:rPr lang="en-US" dirty="0"/>
              <a:t>Discuss 4 panels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1FDE0-8FED-4CC7-A620-F861BB4C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0" y="1858790"/>
            <a:ext cx="7110664" cy="27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DFB70-A929-4600-977B-C2E9328F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5" y="445411"/>
            <a:ext cx="10930561" cy="58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B7D2-EDBD-4C49-81EB-D0D65DAA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Before getting started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E825-A441-465C-8BA3-427677C6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Turn off some options in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Tools&gt;Global Options&gt;General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B8270-22D3-4D0D-A388-A7F9ECAB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039"/>
            <a:ext cx="4677093" cy="121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50DDD-7B2B-4EFD-BBC0-966DA516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74" y="1562737"/>
            <a:ext cx="3738272" cy="196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CEEF1-2567-4D85-8F65-85388FF7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8654"/>
            <a:ext cx="9975737" cy="24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459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EXPLORATIONS IN DATA ANALYTICS,  MAT 343</vt:lpstr>
      <vt:lpstr>Preliminaries</vt:lpstr>
      <vt:lpstr>Data Science Methodology (DSM)</vt:lpstr>
      <vt:lpstr>Reviewing the Phases</vt:lpstr>
      <vt:lpstr>Reviewing the Phases</vt:lpstr>
      <vt:lpstr>Data Science Tasks</vt:lpstr>
      <vt:lpstr>Review of R/Rstudio (See R/Rstudio folder in Blackboard)</vt:lpstr>
      <vt:lpstr>PowerPoint Presentation</vt:lpstr>
      <vt:lpstr>Before getting started in R</vt:lpstr>
      <vt:lpstr>Saving Script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ANALYTICS,  MAT 343</dc:title>
  <dc:creator>Marsha Davis</dc:creator>
  <cp:lastModifiedBy>Marsha Davis</cp:lastModifiedBy>
  <cp:revision>3</cp:revision>
  <dcterms:created xsi:type="dcterms:W3CDTF">2022-01-17T21:23:28Z</dcterms:created>
  <dcterms:modified xsi:type="dcterms:W3CDTF">2022-01-18T22:02:14Z</dcterms:modified>
</cp:coreProperties>
</file>