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3173-AB28-44E8-A8F2-1209B2E7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77ED7-B6BC-4C3D-A437-56A1A9B3F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A8F2F-0379-4160-93FD-8E306FFB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0755-223F-4AC9-98ED-DEBBA252B6A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42A4D-3C74-4A64-95A7-3B607511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AC1C-4C19-4FDC-A3E6-97AA2F1A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33D9-AA95-4939-B8D0-9735707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4243-D4A9-4088-A9C7-AA8949F8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D62C7-26DC-4DE3-B37B-D3A8B1739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D47F2-A5D7-4BFD-97DA-02D15EA4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0755-223F-4AC9-98ED-DEBBA252B6A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A484E-2380-455D-AEE1-D01C516C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2FA9-4DB2-441F-8B18-A8B6D95B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33D9-AA95-4939-B8D0-9735707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F4619-D6F7-466B-AB62-469353039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5C7E-521A-4A8F-8C43-AED9A4914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7B7D-E8CA-4D95-A295-D7E23936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0755-223F-4AC9-98ED-DEBBA252B6A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9277D-6B11-43B3-B479-DE1B096D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A814-9EFD-4CAB-824E-BA6938EC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33D9-AA95-4939-B8D0-9735707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EB8A-02F6-429A-B2BB-4D9D6183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54A4-9FEC-4139-AB5C-0FD6C1FB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38E6-DB3E-4F0D-A6F0-D7766B72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0755-223F-4AC9-98ED-DEBBA252B6A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70E7-FC45-4EBD-B0EB-9261F949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B4B0-7E02-4133-8690-D321E2F3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33D9-AA95-4939-B8D0-9735707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6E04-DD17-4168-9AEE-17A9347A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9796C-9D75-4082-9DFA-4DA5390E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3605-EBBF-4B49-9620-60BFFC9D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0755-223F-4AC9-98ED-DEBBA252B6A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ADC5-9B40-44F1-90E8-A7E4C1CE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92B2-D594-4938-809D-68B80886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33D9-AA95-4939-B8D0-9735707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3B2-4A37-41F8-90F1-D78BFFEC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4EBA-5DCB-4081-AA0B-A608B3AB8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70377-8E92-4B34-A859-BFD4EE1EA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6015F-787A-4962-B538-476A3D9B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0755-223F-4AC9-98ED-DEBBA252B6A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F27BE-03C2-4C1D-8929-6F99933E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18E84-4F6A-4556-A53B-EA77D0BF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33D9-AA95-4939-B8D0-9735707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3FEB-EC1D-4AA8-9CD3-6CA006EA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3583-37DE-404F-B749-D2F2F057D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89A14-12FC-4B32-A994-083F0636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F47EC-DDC1-44DE-9DDA-CAE1F8A50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2EB50-AA4B-455D-BDDB-34EB7DB0A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0BA4D-9279-4ED9-8AD3-090FF568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0755-223F-4AC9-98ED-DEBBA252B6A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59B2E-8AE5-40AE-AC5D-0E4E1A51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3E41D-93F4-4D7E-9BC4-AEEA5910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33D9-AA95-4939-B8D0-9735707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7279-8459-40EF-8AC6-C9CA1C53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E8F3B-85BD-4814-9817-2EB109DB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0755-223F-4AC9-98ED-DEBBA252B6A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96D50-CB26-42D8-9443-16CD1260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0175C-C648-4926-916A-6CC27048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33D9-AA95-4939-B8D0-9735707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E0E06-7682-4ED4-8906-949D6F44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0755-223F-4AC9-98ED-DEBBA252B6A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FF126-18E6-4F2E-88E2-08BEAB89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945FB-04CC-498D-A906-896C27C6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33D9-AA95-4939-B8D0-9735707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5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86CE-0CE0-4A90-8AFE-6306BA32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3A24-1EBE-4563-859C-F1006682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C3A8-F4D7-4F33-96F3-D9AB71DB0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4C0A1-21DA-4129-A298-F828FFFE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0755-223F-4AC9-98ED-DEBBA252B6A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8FDA-C38A-4CC7-AAB1-D3D5636A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3E66A-EDA9-47C0-A31B-5D6DBB30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33D9-AA95-4939-B8D0-9735707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BD82-4567-4FB7-BCEB-6D2F7E8E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572D1-7E83-4960-B898-4AA37CC0B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EBAD8-9648-4E84-B5A5-378BC5BA2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BCFDE-804B-48FE-94B6-5FD5B4A4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0755-223F-4AC9-98ED-DEBBA252B6A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5181C-BA40-454C-BEA6-819B1DE8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4C48-8EB5-4F8F-8F22-FE339EE7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33D9-AA95-4939-B8D0-9735707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4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51862-75D9-444D-A3BA-27F64FE7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849A9-2340-45ED-BF8E-6F534521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E7E8F-A711-440C-A56A-91CDC2819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A0755-223F-4AC9-98ED-DEBBA252B6A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188FA-CFC3-4256-B18C-298D963EB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92085-A7EE-4DC8-A336-B657A427C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33D9-AA95-4939-B8D0-9735707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6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552D-5C2C-4F6E-94AD-54DE695B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410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Chapter 8: Simple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FCD5-A956-46D0-AB58-3A9A59FF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233"/>
            <a:ext cx="10515600" cy="5424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Two variables:</a:t>
            </a:r>
          </a:p>
          <a:p>
            <a:r>
              <a:rPr lang="en-US" sz="2400" dirty="0"/>
              <a:t>Input or explanatory variable</a:t>
            </a:r>
          </a:p>
          <a:p>
            <a:r>
              <a:rPr lang="en-US" sz="2400" dirty="0"/>
              <a:t>Response or target variable (continuous quantitative)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66242-591B-4F6B-A318-CB832A327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337617"/>
            <a:ext cx="10877572" cy="39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9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F2DD6F-4CE6-4F38-A13C-AC1E4842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22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Example: Cereal Dataset (excerpt)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4D14A13-338A-4D4C-B2D8-8380076E5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15E270-D8E3-44F7-A1B1-3CFE9ECAE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03" y="966956"/>
            <a:ext cx="9457143" cy="26952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2679DB-76B0-41B4-BAE0-24381508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03" y="3801894"/>
            <a:ext cx="8189690" cy="11034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C7FBFF-A45F-473C-AF44-13B09BABB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03" y="5064125"/>
            <a:ext cx="8162686" cy="13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2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B6BC-1CD5-49BF-AEEA-D3868928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2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First import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5B2E-D778-4E44-98D4-BCB92274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350"/>
            <a:ext cx="105156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Import cereal dataset: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Set your working directory.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Environment&gt;Import Dataset&gt;From Text (base).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                                                           Select dataset cereal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					Click Import button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1407F-F68A-4C35-8556-3DE3E7B3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181810"/>
            <a:ext cx="5447619" cy="46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08AE25-2A88-4F0F-B795-4BD09BD4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000" y="3273425"/>
            <a:ext cx="4870175" cy="19480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9CEE77-A9C0-4B2B-8DA8-7B63B4EA0E43}"/>
              </a:ext>
            </a:extLst>
          </p:cNvPr>
          <p:cNvSpPr/>
          <p:nvPr/>
        </p:nvSpPr>
        <p:spPr>
          <a:xfrm>
            <a:off x="3481431" y="4848837"/>
            <a:ext cx="3372375" cy="9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9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7E08-A9B9-4F1C-977D-BE9BD302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77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Scatterplot of rating vs. sugars with least-squares regression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2F0E5-9B98-4A78-AFA8-3EAEF5BDA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900"/>
            <a:ext cx="10515600" cy="53380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Population equation: </a:t>
            </a:r>
          </a:p>
          <a:p>
            <a:pPr>
              <a:spcBef>
                <a:spcPts val="1200"/>
              </a:spcBef>
            </a:pPr>
            <a:r>
              <a:rPr lang="en-US" dirty="0"/>
              <a:t>Least-squares line equation: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7DE94-647C-4D38-AA59-3EDFB7752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126" y="846430"/>
            <a:ext cx="2106732" cy="466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355E20-2FC1-46B4-8A9E-E0A1AFC7A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92" y="1211147"/>
            <a:ext cx="2005208" cy="723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9ACBD-6F3A-471F-83F7-A66E5CC5C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57" y="826372"/>
            <a:ext cx="2230700" cy="2038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BF7BD3-07AB-4A8A-B3F3-6F554C54E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70" y="1821152"/>
            <a:ext cx="6748576" cy="1088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99E9BA-96A7-4052-B245-274C8B052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795" y="2941552"/>
            <a:ext cx="7293409" cy="37685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A00EB5-6070-4E91-BC02-CB7D6CC84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65" y="2909632"/>
            <a:ext cx="4321601" cy="12814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C3B025-9F8E-47DB-B50D-3A3EF34CF3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165" y="4379060"/>
            <a:ext cx="3193656" cy="7885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DF3CFF2-E761-4DB0-B5BD-B1688741D3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294" y="5215623"/>
            <a:ext cx="3883832" cy="9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3F81-AF34-425A-A152-1D37BAB9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Estimate the rating for cereal with sugars = 1 gram.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9A9C88-04F8-40A5-987E-B2FFE3D4C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7506"/>
            <a:ext cx="3812241" cy="941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819524-7C29-4A25-8FE9-3399927D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03506"/>
            <a:ext cx="3838849" cy="668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F8438E-D880-4115-921A-39ABF7223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237" y="887506"/>
            <a:ext cx="5534025" cy="3143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1E5584-66BC-4811-AAF4-BEF28B157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20" y="2571750"/>
            <a:ext cx="4800600" cy="125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7AB951-4DDB-4980-BBF7-39DDB6E316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020" y="3829050"/>
            <a:ext cx="3313580" cy="21187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A39D3D-8066-4CD5-B6C7-2F0AEA7DE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020" y="5970494"/>
            <a:ext cx="3545985" cy="6213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F6D4A0-CBDE-4789-A132-DFE0884454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4620" y="3867554"/>
            <a:ext cx="5901381" cy="1257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C13A7C-8701-4403-B897-D2E9A7ACFE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4620" y="5343524"/>
            <a:ext cx="4389438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0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5D4F-DFF9-4D48-B856-62924E72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393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Coefficient of Determination, </a:t>
            </a:r>
            <a:r>
              <a:rPr lang="en-US" i="1" dirty="0">
                <a:solidFill>
                  <a:srgbClr val="0070C0"/>
                </a:solidFill>
              </a:rPr>
              <a:t>r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EC37F-D257-4BFC-93F5-949C97931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2998" y="0"/>
            <a:ext cx="1839002" cy="1962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C9DE4-3DBF-467E-BCAD-591F12926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5" y="2548851"/>
            <a:ext cx="10225933" cy="4045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59D51C-043B-4BBB-90F1-D5A5A8FD6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702" y="1962980"/>
            <a:ext cx="4371975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8100F0-53D8-4E14-A1A5-AF5EE2F0D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62980"/>
            <a:ext cx="4744864" cy="7733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FC2D64-5AB1-4885-93AF-8A4A24AFE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8323" y="2771775"/>
            <a:ext cx="619125" cy="657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671527-382B-4FD8-AE14-6D3265994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1835" y="5260956"/>
            <a:ext cx="1943100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C8014B-2CC5-4005-9CC5-380D13EDE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0105" y="3429000"/>
            <a:ext cx="17907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7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730BAB-3C4A-4064-9F28-B3F4755E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381000"/>
            <a:ext cx="93821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10A0-0FDF-478F-B0E0-7C1922AC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commands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B59D9A-2D02-4CFA-886F-A23F3E3E4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69" y="1166070"/>
            <a:ext cx="7881903" cy="245797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CBB2E-E78F-4E26-A76B-95C60ED9AA8E}"/>
              </a:ext>
            </a:extLst>
          </p:cNvPr>
          <p:cNvCxnSpPr/>
          <p:nvPr/>
        </p:nvCxnSpPr>
        <p:spPr>
          <a:xfrm flipV="1">
            <a:off x="1661020" y="2650921"/>
            <a:ext cx="1182848" cy="11660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9E9BED-CD7A-46E5-8051-FA189E0EBC21}"/>
              </a:ext>
            </a:extLst>
          </p:cNvPr>
          <p:cNvCxnSpPr/>
          <p:nvPr/>
        </p:nvCxnSpPr>
        <p:spPr>
          <a:xfrm flipV="1">
            <a:off x="2265028" y="2927758"/>
            <a:ext cx="931178" cy="10150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951CF46-4E88-40DA-843B-89E6079B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820" y="3942826"/>
            <a:ext cx="1838095" cy="390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C79E9F-BFB6-465C-BE3C-B87CBAF8D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44" y="3825381"/>
            <a:ext cx="1590476" cy="352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73F224-468C-4A75-8446-189D5BA6A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214" y="3741563"/>
            <a:ext cx="3066667" cy="11523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175B96-0059-491E-B619-98B378671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5927" y="3826613"/>
            <a:ext cx="219075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57EAE9-4773-4015-83A0-20D85D802C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2541" y="4937834"/>
            <a:ext cx="61626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4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57E9-BE87-46F0-BD7D-24F782F8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Summary command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07D92A5-5238-4D6A-887F-B9707AA1C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971" y="927063"/>
            <a:ext cx="8008245" cy="47774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59F15B8-01FB-41B5-9CB1-233566180D60}"/>
              </a:ext>
            </a:extLst>
          </p:cNvPr>
          <p:cNvSpPr/>
          <p:nvPr/>
        </p:nvSpPr>
        <p:spPr>
          <a:xfrm>
            <a:off x="914400" y="5058561"/>
            <a:ext cx="3473042" cy="260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4E7B6-D2E9-49B2-8159-D32933BDD1E1}"/>
              </a:ext>
            </a:extLst>
          </p:cNvPr>
          <p:cNvSpPr/>
          <p:nvPr/>
        </p:nvSpPr>
        <p:spPr>
          <a:xfrm>
            <a:off x="2667699" y="3867325"/>
            <a:ext cx="4840448" cy="26005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8A43A-7F87-4FA5-91DB-1E3037581DA1}"/>
              </a:ext>
            </a:extLst>
          </p:cNvPr>
          <p:cNvSpPr/>
          <p:nvPr/>
        </p:nvSpPr>
        <p:spPr>
          <a:xfrm>
            <a:off x="914400" y="4787153"/>
            <a:ext cx="4007224" cy="26005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38607-D0EE-442C-85F8-36EE62D1D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68" y="855678"/>
            <a:ext cx="4141684" cy="2135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D1AE1C-183C-4147-82E9-CADB6DAF1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638" y="2991353"/>
            <a:ext cx="2047875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BD108E-97DE-4297-B685-F50BF4105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286" y="4091828"/>
            <a:ext cx="1609725" cy="13906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377DDE-9040-43F0-8C88-54E2736A1BFF}"/>
              </a:ext>
            </a:extLst>
          </p:cNvPr>
          <p:cNvCxnSpPr/>
          <p:nvPr/>
        </p:nvCxnSpPr>
        <p:spPr>
          <a:xfrm flipV="1">
            <a:off x="11037513" y="2904565"/>
            <a:ext cx="316287" cy="524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8C1DA3-31A7-4902-A4C8-EBF6B3C67361}"/>
              </a:ext>
            </a:extLst>
          </p:cNvPr>
          <p:cNvCxnSpPr>
            <a:stCxn id="9" idx="1"/>
          </p:cNvCxnSpPr>
          <p:nvPr/>
        </p:nvCxnSpPr>
        <p:spPr>
          <a:xfrm flipH="1">
            <a:off x="4921624" y="4787153"/>
            <a:ext cx="438066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9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108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Chapter 8: Simple Linear Regression</vt:lpstr>
      <vt:lpstr>Example: Cereal Dataset (excerpt)</vt:lpstr>
      <vt:lpstr>First import dataset:</vt:lpstr>
      <vt:lpstr>Scatterplot of rating vs. sugars with least-squares regression line</vt:lpstr>
      <vt:lpstr>Estimate the rating for cereal with sugars = 1 gram. </vt:lpstr>
      <vt:lpstr>Coefficient of Determination, r2</vt:lpstr>
      <vt:lpstr>PowerPoint Presentation</vt:lpstr>
      <vt:lpstr>anova commands</vt:lpstr>
      <vt:lpstr>Summary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Simple Linear Regression</dc:title>
  <dc:creator>Marsha Davis</dc:creator>
  <cp:lastModifiedBy>Marsha Davis</cp:lastModifiedBy>
  <cp:revision>3</cp:revision>
  <dcterms:created xsi:type="dcterms:W3CDTF">2022-01-23T19:41:36Z</dcterms:created>
  <dcterms:modified xsi:type="dcterms:W3CDTF">2022-01-25T06:04:10Z</dcterms:modified>
</cp:coreProperties>
</file>