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76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23E8-034D-439C-8DEE-9CC4DA1FA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690DB-187A-48D9-861A-D2348E2A5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A54CA-DBBA-4AC9-9BCB-1DA1C504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688-9D4A-4338-8A5A-E751387971F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F6C8D-9F9D-4583-A6E4-022021BD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CD7D8-0407-43D8-9E22-E098C6BD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8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768D-D9D4-4387-88B5-53B9A7BA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126AD-F597-43F6-A406-9B0C44721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38A4D-9F61-4221-AD80-77BE71C0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688-9D4A-4338-8A5A-E751387971F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E5463-72E1-4091-933B-C16580D6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7EE41-0E0C-4532-905B-EAAAA694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AEC73-2D33-4211-870D-DDD965F71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E55C6-233D-47FD-8469-A761BAB4A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25B3-EACC-41F6-90BE-B28303F4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688-9D4A-4338-8A5A-E751387971F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53DC4-EE4E-42A3-B156-40C14171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C19C-DCB2-4073-9B79-80C78237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2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3F37-2E6E-48CB-8B54-A0073172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8AB80-EB3C-4491-9432-F0828AD6E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ACA35-0E88-425E-A024-4ECF0A6B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688-9D4A-4338-8A5A-E751387971F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4F04-6510-452D-ADAF-3EAE08DD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1EEA9-6007-4C17-9B6A-7098F10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9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41A0-985B-4701-B5DC-DF39B45D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4D247-103A-4287-83CA-3FC1577BC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037C6-7352-4340-84A5-083314F5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688-9D4A-4338-8A5A-E751387971F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94984-FA5C-45B8-A268-83F094A8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DF094-7D82-48B1-95D1-05A2906B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9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A963-6D43-4119-AA7E-12C656EC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1D1C-4CF3-4864-AE64-68B40C052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739AF-EDDC-40B3-9F9C-053BE72A2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CAA18-DF91-4FF5-8FB0-8F1B4876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688-9D4A-4338-8A5A-E751387971F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EFED4-950E-4D87-84BF-3C41C5D6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A29F-C127-4EAC-A95E-C3F5ACD9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D71A-55D6-4169-B3C3-C4EC9403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8FCD4-E2A2-4FB6-A0FD-D02DF461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06D07-8BDF-4651-8690-552D6BA36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93A6-D325-47AD-BF34-ED2C045B7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A4A03-B8D3-440E-897A-8FC86E466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55B81-E2CF-43DC-8FFD-69359B75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688-9D4A-4338-8A5A-E751387971F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46F22-653B-4956-8790-94F6FD5B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68818-EF14-4BEE-BCAD-3B8F342C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8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B8A1-E08B-4FDC-9C77-9D194980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B17A9-86B8-4B46-BBEC-71A87753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688-9D4A-4338-8A5A-E751387971F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153E8-766D-491F-A563-78E5EC4E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1B4D9-6162-459C-A6B6-F2950F7F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3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E0D12-0864-43C5-9367-B6398365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688-9D4A-4338-8A5A-E751387971F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3DC0F-276E-4AA5-931F-148489FB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BE9F3-F33D-4E18-BA6B-B0713FD7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4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FEA5-5947-418C-9A57-4E7519BC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0057-DA05-44E3-A65A-6314E71C3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6D854-DE53-458C-83A0-F779FB6E2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AE4A1-8D0F-41B5-B7D7-F1754BBC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688-9D4A-4338-8A5A-E751387971F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43487-4795-40DC-AD6D-9282E17A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B9E7A-36A6-42C6-9763-582144BD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BA12-BBF0-4DCF-A3E3-16FFFE8D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D533E-8F3B-4D89-A621-2C55073D6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E3873-D602-46B6-A844-4C389619E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29C6-79EE-4A69-8C17-BB39EF5A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B688-9D4A-4338-8A5A-E751387971F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AAC13-0747-43ED-BC1F-182984C9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B01B8-7FB6-4131-8312-48134C63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7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392C3-9D40-4A87-8027-400F7783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335A0-6D9F-4447-BA80-4880824D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E461F-25D2-47BE-9D8A-7DC5A34F8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B688-9D4A-4338-8A5A-E751387971F9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4CC8-4D5C-4C7F-8C16-74A39B663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76F2-2037-4974-A009-99DC07A2A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212A-2C86-44BE-B6DE-438E7AF0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7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hyperlink" Target="https://www.learner.org/series/against-all-odds-inside-statistics/" TargetMode="Externa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84E3-2AC0-48E5-9833-2D8C5ABA4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Chapter 8: Simple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2B00-53B9-4FE2-9256-3F4F8B735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26140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1746-21A3-40E2-8CCA-1233AAB3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16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Calculations: leverage, standardized residual for 1</a:t>
            </a:r>
            <a:r>
              <a:rPr lang="en-US" sz="3600" b="1" baseline="30000" dirty="0">
                <a:solidFill>
                  <a:srgbClr val="0070C0"/>
                </a:solidFill>
              </a:rPr>
              <a:t>st</a:t>
            </a:r>
            <a:r>
              <a:rPr lang="en-US" sz="3600" b="1" dirty="0">
                <a:solidFill>
                  <a:srgbClr val="0070C0"/>
                </a:solidFill>
              </a:rPr>
              <a:t> observation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B436C6-BC70-4742-B7D4-B735CD468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436" y="946915"/>
            <a:ext cx="1233034" cy="4360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0A7D5-7940-4F95-9F2B-94CB23810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43" y="1354865"/>
            <a:ext cx="7277787" cy="12917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AB711A-7E8E-4538-B297-13D77F931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43" y="2612109"/>
            <a:ext cx="3376907" cy="6213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966442-8564-416A-B08B-93021A9EA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43" y="3216308"/>
            <a:ext cx="4375196" cy="807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F73592-E808-4BFF-B421-991D8A02A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0403" y="3198033"/>
            <a:ext cx="2780952" cy="3904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EBEA33-044F-47B7-ADD1-B0A0428336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0403" y="3585288"/>
            <a:ext cx="2609524" cy="4380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9EFF5E-77EA-4B3B-8B4F-AAC089832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143" y="4035891"/>
            <a:ext cx="4308732" cy="10562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845568-1057-4FF2-832D-C4BEEFC61A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0403" y="4027459"/>
            <a:ext cx="6295800" cy="11787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2FC556-89FC-4096-9B1D-2FE20BEF4D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1" y="5218696"/>
            <a:ext cx="7285548" cy="11787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84B6FE0-BCFC-4862-BAA8-054D78746C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6046" y="6027591"/>
            <a:ext cx="3838095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3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605B-B72B-488B-B9D5-706A816C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38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and Influence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9002A599-4F23-40D2-BB5E-89BFC824D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100" y="933835"/>
            <a:ext cx="5289275" cy="3092881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B0E0B92-2677-40F9-A63A-08F765D5C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361" y="3429000"/>
            <a:ext cx="4974672" cy="3096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9FDC72-41E3-41DB-9EF1-85DDFAB09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361" y="1186471"/>
            <a:ext cx="4095750" cy="56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D54D4E-75D0-4296-AFB8-B5890A444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625" y="5202445"/>
            <a:ext cx="41433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0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CAD-18D9-4FBB-96AF-1870C526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66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Minitab, R to the Rescue!!!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88D38-8394-4463-94CA-E2EF98ECB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43887"/>
            <a:ext cx="4670223" cy="2092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FFB32E-8C24-412F-9757-76184C552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78411"/>
            <a:ext cx="4893667" cy="1048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C9BC3E-AEE0-478E-B3BD-4517CBB68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72" y="4075550"/>
            <a:ext cx="4875194" cy="1085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9ABD40-5CA7-48EB-8A65-EEA81A8E3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72" y="5145079"/>
            <a:ext cx="4875194" cy="10605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83482B-0D2C-4BA6-BB21-6E17C1660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2037" y="5145079"/>
            <a:ext cx="2721983" cy="10605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1D68F3-9A0D-4DDF-A48E-9E435995ED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4020" y="5226826"/>
            <a:ext cx="31908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DA70-994C-4359-8D0A-2B7D4645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71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for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9832-00A6-4FAF-A413-1EA5A6D8A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7" y="9531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https://www.learner.org/series/against-all-odds-inside-statistics/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Against All Odds: Inside Statistics</a:t>
            </a:r>
          </a:p>
          <a:p>
            <a:pPr marL="0" indent="0">
              <a:buNone/>
            </a:pPr>
            <a:r>
              <a:rPr lang="en-US" dirty="0"/>
              <a:t>Unit 30: Inference for Regression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Population Model: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Assumptions: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Video: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BB0550B-808D-49A0-9FAF-838A86FFF1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164190"/>
              </p:ext>
            </p:extLst>
          </p:nvPr>
        </p:nvGraphicFramePr>
        <p:xfrm>
          <a:off x="2947668" y="2991695"/>
          <a:ext cx="2211562" cy="430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1565310" imgH="304845" progId="Equation.DSMT4">
                  <p:embed/>
                </p:oleObj>
              </mc:Choice>
              <mc:Fallback>
                <p:oleObj name="Equation" r:id="rId4" imgW="1565310" imgH="304845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BB0550B-808D-49A0-9FAF-838A86FFF1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7668" y="2991695"/>
                        <a:ext cx="2211562" cy="430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908D131-03D4-4092-BBC4-6A211183B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202633"/>
              </p:ext>
            </p:extLst>
          </p:nvPr>
        </p:nvGraphicFramePr>
        <p:xfrm>
          <a:off x="3573434" y="2480549"/>
          <a:ext cx="2487578" cy="511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1622670" imgH="333278" progId="Equation.DSMT4">
                  <p:embed/>
                </p:oleObj>
              </mc:Choice>
              <mc:Fallback>
                <p:oleObj name="Equation" r:id="rId6" imgW="1622670" imgH="333278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908D131-03D4-4092-BBC4-6A211183B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73434" y="2480549"/>
                        <a:ext cx="2487578" cy="511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6C7736-33BB-4FB7-BF4C-780BCC09E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127029"/>
              </p:ext>
            </p:extLst>
          </p:nvPr>
        </p:nvGraphicFramePr>
        <p:xfrm>
          <a:off x="3514288" y="3494670"/>
          <a:ext cx="1745609" cy="459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8" imgW="1374471" imgH="361711" progId="Equation.DSMT4">
                  <p:embed/>
                </p:oleObj>
              </mc:Choice>
              <mc:Fallback>
                <p:oleObj name="Equation" r:id="rId8" imgW="1374471" imgH="361711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6C7736-33BB-4FB7-BF4C-780BCC09E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14288" y="3494670"/>
                        <a:ext cx="1745609" cy="459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129CB29-A269-43CB-81B6-6BA4ADCEAA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315414"/>
              </p:ext>
            </p:extLst>
          </p:nvPr>
        </p:nvGraphicFramePr>
        <p:xfrm>
          <a:off x="1906076" y="4090056"/>
          <a:ext cx="2428533" cy="1127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10" imgW="1517690" imgH="704707" progId="Equation.DSMT4">
                  <p:embed/>
                </p:oleObj>
              </mc:Choice>
              <mc:Fallback>
                <p:oleObj name="Equation" r:id="rId10" imgW="1517690" imgH="704707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129CB29-A269-43CB-81B6-6BA4ADCEAA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6076" y="4090056"/>
                        <a:ext cx="2428533" cy="1127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454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5BEA-90A1-436B-9000-A5D2D317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C300-A218-410E-B683-21C260772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1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75D4-B982-49AB-BAD7-BB20BD22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Cereal.csv: Needs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51AE1-9EA0-492C-81F4-49C73092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376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First, I deleted the second row containing data type. Then took a quick look through the data. Deleted rows that were empty of data for a particular cereal.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Imported the data (74 records). Quick check of data using summary command.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19F6A-3189-44C2-8212-67E380221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11" y="2060575"/>
            <a:ext cx="11328378" cy="21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BA81-CBAC-4673-9837-ADC93998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summary(cereal)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C4F9E1-8056-4FD8-916A-8772621C1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297577"/>
            <a:ext cx="10749833" cy="4011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964110-8384-4F32-8207-E46B61C6E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560423"/>
            <a:ext cx="7311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7973-5901-4DB7-8F4A-06D6B8B9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Changing -1s to NAs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416DDD-7306-496F-96EC-3A4A9A667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52" y="1218286"/>
            <a:ext cx="10679662" cy="4560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81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5C2D-B7CA-4A3C-A2D3-55B6B40D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Results of </a:t>
            </a:r>
            <a:r>
              <a:rPr lang="en-US" sz="3600" b="1" dirty="0" err="1">
                <a:solidFill>
                  <a:srgbClr val="0070C0"/>
                </a:solidFill>
              </a:rPr>
              <a:t>lm</a:t>
            </a:r>
            <a:r>
              <a:rPr lang="en-US" sz="3600" b="1" dirty="0">
                <a:solidFill>
                  <a:srgbClr val="0070C0"/>
                </a:solidFill>
              </a:rPr>
              <a:t> command slightly different than for previous PowerPoint lecture.</a:t>
            </a:r>
          </a:p>
        </p:txBody>
      </p:sp>
      <p:pic>
        <p:nvPicPr>
          <p:cNvPr id="4" name="Content Placeholder 3" descr="Text&#10;&#10;Description automatically generated with medium confidence">
            <a:extLst>
              <a:ext uri="{FF2B5EF4-FFF2-40B4-BE49-F238E27FC236}">
                <a16:creationId xmlns:a16="http://schemas.microsoft.com/office/drawing/2014/main" id="{82A00EB5-6070-4E91-BC02-CB7D6CC84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5900"/>
            <a:ext cx="8813800" cy="2613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AFD27A-A666-42BF-BD80-527C7B118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7394"/>
            <a:ext cx="11125258" cy="204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5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069D-32FE-4346-891B-9BFD34AA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21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Minitab 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169C15F-0C78-4D11-BF52-322F8BF03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28002"/>
            <a:ext cx="4933426" cy="5587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812CD1-4B98-4E97-8407-7D31C5DD4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01" y="4877038"/>
            <a:ext cx="4504762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0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F642-83EF-42EC-9B38-2A2477C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49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Minitab: Fitted Line Plot</a:t>
            </a:r>
          </a:p>
        </p:txBody>
      </p:sp>
      <p:pic>
        <p:nvPicPr>
          <p:cNvPr id="4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4FA23EA4-0336-4F0C-BC8C-D79B3E0FF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97622"/>
            <a:ext cx="8012902" cy="5419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57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2A56-13F6-4652-9FF7-C1F91E31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 fontScale="90000"/>
          </a:bodyPr>
          <a:lstStyle/>
          <a:p>
            <a:r>
              <a:rPr lang="en-US" sz="3200" b="1" dirty="0" err="1">
                <a:solidFill>
                  <a:srgbClr val="0070C0"/>
                </a:solidFill>
              </a:rPr>
              <a:t>Dataframe</a:t>
            </a:r>
            <a:r>
              <a:rPr lang="en-US" sz="3200" b="1" dirty="0">
                <a:solidFill>
                  <a:srgbClr val="0070C0"/>
                </a:solidFill>
              </a:rPr>
              <a:t> with sugars and rating, only complete cases: </a:t>
            </a:r>
            <a:r>
              <a:rPr lang="en-US" sz="3200" b="1" dirty="0" err="1">
                <a:solidFill>
                  <a:srgbClr val="0070C0"/>
                </a:solidFill>
              </a:rPr>
              <a:t>modcereal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729BE1-3EC2-47C0-94A9-30A7F915D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37893"/>
            <a:ext cx="7619048" cy="31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17B9B8-C285-48C5-997E-E388068CA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77" y="4090274"/>
            <a:ext cx="7488531" cy="20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9041-5503-42C5-9D29-20BD720A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Data values that may exert undue influence on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C5FB3-4E23-4881-B187-7F1AA4C58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626"/>
            <a:ext cx="10515600" cy="54360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Outliers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 leverage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Influential observations</a:t>
            </a:r>
          </a:p>
          <a:p>
            <a:pPr marL="0" indent="0">
              <a:buNone/>
            </a:pPr>
            <a:r>
              <a:rPr lang="en-US" dirty="0"/>
              <a:t>Outlier: large absolute standardized residual (flagged if &gt;2)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(flagged if &gt; 2(</a:t>
            </a:r>
            <a:r>
              <a:rPr lang="en-US" i="1" dirty="0"/>
              <a:t>m</a:t>
            </a:r>
            <a:r>
              <a:rPr lang="en-US" dirty="0"/>
              <a:t>+1)/</a:t>
            </a:r>
            <a:r>
              <a:rPr lang="en-US" i="1" dirty="0"/>
              <a:t>n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i="1" dirty="0"/>
              <a:t>                                                                       m = # </a:t>
            </a:r>
            <a:r>
              <a:rPr lang="en-US" dirty="0"/>
              <a:t>pred. variables)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60A85-1531-47F4-AE10-C6D4CF544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87" y="3489871"/>
            <a:ext cx="3466667" cy="10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5DEEB5-E2DF-4B09-9A3A-2D96D5DAD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245" y="4549528"/>
            <a:ext cx="2200000" cy="561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9476FD-A910-45CC-AD1E-C914960BC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996" y="5173786"/>
            <a:ext cx="3219048" cy="1228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01CBA7-D4B2-46C8-B35C-9169364F3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563" y="5425040"/>
            <a:ext cx="1476190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1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203</Words>
  <Application>Microsoft Macintosh PowerPoint</Application>
  <PresentationFormat>Widescreen</PresentationFormat>
  <Paragraphs>39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Equation</vt:lpstr>
      <vt:lpstr>Chapter 8: Simple Linear Regression</vt:lpstr>
      <vt:lpstr>Cereal.csv: Needs Cleaning</vt:lpstr>
      <vt:lpstr>summary(cereal)</vt:lpstr>
      <vt:lpstr>Changing -1s to NAs</vt:lpstr>
      <vt:lpstr>Results of lm command slightly different than for previous PowerPoint lecture.</vt:lpstr>
      <vt:lpstr>Minitab Output</vt:lpstr>
      <vt:lpstr>Minitab: Fitted Line Plot</vt:lpstr>
      <vt:lpstr>Dataframe with sugars and rating, only complete cases: modcereal</vt:lpstr>
      <vt:lpstr>Data values that may exert undue influence on regression results</vt:lpstr>
      <vt:lpstr>Calculations: leverage, standardized residual for 1st observation</vt:lpstr>
      <vt:lpstr>Leverage and Influence</vt:lpstr>
      <vt:lpstr>Minitab, R to the Rescue!!!</vt:lpstr>
      <vt:lpstr>Inference for Regression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Simple Linear Regression</dc:title>
  <dc:creator>Marsha Davis</dc:creator>
  <cp:lastModifiedBy>Villegas,Juan G.(Student)</cp:lastModifiedBy>
  <cp:revision>3</cp:revision>
  <dcterms:created xsi:type="dcterms:W3CDTF">2022-01-31T21:19:22Z</dcterms:created>
  <dcterms:modified xsi:type="dcterms:W3CDTF">2022-02-17T22:50:40Z</dcterms:modified>
</cp:coreProperties>
</file>