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26"/>
  </p:notesMasterIdLst>
  <p:handoutMasterIdLst>
    <p:handoutMasterId r:id="rId27"/>
  </p:handoutMasterIdLst>
  <p:sldIdLst>
    <p:sldId id="357" r:id="rId3"/>
    <p:sldId id="271" r:id="rId4"/>
    <p:sldId id="272" r:id="rId5"/>
    <p:sldId id="273" r:id="rId6"/>
    <p:sldId id="269" r:id="rId7"/>
    <p:sldId id="319" r:id="rId8"/>
    <p:sldId id="320" r:id="rId9"/>
    <p:sldId id="333" r:id="rId10"/>
    <p:sldId id="332" r:id="rId11"/>
    <p:sldId id="359" r:id="rId12"/>
    <p:sldId id="360" r:id="rId13"/>
    <p:sldId id="361" r:id="rId14"/>
    <p:sldId id="358" r:id="rId15"/>
    <p:sldId id="328" r:id="rId16"/>
    <p:sldId id="362" r:id="rId17"/>
    <p:sldId id="363" r:id="rId18"/>
    <p:sldId id="337" r:id="rId19"/>
    <p:sldId id="364" r:id="rId20"/>
    <p:sldId id="365" r:id="rId21"/>
    <p:sldId id="338" r:id="rId22"/>
    <p:sldId id="339" r:id="rId23"/>
    <p:sldId id="348" r:id="rId24"/>
    <p:sldId id="366" r:id="rId2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55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uren Hill" initials="L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B8F8"/>
    <a:srgbClr val="800000"/>
    <a:srgbClr val="8590B1"/>
    <a:srgbClr val="FFD780"/>
    <a:srgbClr val="EEEF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4683"/>
  </p:normalViewPr>
  <p:slideViewPr>
    <p:cSldViewPr snapToGrid="0" snapToObjects="1">
      <p:cViewPr varScale="1">
        <p:scale>
          <a:sx n="108" d="100"/>
          <a:sy n="108" d="100"/>
        </p:scale>
        <p:origin x="1704" y="102"/>
      </p:cViewPr>
      <p:guideLst>
        <p:guide orient="horz" pos="2160"/>
        <p:guide pos="5568"/>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atin typeface="Calibri" pitchFamily="34" charset="0"/>
              </a:defRPr>
            </a:lvl1pPr>
          </a:lstStyle>
          <a:p>
            <a:pPr>
              <a:defRPr/>
            </a:pPr>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itchFamily="34" charset="0"/>
              </a:defRPr>
            </a:lvl1pPr>
          </a:lstStyle>
          <a:p>
            <a:pPr>
              <a:defRPr/>
            </a:pPr>
            <a:fld id="{3B23F9C3-8298-4E23-A73E-5A40F397BABF}" type="datetime1">
              <a:rPr lang="en-US" altLang="en-US"/>
              <a:pPr>
                <a:defRPr/>
              </a:pPr>
              <a:t>2/3/2022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atin typeface="Calibri" pitchFamily="34" charset="0"/>
              </a:defRPr>
            </a:lvl1pPr>
          </a:lstStyle>
          <a:p>
            <a:pPr>
              <a:defRPr/>
            </a:pPr>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0EEFBFF7-3839-4117-943C-E3E3E76369B8}" type="slidenum">
              <a:rPr lang="en-US" altLang="en-US"/>
              <a:pPr>
                <a:defRPr/>
              </a:pPr>
              <a:t>‹#›</a:t>
            </a:fld>
            <a:endParaRPr lang="en-US" altLang="en-US"/>
          </a:p>
        </p:txBody>
      </p:sp>
    </p:spTree>
    <p:extLst>
      <p:ext uri="{BB962C8B-B14F-4D97-AF65-F5344CB8AC3E}">
        <p14:creationId xmlns:p14="http://schemas.microsoft.com/office/powerpoint/2010/main" val="18683953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smtClean="0">
                <a:latin typeface="Calibri" pitchFamily="34" charset="0"/>
              </a:defRPr>
            </a:lvl1pPr>
          </a:lstStyle>
          <a:p>
            <a:pPr>
              <a:defRPr/>
            </a:pPr>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itchFamily="34" charset="0"/>
              </a:defRPr>
            </a:lvl1pPr>
          </a:lstStyle>
          <a:p>
            <a:pPr>
              <a:defRPr/>
            </a:pPr>
            <a:fld id="{80B6AB5B-CF73-43E5-BBBC-328D942D1F70}" type="datetime1">
              <a:rPr lang="en-US" altLang="en-US"/>
              <a:pPr>
                <a:defRPr/>
              </a:pPr>
              <a:t>2/3/2022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smtClean="0">
                <a:latin typeface="Calibri" pitchFamily="34" charset="0"/>
              </a:defRPr>
            </a:lvl1pPr>
          </a:lstStyle>
          <a:p>
            <a:pPr>
              <a:defRPr/>
            </a:pPr>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E386774B-DBFC-4075-9B93-DDA7D836634E}" type="slidenum">
              <a:rPr lang="en-US" altLang="en-US"/>
              <a:pPr>
                <a:defRPr/>
              </a:pPr>
              <a:t>‹#›</a:t>
            </a:fld>
            <a:endParaRPr lang="en-US" altLang="en-US"/>
          </a:p>
        </p:txBody>
      </p:sp>
    </p:spTree>
    <p:extLst>
      <p:ext uri="{BB962C8B-B14F-4D97-AF65-F5344CB8AC3E}">
        <p14:creationId xmlns:p14="http://schemas.microsoft.com/office/powerpoint/2010/main" val="219220757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ＭＳ Ｐゴシック"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742950" indent="-285750">
              <a:defRPr sz="1200">
                <a:solidFill>
                  <a:schemeClr val="tx1"/>
                </a:solidFill>
                <a:latin typeface="Calibri" pitchFamily="34" charset="0"/>
                <a:ea typeface="ＭＳ Ｐゴシック" pitchFamily="34" charset="-128"/>
              </a:defRPr>
            </a:lvl2pPr>
            <a:lvl3pPr marL="1143000" indent="-228600">
              <a:defRPr sz="1200">
                <a:solidFill>
                  <a:schemeClr val="tx1"/>
                </a:solidFill>
                <a:latin typeface="Calibri" pitchFamily="34" charset="0"/>
                <a:ea typeface="ＭＳ Ｐゴシック" pitchFamily="34" charset="-128"/>
              </a:defRPr>
            </a:lvl3pPr>
            <a:lvl4pPr marL="1600200" indent="-228600">
              <a:defRPr sz="1200">
                <a:solidFill>
                  <a:schemeClr val="tx1"/>
                </a:solidFill>
                <a:latin typeface="Calibri" pitchFamily="34" charset="0"/>
                <a:ea typeface="ＭＳ Ｐゴシック" pitchFamily="34" charset="-128"/>
              </a:defRPr>
            </a:lvl4pPr>
            <a:lvl5pPr marL="2057400" indent="-228600">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D45D5F43-BDEE-4E97-82E6-CF3425C12674}" type="slidenum">
              <a:rPr lang="en-US" altLang="en-US"/>
              <a:pPr/>
              <a:t>6</a:t>
            </a:fld>
            <a:endParaRPr lang="en-US" altLang="en-US"/>
          </a:p>
        </p:txBody>
      </p:sp>
    </p:spTree>
    <p:extLst>
      <p:ext uri="{BB962C8B-B14F-4D97-AF65-F5344CB8AC3E}">
        <p14:creationId xmlns:p14="http://schemas.microsoft.com/office/powerpoint/2010/main" val="384412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742950" indent="-285750">
              <a:defRPr sz="1200">
                <a:solidFill>
                  <a:schemeClr val="tx1"/>
                </a:solidFill>
                <a:latin typeface="Calibri" pitchFamily="34" charset="0"/>
                <a:ea typeface="ＭＳ Ｐゴシック" pitchFamily="34" charset="-128"/>
              </a:defRPr>
            </a:lvl2pPr>
            <a:lvl3pPr marL="1143000" indent="-228600">
              <a:defRPr sz="1200">
                <a:solidFill>
                  <a:schemeClr val="tx1"/>
                </a:solidFill>
                <a:latin typeface="Calibri" pitchFamily="34" charset="0"/>
                <a:ea typeface="ＭＳ Ｐゴシック" pitchFamily="34" charset="-128"/>
              </a:defRPr>
            </a:lvl3pPr>
            <a:lvl4pPr marL="1600200" indent="-228600">
              <a:defRPr sz="1200">
                <a:solidFill>
                  <a:schemeClr val="tx1"/>
                </a:solidFill>
                <a:latin typeface="Calibri" pitchFamily="34" charset="0"/>
                <a:ea typeface="ＭＳ Ｐゴシック" pitchFamily="34" charset="-128"/>
              </a:defRPr>
            </a:lvl4pPr>
            <a:lvl5pPr marL="2057400" indent="-228600">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467425C8-9E95-42A0-BA96-17412153951C}" type="slidenum">
              <a:rPr lang="en-US" altLang="en-US"/>
              <a:pPr/>
              <a:t>7</a:t>
            </a:fld>
            <a:endParaRPr lang="en-US" altLang="en-US"/>
          </a:p>
        </p:txBody>
      </p:sp>
    </p:spTree>
    <p:extLst>
      <p:ext uri="{BB962C8B-B14F-4D97-AF65-F5344CB8AC3E}">
        <p14:creationId xmlns:p14="http://schemas.microsoft.com/office/powerpoint/2010/main" val="307081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Tree>
    <p:extLst>
      <p:ext uri="{BB962C8B-B14F-4D97-AF65-F5344CB8AC3E}">
        <p14:creationId xmlns:p14="http://schemas.microsoft.com/office/powerpoint/2010/main" val="361125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ea typeface="ＭＳ Ｐゴシック" pitchFamily="34" charset="-128"/>
              </a:defRPr>
            </a:lvl1pPr>
            <a:lvl2pPr marL="742950" indent="-285750">
              <a:defRPr sz="1200">
                <a:solidFill>
                  <a:schemeClr val="tx1"/>
                </a:solidFill>
                <a:latin typeface="Calibri" pitchFamily="34" charset="0"/>
                <a:ea typeface="ＭＳ Ｐゴシック" pitchFamily="34" charset="-128"/>
              </a:defRPr>
            </a:lvl2pPr>
            <a:lvl3pPr marL="1143000" indent="-228600">
              <a:defRPr sz="1200">
                <a:solidFill>
                  <a:schemeClr val="tx1"/>
                </a:solidFill>
                <a:latin typeface="Calibri" pitchFamily="34" charset="0"/>
                <a:ea typeface="ＭＳ Ｐゴシック" pitchFamily="34" charset="-128"/>
              </a:defRPr>
            </a:lvl3pPr>
            <a:lvl4pPr marL="1600200" indent="-228600">
              <a:defRPr sz="1200">
                <a:solidFill>
                  <a:schemeClr val="tx1"/>
                </a:solidFill>
                <a:latin typeface="Calibri" pitchFamily="34" charset="0"/>
                <a:ea typeface="ＭＳ Ｐゴシック" pitchFamily="34" charset="-128"/>
              </a:defRPr>
            </a:lvl4pPr>
            <a:lvl5pPr marL="2057400" indent="-228600">
              <a:defRPr sz="1200">
                <a:solidFill>
                  <a:schemeClr val="tx1"/>
                </a:solidFill>
                <a:latin typeface="Calibri" pitchFamily="34"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fld id="{50DEB57F-3078-4D9A-8BED-D0525CBA6EB9}" type="slidenum">
              <a:rPr lang="en-US" altLang="en-US"/>
              <a:pPr/>
              <a:t>14</a:t>
            </a:fld>
            <a:endParaRPr lang="en-US" altLang="en-US"/>
          </a:p>
        </p:txBody>
      </p:sp>
    </p:spTree>
    <p:extLst>
      <p:ext uri="{BB962C8B-B14F-4D97-AF65-F5344CB8AC3E}">
        <p14:creationId xmlns:p14="http://schemas.microsoft.com/office/powerpoint/2010/main" val="326814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Tree>
    <p:extLst>
      <p:ext uri="{BB962C8B-B14F-4D97-AF65-F5344CB8AC3E}">
        <p14:creationId xmlns:p14="http://schemas.microsoft.com/office/powerpoint/2010/main" val="320902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Tree>
    <p:extLst>
      <p:ext uri="{BB962C8B-B14F-4D97-AF65-F5344CB8AC3E}">
        <p14:creationId xmlns:p14="http://schemas.microsoft.com/office/powerpoint/2010/main" val="41554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itchFamily="34" charset="-128"/>
            </a:endParaRPr>
          </a:p>
        </p:txBody>
      </p:sp>
    </p:spTree>
    <p:extLst>
      <p:ext uri="{BB962C8B-B14F-4D97-AF65-F5344CB8AC3E}">
        <p14:creationId xmlns:p14="http://schemas.microsoft.com/office/powerpoint/2010/main" val="369389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ea typeface="ＭＳ Ｐゴシック" pitchFamily="34" charset="-128"/>
            </a:endParaRPr>
          </a:p>
        </p:txBody>
      </p:sp>
    </p:spTree>
    <p:extLst>
      <p:ext uri="{BB962C8B-B14F-4D97-AF65-F5344CB8AC3E}">
        <p14:creationId xmlns:p14="http://schemas.microsoft.com/office/powerpoint/2010/main" val="162767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114800"/>
            <a:ext cx="6508750" cy="1143000"/>
          </a:xfrm>
          <a:noFill/>
        </p:spPr>
        <p:txBody>
          <a:bodyPr/>
          <a:lstStyle/>
          <a:p>
            <a:r>
              <a:rPr lang="en-US"/>
              <a:t>Click to edit Master title style</a:t>
            </a:r>
          </a:p>
        </p:txBody>
      </p:sp>
    </p:spTree>
    <p:extLst>
      <p:ext uri="{BB962C8B-B14F-4D97-AF65-F5344CB8AC3E}">
        <p14:creationId xmlns:p14="http://schemas.microsoft.com/office/powerpoint/2010/main" val="308409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4"/>
          <p:cNvSpPr>
            <a:spLocks noGrp="1"/>
          </p:cNvSpPr>
          <p:nvPr>
            <p:ph type="dt" sz="half" idx="15"/>
          </p:nvPr>
        </p:nvSpPr>
        <p:spPr/>
        <p:txBody>
          <a:bodyPr/>
          <a:lstStyle>
            <a:lvl1pPr>
              <a:defRPr smtClean="0"/>
            </a:lvl1pPr>
          </a:lstStyle>
          <a:p>
            <a:pPr>
              <a:defRPr/>
            </a:pPr>
            <a:endParaRPr lang="en-US" altLang="en-US"/>
          </a:p>
        </p:txBody>
      </p:sp>
      <p:sp>
        <p:nvSpPr>
          <p:cNvPr id="8" name="Footer Placeholder 5"/>
          <p:cNvSpPr>
            <a:spLocks noGrp="1"/>
          </p:cNvSpPr>
          <p:nvPr>
            <p:ph type="ftr" sz="quarter" idx="16"/>
          </p:nvPr>
        </p:nvSpPr>
        <p:spPr/>
        <p:txBody>
          <a:bodyPr/>
          <a:lstStyle>
            <a:lvl1pPr>
              <a:defRPr smtClean="0"/>
            </a:lvl1pPr>
          </a:lstStyle>
          <a:p>
            <a:pPr>
              <a:defRPr/>
            </a:pPr>
            <a:endParaRPr lang="en-US" altLang="en-US"/>
          </a:p>
        </p:txBody>
      </p:sp>
      <p:sp>
        <p:nvSpPr>
          <p:cNvPr id="11" name="Slide Number Placeholder 6"/>
          <p:cNvSpPr>
            <a:spLocks noGrp="1"/>
          </p:cNvSpPr>
          <p:nvPr>
            <p:ph type="sldNum" sz="quarter" idx="17"/>
          </p:nvPr>
        </p:nvSpPr>
        <p:spPr/>
        <p:txBody>
          <a:bodyPr/>
          <a:lstStyle>
            <a:lvl1pPr>
              <a:defRPr smtClean="0"/>
            </a:lvl1pPr>
          </a:lstStyle>
          <a:p>
            <a:pPr>
              <a:defRPr/>
            </a:pPr>
            <a:fld id="{6461C45F-ADFE-47B6-93D1-6C093EA81B59}" type="slidenum">
              <a:rPr lang="en-US" altLang="en-US"/>
              <a:pPr>
                <a:defRPr/>
              </a:pPr>
              <a:t>‹#›</a:t>
            </a:fld>
            <a:endParaRPr lang="en-US" altLang="en-US"/>
          </a:p>
        </p:txBody>
      </p:sp>
    </p:spTree>
    <p:extLst>
      <p:ext uri="{BB962C8B-B14F-4D97-AF65-F5344CB8AC3E}">
        <p14:creationId xmlns:p14="http://schemas.microsoft.com/office/powerpoint/2010/main" val="69591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6"/>
          </p:nvPr>
        </p:nvSpPr>
        <p:spPr/>
        <p:txBody>
          <a:bodyPr/>
          <a:lstStyle>
            <a:lvl1pPr>
              <a:defRPr smtClean="0"/>
            </a:lvl1pPr>
          </a:lstStyle>
          <a:p>
            <a:pPr>
              <a:defRPr/>
            </a:pPr>
            <a:endParaRPr lang="en-US" altLang="en-US"/>
          </a:p>
        </p:txBody>
      </p:sp>
      <p:sp>
        <p:nvSpPr>
          <p:cNvPr id="10" name="Footer Placeholder 5"/>
          <p:cNvSpPr>
            <a:spLocks noGrp="1"/>
          </p:cNvSpPr>
          <p:nvPr>
            <p:ph type="ftr" sz="quarter" idx="17"/>
          </p:nvPr>
        </p:nvSpPr>
        <p:spPr/>
        <p:txBody>
          <a:bodyPr/>
          <a:lstStyle>
            <a:lvl1pPr>
              <a:defRPr smtClean="0"/>
            </a:lvl1pPr>
          </a:lstStyle>
          <a:p>
            <a:pPr>
              <a:defRPr/>
            </a:pPr>
            <a:endParaRPr lang="en-US" altLang="en-US"/>
          </a:p>
        </p:txBody>
      </p:sp>
      <p:sp>
        <p:nvSpPr>
          <p:cNvPr id="13" name="Slide Number Placeholder 6"/>
          <p:cNvSpPr>
            <a:spLocks noGrp="1"/>
          </p:cNvSpPr>
          <p:nvPr>
            <p:ph type="sldNum" sz="quarter" idx="18"/>
          </p:nvPr>
        </p:nvSpPr>
        <p:spPr/>
        <p:txBody>
          <a:bodyPr/>
          <a:lstStyle>
            <a:lvl1pPr>
              <a:defRPr smtClean="0"/>
            </a:lvl1pPr>
          </a:lstStyle>
          <a:p>
            <a:pPr>
              <a:defRPr/>
            </a:pPr>
            <a:fld id="{FF231555-9A2D-4EAE-A9DA-72C9865ECB6A}" type="slidenum">
              <a:rPr lang="en-US" altLang="en-US"/>
              <a:pPr>
                <a:defRPr/>
              </a:pPr>
              <a:t>‹#›</a:t>
            </a:fld>
            <a:endParaRPr lang="en-US" altLang="en-US"/>
          </a:p>
        </p:txBody>
      </p:sp>
    </p:spTree>
    <p:extLst>
      <p:ext uri="{BB962C8B-B14F-4D97-AF65-F5344CB8AC3E}">
        <p14:creationId xmlns:p14="http://schemas.microsoft.com/office/powerpoint/2010/main" val="2208529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4625" y="154305"/>
            <a:ext cx="7772400" cy="777240"/>
          </a:xfrm>
        </p:spPr>
        <p:txBody>
          <a:bodyPr/>
          <a:lstStyle/>
          <a:p>
            <a:r>
              <a:rPr lang="en-US"/>
              <a:t>Click to edit Master title style</a:t>
            </a:r>
            <a:endParaRPr/>
          </a:p>
        </p:txBody>
      </p:sp>
      <p:sp>
        <p:nvSpPr>
          <p:cNvPr id="6" name="Slide Number Placeholder 4"/>
          <p:cNvSpPr>
            <a:spLocks noGrp="1"/>
          </p:cNvSpPr>
          <p:nvPr>
            <p:ph type="sldNum" sz="quarter" idx="12"/>
          </p:nvPr>
        </p:nvSpPr>
        <p:spPr/>
        <p:txBody>
          <a:bodyPr/>
          <a:lstStyle>
            <a:lvl1pPr>
              <a:defRPr sz="1200" smtClean="0">
                <a:solidFill>
                  <a:schemeClr val="accent1"/>
                </a:solidFill>
              </a:defRPr>
            </a:lvl1pPr>
          </a:lstStyle>
          <a:p>
            <a:pPr>
              <a:defRPr/>
            </a:pPr>
            <a:fld id="{133067DE-E1F7-42F4-B420-ECC1F8F2A4E9}" type="slidenum">
              <a:rPr lang="en-US" altLang="en-US" smtClean="0"/>
              <a:pPr>
                <a:defRPr/>
              </a:pPr>
              <a:t>‹#›</a:t>
            </a:fld>
            <a:endParaRPr lang="en-US" altLang="en-US" dirty="0"/>
          </a:p>
        </p:txBody>
      </p:sp>
    </p:spTree>
    <p:extLst>
      <p:ext uri="{BB962C8B-B14F-4D97-AF65-F5344CB8AC3E}">
        <p14:creationId xmlns:p14="http://schemas.microsoft.com/office/powerpoint/2010/main" val="250450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xfrm>
            <a:off x="8509000" y="6356350"/>
            <a:ext cx="508000" cy="365125"/>
          </a:xfrm>
        </p:spPr>
        <p:txBody>
          <a:bodyPr/>
          <a:lstStyle>
            <a:lvl1pPr>
              <a:defRPr sz="1400" smtClean="0">
                <a:solidFill>
                  <a:schemeClr val="accent1"/>
                </a:solidFill>
              </a:defRPr>
            </a:lvl1pPr>
          </a:lstStyle>
          <a:p>
            <a:pPr>
              <a:defRPr/>
            </a:pPr>
            <a:fld id="{02CF4067-9482-4166-9B5A-AE9F298A4BE5}" type="slidenum">
              <a:rPr lang="en-US" altLang="en-US"/>
              <a:pPr>
                <a:defRPr/>
              </a:pPr>
              <a:t>‹#›</a:t>
            </a:fld>
            <a:endParaRPr lang="en-US" altLang="en-US"/>
          </a:p>
        </p:txBody>
      </p:sp>
    </p:spTree>
    <p:extLst>
      <p:ext uri="{BB962C8B-B14F-4D97-AF65-F5344CB8AC3E}">
        <p14:creationId xmlns:p14="http://schemas.microsoft.com/office/powerpoint/2010/main" val="2295613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995082"/>
            <a:ext cx="3566160" cy="1035424"/>
          </a:xfrm>
        </p:spPr>
        <p:txBody>
          <a:bodyPr/>
          <a:lstStyle>
            <a:lvl1pPr algn="l">
              <a:defRPr sz="2800" b="0"/>
            </a:lvl1pPr>
          </a:lstStyle>
          <a:p>
            <a:r>
              <a:rPr lang="en-US"/>
              <a:t>Click to edit Master title style</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6"/>
          <p:cNvSpPr>
            <a:spLocks noGrp="1"/>
          </p:cNvSpPr>
          <p:nvPr>
            <p:ph type="sldNum" sz="quarter" idx="12"/>
          </p:nvPr>
        </p:nvSpPr>
        <p:spPr/>
        <p:txBody>
          <a:bodyPr/>
          <a:lstStyle>
            <a:lvl1pPr>
              <a:defRPr smtClean="0"/>
            </a:lvl1pPr>
          </a:lstStyle>
          <a:p>
            <a:pPr>
              <a:defRPr/>
            </a:pPr>
            <a:fld id="{E8F8B4BF-6A73-408D-97C4-C33F164C0D08}" type="slidenum">
              <a:rPr lang="en-US" altLang="en-US"/>
              <a:pPr>
                <a:defRPr/>
              </a:pPr>
              <a:t>‹#›</a:t>
            </a:fld>
            <a:endParaRPr lang="en-US" altLang="en-US"/>
          </a:p>
        </p:txBody>
      </p:sp>
    </p:spTree>
    <p:extLst>
      <p:ext uri="{BB962C8B-B14F-4D97-AF65-F5344CB8AC3E}">
        <p14:creationId xmlns:p14="http://schemas.microsoft.com/office/powerpoint/2010/main" val="3920893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995082"/>
            <a:ext cx="3566160" cy="1035424"/>
          </a:xfrm>
        </p:spPr>
        <p:txBody>
          <a:bodyPr/>
          <a:lstStyle>
            <a:lvl1pPr algn="l">
              <a:defRPr sz="2800" b="0"/>
            </a:lvl1pPr>
          </a:lstStyle>
          <a:p>
            <a:r>
              <a:rPr lang="en-US"/>
              <a:t>Click to edit Master title style</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Picture Placeholder 9"/>
          <p:cNvSpPr>
            <a:spLocks noGrp="1"/>
          </p:cNvSpPr>
          <p:nvPr>
            <p:ph type="pic" sz="quarter" idx="13"/>
          </p:nvPr>
        </p:nvSpPr>
        <p:spPr>
          <a:xfrm>
            <a:off x="4760258" y="990600"/>
            <a:ext cx="4096512" cy="5611813"/>
          </a:xfrm>
        </p:spPr>
        <p:txBody>
          <a:bodyPr rtlCol="0">
            <a:normAutofit/>
          </a:bodyPr>
          <a:lstStyle>
            <a:lvl1pPr>
              <a:buNone/>
              <a:defRPr/>
            </a:lvl1pPr>
          </a:lstStyle>
          <a:p>
            <a:pPr lvl="0"/>
            <a:r>
              <a:rPr lang="en-US" noProof="0"/>
              <a:t>Click icon to add picture</a:t>
            </a:r>
            <a:endParaRPr noProof="0"/>
          </a:p>
        </p:txBody>
      </p:sp>
      <p:sp>
        <p:nvSpPr>
          <p:cNvPr id="6" name="Date Placeholder 4"/>
          <p:cNvSpPr>
            <a:spLocks noGrp="1"/>
          </p:cNvSpPr>
          <p:nvPr>
            <p:ph type="dt" sz="half" idx="14"/>
          </p:nvPr>
        </p:nvSpPr>
        <p:spPr>
          <a:xfrm>
            <a:off x="161925" y="6124575"/>
            <a:ext cx="1752600" cy="365125"/>
          </a:xfrm>
        </p:spPr>
        <p:txBody>
          <a:bodyPr/>
          <a:lstStyle>
            <a:lvl1pPr algn="l">
              <a:defRPr smtClean="0"/>
            </a:lvl1pPr>
          </a:lstStyle>
          <a:p>
            <a:pPr>
              <a:defRPr/>
            </a:pPr>
            <a:endParaRPr lang="en-US" altLang="en-US"/>
          </a:p>
        </p:txBody>
      </p:sp>
      <p:sp>
        <p:nvSpPr>
          <p:cNvPr id="7" name="Footer Placeholder 5"/>
          <p:cNvSpPr>
            <a:spLocks noGrp="1"/>
          </p:cNvSpPr>
          <p:nvPr>
            <p:ph type="ftr" sz="quarter" idx="15"/>
          </p:nvPr>
        </p:nvSpPr>
        <p:spPr>
          <a:xfrm>
            <a:off x="174625" y="6356350"/>
            <a:ext cx="3863975" cy="365125"/>
          </a:xfrm>
        </p:spPr>
        <p:txBody>
          <a:bodyPr/>
          <a:lstStyle>
            <a:lvl1pPr>
              <a:defRPr smtClean="0"/>
            </a:lvl1pPr>
          </a:lstStyle>
          <a:p>
            <a:pPr>
              <a:defRPr/>
            </a:pPr>
            <a:endParaRPr lang="en-US" altLang="en-US"/>
          </a:p>
        </p:txBody>
      </p:sp>
      <p:sp>
        <p:nvSpPr>
          <p:cNvPr id="8" name="Slide Number Placeholder 6"/>
          <p:cNvSpPr>
            <a:spLocks noGrp="1"/>
          </p:cNvSpPr>
          <p:nvPr>
            <p:ph type="sldNum" sz="quarter" idx="16"/>
          </p:nvPr>
        </p:nvSpPr>
        <p:spPr/>
        <p:txBody>
          <a:bodyPr/>
          <a:lstStyle>
            <a:lvl1pPr>
              <a:defRPr smtClean="0"/>
            </a:lvl1pPr>
          </a:lstStyle>
          <a:p>
            <a:pPr>
              <a:defRPr/>
            </a:pPr>
            <a:fld id="{FD760ADE-0F6B-465C-9766-C28D1B92E536}" type="slidenum">
              <a:rPr lang="en-US" altLang="en-US"/>
              <a:pPr>
                <a:defRPr/>
              </a:pPr>
              <a:t>‹#›</a:t>
            </a:fld>
            <a:endParaRPr lang="en-US" altLang="en-US"/>
          </a:p>
        </p:txBody>
      </p:sp>
    </p:spTree>
    <p:extLst>
      <p:ext uri="{BB962C8B-B14F-4D97-AF65-F5344CB8AC3E}">
        <p14:creationId xmlns:p14="http://schemas.microsoft.com/office/powerpoint/2010/main" val="3056395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458788" y="4267200"/>
            <a:ext cx="6477000" cy="566738"/>
          </a:xfrm>
        </p:spPr>
        <p:txBody>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6858000" cy="36393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smtClean="0"/>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6"/>
          <p:cNvSpPr>
            <a:spLocks noGrp="1"/>
          </p:cNvSpPr>
          <p:nvPr>
            <p:ph type="sldNum" sz="quarter" idx="12"/>
          </p:nvPr>
        </p:nvSpPr>
        <p:spPr/>
        <p:txBody>
          <a:bodyPr/>
          <a:lstStyle>
            <a:lvl1pPr>
              <a:defRPr smtClean="0"/>
            </a:lvl1pPr>
          </a:lstStyle>
          <a:p>
            <a:pPr>
              <a:defRPr/>
            </a:pPr>
            <a:fld id="{7DE02B17-5699-45B8-B4D1-8EA16CE9302E}" type="slidenum">
              <a:rPr lang="en-US" altLang="en-US"/>
              <a:pPr>
                <a:defRPr/>
              </a:pPr>
              <a:t>‹#›</a:t>
            </a:fld>
            <a:endParaRPr lang="en-US" altLang="en-US"/>
          </a:p>
        </p:txBody>
      </p:sp>
    </p:spTree>
    <p:extLst>
      <p:ext uri="{BB962C8B-B14F-4D97-AF65-F5344CB8AC3E}">
        <p14:creationId xmlns:p14="http://schemas.microsoft.com/office/powerpoint/2010/main" val="128534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788" y="4267200"/>
            <a:ext cx="6477000" cy="566738"/>
          </a:xfrm>
        </p:spPr>
        <p:txBody>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269874" y="268288"/>
            <a:ext cx="3006726" cy="363931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Picture Placeholder 2"/>
          <p:cNvSpPr>
            <a:spLocks noGrp="1"/>
          </p:cNvSpPr>
          <p:nvPr>
            <p:ph type="pic" idx="13"/>
          </p:nvPr>
        </p:nvSpPr>
        <p:spPr>
          <a:xfrm>
            <a:off x="3352800" y="268288"/>
            <a:ext cx="4701988" cy="177566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11" name="Picture Placeholder 2"/>
          <p:cNvSpPr>
            <a:spLocks noGrp="1"/>
          </p:cNvSpPr>
          <p:nvPr>
            <p:ph type="pic" idx="14"/>
          </p:nvPr>
        </p:nvSpPr>
        <p:spPr>
          <a:xfrm>
            <a:off x="3352800" y="2131935"/>
            <a:ext cx="2304288" cy="177566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12" name="Picture Placeholder 2"/>
          <p:cNvSpPr>
            <a:spLocks noGrp="1"/>
          </p:cNvSpPr>
          <p:nvPr>
            <p:ph type="pic" idx="15"/>
          </p:nvPr>
        </p:nvSpPr>
        <p:spPr>
          <a:xfrm>
            <a:off x="5750500" y="2131935"/>
            <a:ext cx="2304288" cy="177566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9" name="Date Placeholder 4"/>
          <p:cNvSpPr>
            <a:spLocks noGrp="1"/>
          </p:cNvSpPr>
          <p:nvPr>
            <p:ph type="dt" sz="half" idx="16"/>
          </p:nvPr>
        </p:nvSpPr>
        <p:spPr/>
        <p:txBody>
          <a:bodyPr/>
          <a:lstStyle>
            <a:lvl1pPr>
              <a:defRPr smtClean="0"/>
            </a:lvl1pPr>
          </a:lstStyle>
          <a:p>
            <a:pPr>
              <a:defRPr/>
            </a:pPr>
            <a:endParaRPr lang="en-US" altLang="en-US"/>
          </a:p>
        </p:txBody>
      </p:sp>
      <p:sp>
        <p:nvSpPr>
          <p:cNvPr id="13" name="Footer Placeholder 5"/>
          <p:cNvSpPr>
            <a:spLocks noGrp="1"/>
          </p:cNvSpPr>
          <p:nvPr>
            <p:ph type="ftr" sz="quarter" idx="17"/>
          </p:nvPr>
        </p:nvSpPr>
        <p:spPr/>
        <p:txBody>
          <a:bodyPr/>
          <a:lstStyle>
            <a:lvl1pPr>
              <a:defRPr smtClean="0"/>
            </a:lvl1pPr>
          </a:lstStyle>
          <a:p>
            <a:pPr>
              <a:defRPr/>
            </a:pPr>
            <a:endParaRPr lang="en-US" altLang="en-US"/>
          </a:p>
        </p:txBody>
      </p:sp>
      <p:sp>
        <p:nvSpPr>
          <p:cNvPr id="14" name="Slide Number Placeholder 6"/>
          <p:cNvSpPr>
            <a:spLocks noGrp="1"/>
          </p:cNvSpPr>
          <p:nvPr>
            <p:ph type="sldNum" sz="quarter" idx="18"/>
          </p:nvPr>
        </p:nvSpPr>
        <p:spPr/>
        <p:txBody>
          <a:bodyPr/>
          <a:lstStyle>
            <a:lvl1pPr>
              <a:defRPr smtClean="0"/>
            </a:lvl1pPr>
          </a:lstStyle>
          <a:p>
            <a:pPr>
              <a:defRPr/>
            </a:pPr>
            <a:fld id="{AEFBF743-1353-4BB8-B6AC-B05DC92FF3F2}" type="slidenum">
              <a:rPr lang="en-US" altLang="en-US"/>
              <a:pPr>
                <a:defRPr/>
              </a:pPr>
              <a:t>‹#›</a:t>
            </a:fld>
            <a:endParaRPr lang="en-US" altLang="en-US"/>
          </a:p>
        </p:txBody>
      </p:sp>
    </p:spTree>
    <p:extLst>
      <p:ext uri="{BB962C8B-B14F-4D97-AF65-F5344CB8AC3E}">
        <p14:creationId xmlns:p14="http://schemas.microsoft.com/office/powerpoint/2010/main" val="454823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smtClean="0"/>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endParaRPr lang="en-US" altLang="en-US"/>
          </a:p>
        </p:txBody>
      </p:sp>
      <p:sp>
        <p:nvSpPr>
          <p:cNvPr id="7" name="Slide Number Placeholder 5"/>
          <p:cNvSpPr>
            <a:spLocks noGrp="1"/>
          </p:cNvSpPr>
          <p:nvPr>
            <p:ph type="sldNum" sz="quarter" idx="12"/>
          </p:nvPr>
        </p:nvSpPr>
        <p:spPr/>
        <p:txBody>
          <a:bodyPr/>
          <a:lstStyle>
            <a:lvl1pPr>
              <a:defRPr smtClean="0"/>
            </a:lvl1pPr>
          </a:lstStyle>
          <a:p>
            <a:pPr>
              <a:defRPr/>
            </a:pPr>
            <a:fld id="{95EFEC49-5D86-45CC-A0FE-32032AEB382A}" type="slidenum">
              <a:rPr lang="en-US" altLang="en-US"/>
              <a:pPr>
                <a:defRPr/>
              </a:pPr>
              <a:t>‹#›</a:t>
            </a:fld>
            <a:endParaRPr lang="en-US" altLang="en-US"/>
          </a:p>
        </p:txBody>
      </p:sp>
    </p:spTree>
    <p:extLst>
      <p:ext uri="{BB962C8B-B14F-4D97-AF65-F5344CB8AC3E}">
        <p14:creationId xmlns:p14="http://schemas.microsoft.com/office/powerpoint/2010/main" val="21340471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3799" y="1035424"/>
            <a:ext cx="1322295" cy="5090739"/>
          </a:xfrm>
        </p:spPr>
        <p:txBody>
          <a:bodyPr vert="eaVert" anchor="t"/>
          <a:lstStyle/>
          <a:p>
            <a:r>
              <a:rPr lang="en-US"/>
              <a:t>Click to edit Master title style</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smtClean="0"/>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endParaRPr lang="en-US" altLang="en-US"/>
          </a:p>
        </p:txBody>
      </p:sp>
      <p:sp>
        <p:nvSpPr>
          <p:cNvPr id="7" name="Slide Number Placeholder 5"/>
          <p:cNvSpPr>
            <a:spLocks noGrp="1"/>
          </p:cNvSpPr>
          <p:nvPr>
            <p:ph type="sldNum" sz="quarter" idx="12"/>
          </p:nvPr>
        </p:nvSpPr>
        <p:spPr/>
        <p:txBody>
          <a:bodyPr/>
          <a:lstStyle>
            <a:lvl1pPr>
              <a:defRPr smtClean="0"/>
            </a:lvl1pPr>
          </a:lstStyle>
          <a:p>
            <a:pPr>
              <a:defRPr/>
            </a:pPr>
            <a:fld id="{67B56032-7C98-4282-A987-C5F164C65630}" type="slidenum">
              <a:rPr lang="en-US" altLang="en-US"/>
              <a:pPr>
                <a:defRPr/>
              </a:pPr>
              <a:t>‹#›</a:t>
            </a:fld>
            <a:endParaRPr lang="en-US" altLang="en-US"/>
          </a:p>
        </p:txBody>
      </p:sp>
    </p:spTree>
    <p:extLst>
      <p:ext uri="{BB962C8B-B14F-4D97-AF65-F5344CB8AC3E}">
        <p14:creationId xmlns:p14="http://schemas.microsoft.com/office/powerpoint/2010/main" val="1018742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Slide Number Placeholder 5"/>
          <p:cNvSpPr>
            <a:spLocks noGrp="1"/>
          </p:cNvSpPr>
          <p:nvPr>
            <p:ph type="sldNum" sz="quarter" idx="10"/>
          </p:nvPr>
        </p:nvSpPr>
        <p:spPr>
          <a:xfrm>
            <a:off x="8509000" y="6356350"/>
            <a:ext cx="508000" cy="365125"/>
          </a:xfrm>
        </p:spPr>
        <p:txBody>
          <a:bodyPr/>
          <a:lstStyle>
            <a:lvl1pPr>
              <a:defRPr sz="1200" smtClean="0">
                <a:solidFill>
                  <a:schemeClr val="accent1"/>
                </a:solidFill>
              </a:defRPr>
            </a:lvl1pPr>
          </a:lstStyle>
          <a:p>
            <a:pPr>
              <a:defRPr/>
            </a:pPr>
            <a:fld id="{8F021B25-5967-416E-9C57-A2EB7C539FEF}" type="slidenum">
              <a:rPr lang="en-US" altLang="en-US" smtClean="0"/>
              <a:pPr>
                <a:defRPr/>
              </a:pPr>
              <a:t>‹#›</a:t>
            </a:fld>
            <a:endParaRPr lang="en-US" altLang="en-US" dirty="0"/>
          </a:p>
        </p:txBody>
      </p:sp>
    </p:spTree>
    <p:extLst>
      <p:ext uri="{BB962C8B-B14F-4D97-AF65-F5344CB8AC3E}">
        <p14:creationId xmlns:p14="http://schemas.microsoft.com/office/powerpoint/2010/main" val="2408457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450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67150"/>
            <a:ext cx="3810000" cy="2000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p:spPr>
        <p:txBody>
          <a:bodyPr rtlCol="0"/>
          <a:lstStyle>
            <a:lvl1pPr fontAlgn="auto">
              <a:spcBef>
                <a:spcPts val="0"/>
              </a:spcBef>
              <a:spcAft>
                <a:spcPts val="0"/>
              </a:spcAft>
              <a:defRPr>
                <a:solidFill>
                  <a:schemeClr val="tx2">
                    <a:lumMod val="60000"/>
                    <a:lumOff val="40000"/>
                  </a:schemeClr>
                </a:solidFill>
                <a:latin typeface="+mn-lt"/>
                <a:ea typeface="+mn-ea"/>
                <a:cs typeface="+mn-cs"/>
              </a:defRPr>
            </a:lvl1pPr>
          </a:lstStyle>
          <a:p>
            <a:pPr>
              <a:defRPr/>
            </a:pPr>
            <a:r>
              <a:rPr lang="en-US"/>
              <a:t>BPS - 5th Ed.</a:t>
            </a:r>
          </a:p>
        </p:txBody>
      </p:sp>
      <p:sp>
        <p:nvSpPr>
          <p:cNvPr id="7" name="Footer Placeholder 6"/>
          <p:cNvSpPr>
            <a:spLocks noGrp="1"/>
          </p:cNvSpPr>
          <p:nvPr>
            <p:ph type="ftr" sz="quarter" idx="11"/>
          </p:nvPr>
        </p:nvSpPr>
        <p:spPr>
          <a:xfrm>
            <a:off x="3124200" y="6248400"/>
            <a:ext cx="2895600" cy="457200"/>
          </a:xfrm>
        </p:spPr>
        <p:txBody>
          <a:bodyPr rtlCol="0"/>
          <a:lstStyle>
            <a:lvl1pPr fontAlgn="auto">
              <a:spcBef>
                <a:spcPts val="0"/>
              </a:spcBef>
              <a:spcAft>
                <a:spcPts val="0"/>
              </a:spcAft>
              <a:defRPr>
                <a:solidFill>
                  <a:schemeClr val="tx2">
                    <a:lumMod val="60000"/>
                    <a:lumOff val="40000"/>
                  </a:schemeClr>
                </a:solidFill>
                <a:latin typeface="+mn-lt"/>
                <a:ea typeface="+mn-ea"/>
              </a:defRPr>
            </a:lvl1pPr>
          </a:lstStyle>
          <a:p>
            <a:pPr>
              <a:defRPr/>
            </a:pPr>
            <a:r>
              <a:rPr lang="en-US"/>
              <a:t>Chapter 5</a:t>
            </a:r>
          </a:p>
        </p:txBody>
      </p:sp>
      <p:sp>
        <p:nvSpPr>
          <p:cNvPr id="8" name="Slide Number Placeholder 7"/>
          <p:cNvSpPr>
            <a:spLocks noGrp="1"/>
          </p:cNvSpPr>
          <p:nvPr>
            <p:ph type="sldNum" sz="quarter" idx="12"/>
          </p:nvPr>
        </p:nvSpPr>
        <p:spPr>
          <a:xfrm>
            <a:off x="6553200" y="6248400"/>
            <a:ext cx="1905000" cy="457200"/>
          </a:xfrm>
        </p:spPr>
        <p:txBody>
          <a:bodyPr/>
          <a:lstStyle>
            <a:lvl1pPr>
              <a:defRPr smtClean="0"/>
            </a:lvl1pPr>
          </a:lstStyle>
          <a:p>
            <a:pPr>
              <a:defRPr/>
            </a:pPr>
            <a:fld id="{EBC81B06-744C-4D32-A9C6-25743DCABC6F}" type="slidenum">
              <a:rPr lang="en-US" altLang="en-US"/>
              <a:pPr>
                <a:defRPr/>
              </a:pPr>
              <a:t>‹#›</a:t>
            </a:fld>
            <a:endParaRPr lang="en-US" altLang="en-US"/>
          </a:p>
        </p:txBody>
      </p:sp>
    </p:spTree>
    <p:extLst>
      <p:ext uri="{BB962C8B-B14F-4D97-AF65-F5344CB8AC3E}">
        <p14:creationId xmlns:p14="http://schemas.microsoft.com/office/powerpoint/2010/main" val="3597793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219200"/>
          </a:xfrm>
        </p:spPr>
        <p:txBody>
          <a:bodyPr/>
          <a:lstStyle/>
          <a:p>
            <a:r>
              <a:rPr lang="en-US"/>
              <a:t>Click to edit Master title style</a:t>
            </a:r>
          </a:p>
        </p:txBody>
      </p:sp>
      <p:sp>
        <p:nvSpPr>
          <p:cNvPr id="3" name="Text Placeholder 2"/>
          <p:cNvSpPr>
            <a:spLocks noGrp="1"/>
          </p:cNvSpPr>
          <p:nvPr>
            <p:ph type="body" sz="half" idx="1"/>
          </p:nvPr>
        </p:nvSpPr>
        <p:spPr>
          <a:xfrm>
            <a:off x="6858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rtlCol="0"/>
          <a:lstStyle>
            <a:lvl1pPr fontAlgn="auto">
              <a:spcBef>
                <a:spcPts val="0"/>
              </a:spcBef>
              <a:spcAft>
                <a:spcPts val="0"/>
              </a:spcAft>
              <a:defRPr>
                <a:solidFill>
                  <a:schemeClr val="tx2">
                    <a:lumMod val="60000"/>
                    <a:lumOff val="40000"/>
                  </a:schemeClr>
                </a:solidFill>
                <a:latin typeface="+mn-lt"/>
                <a:ea typeface="+mn-ea"/>
                <a:cs typeface="+mn-cs"/>
              </a:defRPr>
            </a:lvl1pPr>
          </a:lstStyle>
          <a:p>
            <a:pPr>
              <a:defRPr/>
            </a:pPr>
            <a:r>
              <a:rPr lang="en-US"/>
              <a:t>BPS - 5th Ed.</a:t>
            </a:r>
          </a:p>
        </p:txBody>
      </p:sp>
      <p:sp>
        <p:nvSpPr>
          <p:cNvPr id="6" name="Footer Placeholder 5"/>
          <p:cNvSpPr>
            <a:spLocks noGrp="1"/>
          </p:cNvSpPr>
          <p:nvPr>
            <p:ph type="ftr" sz="quarter" idx="11"/>
          </p:nvPr>
        </p:nvSpPr>
        <p:spPr>
          <a:xfrm>
            <a:off x="3124200" y="6248400"/>
            <a:ext cx="2895600" cy="457200"/>
          </a:xfrm>
        </p:spPr>
        <p:txBody>
          <a:bodyPr rtlCol="0"/>
          <a:lstStyle>
            <a:lvl1pPr fontAlgn="auto">
              <a:spcBef>
                <a:spcPts val="0"/>
              </a:spcBef>
              <a:spcAft>
                <a:spcPts val="0"/>
              </a:spcAft>
              <a:defRPr>
                <a:solidFill>
                  <a:schemeClr val="tx2">
                    <a:lumMod val="60000"/>
                    <a:lumOff val="40000"/>
                  </a:schemeClr>
                </a:solidFill>
                <a:latin typeface="+mn-lt"/>
                <a:ea typeface="+mn-ea"/>
              </a:defRPr>
            </a:lvl1pPr>
          </a:lstStyle>
          <a:p>
            <a:pPr>
              <a:defRPr/>
            </a:pPr>
            <a:r>
              <a:rPr lang="en-US"/>
              <a:t>Chapter 5</a:t>
            </a:r>
          </a:p>
        </p:txBody>
      </p:sp>
      <p:sp>
        <p:nvSpPr>
          <p:cNvPr id="7" name="Slide Number Placeholder 6"/>
          <p:cNvSpPr>
            <a:spLocks noGrp="1"/>
          </p:cNvSpPr>
          <p:nvPr>
            <p:ph type="sldNum" sz="quarter" idx="12"/>
          </p:nvPr>
        </p:nvSpPr>
        <p:spPr>
          <a:xfrm>
            <a:off x="6553200" y="6248400"/>
            <a:ext cx="1905000" cy="457200"/>
          </a:xfrm>
        </p:spPr>
        <p:txBody>
          <a:bodyPr/>
          <a:lstStyle>
            <a:lvl1pPr>
              <a:defRPr smtClean="0"/>
            </a:lvl1pPr>
          </a:lstStyle>
          <a:p>
            <a:pPr>
              <a:defRPr/>
            </a:pPr>
            <a:fld id="{054A5166-F641-423A-AA63-D55954610C19}" type="slidenum">
              <a:rPr lang="en-US" altLang="en-US"/>
              <a:pPr>
                <a:defRPr/>
              </a:pPr>
              <a:t>‹#›</a:t>
            </a:fld>
            <a:endParaRPr lang="en-US" altLang="en-US"/>
          </a:p>
        </p:txBody>
      </p:sp>
    </p:spTree>
    <p:extLst>
      <p:ext uri="{BB962C8B-B14F-4D97-AF65-F5344CB8AC3E}">
        <p14:creationId xmlns:p14="http://schemas.microsoft.com/office/powerpoint/2010/main" val="3552366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half" idx="1"/>
          </p:nvPr>
        </p:nvSpPr>
        <p:spPr>
          <a:xfrm>
            <a:off x="457200" y="1143000"/>
            <a:ext cx="40386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292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28600"/>
            <a:ext cx="8229600" cy="762000"/>
          </a:xfrm>
        </p:spPr>
        <p:txBody>
          <a:bodyPr/>
          <a:lstStyle/>
          <a:p>
            <a:r>
              <a:rPr lang="en-US"/>
              <a:t>Click to edit Master title style</a:t>
            </a:r>
          </a:p>
        </p:txBody>
      </p:sp>
      <p:sp>
        <p:nvSpPr>
          <p:cNvPr id="3" name="Content Placeholder 2"/>
          <p:cNvSpPr>
            <a:spLocks noGrp="1"/>
          </p:cNvSpPr>
          <p:nvPr>
            <p:ph sz="quarter" idx="1"/>
          </p:nvPr>
        </p:nvSpPr>
        <p:spPr>
          <a:xfrm>
            <a:off x="457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30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62400"/>
            <a:ext cx="403860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3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23E8-034D-439C-8DEE-9CC4DA1FA87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AB690DB-187A-48D9-861A-D2348E2A531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52A54CA-DBBA-4AC9-9BCB-1DA1C504E854}"/>
              </a:ext>
            </a:extLst>
          </p:cNvPr>
          <p:cNvSpPr>
            <a:spLocks noGrp="1"/>
          </p:cNvSpPr>
          <p:nvPr>
            <p:ph type="dt" sz="half" idx="10"/>
          </p:nvPr>
        </p:nvSpPr>
        <p:spPr/>
        <p:txBody>
          <a:bodyPr/>
          <a:lstStyle/>
          <a:p>
            <a:fld id="{351AB688-9D4A-4338-8A5A-E751387971F9}" type="datetimeFigureOut">
              <a:rPr lang="en-US" smtClean="0"/>
              <a:t>2/3/2022</a:t>
            </a:fld>
            <a:endParaRPr lang="en-US"/>
          </a:p>
        </p:txBody>
      </p:sp>
      <p:sp>
        <p:nvSpPr>
          <p:cNvPr id="5" name="Footer Placeholder 4">
            <a:extLst>
              <a:ext uri="{FF2B5EF4-FFF2-40B4-BE49-F238E27FC236}">
                <a16:creationId xmlns:a16="http://schemas.microsoft.com/office/drawing/2014/main" id="{AE4F6C8D-9F9D-4583-A6E4-022021BD0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9CD7D8-0407-43D8-9E22-E098C6BD976A}"/>
              </a:ext>
            </a:extLst>
          </p:cNvPr>
          <p:cNvSpPr>
            <a:spLocks noGrp="1"/>
          </p:cNvSpPr>
          <p:nvPr>
            <p:ph type="sldNum" sz="quarter" idx="12"/>
          </p:nvPr>
        </p:nvSpPr>
        <p:spPr/>
        <p:txBody>
          <a:bodyPr/>
          <a:lstStyle/>
          <a:p>
            <a:fld id="{1D39212A-2C86-44BE-B6DE-438E7AF0D6CB}" type="slidenum">
              <a:rPr lang="en-US" smtClean="0"/>
              <a:t>‹#›</a:t>
            </a:fld>
            <a:endParaRPr lang="en-US"/>
          </a:p>
        </p:txBody>
      </p:sp>
    </p:spTree>
    <p:extLst>
      <p:ext uri="{BB962C8B-B14F-4D97-AF65-F5344CB8AC3E}">
        <p14:creationId xmlns:p14="http://schemas.microsoft.com/office/powerpoint/2010/main" val="173933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icture">
    <p:spTree>
      <p:nvGrpSpPr>
        <p:cNvPr id="1" name=""/>
        <p:cNvGrpSpPr/>
        <p:nvPr/>
      </p:nvGrpSpPr>
      <p:grpSpPr>
        <a:xfrm>
          <a:off x="0" y="0"/>
          <a:ext cx="0" cy="0"/>
          <a:chOff x="0" y="0"/>
          <a:chExt cx="0" cy="0"/>
        </a:xfrm>
      </p:grpSpPr>
      <p:sp>
        <p:nvSpPr>
          <p:cNvPr id="3" name="Slide Number Placeholder 5"/>
          <p:cNvSpPr>
            <a:spLocks noGrp="1"/>
          </p:cNvSpPr>
          <p:nvPr>
            <p:ph type="sldNum" sz="quarter" idx="10"/>
          </p:nvPr>
        </p:nvSpPr>
        <p:spPr>
          <a:xfrm>
            <a:off x="8509000" y="6356350"/>
            <a:ext cx="508000" cy="365125"/>
          </a:xfrm>
        </p:spPr>
        <p:txBody>
          <a:bodyPr/>
          <a:lstStyle>
            <a:lvl1pPr>
              <a:defRPr sz="1400" smtClean="0">
                <a:solidFill>
                  <a:schemeClr val="accent1"/>
                </a:solidFill>
              </a:defRPr>
            </a:lvl1pPr>
          </a:lstStyle>
          <a:p>
            <a:pPr>
              <a:defRPr/>
            </a:pPr>
            <a:fld id="{F4F8188E-89F6-4DB7-BDE1-2801FA01D2D4}" type="slidenum">
              <a:rPr lang="en-US" altLang="en-US"/>
              <a:pPr>
                <a:defRPr/>
              </a:pPr>
              <a:t>‹#›</a:t>
            </a:fld>
            <a:endParaRPr lang="en-US" altLang="en-US"/>
          </a:p>
        </p:txBody>
      </p:sp>
    </p:spTree>
    <p:extLst>
      <p:ext uri="{BB962C8B-B14F-4D97-AF65-F5344CB8AC3E}">
        <p14:creationId xmlns:p14="http://schemas.microsoft.com/office/powerpoint/2010/main" val="265301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Content,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2178423" y="914400"/>
            <a:ext cx="6508377" cy="1143000"/>
          </a:xfrm>
        </p:spPr>
        <p:txBody>
          <a:bodyPr/>
          <a:lstStyle/>
          <a:p>
            <a:r>
              <a:rPr lang="en-US"/>
              <a:t>Click to edit Master title style</a:t>
            </a:r>
            <a:endParaRPr/>
          </a:p>
        </p:txBody>
      </p:sp>
      <p:sp>
        <p:nvSpPr>
          <p:cNvPr id="3" name="Content Placeholder 2"/>
          <p:cNvSpPr>
            <a:spLocks noGrp="1"/>
          </p:cNvSpPr>
          <p:nvPr>
            <p:ph idx="1"/>
          </p:nvPr>
        </p:nvSpPr>
        <p:spPr>
          <a:xfrm>
            <a:off x="2178423" y="2209800"/>
            <a:ext cx="6508377" cy="3916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Placeholder 8"/>
          <p:cNvSpPr>
            <a:spLocks noGrp="1"/>
          </p:cNvSpPr>
          <p:nvPr>
            <p:ph type="pic" sz="quarter" idx="13"/>
          </p:nvPr>
        </p:nvSpPr>
        <p:spPr>
          <a:xfrm>
            <a:off x="269875" y="1976718"/>
            <a:ext cx="1645920" cy="4625788"/>
          </a:xfrm>
        </p:spPr>
        <p:txBody>
          <a:bodyPr rtlCol="0">
            <a:normAutofit/>
          </a:bodyPr>
          <a:lstStyle>
            <a:lvl1pPr>
              <a:buNone/>
              <a:defRPr/>
            </a:lvl1pPr>
          </a:lstStyle>
          <a:p>
            <a:pPr lvl="0"/>
            <a:r>
              <a:rPr lang="en-US" noProof="0"/>
              <a:t>Click icon to add picture</a:t>
            </a:r>
            <a:endParaRPr noProof="0"/>
          </a:p>
        </p:txBody>
      </p:sp>
      <p:sp>
        <p:nvSpPr>
          <p:cNvPr id="6" name="Slide Number Placeholder 5"/>
          <p:cNvSpPr>
            <a:spLocks noGrp="1"/>
          </p:cNvSpPr>
          <p:nvPr>
            <p:ph type="sldNum" sz="quarter" idx="14"/>
          </p:nvPr>
        </p:nvSpPr>
        <p:spPr>
          <a:xfrm>
            <a:off x="8509000" y="6356350"/>
            <a:ext cx="508000" cy="365125"/>
          </a:xfrm>
        </p:spPr>
        <p:txBody>
          <a:bodyPr/>
          <a:lstStyle>
            <a:lvl1pPr>
              <a:defRPr sz="1400" smtClean="0">
                <a:solidFill>
                  <a:schemeClr val="accent1"/>
                </a:solidFill>
              </a:defRPr>
            </a:lvl1pPr>
          </a:lstStyle>
          <a:p>
            <a:pPr>
              <a:defRPr/>
            </a:pPr>
            <a:fld id="{F432145C-4EEC-4202-9590-DCCF49B03737}" type="slidenum">
              <a:rPr lang="en-US" altLang="en-US"/>
              <a:pPr>
                <a:defRPr/>
              </a:pPr>
              <a:t>‹#›</a:t>
            </a:fld>
            <a:endParaRPr lang="en-US" altLang="en-US"/>
          </a:p>
        </p:txBody>
      </p:sp>
    </p:spTree>
    <p:extLst>
      <p:ext uri="{BB962C8B-B14F-4D97-AF65-F5344CB8AC3E}">
        <p14:creationId xmlns:p14="http://schemas.microsoft.com/office/powerpoint/2010/main" val="320836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09801" y="3429000"/>
            <a:ext cx="4966446" cy="1398494"/>
          </a:xfrm>
        </p:spPr>
        <p:txBody>
          <a:bodyPr/>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2209801" y="4824414"/>
            <a:ext cx="4966446" cy="1320800"/>
          </a:xfrm>
        </p:spPr>
        <p:txBody>
          <a:bodyPr>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sz="1400" smtClean="0"/>
            </a:lvl1pPr>
          </a:lstStyle>
          <a:p>
            <a:pPr>
              <a:defRPr/>
            </a:pPr>
            <a:fld id="{C819B03C-E1F7-4A77-BBBA-7B74E4F4B346}" type="slidenum">
              <a:rPr lang="en-US" altLang="en-US"/>
              <a:pPr>
                <a:defRPr/>
              </a:pPr>
              <a:t>‹#›</a:t>
            </a:fld>
            <a:endParaRPr lang="en-US" altLang="en-US"/>
          </a:p>
        </p:txBody>
      </p:sp>
    </p:spTree>
    <p:extLst>
      <p:ext uri="{BB962C8B-B14F-4D97-AF65-F5344CB8AC3E}">
        <p14:creationId xmlns:p14="http://schemas.microsoft.com/office/powerpoint/2010/main" val="64215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720354" y="3429001"/>
            <a:ext cx="4966446" cy="1398494"/>
          </a:xfrm>
        </p:spPr>
        <p:txBody>
          <a:bodyPr/>
          <a:lstStyle>
            <a:lvl1pPr algn="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3720354" y="4824414"/>
            <a:ext cx="4966446" cy="1320800"/>
          </a:xfrm>
        </p:spPr>
        <p:txBody>
          <a:bodyPr>
            <a:normAutofit/>
          </a:bodyPr>
          <a:lstStyle>
            <a:lvl1pPr marL="0" indent="0" algn="r">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Picture Placeholder 8"/>
          <p:cNvSpPr>
            <a:spLocks noGrp="1"/>
          </p:cNvSpPr>
          <p:nvPr>
            <p:ph type="pic" sz="quarter" idx="13"/>
          </p:nvPr>
        </p:nvSpPr>
        <p:spPr>
          <a:xfrm>
            <a:off x="269874" y="268288"/>
            <a:ext cx="2971800" cy="4438650"/>
          </a:xfrm>
        </p:spPr>
        <p:txBody>
          <a:bodyPr rtlCol="0">
            <a:normAutofit/>
          </a:bodyPr>
          <a:lstStyle>
            <a:lvl1pPr>
              <a:buNone/>
              <a:defRPr/>
            </a:lvl1pPr>
          </a:lstStyle>
          <a:p>
            <a:pPr lvl="0"/>
            <a:r>
              <a:rPr lang="en-US" noProof="0"/>
              <a:t>Click icon to add picture</a:t>
            </a:r>
            <a:endParaRPr noProof="0"/>
          </a:p>
        </p:txBody>
      </p:sp>
      <p:sp>
        <p:nvSpPr>
          <p:cNvPr id="6" name="Slide Number Placeholder 5"/>
          <p:cNvSpPr>
            <a:spLocks noGrp="1"/>
          </p:cNvSpPr>
          <p:nvPr>
            <p:ph type="sldNum" sz="quarter" idx="14"/>
          </p:nvPr>
        </p:nvSpPr>
        <p:spPr>
          <a:xfrm>
            <a:off x="350838" y="6105525"/>
            <a:ext cx="506412" cy="365125"/>
          </a:xfrm>
        </p:spPr>
        <p:txBody>
          <a:bodyPr/>
          <a:lstStyle>
            <a:lvl1pPr>
              <a:defRPr smtClean="0"/>
            </a:lvl1pPr>
          </a:lstStyle>
          <a:p>
            <a:pPr>
              <a:defRPr/>
            </a:pPr>
            <a:fld id="{B830873B-441E-4D05-89C6-E625BD249E92}" type="slidenum">
              <a:rPr lang="en-US" altLang="en-US"/>
              <a:pPr>
                <a:defRPr/>
              </a:pPr>
              <a:t>‹#›</a:t>
            </a:fld>
            <a:endParaRPr lang="en-US" altLang="en-US"/>
          </a:p>
        </p:txBody>
      </p:sp>
    </p:spTree>
    <p:extLst>
      <p:ext uri="{BB962C8B-B14F-4D97-AF65-F5344CB8AC3E}">
        <p14:creationId xmlns:p14="http://schemas.microsoft.com/office/powerpoint/2010/main" val="4142177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4"/>
          <p:cNvSpPr>
            <a:spLocks noGrp="1"/>
          </p:cNvSpPr>
          <p:nvPr>
            <p:ph type="dt" sz="half" idx="10"/>
          </p:nvPr>
        </p:nvSpPr>
        <p:spPr/>
        <p:txBody>
          <a:bodyPr/>
          <a:lstStyle>
            <a:lvl1pPr>
              <a:defRPr smtClean="0"/>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endParaRPr lang="en-US" altLang="en-US"/>
          </a:p>
        </p:txBody>
      </p:sp>
      <p:sp>
        <p:nvSpPr>
          <p:cNvPr id="8" name="Slide Number Placeholder 6"/>
          <p:cNvSpPr>
            <a:spLocks noGrp="1"/>
          </p:cNvSpPr>
          <p:nvPr>
            <p:ph type="sldNum" sz="quarter" idx="12"/>
          </p:nvPr>
        </p:nvSpPr>
        <p:spPr/>
        <p:txBody>
          <a:bodyPr/>
          <a:lstStyle>
            <a:lvl1pPr>
              <a:defRPr smtClean="0"/>
            </a:lvl1pPr>
          </a:lstStyle>
          <a:p>
            <a:pPr>
              <a:defRPr/>
            </a:pPr>
            <a:fld id="{08C08620-9835-40A6-8AD9-05E8483F47E7}" type="slidenum">
              <a:rPr lang="en-US" altLang="en-US"/>
              <a:pPr>
                <a:defRPr/>
              </a:pPr>
              <a:t>‹#›</a:t>
            </a:fld>
            <a:endParaRPr lang="en-US" altLang="en-US"/>
          </a:p>
        </p:txBody>
      </p:sp>
    </p:spTree>
    <p:extLst>
      <p:ext uri="{BB962C8B-B14F-4D97-AF65-F5344CB8AC3E}">
        <p14:creationId xmlns:p14="http://schemas.microsoft.com/office/powerpoint/2010/main" val="327145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88352"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6"/>
          <p:cNvSpPr>
            <a:spLocks noGrp="1"/>
          </p:cNvSpPr>
          <p:nvPr>
            <p:ph type="dt" sz="half" idx="10"/>
          </p:nvPr>
        </p:nvSpPr>
        <p:spPr/>
        <p:txBody>
          <a:bodyPr/>
          <a:lstStyle>
            <a:lvl1pPr>
              <a:defRPr smtClean="0"/>
            </a:lvl1pPr>
          </a:lstStyle>
          <a:p>
            <a:pPr>
              <a:defRPr/>
            </a:pPr>
            <a:endParaRPr lang="en-US" altLang="en-US"/>
          </a:p>
        </p:txBody>
      </p:sp>
      <p:sp>
        <p:nvSpPr>
          <p:cNvPr id="9" name="Footer Placeholder 7"/>
          <p:cNvSpPr>
            <a:spLocks noGrp="1"/>
          </p:cNvSpPr>
          <p:nvPr>
            <p:ph type="ftr" sz="quarter" idx="11"/>
          </p:nvPr>
        </p:nvSpPr>
        <p:spPr/>
        <p:txBody>
          <a:bodyPr/>
          <a:lstStyle>
            <a:lvl1pPr>
              <a:defRPr smtClean="0"/>
            </a:lvl1pPr>
          </a:lstStyle>
          <a:p>
            <a:pPr>
              <a:defRPr/>
            </a:pPr>
            <a:endParaRPr lang="en-US" altLang="en-US"/>
          </a:p>
        </p:txBody>
      </p:sp>
      <p:sp>
        <p:nvSpPr>
          <p:cNvPr id="10" name="Slide Number Placeholder 8"/>
          <p:cNvSpPr>
            <a:spLocks noGrp="1"/>
          </p:cNvSpPr>
          <p:nvPr>
            <p:ph type="sldNum" sz="quarter" idx="12"/>
          </p:nvPr>
        </p:nvSpPr>
        <p:spPr/>
        <p:txBody>
          <a:bodyPr/>
          <a:lstStyle>
            <a:lvl1pPr>
              <a:defRPr smtClean="0"/>
            </a:lvl1pPr>
          </a:lstStyle>
          <a:p>
            <a:pPr>
              <a:defRPr/>
            </a:pPr>
            <a:fld id="{63221677-04FE-4802-95A6-1E7E365DAB40}" type="slidenum">
              <a:rPr lang="en-US" altLang="en-US"/>
              <a:pPr>
                <a:defRPr/>
              </a:pPr>
              <a:t>‹#›</a:t>
            </a:fld>
            <a:endParaRPr lang="en-US" altLang="en-US"/>
          </a:p>
        </p:txBody>
      </p:sp>
    </p:spTree>
    <p:extLst>
      <p:ext uri="{BB962C8B-B14F-4D97-AF65-F5344CB8AC3E}">
        <p14:creationId xmlns:p14="http://schemas.microsoft.com/office/powerpoint/2010/main" val="39207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lstStyle/>
          <a:p>
            <a:r>
              <a:rPr lang="en-US"/>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4"/>
          <p:cNvSpPr>
            <a:spLocks noGrp="1"/>
          </p:cNvSpPr>
          <p:nvPr>
            <p:ph type="dt" sz="half" idx="14"/>
          </p:nvPr>
        </p:nvSpPr>
        <p:spPr/>
        <p:txBody>
          <a:bodyPr/>
          <a:lstStyle>
            <a:lvl1pPr>
              <a:defRPr smtClean="0"/>
            </a:lvl1pPr>
          </a:lstStyle>
          <a:p>
            <a:pPr>
              <a:defRPr/>
            </a:pPr>
            <a:endParaRPr lang="en-US" altLang="en-US"/>
          </a:p>
        </p:txBody>
      </p:sp>
      <p:sp>
        <p:nvSpPr>
          <p:cNvPr id="7" name="Footer Placeholder 5"/>
          <p:cNvSpPr>
            <a:spLocks noGrp="1"/>
          </p:cNvSpPr>
          <p:nvPr>
            <p:ph type="ftr" sz="quarter" idx="15"/>
          </p:nvPr>
        </p:nvSpPr>
        <p:spPr/>
        <p:txBody>
          <a:bodyPr/>
          <a:lstStyle>
            <a:lvl1pPr>
              <a:defRPr smtClean="0"/>
            </a:lvl1pPr>
          </a:lstStyle>
          <a:p>
            <a:pPr>
              <a:defRPr/>
            </a:pPr>
            <a:endParaRPr lang="en-US" altLang="en-US"/>
          </a:p>
        </p:txBody>
      </p:sp>
      <p:sp>
        <p:nvSpPr>
          <p:cNvPr id="8" name="Slide Number Placeholder 6"/>
          <p:cNvSpPr>
            <a:spLocks noGrp="1"/>
          </p:cNvSpPr>
          <p:nvPr>
            <p:ph type="sldNum" sz="quarter" idx="16"/>
          </p:nvPr>
        </p:nvSpPr>
        <p:spPr/>
        <p:txBody>
          <a:bodyPr/>
          <a:lstStyle>
            <a:lvl1pPr>
              <a:defRPr smtClean="0"/>
            </a:lvl1pPr>
          </a:lstStyle>
          <a:p>
            <a:pPr>
              <a:defRPr/>
            </a:pPr>
            <a:fld id="{75F87D0C-F2AF-4839-AD92-AFB0BB22614C}" type="slidenum">
              <a:rPr lang="en-US" altLang="en-US"/>
              <a:pPr>
                <a:defRPr/>
              </a:pPr>
              <a:t>‹#›</a:t>
            </a:fld>
            <a:endParaRPr lang="en-US" altLang="en-US"/>
          </a:p>
        </p:txBody>
      </p:sp>
    </p:spTree>
    <p:extLst>
      <p:ext uri="{BB962C8B-B14F-4D97-AF65-F5344CB8AC3E}">
        <p14:creationId xmlns:p14="http://schemas.microsoft.com/office/powerpoint/2010/main" val="118105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6508750" cy="1143000"/>
          </a:xfrm>
          <a:prstGeom prst="rect">
            <a:avLst/>
          </a:prstGeom>
          <a:solidFill>
            <a:schemeClr val="accent2"/>
          </a:solidFill>
          <a:ln>
            <a:noFill/>
          </a:ln>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2209800"/>
            <a:ext cx="65087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199313" y="6356350"/>
            <a:ext cx="1752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b="1" smtClean="0">
                <a:solidFill>
                  <a:srgbClr val="60B9EC"/>
                </a:solidFill>
              </a:defRPr>
            </a:lvl1pPr>
          </a:lstStyle>
          <a:p>
            <a:pPr>
              <a:defRPr/>
            </a:pPr>
            <a:endParaRPr lang="en-US" altLang="en-US"/>
          </a:p>
        </p:txBody>
      </p:sp>
      <p:sp>
        <p:nvSpPr>
          <p:cNvPr id="5" name="Footer Placeholder 4"/>
          <p:cNvSpPr>
            <a:spLocks noGrp="1"/>
          </p:cNvSpPr>
          <p:nvPr>
            <p:ph type="ftr" sz="quarter" idx="3"/>
          </p:nvPr>
        </p:nvSpPr>
        <p:spPr>
          <a:xfrm>
            <a:off x="174625" y="6356350"/>
            <a:ext cx="60071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100" b="1" smtClean="0">
                <a:solidFill>
                  <a:srgbClr val="60B9EC"/>
                </a:solidFill>
              </a:defRPr>
            </a:lvl1pPr>
          </a:lstStyle>
          <a:p>
            <a:pPr>
              <a:defRPr/>
            </a:pPr>
            <a:endParaRPr lang="en-US" altLang="en-US"/>
          </a:p>
        </p:txBody>
      </p:sp>
      <p:sp>
        <p:nvSpPr>
          <p:cNvPr id="6" name="Slide Number Placeholder 5"/>
          <p:cNvSpPr>
            <a:spLocks noGrp="1"/>
          </p:cNvSpPr>
          <p:nvPr>
            <p:ph type="sldNum" sz="quarter" idx="4"/>
          </p:nvPr>
        </p:nvSpPr>
        <p:spPr>
          <a:xfrm>
            <a:off x="8256588" y="360363"/>
            <a:ext cx="50641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200" b="1" smtClean="0">
                <a:solidFill>
                  <a:schemeClr val="bg1"/>
                </a:solidFill>
              </a:defRPr>
            </a:lvl1pPr>
          </a:lstStyle>
          <a:p>
            <a:pPr>
              <a:defRPr/>
            </a:pPr>
            <a:fld id="{0832F903-B7E3-45E0-A78D-ACD827AD6D3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5353" r:id="rId1"/>
    <p:sldLayoutId id="2147485354" r:id="rId2"/>
    <p:sldLayoutId id="2147485355" r:id="rId3"/>
    <p:sldLayoutId id="2147485356" r:id="rId4"/>
    <p:sldLayoutId id="2147485357" r:id="rId5"/>
    <p:sldLayoutId id="2147485358" r:id="rId6"/>
    <p:sldLayoutId id="2147485359" r:id="rId7"/>
    <p:sldLayoutId id="2147485360" r:id="rId8"/>
    <p:sldLayoutId id="2147485361" r:id="rId9"/>
    <p:sldLayoutId id="2147485362" r:id="rId10"/>
    <p:sldLayoutId id="2147485363" r:id="rId11"/>
    <p:sldLayoutId id="2147485364" r:id="rId12"/>
    <p:sldLayoutId id="2147485365" r:id="rId13"/>
    <p:sldLayoutId id="2147485366" r:id="rId14"/>
    <p:sldLayoutId id="2147485367" r:id="rId15"/>
    <p:sldLayoutId id="2147485368" r:id="rId16"/>
    <p:sldLayoutId id="2147485369" r:id="rId17"/>
    <p:sldLayoutId id="2147485370" r:id="rId18"/>
    <p:sldLayoutId id="2147485371" r:id="rId19"/>
    <p:sldLayoutId id="2147485372" r:id="rId20"/>
    <p:sldLayoutId id="2147485373" r:id="rId21"/>
    <p:sldLayoutId id="2147485374" r:id="rId22"/>
    <p:sldLayoutId id="2147485375" r:id="rId23"/>
    <p:sldLayoutId id="2147485376" r:id="rId24"/>
  </p:sldLayoutIdLst>
  <p:hf hdr="0" ftr="0" dt="0"/>
  <p:txStyles>
    <p:titleStyle>
      <a:lvl1pPr algn="l" rtl="0" eaLnBrk="0" fontAlgn="base" hangingPunct="0">
        <a:spcBef>
          <a:spcPct val="0"/>
        </a:spcBef>
        <a:spcAft>
          <a:spcPct val="0"/>
        </a:spcAft>
        <a:defRPr sz="3600" kern="1200">
          <a:solidFill>
            <a:schemeClr val="accent1"/>
          </a:solidFill>
          <a:latin typeface="+mj-lt"/>
          <a:ea typeface="ＭＳ Ｐゴシック" pitchFamily="-1" charset="-128"/>
          <a:cs typeface="ＭＳ Ｐゴシック" pitchFamily="-1" charset="-128"/>
        </a:defRPr>
      </a:lvl1pPr>
      <a:lvl2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2pPr>
      <a:lvl3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3pPr>
      <a:lvl4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4pPr>
      <a:lvl5pPr algn="l" rtl="0" eaLnBrk="0" fontAlgn="base" hangingPunct="0">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5pPr>
      <a:lvl6pPr marL="4572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6pPr>
      <a:lvl7pPr marL="9144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7pPr>
      <a:lvl8pPr marL="13716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8pPr>
      <a:lvl9pPr marL="1828800" algn="l" rtl="0" fontAlgn="base">
        <a:spcBef>
          <a:spcPct val="0"/>
        </a:spcBef>
        <a:spcAft>
          <a:spcPct val="0"/>
        </a:spcAft>
        <a:defRPr sz="3600">
          <a:solidFill>
            <a:schemeClr val="accent1"/>
          </a:solidFill>
          <a:latin typeface="Arial" pitchFamily="-1" charset="0"/>
          <a:ea typeface="ＭＳ Ｐゴシック" pitchFamily="-1" charset="-128"/>
          <a:cs typeface="ＭＳ Ｐゴシック" pitchFamily="-1" charset="-128"/>
        </a:defRPr>
      </a:lvl9pPr>
    </p:titleStyle>
    <p:bodyStyle>
      <a:lvl1pPr marL="228600" indent="-228600" algn="l" rtl="0" eaLnBrk="0" fontAlgn="base" hangingPunct="0">
        <a:spcBef>
          <a:spcPts val="1800"/>
        </a:spcBef>
        <a:spcAft>
          <a:spcPct val="0"/>
        </a:spcAft>
        <a:buClr>
          <a:schemeClr val="accent1"/>
        </a:buClr>
        <a:buSzPct val="100000"/>
        <a:buFont typeface="Wingdings 2" pitchFamily="18" charset="2"/>
        <a:buChar char="¡"/>
        <a:defRPr sz="2000" kern="1200">
          <a:solidFill>
            <a:schemeClr val="tx2"/>
          </a:solidFill>
          <a:latin typeface="+mn-lt"/>
          <a:ea typeface="ＭＳ Ｐゴシック" pitchFamily="-1" charset="-128"/>
          <a:cs typeface="ＭＳ Ｐゴシック" pitchFamily="-1" charset="-128"/>
        </a:defRPr>
      </a:lvl1pPr>
      <a:lvl2pPr marL="457200" indent="-228600" algn="l" rtl="0" eaLnBrk="0" fontAlgn="base" hangingPunct="0">
        <a:spcBef>
          <a:spcPts val="600"/>
        </a:spcBef>
        <a:spcAft>
          <a:spcPct val="0"/>
        </a:spcAft>
        <a:buClr>
          <a:srgbClr val="031B3C"/>
        </a:buClr>
        <a:buSzPct val="100000"/>
        <a:buFont typeface="Wingdings 2" pitchFamily="18" charset="2"/>
        <a:buChar char="¡"/>
        <a:defRPr kern="1200">
          <a:solidFill>
            <a:schemeClr val="tx2"/>
          </a:solidFill>
          <a:latin typeface="+mn-lt"/>
          <a:ea typeface="ＭＳ Ｐゴシック" pitchFamily="-1" charset="-128"/>
          <a:cs typeface="+mn-cs"/>
        </a:defRPr>
      </a:lvl2pPr>
      <a:lvl3pPr marL="685800" indent="-228600" algn="l" rtl="0" eaLnBrk="0" fontAlgn="base" hangingPunct="0">
        <a:spcBef>
          <a:spcPts val="600"/>
        </a:spcBef>
        <a:spcAft>
          <a:spcPct val="0"/>
        </a:spcAft>
        <a:buClr>
          <a:schemeClr val="accent1"/>
        </a:buClr>
        <a:buSzPct val="100000"/>
        <a:buFont typeface="Wingdings 2" pitchFamily="18" charset="2"/>
        <a:buChar char="¡"/>
        <a:defRPr kern="1200">
          <a:solidFill>
            <a:schemeClr val="tx2"/>
          </a:solidFill>
          <a:latin typeface="+mn-lt"/>
          <a:ea typeface="ＭＳ Ｐゴシック" pitchFamily="-1" charset="-128"/>
          <a:cs typeface="+mn-cs"/>
        </a:defRPr>
      </a:lvl3pPr>
      <a:lvl4pPr marL="914400" indent="-228600" algn="l" rtl="0" eaLnBrk="0" fontAlgn="base" hangingPunct="0">
        <a:spcBef>
          <a:spcPts val="600"/>
        </a:spcBef>
        <a:spcAft>
          <a:spcPct val="0"/>
        </a:spcAft>
        <a:buClr>
          <a:srgbClr val="031B3C"/>
        </a:buClr>
        <a:buSzPct val="100000"/>
        <a:buFont typeface="Wingdings 2" pitchFamily="18" charset="2"/>
        <a:buChar char="¡"/>
        <a:defRPr kern="1200">
          <a:solidFill>
            <a:schemeClr val="tx2"/>
          </a:solidFill>
          <a:latin typeface="+mn-lt"/>
          <a:ea typeface="ＭＳ Ｐゴシック" pitchFamily="-1" charset="-128"/>
          <a:cs typeface="+mn-cs"/>
        </a:defRPr>
      </a:lvl4pPr>
      <a:lvl5pPr marL="1143000" indent="-228600" algn="l" rtl="0" eaLnBrk="0" fontAlgn="base" hangingPunct="0">
        <a:spcBef>
          <a:spcPts val="600"/>
        </a:spcBef>
        <a:spcAft>
          <a:spcPct val="0"/>
        </a:spcAft>
        <a:buClr>
          <a:schemeClr val="accent1"/>
        </a:buClr>
        <a:buSzPct val="100000"/>
        <a:buFont typeface="Wingdings 2" pitchFamily="18" charset="2"/>
        <a:buChar char="¡"/>
        <a:defRPr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34.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8.jpe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arner.org/series/against-all-odds-inside-statistics/"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84E3-2AC0-48E5-9833-2D8C5ABA4C7E}"/>
              </a:ext>
            </a:extLst>
          </p:cNvPr>
          <p:cNvSpPr>
            <a:spLocks noGrp="1"/>
          </p:cNvSpPr>
          <p:nvPr>
            <p:ph type="ctrTitle"/>
          </p:nvPr>
        </p:nvSpPr>
        <p:spPr/>
        <p:txBody>
          <a:bodyPr>
            <a:normAutofit/>
          </a:bodyPr>
          <a:lstStyle/>
          <a:p>
            <a:r>
              <a:rPr lang="en-US" sz="3000" b="1" dirty="0">
                <a:solidFill>
                  <a:srgbClr val="0070C0"/>
                </a:solidFill>
              </a:rPr>
              <a:t>Chapter 8: Simple Linear Regression</a:t>
            </a:r>
          </a:p>
        </p:txBody>
      </p:sp>
      <p:sp>
        <p:nvSpPr>
          <p:cNvPr id="3" name="Subtitle 2">
            <a:extLst>
              <a:ext uri="{FF2B5EF4-FFF2-40B4-BE49-F238E27FC236}">
                <a16:creationId xmlns:a16="http://schemas.microsoft.com/office/drawing/2014/main" id="{4A212B00-53B9-4FE2-9256-3F4F8B7353FC}"/>
              </a:ext>
            </a:extLst>
          </p:cNvPr>
          <p:cNvSpPr>
            <a:spLocks noGrp="1"/>
          </p:cNvSpPr>
          <p:nvPr>
            <p:ph type="subTitle" idx="1"/>
          </p:nvPr>
        </p:nvSpPr>
        <p:spPr/>
        <p:txBody>
          <a:bodyPr>
            <a:normAutofit/>
          </a:bodyPr>
          <a:lstStyle/>
          <a:p>
            <a:r>
              <a:rPr lang="en-US" sz="2700" dirty="0">
                <a:solidFill>
                  <a:srgbClr val="0070C0"/>
                </a:solidFill>
              </a:rPr>
              <a:t>Part 3</a:t>
            </a:r>
          </a:p>
        </p:txBody>
      </p:sp>
    </p:spTree>
    <p:extLst>
      <p:ext uri="{BB962C8B-B14F-4D97-AF65-F5344CB8AC3E}">
        <p14:creationId xmlns:p14="http://schemas.microsoft.com/office/powerpoint/2010/main" val="226140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9DB0-596A-4082-9957-1A766BE0DFEC}"/>
              </a:ext>
            </a:extLst>
          </p:cNvPr>
          <p:cNvSpPr>
            <a:spLocks noGrp="1"/>
          </p:cNvSpPr>
          <p:nvPr>
            <p:ph type="title"/>
          </p:nvPr>
        </p:nvSpPr>
        <p:spPr>
          <a:xfrm>
            <a:off x="457200" y="914399"/>
            <a:ext cx="6508750" cy="1349407"/>
          </a:xfrm>
        </p:spPr>
        <p:txBody>
          <a:bodyPr/>
          <a:lstStyle/>
          <a:p>
            <a:r>
              <a:rPr lang="en-US" sz="2800" dirty="0"/>
              <a:t>Relationship between BMI and physical activity (sample: 100 undergraduate students, PABMI)</a:t>
            </a:r>
          </a:p>
        </p:txBody>
      </p:sp>
      <p:pic>
        <p:nvPicPr>
          <p:cNvPr id="6" name="Content Placeholder 5">
            <a:extLst>
              <a:ext uri="{FF2B5EF4-FFF2-40B4-BE49-F238E27FC236}">
                <a16:creationId xmlns:a16="http://schemas.microsoft.com/office/drawing/2014/main" id="{6D2D8197-21ED-4335-A39E-B8B0D577288B}"/>
              </a:ext>
            </a:extLst>
          </p:cNvPr>
          <p:cNvPicPr>
            <a:picLocks noGrp="1" noChangeAspect="1"/>
          </p:cNvPicPr>
          <p:nvPr>
            <p:ph idx="1"/>
          </p:nvPr>
        </p:nvPicPr>
        <p:blipFill>
          <a:blip r:embed="rId2"/>
          <a:stretch>
            <a:fillRect/>
          </a:stretch>
        </p:blipFill>
        <p:spPr>
          <a:xfrm>
            <a:off x="457200" y="2407670"/>
            <a:ext cx="2190476" cy="1209524"/>
          </a:xfrm>
        </p:spPr>
      </p:pic>
      <p:sp>
        <p:nvSpPr>
          <p:cNvPr id="4" name="Slide Number Placeholder 3">
            <a:extLst>
              <a:ext uri="{FF2B5EF4-FFF2-40B4-BE49-F238E27FC236}">
                <a16:creationId xmlns:a16="http://schemas.microsoft.com/office/drawing/2014/main" id="{ECB4E303-C528-49B3-8313-ECF1A14E020F}"/>
              </a:ext>
            </a:extLst>
          </p:cNvPr>
          <p:cNvSpPr>
            <a:spLocks noGrp="1"/>
          </p:cNvSpPr>
          <p:nvPr>
            <p:ph type="sldNum" sz="quarter" idx="10"/>
          </p:nvPr>
        </p:nvSpPr>
        <p:spPr/>
        <p:txBody>
          <a:bodyPr/>
          <a:lstStyle/>
          <a:p>
            <a:pPr>
              <a:defRPr/>
            </a:pPr>
            <a:fld id="{8F021B25-5967-416E-9C57-A2EB7C539FEF}" type="slidenum">
              <a:rPr lang="en-US" altLang="en-US" smtClean="0"/>
              <a:pPr>
                <a:defRPr/>
              </a:pPr>
              <a:t>10</a:t>
            </a:fld>
            <a:endParaRPr lang="en-US" altLang="en-US" dirty="0"/>
          </a:p>
        </p:txBody>
      </p:sp>
      <p:pic>
        <p:nvPicPr>
          <p:cNvPr id="11" name="Picture 10">
            <a:extLst>
              <a:ext uri="{FF2B5EF4-FFF2-40B4-BE49-F238E27FC236}">
                <a16:creationId xmlns:a16="http://schemas.microsoft.com/office/drawing/2014/main" id="{265B852A-159F-4353-BD41-3B0A101468AB}"/>
              </a:ext>
            </a:extLst>
          </p:cNvPr>
          <p:cNvPicPr>
            <a:picLocks noChangeAspect="1"/>
          </p:cNvPicPr>
          <p:nvPr/>
        </p:nvPicPr>
        <p:blipFill>
          <a:blip r:embed="rId3"/>
          <a:stretch>
            <a:fillRect/>
          </a:stretch>
        </p:blipFill>
        <p:spPr>
          <a:xfrm>
            <a:off x="488756" y="4998128"/>
            <a:ext cx="4058564" cy="1136398"/>
          </a:xfrm>
          <a:prstGeom prst="rect">
            <a:avLst/>
          </a:prstGeom>
        </p:spPr>
      </p:pic>
      <p:pic>
        <p:nvPicPr>
          <p:cNvPr id="12" name="Picture 11">
            <a:extLst>
              <a:ext uri="{FF2B5EF4-FFF2-40B4-BE49-F238E27FC236}">
                <a16:creationId xmlns:a16="http://schemas.microsoft.com/office/drawing/2014/main" id="{3DA1AF1C-97BE-44E9-893B-06AC78D84777}"/>
              </a:ext>
            </a:extLst>
          </p:cNvPr>
          <p:cNvPicPr>
            <a:picLocks noChangeAspect="1"/>
          </p:cNvPicPr>
          <p:nvPr/>
        </p:nvPicPr>
        <p:blipFill>
          <a:blip r:embed="rId4"/>
          <a:stretch>
            <a:fillRect/>
          </a:stretch>
        </p:blipFill>
        <p:spPr>
          <a:xfrm>
            <a:off x="457199" y="3761057"/>
            <a:ext cx="7849875" cy="1136397"/>
          </a:xfrm>
          <a:prstGeom prst="rect">
            <a:avLst/>
          </a:prstGeom>
        </p:spPr>
      </p:pic>
      <p:pic>
        <p:nvPicPr>
          <p:cNvPr id="14" name="Picture 13">
            <a:extLst>
              <a:ext uri="{FF2B5EF4-FFF2-40B4-BE49-F238E27FC236}">
                <a16:creationId xmlns:a16="http://schemas.microsoft.com/office/drawing/2014/main" id="{EBF79E84-DF87-4678-8D1E-59D828612100}"/>
              </a:ext>
            </a:extLst>
          </p:cNvPr>
          <p:cNvPicPr>
            <a:picLocks noChangeAspect="1"/>
          </p:cNvPicPr>
          <p:nvPr/>
        </p:nvPicPr>
        <p:blipFill>
          <a:blip r:embed="rId5"/>
          <a:stretch>
            <a:fillRect/>
          </a:stretch>
        </p:blipFill>
        <p:spPr>
          <a:xfrm>
            <a:off x="3869230" y="2364480"/>
            <a:ext cx="2524125" cy="1028700"/>
          </a:xfrm>
          <a:prstGeom prst="rect">
            <a:avLst/>
          </a:prstGeom>
        </p:spPr>
      </p:pic>
      <p:pic>
        <p:nvPicPr>
          <p:cNvPr id="16" name="Picture 15">
            <a:extLst>
              <a:ext uri="{FF2B5EF4-FFF2-40B4-BE49-F238E27FC236}">
                <a16:creationId xmlns:a16="http://schemas.microsoft.com/office/drawing/2014/main" id="{DFC45432-EC07-4AE1-BD74-E399DCEEE9D9}"/>
              </a:ext>
            </a:extLst>
          </p:cNvPr>
          <p:cNvPicPr>
            <a:picLocks noChangeAspect="1"/>
          </p:cNvPicPr>
          <p:nvPr/>
        </p:nvPicPr>
        <p:blipFill>
          <a:blip r:embed="rId6"/>
          <a:stretch>
            <a:fillRect/>
          </a:stretch>
        </p:blipFill>
        <p:spPr>
          <a:xfrm>
            <a:off x="4547320" y="5304389"/>
            <a:ext cx="3171825" cy="523875"/>
          </a:xfrm>
          <a:prstGeom prst="rect">
            <a:avLst/>
          </a:prstGeom>
        </p:spPr>
      </p:pic>
    </p:spTree>
    <p:extLst>
      <p:ext uri="{BB962C8B-B14F-4D97-AF65-F5344CB8AC3E}">
        <p14:creationId xmlns:p14="http://schemas.microsoft.com/office/powerpoint/2010/main" val="2624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1000" fill="hold"/>
                                        <p:tgtEl>
                                          <p:spTgt spid="16"/>
                                        </p:tgtEl>
                                        <p:attrNameLst>
                                          <p:attrName>ppt_w</p:attrName>
                                        </p:attrNameLst>
                                      </p:cBhvr>
                                      <p:tavLst>
                                        <p:tav tm="0">
                                          <p:val>
                                            <p:fltVal val="0"/>
                                          </p:val>
                                        </p:tav>
                                        <p:tav tm="100000">
                                          <p:val>
                                            <p:strVal val="#ppt_w"/>
                                          </p:val>
                                        </p:tav>
                                      </p:tavLst>
                                    </p:anim>
                                    <p:anim calcmode="lin" valueType="num">
                                      <p:cBhvr>
                                        <p:cTn id="29" dur="1000" fill="hold"/>
                                        <p:tgtEl>
                                          <p:spTgt spid="16"/>
                                        </p:tgtEl>
                                        <p:attrNameLst>
                                          <p:attrName>ppt_h</p:attrName>
                                        </p:attrNameLst>
                                      </p:cBhvr>
                                      <p:tavLst>
                                        <p:tav tm="0">
                                          <p:val>
                                            <p:fltVal val="0"/>
                                          </p:val>
                                        </p:tav>
                                        <p:tav tm="100000">
                                          <p:val>
                                            <p:strVal val="#ppt_h"/>
                                          </p:val>
                                        </p:tav>
                                      </p:tavLst>
                                    </p:anim>
                                    <p:anim calcmode="lin" valueType="num">
                                      <p:cBhvr>
                                        <p:cTn id="30" dur="1000" fill="hold"/>
                                        <p:tgtEl>
                                          <p:spTgt spid="16"/>
                                        </p:tgtEl>
                                        <p:attrNameLst>
                                          <p:attrName>style.rotation</p:attrName>
                                        </p:attrNameLst>
                                      </p:cBhvr>
                                      <p:tavLst>
                                        <p:tav tm="0">
                                          <p:val>
                                            <p:fltVal val="90"/>
                                          </p:val>
                                        </p:tav>
                                        <p:tav tm="100000">
                                          <p:val>
                                            <p:fltVal val="0"/>
                                          </p:val>
                                        </p:tav>
                                      </p:tavLst>
                                    </p:anim>
                                    <p:animEffect transition="in" filter="fade">
                                      <p:cBhvr>
                                        <p:cTn id="3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4D01-17D7-4110-8B2F-7D3CB4560C2A}"/>
              </a:ext>
            </a:extLst>
          </p:cNvPr>
          <p:cNvSpPr>
            <a:spLocks noGrp="1"/>
          </p:cNvSpPr>
          <p:nvPr>
            <p:ph type="title"/>
          </p:nvPr>
        </p:nvSpPr>
        <p:spPr/>
        <p:txBody>
          <a:bodyPr/>
          <a:lstStyle/>
          <a:p>
            <a:r>
              <a:rPr lang="en-US" dirty="0"/>
              <a:t>Scatterplot with graph of least-squares regression line</a:t>
            </a:r>
          </a:p>
        </p:txBody>
      </p:sp>
      <p:pic>
        <p:nvPicPr>
          <p:cNvPr id="6" name="Content Placeholder 5">
            <a:extLst>
              <a:ext uri="{FF2B5EF4-FFF2-40B4-BE49-F238E27FC236}">
                <a16:creationId xmlns:a16="http://schemas.microsoft.com/office/drawing/2014/main" id="{37E1315F-AB93-4440-9B16-8A890FC5270E}"/>
              </a:ext>
            </a:extLst>
          </p:cNvPr>
          <p:cNvPicPr>
            <a:picLocks noGrp="1" noChangeAspect="1"/>
          </p:cNvPicPr>
          <p:nvPr>
            <p:ph idx="1"/>
          </p:nvPr>
        </p:nvPicPr>
        <p:blipFill>
          <a:blip r:embed="rId2"/>
          <a:stretch>
            <a:fillRect/>
          </a:stretch>
        </p:blipFill>
        <p:spPr>
          <a:xfrm>
            <a:off x="204185" y="2155942"/>
            <a:ext cx="7412855" cy="3794402"/>
          </a:xfrm>
        </p:spPr>
      </p:pic>
      <p:sp>
        <p:nvSpPr>
          <p:cNvPr id="4" name="Slide Number Placeholder 3">
            <a:extLst>
              <a:ext uri="{FF2B5EF4-FFF2-40B4-BE49-F238E27FC236}">
                <a16:creationId xmlns:a16="http://schemas.microsoft.com/office/drawing/2014/main" id="{BE30EC3B-E159-45C3-B24F-2F793CCFA180}"/>
              </a:ext>
            </a:extLst>
          </p:cNvPr>
          <p:cNvSpPr>
            <a:spLocks noGrp="1"/>
          </p:cNvSpPr>
          <p:nvPr>
            <p:ph type="sldNum" sz="quarter" idx="10"/>
          </p:nvPr>
        </p:nvSpPr>
        <p:spPr/>
        <p:txBody>
          <a:bodyPr/>
          <a:lstStyle/>
          <a:p>
            <a:pPr>
              <a:defRPr/>
            </a:pPr>
            <a:fld id="{8F021B25-5967-416E-9C57-A2EB7C539FEF}" type="slidenum">
              <a:rPr lang="en-US" altLang="en-US" smtClean="0"/>
              <a:pPr>
                <a:defRPr/>
              </a:pPr>
              <a:t>11</a:t>
            </a:fld>
            <a:endParaRPr lang="en-US" altLang="en-US" dirty="0"/>
          </a:p>
        </p:txBody>
      </p:sp>
    </p:spTree>
    <p:extLst>
      <p:ext uri="{BB962C8B-B14F-4D97-AF65-F5344CB8AC3E}">
        <p14:creationId xmlns:p14="http://schemas.microsoft.com/office/powerpoint/2010/main" val="303863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7DF5-9327-432C-975C-D0FA229433C0}"/>
              </a:ext>
            </a:extLst>
          </p:cNvPr>
          <p:cNvSpPr>
            <a:spLocks noGrp="1"/>
          </p:cNvSpPr>
          <p:nvPr>
            <p:ph type="title"/>
          </p:nvPr>
        </p:nvSpPr>
        <p:spPr>
          <a:xfrm>
            <a:off x="457200" y="177553"/>
            <a:ext cx="6508750" cy="621437"/>
          </a:xfrm>
        </p:spPr>
        <p:txBody>
          <a:bodyPr/>
          <a:lstStyle/>
          <a:p>
            <a:r>
              <a:rPr lang="en-US" sz="3200" dirty="0"/>
              <a:t>Plot(M_PABMI)</a:t>
            </a:r>
          </a:p>
        </p:txBody>
      </p:sp>
      <p:pic>
        <p:nvPicPr>
          <p:cNvPr id="6" name="Content Placeholder 5">
            <a:extLst>
              <a:ext uri="{FF2B5EF4-FFF2-40B4-BE49-F238E27FC236}">
                <a16:creationId xmlns:a16="http://schemas.microsoft.com/office/drawing/2014/main" id="{7E11588F-F840-47E4-9016-CAF4423459C8}"/>
              </a:ext>
            </a:extLst>
          </p:cNvPr>
          <p:cNvPicPr>
            <a:picLocks noGrp="1" noChangeAspect="1"/>
          </p:cNvPicPr>
          <p:nvPr>
            <p:ph idx="1"/>
          </p:nvPr>
        </p:nvPicPr>
        <p:blipFill>
          <a:blip r:embed="rId2"/>
          <a:stretch>
            <a:fillRect/>
          </a:stretch>
        </p:blipFill>
        <p:spPr>
          <a:xfrm>
            <a:off x="457200" y="938834"/>
            <a:ext cx="6508750" cy="3404376"/>
          </a:xfrm>
          <a:prstGeom prst="rect">
            <a:avLst/>
          </a:prstGeom>
        </p:spPr>
      </p:pic>
      <p:sp>
        <p:nvSpPr>
          <p:cNvPr id="4" name="Slide Number Placeholder 3">
            <a:extLst>
              <a:ext uri="{FF2B5EF4-FFF2-40B4-BE49-F238E27FC236}">
                <a16:creationId xmlns:a16="http://schemas.microsoft.com/office/drawing/2014/main" id="{C0225B85-183A-450F-92EF-43382DF6F3BA}"/>
              </a:ext>
            </a:extLst>
          </p:cNvPr>
          <p:cNvSpPr>
            <a:spLocks noGrp="1"/>
          </p:cNvSpPr>
          <p:nvPr>
            <p:ph type="sldNum" sz="quarter" idx="10"/>
          </p:nvPr>
        </p:nvSpPr>
        <p:spPr/>
        <p:txBody>
          <a:bodyPr/>
          <a:lstStyle/>
          <a:p>
            <a:pPr>
              <a:defRPr/>
            </a:pPr>
            <a:fld id="{8F021B25-5967-416E-9C57-A2EB7C539FEF}" type="slidenum">
              <a:rPr lang="en-US" altLang="en-US" smtClean="0"/>
              <a:pPr>
                <a:defRPr/>
              </a:pPr>
              <a:t>12</a:t>
            </a:fld>
            <a:endParaRPr lang="en-US" altLang="en-US" dirty="0"/>
          </a:p>
        </p:txBody>
      </p:sp>
      <p:pic>
        <p:nvPicPr>
          <p:cNvPr id="8" name="Picture 7">
            <a:extLst>
              <a:ext uri="{FF2B5EF4-FFF2-40B4-BE49-F238E27FC236}">
                <a16:creationId xmlns:a16="http://schemas.microsoft.com/office/drawing/2014/main" id="{CCC7F97D-9A8E-425C-9607-7119479FE46F}"/>
              </a:ext>
            </a:extLst>
          </p:cNvPr>
          <p:cNvPicPr>
            <a:picLocks noChangeAspect="1"/>
          </p:cNvPicPr>
          <p:nvPr/>
        </p:nvPicPr>
        <p:blipFill>
          <a:blip r:embed="rId3"/>
          <a:stretch>
            <a:fillRect/>
          </a:stretch>
        </p:blipFill>
        <p:spPr>
          <a:xfrm>
            <a:off x="813370" y="4440885"/>
            <a:ext cx="6238875" cy="742950"/>
          </a:xfrm>
          <a:prstGeom prst="rect">
            <a:avLst/>
          </a:prstGeom>
        </p:spPr>
      </p:pic>
      <p:cxnSp>
        <p:nvCxnSpPr>
          <p:cNvPr id="10" name="Straight Arrow Connector 9">
            <a:extLst>
              <a:ext uri="{FF2B5EF4-FFF2-40B4-BE49-F238E27FC236}">
                <a16:creationId xmlns:a16="http://schemas.microsoft.com/office/drawing/2014/main" id="{F651FA2B-E6D8-44C9-92F2-1F33027B70F4}"/>
              </a:ext>
            </a:extLst>
          </p:cNvPr>
          <p:cNvCxnSpPr/>
          <p:nvPr/>
        </p:nvCxnSpPr>
        <p:spPr>
          <a:xfrm flipV="1">
            <a:off x="1571348" y="2148396"/>
            <a:ext cx="887767" cy="2292489"/>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01B91366-5FEF-450B-9EF1-7692F03D545B}"/>
              </a:ext>
            </a:extLst>
          </p:cNvPr>
          <p:cNvPicPr>
            <a:picLocks noChangeAspect="1"/>
          </p:cNvPicPr>
          <p:nvPr/>
        </p:nvPicPr>
        <p:blipFill>
          <a:blip r:embed="rId4"/>
          <a:stretch>
            <a:fillRect/>
          </a:stretch>
        </p:blipFill>
        <p:spPr>
          <a:xfrm>
            <a:off x="3861833" y="5281510"/>
            <a:ext cx="4229100" cy="523875"/>
          </a:xfrm>
          <a:prstGeom prst="rect">
            <a:avLst/>
          </a:prstGeom>
        </p:spPr>
      </p:pic>
      <p:cxnSp>
        <p:nvCxnSpPr>
          <p:cNvPr id="14" name="Straight Arrow Connector 13">
            <a:extLst>
              <a:ext uri="{FF2B5EF4-FFF2-40B4-BE49-F238E27FC236}">
                <a16:creationId xmlns:a16="http://schemas.microsoft.com/office/drawing/2014/main" id="{A61B289B-F5BD-4D79-B5DF-C6AB290F8AB4}"/>
              </a:ext>
            </a:extLst>
          </p:cNvPr>
          <p:cNvCxnSpPr/>
          <p:nvPr/>
        </p:nvCxnSpPr>
        <p:spPr>
          <a:xfrm flipH="1" flipV="1">
            <a:off x="6196614" y="2148396"/>
            <a:ext cx="1482570" cy="313311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B03C74FF-0363-4C69-910E-022DD80684B8}"/>
              </a:ext>
            </a:extLst>
          </p:cNvPr>
          <p:cNvPicPr>
            <a:picLocks noChangeAspect="1"/>
          </p:cNvPicPr>
          <p:nvPr/>
        </p:nvPicPr>
        <p:blipFill>
          <a:blip r:embed="rId5"/>
          <a:stretch>
            <a:fillRect/>
          </a:stretch>
        </p:blipFill>
        <p:spPr>
          <a:xfrm>
            <a:off x="876809" y="5919166"/>
            <a:ext cx="2543175" cy="523875"/>
          </a:xfrm>
          <a:prstGeom prst="rect">
            <a:avLst/>
          </a:prstGeom>
        </p:spPr>
      </p:pic>
      <p:pic>
        <p:nvPicPr>
          <p:cNvPr id="20" name="Picture 19">
            <a:extLst>
              <a:ext uri="{FF2B5EF4-FFF2-40B4-BE49-F238E27FC236}">
                <a16:creationId xmlns:a16="http://schemas.microsoft.com/office/drawing/2014/main" id="{8BF2CEA9-04C6-47F8-A758-6A046B5C1C41}"/>
              </a:ext>
            </a:extLst>
          </p:cNvPr>
          <p:cNvPicPr>
            <a:picLocks noChangeAspect="1"/>
          </p:cNvPicPr>
          <p:nvPr/>
        </p:nvPicPr>
        <p:blipFill>
          <a:blip r:embed="rId6"/>
          <a:stretch>
            <a:fillRect/>
          </a:stretch>
        </p:blipFill>
        <p:spPr>
          <a:xfrm>
            <a:off x="5794097" y="175449"/>
            <a:ext cx="2025288" cy="812780"/>
          </a:xfrm>
          <a:prstGeom prst="rect">
            <a:avLst/>
          </a:prstGeom>
        </p:spPr>
      </p:pic>
    </p:spTree>
    <p:extLst>
      <p:ext uri="{BB962C8B-B14F-4D97-AF65-F5344CB8AC3E}">
        <p14:creationId xmlns:p14="http://schemas.microsoft.com/office/powerpoint/2010/main" val="218128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80">
                                          <p:stCondLst>
                                            <p:cond delay="0"/>
                                          </p:stCondLst>
                                        </p:cTn>
                                        <p:tgtEl>
                                          <p:spTgt spid="12"/>
                                        </p:tgtEl>
                                      </p:cBhvr>
                                    </p:animEffect>
                                    <p:anim calcmode="lin" valueType="num">
                                      <p:cBhvr>
                                        <p:cTn id="2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5" dur="26">
                                          <p:stCondLst>
                                            <p:cond delay="650"/>
                                          </p:stCondLst>
                                        </p:cTn>
                                        <p:tgtEl>
                                          <p:spTgt spid="12"/>
                                        </p:tgtEl>
                                      </p:cBhvr>
                                      <p:to x="100000" y="60000"/>
                                    </p:animScale>
                                    <p:animScale>
                                      <p:cBhvr>
                                        <p:cTn id="26" dur="166" decel="50000">
                                          <p:stCondLst>
                                            <p:cond delay="676"/>
                                          </p:stCondLst>
                                        </p:cTn>
                                        <p:tgtEl>
                                          <p:spTgt spid="12"/>
                                        </p:tgtEl>
                                      </p:cBhvr>
                                      <p:to x="100000" y="100000"/>
                                    </p:animScale>
                                    <p:animScale>
                                      <p:cBhvr>
                                        <p:cTn id="27" dur="26">
                                          <p:stCondLst>
                                            <p:cond delay="1312"/>
                                          </p:stCondLst>
                                        </p:cTn>
                                        <p:tgtEl>
                                          <p:spTgt spid="12"/>
                                        </p:tgtEl>
                                      </p:cBhvr>
                                      <p:to x="100000" y="80000"/>
                                    </p:animScale>
                                    <p:animScale>
                                      <p:cBhvr>
                                        <p:cTn id="28" dur="166" decel="50000">
                                          <p:stCondLst>
                                            <p:cond delay="1338"/>
                                          </p:stCondLst>
                                        </p:cTn>
                                        <p:tgtEl>
                                          <p:spTgt spid="12"/>
                                        </p:tgtEl>
                                      </p:cBhvr>
                                      <p:to x="100000" y="100000"/>
                                    </p:animScale>
                                    <p:animScale>
                                      <p:cBhvr>
                                        <p:cTn id="29" dur="26">
                                          <p:stCondLst>
                                            <p:cond delay="1642"/>
                                          </p:stCondLst>
                                        </p:cTn>
                                        <p:tgtEl>
                                          <p:spTgt spid="12"/>
                                        </p:tgtEl>
                                      </p:cBhvr>
                                      <p:to x="100000" y="90000"/>
                                    </p:animScale>
                                    <p:animScale>
                                      <p:cBhvr>
                                        <p:cTn id="30" dur="166" decel="50000">
                                          <p:stCondLst>
                                            <p:cond delay="1668"/>
                                          </p:stCondLst>
                                        </p:cTn>
                                        <p:tgtEl>
                                          <p:spTgt spid="12"/>
                                        </p:tgtEl>
                                      </p:cBhvr>
                                      <p:to x="100000" y="100000"/>
                                    </p:animScale>
                                    <p:animScale>
                                      <p:cBhvr>
                                        <p:cTn id="31" dur="26">
                                          <p:stCondLst>
                                            <p:cond delay="1808"/>
                                          </p:stCondLst>
                                        </p:cTn>
                                        <p:tgtEl>
                                          <p:spTgt spid="12"/>
                                        </p:tgtEl>
                                      </p:cBhvr>
                                      <p:to x="100000" y="95000"/>
                                    </p:animScale>
                                    <p:animScale>
                                      <p:cBhvr>
                                        <p:cTn id="32" dur="166" decel="50000">
                                          <p:stCondLst>
                                            <p:cond delay="1834"/>
                                          </p:stCondLst>
                                        </p:cTn>
                                        <p:tgtEl>
                                          <p:spTgt spid="12"/>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2000"/>
                                        <p:tgtEl>
                                          <p:spTgt spid="16"/>
                                        </p:tgtEl>
                                      </p:cBhvr>
                                    </p:animEffect>
                                    <p:anim calcmode="lin" valueType="num">
                                      <p:cBhvr>
                                        <p:cTn id="42" dur="2000" fill="hold"/>
                                        <p:tgtEl>
                                          <p:spTgt spid="16"/>
                                        </p:tgtEl>
                                        <p:attrNameLst>
                                          <p:attrName>ppt_w</p:attrName>
                                        </p:attrNameLst>
                                      </p:cBhvr>
                                      <p:tavLst>
                                        <p:tav tm="0" fmla="#ppt_w*sin(2.5*pi*$)">
                                          <p:val>
                                            <p:fltVal val="0"/>
                                          </p:val>
                                        </p:tav>
                                        <p:tav tm="100000">
                                          <p:val>
                                            <p:fltVal val="1"/>
                                          </p:val>
                                        </p:tav>
                                      </p:tavLst>
                                    </p:anim>
                                    <p:anim calcmode="lin" valueType="num">
                                      <p:cBhvr>
                                        <p:cTn id="43"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96AE-46D9-4AD1-BF91-C7C90EA6394A}"/>
              </a:ext>
            </a:extLst>
          </p:cNvPr>
          <p:cNvSpPr>
            <a:spLocks noGrp="1"/>
          </p:cNvSpPr>
          <p:nvPr>
            <p:ph type="title"/>
          </p:nvPr>
        </p:nvSpPr>
        <p:spPr>
          <a:xfrm>
            <a:off x="457200" y="186033"/>
            <a:ext cx="6508750" cy="1143000"/>
          </a:xfrm>
        </p:spPr>
        <p:txBody>
          <a:bodyPr/>
          <a:lstStyle/>
          <a:p>
            <a:r>
              <a:rPr lang="en-US" sz="3200" dirty="0"/>
              <a:t>Significance Test for Population Model  Slope</a:t>
            </a:r>
          </a:p>
        </p:txBody>
      </p:sp>
      <p:pic>
        <p:nvPicPr>
          <p:cNvPr id="6" name="Content Placeholder 5">
            <a:extLst>
              <a:ext uri="{FF2B5EF4-FFF2-40B4-BE49-F238E27FC236}">
                <a16:creationId xmlns:a16="http://schemas.microsoft.com/office/drawing/2014/main" id="{3ED1AFD9-AB3E-4CA6-A6B2-19A5E8A31820}"/>
              </a:ext>
            </a:extLst>
          </p:cNvPr>
          <p:cNvPicPr>
            <a:picLocks noGrp="1" noChangeAspect="1"/>
          </p:cNvPicPr>
          <p:nvPr>
            <p:ph idx="1"/>
          </p:nvPr>
        </p:nvPicPr>
        <p:blipFill>
          <a:blip r:embed="rId2"/>
          <a:stretch>
            <a:fillRect/>
          </a:stretch>
        </p:blipFill>
        <p:spPr>
          <a:xfrm>
            <a:off x="269260" y="1304743"/>
            <a:ext cx="1504762" cy="1000000"/>
          </a:xfrm>
        </p:spPr>
      </p:pic>
      <p:sp>
        <p:nvSpPr>
          <p:cNvPr id="4" name="Slide Number Placeholder 3">
            <a:extLst>
              <a:ext uri="{FF2B5EF4-FFF2-40B4-BE49-F238E27FC236}">
                <a16:creationId xmlns:a16="http://schemas.microsoft.com/office/drawing/2014/main" id="{A2D92E14-E3C1-43DE-98F7-3F7EDAD77084}"/>
              </a:ext>
            </a:extLst>
          </p:cNvPr>
          <p:cNvSpPr>
            <a:spLocks noGrp="1"/>
          </p:cNvSpPr>
          <p:nvPr>
            <p:ph type="sldNum" sz="quarter" idx="10"/>
          </p:nvPr>
        </p:nvSpPr>
        <p:spPr/>
        <p:txBody>
          <a:bodyPr/>
          <a:lstStyle/>
          <a:p>
            <a:pPr>
              <a:defRPr/>
            </a:pPr>
            <a:fld id="{8F021B25-5967-416E-9C57-A2EB7C539FEF}" type="slidenum">
              <a:rPr lang="en-US" altLang="en-US" smtClean="0"/>
              <a:pPr>
                <a:defRPr/>
              </a:pPr>
              <a:t>13</a:t>
            </a:fld>
            <a:endParaRPr lang="en-US" altLang="en-US" dirty="0"/>
          </a:p>
        </p:txBody>
      </p:sp>
      <p:pic>
        <p:nvPicPr>
          <p:cNvPr id="10" name="Picture 9">
            <a:extLst>
              <a:ext uri="{FF2B5EF4-FFF2-40B4-BE49-F238E27FC236}">
                <a16:creationId xmlns:a16="http://schemas.microsoft.com/office/drawing/2014/main" id="{0F06E373-77C9-4360-B130-964DB4094B89}"/>
              </a:ext>
            </a:extLst>
          </p:cNvPr>
          <p:cNvPicPr>
            <a:picLocks noChangeAspect="1"/>
          </p:cNvPicPr>
          <p:nvPr/>
        </p:nvPicPr>
        <p:blipFill>
          <a:blip r:embed="rId3"/>
          <a:stretch>
            <a:fillRect/>
          </a:stretch>
        </p:blipFill>
        <p:spPr>
          <a:xfrm>
            <a:off x="412135" y="2295219"/>
            <a:ext cx="6142857" cy="819048"/>
          </a:xfrm>
          <a:prstGeom prst="rect">
            <a:avLst/>
          </a:prstGeom>
        </p:spPr>
      </p:pic>
      <p:pic>
        <p:nvPicPr>
          <p:cNvPr id="12" name="Picture 11">
            <a:extLst>
              <a:ext uri="{FF2B5EF4-FFF2-40B4-BE49-F238E27FC236}">
                <a16:creationId xmlns:a16="http://schemas.microsoft.com/office/drawing/2014/main" id="{5FF5ED6F-1B6D-4D70-AD85-AF3478C818DC}"/>
              </a:ext>
            </a:extLst>
          </p:cNvPr>
          <p:cNvPicPr>
            <a:picLocks noChangeAspect="1"/>
          </p:cNvPicPr>
          <p:nvPr/>
        </p:nvPicPr>
        <p:blipFill>
          <a:blip r:embed="rId4"/>
          <a:stretch>
            <a:fillRect/>
          </a:stretch>
        </p:blipFill>
        <p:spPr>
          <a:xfrm>
            <a:off x="412135" y="3117527"/>
            <a:ext cx="7060516" cy="1994986"/>
          </a:xfrm>
          <a:prstGeom prst="rect">
            <a:avLst/>
          </a:prstGeom>
        </p:spPr>
      </p:pic>
      <p:pic>
        <p:nvPicPr>
          <p:cNvPr id="13" name="Picture 12">
            <a:extLst>
              <a:ext uri="{FF2B5EF4-FFF2-40B4-BE49-F238E27FC236}">
                <a16:creationId xmlns:a16="http://schemas.microsoft.com/office/drawing/2014/main" id="{83D5AA79-3649-4B3C-A5CD-CB76A5248076}"/>
              </a:ext>
            </a:extLst>
          </p:cNvPr>
          <p:cNvPicPr>
            <a:picLocks noChangeAspect="1"/>
          </p:cNvPicPr>
          <p:nvPr/>
        </p:nvPicPr>
        <p:blipFill>
          <a:blip r:embed="rId5"/>
          <a:stretch>
            <a:fillRect/>
          </a:stretch>
        </p:blipFill>
        <p:spPr>
          <a:xfrm>
            <a:off x="1728107" y="1314267"/>
            <a:ext cx="4428571" cy="980952"/>
          </a:xfrm>
          <a:prstGeom prst="rect">
            <a:avLst/>
          </a:prstGeom>
        </p:spPr>
      </p:pic>
      <p:sp>
        <p:nvSpPr>
          <p:cNvPr id="18" name="Rectangle 17">
            <a:extLst>
              <a:ext uri="{FF2B5EF4-FFF2-40B4-BE49-F238E27FC236}">
                <a16:creationId xmlns:a16="http://schemas.microsoft.com/office/drawing/2014/main" id="{F1F31AD5-213A-4303-8E52-725FAEEFE68F}"/>
              </a:ext>
            </a:extLst>
          </p:cNvPr>
          <p:cNvSpPr/>
          <p:nvPr/>
        </p:nvSpPr>
        <p:spPr>
          <a:xfrm>
            <a:off x="2210540" y="4563123"/>
            <a:ext cx="1003177" cy="186431"/>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ECC8FF2-9724-4830-980D-F9E6315CCE4C}"/>
              </a:ext>
            </a:extLst>
          </p:cNvPr>
          <p:cNvSpPr/>
          <p:nvPr/>
        </p:nvSpPr>
        <p:spPr>
          <a:xfrm>
            <a:off x="3711575" y="4563123"/>
            <a:ext cx="860425" cy="186431"/>
          </a:xfrm>
          <a:prstGeom prst="rect">
            <a:avLst/>
          </a:prstGeom>
          <a:noFill/>
          <a:ln w="28575">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161ED4BE-2EA7-4741-B767-70529408C22B}"/>
              </a:ext>
            </a:extLst>
          </p:cNvPr>
          <p:cNvPicPr>
            <a:picLocks noChangeAspect="1"/>
          </p:cNvPicPr>
          <p:nvPr/>
        </p:nvPicPr>
        <p:blipFill>
          <a:blip r:embed="rId6"/>
          <a:stretch>
            <a:fillRect/>
          </a:stretch>
        </p:blipFill>
        <p:spPr>
          <a:xfrm>
            <a:off x="457200" y="5069290"/>
            <a:ext cx="7840965" cy="1013458"/>
          </a:xfrm>
          <a:prstGeom prst="rect">
            <a:avLst/>
          </a:prstGeom>
        </p:spPr>
      </p:pic>
      <p:sp>
        <p:nvSpPr>
          <p:cNvPr id="24" name="Rectangle 23">
            <a:extLst>
              <a:ext uri="{FF2B5EF4-FFF2-40B4-BE49-F238E27FC236}">
                <a16:creationId xmlns:a16="http://schemas.microsoft.com/office/drawing/2014/main" id="{5586C228-5A06-468A-A583-DBCAF87F490D}"/>
              </a:ext>
            </a:extLst>
          </p:cNvPr>
          <p:cNvSpPr/>
          <p:nvPr/>
        </p:nvSpPr>
        <p:spPr>
          <a:xfrm>
            <a:off x="3711575" y="5175682"/>
            <a:ext cx="798281" cy="239697"/>
          </a:xfrm>
          <a:prstGeom prst="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03BC1C9-ADB6-41B9-9751-A81E6820BE18}"/>
              </a:ext>
            </a:extLst>
          </p:cNvPr>
          <p:cNvSpPr/>
          <p:nvPr/>
        </p:nvSpPr>
        <p:spPr>
          <a:xfrm>
            <a:off x="4705165" y="4563123"/>
            <a:ext cx="932155" cy="186431"/>
          </a:xfrm>
          <a:prstGeom prst="roundRect">
            <a:avLst/>
          </a:prstGeom>
          <a:noFill/>
          <a:ln w="38100">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A697023-3F09-4894-8F7D-17C0F1DE834C}"/>
              </a:ext>
            </a:extLst>
          </p:cNvPr>
          <p:cNvPicPr>
            <a:picLocks noChangeAspect="1"/>
          </p:cNvPicPr>
          <p:nvPr/>
        </p:nvPicPr>
        <p:blipFill>
          <a:blip r:embed="rId7"/>
          <a:stretch>
            <a:fillRect/>
          </a:stretch>
        </p:blipFill>
        <p:spPr>
          <a:xfrm>
            <a:off x="6350615" y="680230"/>
            <a:ext cx="2524125" cy="1028700"/>
          </a:xfrm>
          <a:prstGeom prst="rect">
            <a:avLst/>
          </a:prstGeom>
        </p:spPr>
      </p:pic>
    </p:spTree>
    <p:extLst>
      <p:ext uri="{BB962C8B-B14F-4D97-AF65-F5344CB8AC3E}">
        <p14:creationId xmlns:p14="http://schemas.microsoft.com/office/powerpoint/2010/main" val="401107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174625" y="154305"/>
            <a:ext cx="7772400" cy="689074"/>
          </a:xfrm>
        </p:spPr>
        <p:txBody>
          <a:bodyPr/>
          <a:lstStyle/>
          <a:p>
            <a:pPr eaLnBrk="1" hangingPunct="1"/>
            <a:r>
              <a:rPr lang="en-US" altLang="en-US" dirty="0">
                <a:ea typeface="ＭＳ Ｐゴシック" pitchFamily="34" charset="-128"/>
              </a:rPr>
              <a:t>Confidence Interval for Slope</a:t>
            </a:r>
          </a:p>
        </p:txBody>
      </p:sp>
      <p:sp>
        <p:nvSpPr>
          <p:cNvPr id="389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0E4FE62F-4374-4EC3-B747-4552FA9AEED6}" type="slidenum">
              <a:rPr lang="en-US" altLang="en-US" sz="1200">
                <a:solidFill>
                  <a:schemeClr val="accent1"/>
                </a:solidFill>
              </a:rPr>
              <a:pPr>
                <a:lnSpc>
                  <a:spcPct val="80000"/>
                </a:lnSpc>
              </a:pPr>
              <a:t>14</a:t>
            </a:fld>
            <a:endParaRPr lang="en-US" altLang="en-US" sz="1200">
              <a:solidFill>
                <a:schemeClr val="accent1"/>
              </a:solidFill>
            </a:endParaRPr>
          </a:p>
        </p:txBody>
      </p:sp>
      <p:sp>
        <p:nvSpPr>
          <p:cNvPr id="38916" name="Rectangle 9" descr="The slide displays heading given as “Confidence interval for regression slope”. &#10;The slide further reads:&#10;The slope Beta 1 of the population regression line mew subscript y = beta zero + beta one into x, is the rate of change of the mean response as the explanatory variable increases. We often want to estimate beta one. The slope beta one of the sample regression line is our point estimate for beta one. &#10;The confidence interval for beta one has the familiar form:&#10;Estimate, plus minus, t superscript star multiplied by (standard error of estimate)."/>
          <p:cNvSpPr>
            <a:spLocks noChangeArrowheads="1"/>
          </p:cNvSpPr>
          <p:nvPr/>
        </p:nvSpPr>
        <p:spPr bwMode="auto">
          <a:xfrm>
            <a:off x="384174" y="1422400"/>
            <a:ext cx="83788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Aft>
                <a:spcPts val="600"/>
              </a:spcAft>
            </a:pPr>
            <a:r>
              <a:rPr lang="en-US" altLang="en-US" sz="2000" dirty="0"/>
              <a:t>The slope </a:t>
            </a:r>
            <a:r>
              <a:rPr lang="en-US" altLang="en-US" sz="2000" i="1" dirty="0"/>
              <a:t>β</a:t>
            </a:r>
            <a:r>
              <a:rPr lang="en-US" altLang="en-US" sz="2000" baseline="-25000" dirty="0"/>
              <a:t>1</a:t>
            </a:r>
            <a:r>
              <a:rPr lang="en-US" altLang="en-US" sz="2000" i="1" dirty="0"/>
              <a:t> </a:t>
            </a:r>
            <a:r>
              <a:rPr lang="en-US" altLang="en-US" sz="2000" dirty="0"/>
              <a:t>of the population regression line </a:t>
            </a:r>
            <a:r>
              <a:rPr lang="en-US" altLang="en-US" sz="2000" i="1" dirty="0"/>
              <a:t>µ</a:t>
            </a:r>
            <a:r>
              <a:rPr lang="en-US" altLang="en-US" sz="2000" i="1" baseline="-25000" dirty="0"/>
              <a:t>y</a:t>
            </a:r>
            <a:r>
              <a:rPr lang="en-US" altLang="en-US" sz="2000" dirty="0"/>
              <a:t> = </a:t>
            </a:r>
            <a:r>
              <a:rPr lang="en-US" altLang="en-US" sz="2000" i="1" dirty="0"/>
              <a:t>β</a:t>
            </a:r>
            <a:r>
              <a:rPr lang="en-US" altLang="en-US" sz="2000" baseline="-25000" dirty="0"/>
              <a:t>0</a:t>
            </a:r>
            <a:r>
              <a:rPr lang="en-US" altLang="en-US" sz="2000" i="1" dirty="0"/>
              <a:t> </a:t>
            </a:r>
            <a:r>
              <a:rPr lang="en-US" altLang="en-US" sz="2000" dirty="0"/>
              <a:t>+ </a:t>
            </a:r>
            <a:r>
              <a:rPr lang="en-US" altLang="en-US" sz="2000" i="1" dirty="0"/>
              <a:t>β</a:t>
            </a:r>
            <a:r>
              <a:rPr lang="en-US" altLang="en-US" sz="2000" baseline="-25000" dirty="0"/>
              <a:t>1</a:t>
            </a:r>
            <a:r>
              <a:rPr lang="en-US" altLang="en-US" sz="2000" i="1" dirty="0"/>
              <a:t>x </a:t>
            </a:r>
            <a:r>
              <a:rPr lang="en-US" altLang="en-US" sz="2000" dirty="0"/>
              <a:t>is the rate of change of the mean response as the explanatory variable increases. We often want to estimate </a:t>
            </a:r>
            <a:r>
              <a:rPr lang="en-US" altLang="en-US" sz="2000" i="1" dirty="0"/>
              <a:t>β</a:t>
            </a:r>
            <a:r>
              <a:rPr lang="en-US" altLang="en-US" sz="2000" baseline="-25000" dirty="0"/>
              <a:t>1</a:t>
            </a:r>
            <a:r>
              <a:rPr lang="en-US" altLang="en-US" sz="2000" dirty="0"/>
              <a:t>. The slope </a:t>
            </a:r>
            <a:r>
              <a:rPr lang="en-US" altLang="en-US" sz="2000" i="1" dirty="0"/>
              <a:t>b</a:t>
            </a:r>
            <a:r>
              <a:rPr lang="en-US" altLang="en-US" sz="2000" baseline="-25000" dirty="0"/>
              <a:t>1</a:t>
            </a:r>
            <a:r>
              <a:rPr lang="en-US" altLang="en-US" sz="2000" i="1" dirty="0"/>
              <a:t> </a:t>
            </a:r>
            <a:r>
              <a:rPr lang="en-US" altLang="en-US" sz="2000" dirty="0"/>
              <a:t>of the sample regression line is our point estimate for </a:t>
            </a:r>
            <a:r>
              <a:rPr lang="en-US" altLang="en-US" sz="2000" i="1" dirty="0"/>
              <a:t>β</a:t>
            </a:r>
            <a:r>
              <a:rPr lang="en-US" altLang="en-US" sz="2000" baseline="-25000" dirty="0"/>
              <a:t>1</a:t>
            </a:r>
            <a:r>
              <a:rPr lang="en-US" altLang="en-US" sz="2000" dirty="0"/>
              <a:t>. </a:t>
            </a:r>
          </a:p>
          <a:p>
            <a:pPr eaLnBrk="1" hangingPunct="1">
              <a:spcAft>
                <a:spcPts val="600"/>
              </a:spcAft>
            </a:pPr>
            <a:r>
              <a:rPr lang="en-US" altLang="en-US" sz="2000" dirty="0"/>
              <a:t>The confidence interval for </a:t>
            </a:r>
            <a:r>
              <a:rPr lang="en-US" altLang="en-US" sz="2000" i="1" dirty="0"/>
              <a:t>β</a:t>
            </a:r>
            <a:r>
              <a:rPr lang="en-US" altLang="en-US" sz="2000" baseline="-25000" dirty="0"/>
              <a:t>1</a:t>
            </a:r>
            <a:r>
              <a:rPr lang="en-US" altLang="en-US" sz="2000" i="1" dirty="0"/>
              <a:t> </a:t>
            </a:r>
            <a:r>
              <a:rPr lang="en-US" altLang="en-US" sz="2000" dirty="0"/>
              <a:t>has the familiar form:</a:t>
            </a:r>
          </a:p>
          <a:p>
            <a:pPr algn="ctr" eaLnBrk="1" hangingPunct="1">
              <a:spcAft>
                <a:spcPts val="600"/>
              </a:spcAft>
            </a:pPr>
            <a:r>
              <a:rPr lang="en-US" altLang="en-US" sz="2000" b="1" dirty="0"/>
              <a:t>Estimate </a:t>
            </a:r>
            <a:r>
              <a:rPr lang="en-US" altLang="en-US" sz="2000" dirty="0"/>
              <a:t>±</a:t>
            </a:r>
            <a:r>
              <a:rPr lang="en-US" altLang="en-US" sz="2000" b="1" dirty="0"/>
              <a:t> </a:t>
            </a:r>
            <a:r>
              <a:rPr lang="en-US" altLang="en-US" sz="2000" b="1" i="1" dirty="0"/>
              <a:t>t*</a:t>
            </a:r>
            <a:r>
              <a:rPr lang="en-US" altLang="en-US" sz="2000" b="1" dirty="0"/>
              <a:t> · (standard error of estimate)</a:t>
            </a:r>
          </a:p>
        </p:txBody>
      </p:sp>
      <p:sp>
        <p:nvSpPr>
          <p:cNvPr id="11" name="Rectangle 10" descr="Because we use the statistic b one as our estimate, the confidence interval is:&#10;b one, plus minus, t superscript star multiplied by, standard error of b one.&#10;"/>
          <p:cNvSpPr>
            <a:spLocks noChangeArrowheads="1"/>
          </p:cNvSpPr>
          <p:nvPr/>
        </p:nvSpPr>
        <p:spPr bwMode="auto">
          <a:xfrm>
            <a:off x="384174" y="3514725"/>
            <a:ext cx="837882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Aft>
                <a:spcPts val="600"/>
              </a:spcAft>
            </a:pPr>
            <a:r>
              <a:rPr lang="en-US" altLang="en-US" sz="2000" dirty="0"/>
              <a:t>Because we use the statistic </a:t>
            </a:r>
            <a:r>
              <a:rPr lang="en-US" altLang="en-US" sz="2000" i="1" dirty="0"/>
              <a:t>b</a:t>
            </a:r>
            <a:r>
              <a:rPr lang="en-US" altLang="en-US" sz="2000" baseline="-25000" dirty="0"/>
              <a:t>1</a:t>
            </a:r>
            <a:r>
              <a:rPr lang="en-US" altLang="en-US" sz="2000" i="1" dirty="0"/>
              <a:t> </a:t>
            </a:r>
            <a:r>
              <a:rPr lang="en-US" altLang="en-US" sz="2000" dirty="0"/>
              <a:t>as our estimate, the confidence interval is:</a:t>
            </a:r>
          </a:p>
          <a:p>
            <a:pPr algn="ctr" eaLnBrk="1" hangingPunct="1">
              <a:spcAft>
                <a:spcPts val="600"/>
              </a:spcAft>
            </a:pPr>
            <a:r>
              <a:rPr lang="en-US" altLang="en-US" sz="2400" b="1" i="1" dirty="0"/>
              <a:t>b</a:t>
            </a:r>
            <a:r>
              <a:rPr lang="en-US" altLang="en-US" sz="2400" b="1" baseline="-25000" dirty="0"/>
              <a:t>1</a:t>
            </a:r>
            <a:r>
              <a:rPr lang="en-US" altLang="en-US" sz="2400" i="1" dirty="0"/>
              <a:t> </a:t>
            </a:r>
            <a:r>
              <a:rPr lang="en-US" altLang="en-US" sz="2400" dirty="0"/>
              <a:t>±</a:t>
            </a:r>
            <a:r>
              <a:rPr lang="en-US" altLang="en-US" sz="2400" i="1" dirty="0"/>
              <a:t> </a:t>
            </a:r>
            <a:r>
              <a:rPr lang="en-US" altLang="en-US" sz="2400" b="1" i="1" dirty="0"/>
              <a:t>t* S</a:t>
            </a:r>
            <a:r>
              <a:rPr lang="en-US" altLang="en-US" sz="2400" b="1" i="1" baseline="-25000" dirty="0"/>
              <a:t>b</a:t>
            </a:r>
            <a:r>
              <a:rPr lang="en-US" altLang="en-US" sz="2400" b="1" baseline="-25000" dirty="0"/>
              <a:t>1</a:t>
            </a:r>
            <a:endParaRPr lang="en-US" altLang="en-US" sz="2400" b="1" dirty="0"/>
          </a:p>
        </p:txBody>
      </p:sp>
      <p:grpSp>
        <p:nvGrpSpPr>
          <p:cNvPr id="2" name="Group 9" descr="described separately"/>
          <p:cNvGrpSpPr>
            <a:grpSpLocks/>
          </p:cNvGrpSpPr>
          <p:nvPr/>
        </p:nvGrpSpPr>
        <p:grpSpPr bwMode="auto">
          <a:xfrm>
            <a:off x="529429" y="4768261"/>
            <a:ext cx="8088313" cy="1892300"/>
            <a:chOff x="497524" y="2946400"/>
            <a:chExt cx="9804858" cy="1892618"/>
          </a:xfrm>
        </p:grpSpPr>
        <p:sp>
          <p:nvSpPr>
            <p:cNvPr id="10" name="TextBox 9"/>
            <p:cNvSpPr txBox="1">
              <a:spLocks noChangeArrowheads="1"/>
            </p:cNvSpPr>
            <p:nvPr/>
          </p:nvSpPr>
          <p:spPr bwMode="auto">
            <a:xfrm>
              <a:off x="1642546" y="2946400"/>
              <a:ext cx="7514813" cy="338195"/>
            </a:xfrm>
            <a:prstGeom prst="rect">
              <a:avLst/>
            </a:prstGeom>
            <a:solidFill>
              <a:srgbClr val="C9CCD8"/>
            </a:solidFill>
            <a:ln w="10000">
              <a:solidFill>
                <a:schemeClr val="accent1"/>
              </a:solidFill>
              <a:miter lim="800000"/>
              <a:headEnd/>
              <a:tailEnd/>
            </a:ln>
            <a:effectLst>
              <a:outerShdw blurRad="38100" dist="30000" dir="5400000" rotWithShape="0">
                <a:srgbClr val="808080">
                  <a:alpha val="45000"/>
                </a:srgb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1600" b="1" dirty="0">
                  <a:solidFill>
                    <a:srgbClr val="000000"/>
                  </a:solidFill>
                </a:rPr>
                <a:t>Confidence Interval for Regression Slope</a:t>
              </a:r>
            </a:p>
          </p:txBody>
        </p:sp>
        <p:sp>
          <p:nvSpPr>
            <p:cNvPr id="9" name="TextBox 8" descr="Confidence interval for regression slope.&#10;&#10;A level C confidence interval for the slope beta one of the population regression line is:&#10;b one, plus minus, t superscript star multiplied by, standard error of b one.&#10;Here, t superscript star is the critical value for the t distribution with degrees of freedom is equal to n minus 2 having area C between minus t superscript star and t superscript star. &#10;"/>
            <p:cNvSpPr txBox="1">
              <a:spLocks noChangeArrowheads="1"/>
            </p:cNvSpPr>
            <p:nvPr/>
          </p:nvSpPr>
          <p:spPr bwMode="auto">
            <a:xfrm>
              <a:off x="497524" y="3284595"/>
              <a:ext cx="9804858" cy="1554423"/>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lvl1pPr>
                <a:spcBef>
                  <a:spcPts val="1800"/>
                </a:spcBef>
                <a:buClr>
                  <a:schemeClr val="accent1"/>
                </a:buClr>
                <a:buSzPct val="100000"/>
                <a:buFont typeface="Wingdings 2" pitchFamily="18" charset="2"/>
                <a:buChar char="¡"/>
                <a:defRPr sz="2000">
                  <a:solidFill>
                    <a:schemeClr val="tx2"/>
                  </a:solidFill>
                  <a:latin typeface="Arial" pitchFamily="34" charset="0"/>
                  <a:ea typeface="ＭＳ Ｐゴシック" pitchFamily="34" charset="-128"/>
                </a:defRPr>
              </a:lvl1pPr>
              <a:lvl2pPr marL="742950" indent="-285750">
                <a:spcBef>
                  <a:spcPts val="600"/>
                </a:spcBef>
                <a:buClr>
                  <a:srgbClr val="031B3C"/>
                </a:buClr>
                <a:buSzPct val="100000"/>
                <a:buFont typeface="Wingdings 2" pitchFamily="18" charset="2"/>
                <a:buChar char="¡"/>
                <a:defRPr>
                  <a:solidFill>
                    <a:schemeClr val="tx2"/>
                  </a:solidFill>
                  <a:latin typeface="Arial" pitchFamily="34" charset="0"/>
                  <a:ea typeface="ＭＳ Ｐゴシック" pitchFamily="34" charset="-128"/>
                </a:defRPr>
              </a:lvl2pPr>
              <a:lvl3pPr marL="1143000" indent="-228600">
                <a:spcBef>
                  <a:spcPts val="600"/>
                </a:spcBef>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3pPr>
              <a:lvl4pPr marL="1600200" indent="-228600">
                <a:spcBef>
                  <a:spcPts val="600"/>
                </a:spcBef>
                <a:buClr>
                  <a:srgbClr val="031B3C"/>
                </a:buClr>
                <a:buSzPct val="100000"/>
                <a:buFont typeface="Wingdings 2" pitchFamily="18" charset="2"/>
                <a:buChar char="¡"/>
                <a:defRPr>
                  <a:solidFill>
                    <a:schemeClr val="tx2"/>
                  </a:solidFill>
                  <a:latin typeface="Arial" pitchFamily="34" charset="0"/>
                  <a:ea typeface="ＭＳ Ｐゴシック" pitchFamily="34" charset="-128"/>
                </a:defRPr>
              </a:lvl4pPr>
              <a:lvl5pPr marL="2057400" indent="-228600">
                <a:spcBef>
                  <a:spcPts val="600"/>
                </a:spcBef>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5pPr>
              <a:lvl6pPr marL="25146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marL="29718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marL="34290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marL="38862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spcBef>
                  <a:spcPct val="0"/>
                </a:spcBef>
                <a:buClrTx/>
                <a:buSzTx/>
                <a:buFontTx/>
                <a:buNone/>
                <a:defRPr/>
              </a:pPr>
              <a:r>
                <a:rPr lang="en-US" altLang="en-US" sz="1800" dirty="0">
                  <a:solidFill>
                    <a:srgbClr val="000000"/>
                  </a:solidFill>
                </a:rPr>
                <a:t>A level C </a:t>
              </a:r>
              <a:r>
                <a:rPr lang="en-US" altLang="en-US" sz="1800" b="1" dirty="0">
                  <a:solidFill>
                    <a:srgbClr val="800000"/>
                  </a:solidFill>
                </a:rPr>
                <a:t>confidence interval for the slope </a:t>
              </a:r>
              <a:r>
                <a:rPr lang="en-US" altLang="en-US" sz="1800" b="1" i="1" dirty="0">
                  <a:solidFill>
                    <a:srgbClr val="800000"/>
                  </a:solidFill>
                </a:rPr>
                <a:t>β</a:t>
              </a:r>
              <a:r>
                <a:rPr lang="en-US" altLang="en-US" sz="1800" b="1" baseline="-25000" dirty="0">
                  <a:solidFill>
                    <a:srgbClr val="800000"/>
                  </a:solidFill>
                </a:rPr>
                <a:t>1</a:t>
              </a:r>
              <a:r>
                <a:rPr lang="en-US" altLang="en-US" sz="1800" b="1" i="1" dirty="0">
                  <a:solidFill>
                    <a:srgbClr val="800000"/>
                  </a:solidFill>
                </a:rPr>
                <a:t> </a:t>
              </a:r>
              <a:r>
                <a:rPr lang="en-US" altLang="en-US" sz="1800" dirty="0">
                  <a:solidFill>
                    <a:srgbClr val="000000"/>
                  </a:solidFill>
                </a:rPr>
                <a:t>of the population regression line is:</a:t>
              </a:r>
            </a:p>
            <a:p>
              <a:pPr algn="ctr" eaLnBrk="1" hangingPunct="1">
                <a:spcBef>
                  <a:spcPct val="0"/>
                </a:spcBef>
                <a:spcAft>
                  <a:spcPts val="600"/>
                </a:spcAft>
                <a:buClrTx/>
                <a:buSzTx/>
                <a:buFontTx/>
                <a:buNone/>
                <a:defRPr/>
              </a:pPr>
              <a:r>
                <a:rPr lang="en-US" altLang="en-US" sz="1800" b="1" i="1" dirty="0">
                  <a:solidFill>
                    <a:srgbClr val="000000"/>
                  </a:solidFill>
                </a:rPr>
                <a:t>b</a:t>
              </a:r>
              <a:r>
                <a:rPr lang="en-US" altLang="en-US" sz="1800" b="1" baseline="-25000" dirty="0">
                  <a:solidFill>
                    <a:srgbClr val="000000"/>
                  </a:solidFill>
                </a:rPr>
                <a:t>1</a:t>
              </a:r>
              <a:r>
                <a:rPr lang="en-US" altLang="en-US" sz="1800" i="1" dirty="0">
                  <a:solidFill>
                    <a:srgbClr val="000000"/>
                  </a:solidFill>
                </a:rPr>
                <a:t> </a:t>
              </a:r>
              <a:r>
                <a:rPr lang="en-US" altLang="en-US" sz="1800" dirty="0">
                  <a:solidFill>
                    <a:srgbClr val="000000"/>
                  </a:solidFill>
                </a:rPr>
                <a:t>±</a:t>
              </a:r>
              <a:r>
                <a:rPr lang="en-US" altLang="en-US" sz="1800" i="1" dirty="0">
                  <a:solidFill>
                    <a:srgbClr val="000000"/>
                  </a:solidFill>
                </a:rPr>
                <a:t> </a:t>
              </a:r>
              <a:r>
                <a:rPr lang="en-US" altLang="en-US" sz="1800" b="1" i="1" dirty="0">
                  <a:solidFill>
                    <a:srgbClr val="000000"/>
                  </a:solidFill>
                </a:rPr>
                <a:t>t* S</a:t>
              </a:r>
              <a:r>
                <a:rPr lang="en-US" altLang="en-US" sz="1800" b="1" i="1" baseline="-25000" dirty="0">
                  <a:solidFill>
                    <a:srgbClr val="000000"/>
                  </a:solidFill>
                </a:rPr>
                <a:t>b</a:t>
              </a:r>
              <a:r>
                <a:rPr lang="en-US" altLang="en-US" sz="1800" b="1" baseline="-25000" dirty="0">
                  <a:solidFill>
                    <a:srgbClr val="000000"/>
                  </a:solidFill>
                </a:rPr>
                <a:t>1</a:t>
              </a:r>
              <a:endParaRPr lang="en-US" altLang="en-US" sz="1800" b="1" dirty="0">
                <a:solidFill>
                  <a:srgbClr val="000000"/>
                </a:solidFill>
              </a:endParaRPr>
            </a:p>
            <a:p>
              <a:pPr eaLnBrk="1" hangingPunct="1">
                <a:spcBef>
                  <a:spcPct val="0"/>
                </a:spcBef>
                <a:buClrTx/>
                <a:buSzTx/>
                <a:buFontTx/>
                <a:buNone/>
                <a:defRPr/>
              </a:pPr>
              <a:r>
                <a:rPr lang="en-US" altLang="en-US" sz="1800" dirty="0">
                  <a:solidFill>
                    <a:srgbClr val="000000"/>
                  </a:solidFill>
                </a:rPr>
                <a:t>Here </a:t>
              </a:r>
              <a:r>
                <a:rPr lang="en-US" altLang="en-US" sz="1800" i="1" dirty="0">
                  <a:solidFill>
                    <a:srgbClr val="000000"/>
                  </a:solidFill>
                </a:rPr>
                <a:t>t</a:t>
              </a:r>
              <a:r>
                <a:rPr lang="en-US" altLang="en-US" sz="1800" dirty="0">
                  <a:solidFill>
                    <a:srgbClr val="000000"/>
                  </a:solidFill>
                </a:rPr>
                <a:t>* is the critical value for the </a:t>
              </a:r>
              <a:r>
                <a:rPr lang="en-US" altLang="en-US" sz="1800" i="1" dirty="0">
                  <a:solidFill>
                    <a:srgbClr val="000000"/>
                  </a:solidFill>
                </a:rPr>
                <a:t>t </a:t>
              </a:r>
              <a:r>
                <a:rPr lang="en-US" altLang="en-US" sz="1800" dirty="0">
                  <a:solidFill>
                    <a:srgbClr val="000000"/>
                  </a:solidFill>
                </a:rPr>
                <a:t>distribution with </a:t>
              </a:r>
              <a:r>
                <a:rPr lang="en-US" altLang="en-US" sz="1800" dirty="0" err="1">
                  <a:solidFill>
                    <a:srgbClr val="000000"/>
                  </a:solidFill>
                </a:rPr>
                <a:t>df</a:t>
              </a:r>
              <a:r>
                <a:rPr lang="en-US" altLang="en-US" sz="1800" dirty="0">
                  <a:solidFill>
                    <a:srgbClr val="000000"/>
                  </a:solidFill>
                </a:rPr>
                <a:t> = </a:t>
              </a:r>
              <a:r>
                <a:rPr lang="en-US" altLang="en-US" sz="1800" i="1" dirty="0">
                  <a:solidFill>
                    <a:srgbClr val="000000"/>
                  </a:solidFill>
                </a:rPr>
                <a:t>n </a:t>
              </a:r>
              <a:r>
                <a:rPr lang="en-US" altLang="en-US" sz="1800" dirty="0">
                  <a:solidFill>
                    <a:srgbClr val="000000"/>
                  </a:solidFill>
                </a:rPr>
                <a:t>– 2 having area </a:t>
              </a:r>
              <a:r>
                <a:rPr lang="en-US" altLang="en-US" sz="1800" i="1" dirty="0">
                  <a:solidFill>
                    <a:srgbClr val="000000"/>
                  </a:solidFill>
                </a:rPr>
                <a:t>C </a:t>
              </a:r>
              <a:r>
                <a:rPr lang="en-US" altLang="en-US" sz="1800" dirty="0">
                  <a:solidFill>
                    <a:srgbClr val="000000"/>
                  </a:solidFill>
                </a:rPr>
                <a:t>between –</a:t>
              </a:r>
              <a:r>
                <a:rPr lang="en-US" altLang="en-US" sz="1800" i="1" dirty="0">
                  <a:solidFill>
                    <a:srgbClr val="000000"/>
                  </a:solidFill>
                </a:rPr>
                <a:t>t</a:t>
              </a:r>
              <a:r>
                <a:rPr lang="en-US" altLang="en-US" sz="1800" dirty="0">
                  <a:solidFill>
                    <a:srgbClr val="000000"/>
                  </a:solidFill>
                </a:rPr>
                <a:t>* and </a:t>
              </a:r>
              <a:r>
                <a:rPr lang="en-US" altLang="en-US" sz="1800" i="1" dirty="0">
                  <a:solidFill>
                    <a:srgbClr val="000000"/>
                  </a:solidFill>
                </a:rPr>
                <a:t>t</a:t>
              </a:r>
              <a:r>
                <a:rPr lang="en-US" altLang="en-US" sz="1800" dirty="0">
                  <a:solidFill>
                    <a:srgbClr val="000000"/>
                  </a:solidFill>
                </a:rPr>
                <a:t>*. </a:t>
              </a: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4BF5-8E15-4B1E-8E7F-E9F0D3837D03}"/>
              </a:ext>
            </a:extLst>
          </p:cNvPr>
          <p:cNvSpPr>
            <a:spLocks noGrp="1"/>
          </p:cNvSpPr>
          <p:nvPr>
            <p:ph type="title"/>
          </p:nvPr>
        </p:nvSpPr>
        <p:spPr/>
        <p:txBody>
          <a:bodyPr/>
          <a:lstStyle/>
          <a:p>
            <a:r>
              <a:rPr lang="en-US" dirty="0"/>
              <a:t>Confidence Interval for Slope</a:t>
            </a:r>
          </a:p>
        </p:txBody>
      </p:sp>
      <p:sp>
        <p:nvSpPr>
          <p:cNvPr id="3" name="Slide Number Placeholder 2">
            <a:extLst>
              <a:ext uri="{FF2B5EF4-FFF2-40B4-BE49-F238E27FC236}">
                <a16:creationId xmlns:a16="http://schemas.microsoft.com/office/drawing/2014/main" id="{C9D45A8B-63B1-4023-A326-DD430B4647E9}"/>
              </a:ext>
            </a:extLst>
          </p:cNvPr>
          <p:cNvSpPr>
            <a:spLocks noGrp="1"/>
          </p:cNvSpPr>
          <p:nvPr>
            <p:ph type="sldNum" sz="quarter" idx="12"/>
          </p:nvPr>
        </p:nvSpPr>
        <p:spPr/>
        <p:txBody>
          <a:bodyPr/>
          <a:lstStyle/>
          <a:p>
            <a:pPr>
              <a:defRPr/>
            </a:pPr>
            <a:fld id="{133067DE-E1F7-42F4-B420-ECC1F8F2A4E9}" type="slidenum">
              <a:rPr lang="en-US" altLang="en-US" smtClean="0"/>
              <a:pPr>
                <a:defRPr/>
              </a:pPr>
              <a:t>15</a:t>
            </a:fld>
            <a:endParaRPr lang="en-US" altLang="en-US" dirty="0"/>
          </a:p>
        </p:txBody>
      </p:sp>
      <p:pic>
        <p:nvPicPr>
          <p:cNvPr id="7" name="Picture 6">
            <a:extLst>
              <a:ext uri="{FF2B5EF4-FFF2-40B4-BE49-F238E27FC236}">
                <a16:creationId xmlns:a16="http://schemas.microsoft.com/office/drawing/2014/main" id="{102B938F-0436-4BAA-9F81-EA4656D9AADD}"/>
              </a:ext>
            </a:extLst>
          </p:cNvPr>
          <p:cNvPicPr>
            <a:picLocks noChangeAspect="1"/>
          </p:cNvPicPr>
          <p:nvPr/>
        </p:nvPicPr>
        <p:blipFill>
          <a:blip r:embed="rId2"/>
          <a:stretch>
            <a:fillRect/>
          </a:stretch>
        </p:blipFill>
        <p:spPr>
          <a:xfrm>
            <a:off x="174625" y="1597102"/>
            <a:ext cx="6063542" cy="1687636"/>
          </a:xfrm>
          <a:prstGeom prst="rect">
            <a:avLst/>
          </a:prstGeom>
        </p:spPr>
      </p:pic>
      <p:pic>
        <p:nvPicPr>
          <p:cNvPr id="9" name="Picture 8">
            <a:extLst>
              <a:ext uri="{FF2B5EF4-FFF2-40B4-BE49-F238E27FC236}">
                <a16:creationId xmlns:a16="http://schemas.microsoft.com/office/drawing/2014/main" id="{979DA911-9C3F-4FA9-84CC-4E13BFD50FD8}"/>
              </a:ext>
            </a:extLst>
          </p:cNvPr>
          <p:cNvPicPr>
            <a:picLocks noChangeAspect="1"/>
          </p:cNvPicPr>
          <p:nvPr/>
        </p:nvPicPr>
        <p:blipFill>
          <a:blip r:embed="rId3"/>
          <a:stretch>
            <a:fillRect/>
          </a:stretch>
        </p:blipFill>
        <p:spPr>
          <a:xfrm>
            <a:off x="193675" y="931545"/>
            <a:ext cx="1511604" cy="665557"/>
          </a:xfrm>
          <a:prstGeom prst="rect">
            <a:avLst/>
          </a:prstGeom>
        </p:spPr>
      </p:pic>
      <p:pic>
        <p:nvPicPr>
          <p:cNvPr id="11" name="Picture 10">
            <a:extLst>
              <a:ext uri="{FF2B5EF4-FFF2-40B4-BE49-F238E27FC236}">
                <a16:creationId xmlns:a16="http://schemas.microsoft.com/office/drawing/2014/main" id="{5177B9CB-598A-476E-968F-CC8A4CE6D557}"/>
              </a:ext>
            </a:extLst>
          </p:cNvPr>
          <p:cNvPicPr>
            <a:picLocks noChangeAspect="1"/>
          </p:cNvPicPr>
          <p:nvPr/>
        </p:nvPicPr>
        <p:blipFill>
          <a:blip r:embed="rId4"/>
          <a:stretch>
            <a:fillRect/>
          </a:stretch>
        </p:blipFill>
        <p:spPr>
          <a:xfrm>
            <a:off x="212724" y="3373421"/>
            <a:ext cx="2679999" cy="812121"/>
          </a:xfrm>
          <a:prstGeom prst="rect">
            <a:avLst/>
          </a:prstGeom>
        </p:spPr>
      </p:pic>
      <p:pic>
        <p:nvPicPr>
          <p:cNvPr id="13" name="Picture 12">
            <a:extLst>
              <a:ext uri="{FF2B5EF4-FFF2-40B4-BE49-F238E27FC236}">
                <a16:creationId xmlns:a16="http://schemas.microsoft.com/office/drawing/2014/main" id="{CDC58462-6ADA-4201-B04D-5776D9FFBFC6}"/>
              </a:ext>
            </a:extLst>
          </p:cNvPr>
          <p:cNvPicPr>
            <a:picLocks noChangeAspect="1"/>
          </p:cNvPicPr>
          <p:nvPr/>
        </p:nvPicPr>
        <p:blipFill>
          <a:blip r:embed="rId5"/>
          <a:stretch>
            <a:fillRect/>
          </a:stretch>
        </p:blipFill>
        <p:spPr>
          <a:xfrm>
            <a:off x="212723" y="4194326"/>
            <a:ext cx="4177407" cy="1066572"/>
          </a:xfrm>
          <a:prstGeom prst="rect">
            <a:avLst/>
          </a:prstGeom>
        </p:spPr>
      </p:pic>
      <p:pic>
        <p:nvPicPr>
          <p:cNvPr id="15" name="Picture 14">
            <a:extLst>
              <a:ext uri="{FF2B5EF4-FFF2-40B4-BE49-F238E27FC236}">
                <a16:creationId xmlns:a16="http://schemas.microsoft.com/office/drawing/2014/main" id="{4EC8668B-5B04-4D21-94D3-017975BEF23E}"/>
              </a:ext>
            </a:extLst>
          </p:cNvPr>
          <p:cNvPicPr>
            <a:picLocks noChangeAspect="1"/>
          </p:cNvPicPr>
          <p:nvPr/>
        </p:nvPicPr>
        <p:blipFill>
          <a:blip r:embed="rId6"/>
          <a:stretch>
            <a:fillRect/>
          </a:stretch>
        </p:blipFill>
        <p:spPr>
          <a:xfrm>
            <a:off x="0" y="5459788"/>
            <a:ext cx="2991482" cy="568150"/>
          </a:xfrm>
          <a:prstGeom prst="rect">
            <a:avLst/>
          </a:prstGeom>
        </p:spPr>
      </p:pic>
      <p:pic>
        <p:nvPicPr>
          <p:cNvPr id="5" name="Picture 4">
            <a:extLst>
              <a:ext uri="{FF2B5EF4-FFF2-40B4-BE49-F238E27FC236}">
                <a16:creationId xmlns:a16="http://schemas.microsoft.com/office/drawing/2014/main" id="{4723D411-143B-43BB-B468-E037A89803C1}"/>
              </a:ext>
            </a:extLst>
          </p:cNvPr>
          <p:cNvPicPr>
            <a:picLocks noChangeAspect="1"/>
          </p:cNvPicPr>
          <p:nvPr/>
        </p:nvPicPr>
        <p:blipFill>
          <a:blip r:embed="rId7"/>
          <a:stretch>
            <a:fillRect/>
          </a:stretch>
        </p:blipFill>
        <p:spPr>
          <a:xfrm>
            <a:off x="2377412" y="5646420"/>
            <a:ext cx="4886325" cy="1057275"/>
          </a:xfrm>
          <a:prstGeom prst="rect">
            <a:avLst/>
          </a:prstGeom>
        </p:spPr>
      </p:pic>
    </p:spTree>
    <p:extLst>
      <p:ext uri="{BB962C8B-B14F-4D97-AF65-F5344CB8AC3E}">
        <p14:creationId xmlns:p14="http://schemas.microsoft.com/office/powerpoint/2010/main" val="20382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B288-4153-4C75-BDCF-7E49D4CC3136}"/>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50BEBF3C-A5C3-450D-B85C-EC048B469C16}"/>
              </a:ext>
            </a:extLst>
          </p:cNvPr>
          <p:cNvPicPr>
            <a:picLocks noGrp="1" noChangeAspect="1"/>
          </p:cNvPicPr>
          <p:nvPr>
            <p:ph idx="1"/>
          </p:nvPr>
        </p:nvPicPr>
        <p:blipFill>
          <a:blip r:embed="rId2"/>
          <a:stretch>
            <a:fillRect/>
          </a:stretch>
        </p:blipFill>
        <p:spPr>
          <a:xfrm>
            <a:off x="226381" y="2057400"/>
            <a:ext cx="8198528" cy="4627540"/>
          </a:xfrm>
        </p:spPr>
      </p:pic>
      <p:sp>
        <p:nvSpPr>
          <p:cNvPr id="4" name="Slide Number Placeholder 3">
            <a:extLst>
              <a:ext uri="{FF2B5EF4-FFF2-40B4-BE49-F238E27FC236}">
                <a16:creationId xmlns:a16="http://schemas.microsoft.com/office/drawing/2014/main" id="{E5F623C3-524F-4A07-92B1-83384D0344C6}"/>
              </a:ext>
            </a:extLst>
          </p:cNvPr>
          <p:cNvSpPr>
            <a:spLocks noGrp="1"/>
          </p:cNvSpPr>
          <p:nvPr>
            <p:ph type="sldNum" sz="quarter" idx="10"/>
          </p:nvPr>
        </p:nvSpPr>
        <p:spPr/>
        <p:txBody>
          <a:bodyPr/>
          <a:lstStyle/>
          <a:p>
            <a:pPr>
              <a:defRPr/>
            </a:pPr>
            <a:fld id="{8F021B25-5967-416E-9C57-A2EB7C539FEF}" type="slidenum">
              <a:rPr lang="en-US" altLang="en-US" smtClean="0"/>
              <a:pPr>
                <a:defRPr/>
              </a:pPr>
              <a:t>16</a:t>
            </a:fld>
            <a:endParaRPr lang="en-US" altLang="en-US" dirty="0"/>
          </a:p>
        </p:txBody>
      </p:sp>
      <p:pic>
        <p:nvPicPr>
          <p:cNvPr id="6" name="Picture 5">
            <a:extLst>
              <a:ext uri="{FF2B5EF4-FFF2-40B4-BE49-F238E27FC236}">
                <a16:creationId xmlns:a16="http://schemas.microsoft.com/office/drawing/2014/main" id="{705CF657-FA5F-4DF7-BD82-6AEBEBD40644}"/>
              </a:ext>
            </a:extLst>
          </p:cNvPr>
          <p:cNvPicPr>
            <a:picLocks noChangeAspect="1"/>
          </p:cNvPicPr>
          <p:nvPr/>
        </p:nvPicPr>
        <p:blipFill>
          <a:blip r:embed="rId3"/>
          <a:stretch>
            <a:fillRect/>
          </a:stretch>
        </p:blipFill>
        <p:spPr>
          <a:xfrm>
            <a:off x="457199" y="914400"/>
            <a:ext cx="6618304" cy="1143000"/>
          </a:xfrm>
          <a:prstGeom prst="rect">
            <a:avLst/>
          </a:prstGeom>
        </p:spPr>
      </p:pic>
      <p:pic>
        <p:nvPicPr>
          <p:cNvPr id="3" name="Picture 2">
            <a:extLst>
              <a:ext uri="{FF2B5EF4-FFF2-40B4-BE49-F238E27FC236}">
                <a16:creationId xmlns:a16="http://schemas.microsoft.com/office/drawing/2014/main" id="{5C550094-304F-4B66-BB6C-59B32F96404E}"/>
              </a:ext>
            </a:extLst>
          </p:cNvPr>
          <p:cNvPicPr>
            <a:picLocks noChangeAspect="1"/>
          </p:cNvPicPr>
          <p:nvPr/>
        </p:nvPicPr>
        <p:blipFill>
          <a:blip r:embed="rId4"/>
          <a:stretch>
            <a:fillRect/>
          </a:stretch>
        </p:blipFill>
        <p:spPr>
          <a:xfrm>
            <a:off x="7432352" y="5232469"/>
            <a:ext cx="1257143" cy="552381"/>
          </a:xfrm>
          <a:prstGeom prst="rect">
            <a:avLst/>
          </a:prstGeom>
        </p:spPr>
      </p:pic>
      <p:cxnSp>
        <p:nvCxnSpPr>
          <p:cNvPr id="7" name="Straight Arrow Connector 6">
            <a:extLst>
              <a:ext uri="{FF2B5EF4-FFF2-40B4-BE49-F238E27FC236}">
                <a16:creationId xmlns:a16="http://schemas.microsoft.com/office/drawing/2014/main" id="{E921A980-6CCE-4C10-B401-9DBF72C7DABE}"/>
              </a:ext>
            </a:extLst>
          </p:cNvPr>
          <p:cNvCxnSpPr/>
          <p:nvPr/>
        </p:nvCxnSpPr>
        <p:spPr>
          <a:xfrm flipH="1" flipV="1">
            <a:off x="7670307" y="5024761"/>
            <a:ext cx="168076" cy="20770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B19AF7D9-E8BC-4F93-89F0-8784C6B07FB8}"/>
              </a:ext>
            </a:extLst>
          </p:cNvPr>
          <p:cNvPicPr>
            <a:picLocks noChangeAspect="1"/>
          </p:cNvPicPr>
          <p:nvPr/>
        </p:nvPicPr>
        <p:blipFill>
          <a:blip r:embed="rId5"/>
          <a:stretch>
            <a:fillRect/>
          </a:stretch>
        </p:blipFill>
        <p:spPr>
          <a:xfrm>
            <a:off x="5875474" y="2265108"/>
            <a:ext cx="2180952" cy="542857"/>
          </a:xfrm>
          <a:prstGeom prst="rect">
            <a:avLst/>
          </a:prstGeom>
        </p:spPr>
      </p:pic>
      <p:cxnSp>
        <p:nvCxnSpPr>
          <p:cNvPr id="14" name="Straight Arrow Connector 13">
            <a:extLst>
              <a:ext uri="{FF2B5EF4-FFF2-40B4-BE49-F238E27FC236}">
                <a16:creationId xmlns:a16="http://schemas.microsoft.com/office/drawing/2014/main" id="{9ED588D9-1BC4-4181-9F3C-441BEE01D924}"/>
              </a:ext>
            </a:extLst>
          </p:cNvPr>
          <p:cNvCxnSpPr/>
          <p:nvPr/>
        </p:nvCxnSpPr>
        <p:spPr>
          <a:xfrm flipH="1" flipV="1">
            <a:off x="6427433" y="2725445"/>
            <a:ext cx="1757779" cy="2507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67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74625" y="154305"/>
            <a:ext cx="7772400" cy="1143000"/>
          </a:xfrm>
        </p:spPr>
        <p:txBody>
          <a:bodyPr/>
          <a:lstStyle/>
          <a:p>
            <a:pPr eaLnBrk="1" hangingPunct="1"/>
            <a:r>
              <a:rPr lang="en-US" altLang="en-US" dirty="0">
                <a:ea typeface="ＭＳ Ｐゴシック" pitchFamily="34" charset="-128"/>
              </a:rPr>
              <a:t>Confidence Interval for Mean Response</a:t>
            </a:r>
            <a:endParaRPr lang="en-US" altLang="en-US" baseline="-25000" dirty="0">
              <a:ea typeface="ＭＳ Ｐゴシック" pitchFamily="34" charset="-128"/>
            </a:endParaRPr>
          </a:p>
        </p:txBody>
      </p:sp>
      <p:sp>
        <p:nvSpPr>
          <p:cNvPr id="450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4F02FBC3-E49C-469A-BECA-F9D87B7531D4}" type="slidenum">
              <a:rPr lang="en-US" altLang="en-US" sz="1200">
                <a:solidFill>
                  <a:schemeClr val="accent1"/>
                </a:solidFill>
              </a:rPr>
              <a:pPr>
                <a:lnSpc>
                  <a:spcPct val="80000"/>
                </a:lnSpc>
              </a:pPr>
              <a:t>17</a:t>
            </a:fld>
            <a:endParaRPr lang="en-US" altLang="en-US" sz="1200">
              <a:solidFill>
                <a:schemeClr val="accent1"/>
              </a:solidFill>
            </a:endParaRPr>
          </a:p>
        </p:txBody>
      </p:sp>
      <p:sp>
        <p:nvSpPr>
          <p:cNvPr id="45059" name="Rectangle 3"/>
          <p:cNvSpPr>
            <a:spLocks noChangeArrowheads="1"/>
          </p:cNvSpPr>
          <p:nvPr/>
        </p:nvSpPr>
        <p:spPr bwMode="auto">
          <a:xfrm>
            <a:off x="174624" y="1428206"/>
            <a:ext cx="8588375" cy="66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CC99"/>
              </a:buClr>
              <a:buSzPct val="65000"/>
              <a:buFont typeface="Wingdings" pitchFamily="2" charset="2"/>
              <a:buNone/>
            </a:pPr>
            <a:r>
              <a:rPr lang="en-US" altLang="en-US" dirty="0"/>
              <a:t>We can also calculate a confidence interval for the population mean </a:t>
            </a:r>
            <a:r>
              <a:rPr lang="en-US" altLang="en-US" i="1" dirty="0" err="1"/>
              <a:t>μ</a:t>
            </a:r>
            <a:r>
              <a:rPr lang="en-US" altLang="en-US" i="1" baseline="-30000" dirty="0" err="1"/>
              <a:t>y</a:t>
            </a:r>
            <a:r>
              <a:rPr lang="en-US" altLang="en-US" dirty="0"/>
              <a:t> of all responses </a:t>
            </a:r>
            <a:r>
              <a:rPr lang="en-US" altLang="en-US" i="1" dirty="0"/>
              <a:t>y</a:t>
            </a:r>
            <a:r>
              <a:rPr lang="en-US" altLang="en-US" dirty="0"/>
              <a:t> when </a:t>
            </a:r>
            <a:r>
              <a:rPr lang="en-US" altLang="en-US" i="1" dirty="0"/>
              <a:t>x</a:t>
            </a:r>
            <a:r>
              <a:rPr lang="en-US" altLang="en-US" dirty="0"/>
              <a:t> takes the value </a:t>
            </a:r>
            <a:r>
              <a:rPr lang="en-US" altLang="en-US" i="1" dirty="0"/>
              <a:t>x</a:t>
            </a:r>
            <a:r>
              <a:rPr lang="en-US" altLang="en-US" dirty="0"/>
              <a:t>* (within the range of data tested).</a:t>
            </a:r>
          </a:p>
          <a:p>
            <a:pPr>
              <a:lnSpc>
                <a:spcPct val="170000"/>
              </a:lnSpc>
              <a:buClr>
                <a:srgbClr val="00CC99"/>
              </a:buClr>
              <a:buSzPct val="65000"/>
              <a:buFont typeface="Wingdings" pitchFamily="2" charset="2"/>
              <a:buNone/>
            </a:pPr>
            <a:endParaRPr lang="en-US" altLang="en-US" sz="1400" dirty="0"/>
          </a:p>
        </p:txBody>
      </p:sp>
      <mc:AlternateContent xmlns:mc="http://schemas.openxmlformats.org/markup-compatibility/2006">
        <mc:Choice xmlns:a14="http://schemas.microsoft.com/office/drawing/2010/main" Requires="a14">
          <p:sp>
            <p:nvSpPr>
              <p:cNvPr id="45061" name="Rectangle 3"/>
              <p:cNvSpPr txBox="1">
                <a:spLocks noChangeArrowheads="1"/>
              </p:cNvSpPr>
              <p:nvPr/>
            </p:nvSpPr>
            <p:spPr bwMode="auto">
              <a:xfrm>
                <a:off x="435767" y="2169296"/>
                <a:ext cx="8066087" cy="1862501"/>
              </a:xfrm>
              <a:prstGeom prst="rect">
                <a:avLst/>
              </a:prstGeom>
              <a:solidFill>
                <a:srgbClr val="EEEFD6"/>
              </a:solidFill>
              <a:ln>
                <a:noFill/>
              </a:ln>
              <a:extLst>
                <a:ext uri="{91240B29-F687-4F45-9708-019B960494DF}">
                  <a14:hiddenLine w="9525">
                    <a:solidFill>
                      <a:srgbClr val="000000"/>
                    </a:solidFill>
                    <a:miter lim="800000"/>
                    <a:headEnd/>
                    <a:tailEnd/>
                  </a14:hiddenLine>
                </a:ext>
              </a:extLst>
            </p:spPr>
            <p:txBody>
              <a:bodyPr/>
              <a:lstStyle>
                <a:lvl1pPr>
                  <a:defRPr sz="2000">
                    <a:solidFill>
                      <a:schemeClr val="tx2"/>
                    </a:solidFill>
                    <a:latin typeface="Arial" pitchFamily="34" charset="0"/>
                    <a:ea typeface="ＭＳ Ｐゴシック" pitchFamily="34" charset="-128"/>
                  </a:defRPr>
                </a:lvl1pPr>
                <a:lvl2pPr marL="742950" indent="-285750">
                  <a:defRPr>
                    <a:solidFill>
                      <a:schemeClr val="tx2"/>
                    </a:solidFill>
                    <a:latin typeface="Arial" pitchFamily="34" charset="0"/>
                    <a:ea typeface="ＭＳ Ｐゴシック" pitchFamily="34" charset="-128"/>
                  </a:defRPr>
                </a:lvl2pPr>
                <a:lvl3pPr marL="1143000">
                  <a:defRPr>
                    <a:solidFill>
                      <a:schemeClr val="tx2"/>
                    </a:solidFill>
                    <a:latin typeface="Arial" pitchFamily="34" charset="0"/>
                    <a:ea typeface="ＭＳ Ｐゴシック" pitchFamily="34" charset="-128"/>
                  </a:defRPr>
                </a:lvl3pPr>
                <a:lvl4pPr marL="1600200">
                  <a:defRPr>
                    <a:solidFill>
                      <a:schemeClr val="tx2"/>
                    </a:solidFill>
                    <a:latin typeface="Arial" pitchFamily="34" charset="0"/>
                    <a:ea typeface="ＭＳ Ｐゴシック" pitchFamily="34" charset="-128"/>
                  </a:defRPr>
                </a:lvl4pPr>
                <a:lvl5pPr marL="2057400">
                  <a:defRPr>
                    <a:solidFill>
                      <a:schemeClr val="tx2"/>
                    </a:solidFill>
                    <a:latin typeface="Arial" pitchFamily="34" charset="0"/>
                    <a:ea typeface="ＭＳ Ｐゴシック" pitchFamily="34" charset="-128"/>
                  </a:defRPr>
                </a:lvl5pPr>
                <a:lvl6pPr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defTabSz="914400">
                  <a:spcAft>
                    <a:spcPts val="1200"/>
                  </a:spcAft>
                  <a:buClr>
                    <a:schemeClr val="accent1"/>
                  </a:buClr>
                  <a:buSzPct val="100000"/>
                  <a:buFont typeface="Wingdings" pitchFamily="2" charset="2"/>
                  <a:buNone/>
                </a:pPr>
                <a:r>
                  <a:rPr lang="en-US" altLang="en-US" sz="1800" dirty="0">
                    <a:solidFill>
                      <a:schemeClr val="tx1"/>
                    </a:solidFill>
                  </a:rPr>
                  <a:t>The </a:t>
                </a:r>
                <a:r>
                  <a:rPr lang="en-US" altLang="en-US" sz="1800" b="1" dirty="0">
                    <a:solidFill>
                      <a:srgbClr val="800000"/>
                    </a:solidFill>
                  </a:rPr>
                  <a:t>level </a:t>
                </a:r>
                <a:r>
                  <a:rPr lang="en-US" altLang="en-US" sz="1800" b="1" i="1" dirty="0">
                    <a:solidFill>
                      <a:srgbClr val="800000"/>
                    </a:solidFill>
                  </a:rPr>
                  <a:t>C </a:t>
                </a:r>
                <a:r>
                  <a:rPr lang="en-US" altLang="en-US" sz="1800" b="1" dirty="0">
                    <a:solidFill>
                      <a:srgbClr val="800000"/>
                    </a:solidFill>
                  </a:rPr>
                  <a:t>confidence interval for the mean response </a:t>
                </a:r>
                <a:r>
                  <a:rPr lang="en-US" altLang="en-US" sz="1800" b="1" i="1" dirty="0" err="1">
                    <a:solidFill>
                      <a:srgbClr val="800000"/>
                    </a:solidFill>
                  </a:rPr>
                  <a:t>μ</a:t>
                </a:r>
                <a:r>
                  <a:rPr lang="en-US" altLang="en-US" sz="1800" b="1" i="1" baseline="-30000" dirty="0" err="1">
                    <a:solidFill>
                      <a:srgbClr val="800000"/>
                    </a:solidFill>
                  </a:rPr>
                  <a:t>y</a:t>
                </a:r>
                <a:r>
                  <a:rPr lang="en-US" altLang="en-US" sz="1800" dirty="0">
                    <a:solidFill>
                      <a:srgbClr val="800000"/>
                    </a:solidFill>
                  </a:rPr>
                  <a:t> </a:t>
                </a:r>
                <a:r>
                  <a:rPr lang="en-US" altLang="en-US" sz="1800" dirty="0">
                    <a:solidFill>
                      <a:schemeClr val="tx1"/>
                    </a:solidFill>
                  </a:rPr>
                  <a:t>at a given value </a:t>
                </a:r>
                <a:r>
                  <a:rPr lang="en-US" altLang="en-US" sz="1800" i="1" dirty="0">
                    <a:solidFill>
                      <a:schemeClr val="tx1"/>
                    </a:solidFill>
                  </a:rPr>
                  <a:t>x*</a:t>
                </a:r>
                <a:r>
                  <a:rPr lang="en-US" altLang="en-US" sz="1800" dirty="0">
                    <a:solidFill>
                      <a:schemeClr val="tx1"/>
                    </a:solidFill>
                  </a:rPr>
                  <a:t> of </a:t>
                </a:r>
                <a:r>
                  <a:rPr lang="en-US" altLang="en-US" sz="1800" i="1" dirty="0">
                    <a:solidFill>
                      <a:schemeClr val="tx1"/>
                    </a:solidFill>
                  </a:rPr>
                  <a:t>x</a:t>
                </a:r>
                <a:r>
                  <a:rPr lang="en-US" altLang="en-US" sz="1800" dirty="0">
                    <a:solidFill>
                      <a:schemeClr val="tx1"/>
                    </a:solidFill>
                  </a:rPr>
                  <a:t> is:</a:t>
                </a:r>
              </a:p>
              <a:p>
                <a:pPr defTabSz="914400">
                  <a:buClr>
                    <a:schemeClr val="accent1"/>
                  </a:buClr>
                  <a:buSzPct val="100000"/>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altLang="en-US" sz="1800" i="1" smtClean="0">
                              <a:solidFill>
                                <a:schemeClr val="tx1"/>
                              </a:solidFill>
                              <a:latin typeface="Cambria Math" panose="02040503050406030204" pitchFamily="18" charset="0"/>
                            </a:rPr>
                          </m:ctrlPr>
                        </m:sSubPr>
                        <m:e>
                          <m:acc>
                            <m:accPr>
                              <m:chr m:val="̂"/>
                              <m:ctrlPr>
                                <a:rPr lang="en-US" altLang="en-US" sz="1800" i="1" smtClean="0">
                                  <a:solidFill>
                                    <a:schemeClr val="tx1"/>
                                  </a:solidFill>
                                  <a:latin typeface="Cambria Math" panose="02040503050406030204" pitchFamily="18" charset="0"/>
                                </a:rPr>
                              </m:ctrlPr>
                            </m:accPr>
                            <m:e>
                              <m:r>
                                <a:rPr lang="en-US" altLang="en-US" sz="1800" i="1" smtClean="0">
                                  <a:solidFill>
                                    <a:schemeClr val="tx1"/>
                                  </a:solidFill>
                                  <a:latin typeface="Cambria Math" panose="02040503050406030204" pitchFamily="18" charset="0"/>
                                  <a:ea typeface="Cambria Math" panose="02040503050406030204" pitchFamily="18" charset="0"/>
                                </a:rPr>
                                <m:t>𝜇</m:t>
                              </m:r>
                            </m:e>
                          </m:acc>
                        </m:e>
                        <m:sub>
                          <m:r>
                            <a:rPr lang="en-US" altLang="en-US" sz="1800" b="0" i="1" smtClean="0">
                              <a:solidFill>
                                <a:schemeClr val="tx1"/>
                              </a:solidFill>
                              <a:latin typeface="Cambria Math" panose="02040503050406030204" pitchFamily="18" charset="0"/>
                            </a:rPr>
                            <m:t>𝑦</m:t>
                          </m:r>
                        </m:sub>
                      </m:sSub>
                      <m:r>
                        <a:rPr lang="en-US" altLang="en-US" sz="1800" i="1" smtClean="0">
                          <a:solidFill>
                            <a:schemeClr val="tx1"/>
                          </a:solidFill>
                          <a:latin typeface="Cambria Math" panose="02040503050406030204" pitchFamily="18" charset="0"/>
                          <a:ea typeface="Cambria Math" panose="02040503050406030204" pitchFamily="18" charset="0"/>
                        </a:rPr>
                        <m:t>±</m:t>
                      </m:r>
                      <m:sSup>
                        <m:sSupPr>
                          <m:ctrlPr>
                            <a:rPr lang="en-US" altLang="en-US" sz="1800" i="1" smtClean="0">
                              <a:solidFill>
                                <a:schemeClr val="tx1"/>
                              </a:solidFill>
                              <a:latin typeface="Cambria Math" panose="02040503050406030204" pitchFamily="18" charset="0"/>
                              <a:ea typeface="Cambria Math" panose="02040503050406030204" pitchFamily="18" charset="0"/>
                            </a:rPr>
                          </m:ctrlPr>
                        </m:sSupPr>
                        <m:e>
                          <m:r>
                            <a:rPr lang="en-US" altLang="en-US" sz="1800" b="0" i="1" smtClean="0">
                              <a:solidFill>
                                <a:schemeClr val="tx1"/>
                              </a:solidFill>
                              <a:latin typeface="Cambria Math" panose="02040503050406030204" pitchFamily="18" charset="0"/>
                              <a:ea typeface="Cambria Math" panose="02040503050406030204" pitchFamily="18" charset="0"/>
                            </a:rPr>
                            <m:t>𝑡</m:t>
                          </m:r>
                        </m:e>
                        <m:sup>
                          <m:r>
                            <a:rPr lang="en-US" altLang="en-US" sz="1800" b="0" i="1" smtClean="0">
                              <a:solidFill>
                                <a:schemeClr val="tx1"/>
                              </a:solidFill>
                              <a:latin typeface="Cambria Math" panose="02040503050406030204" pitchFamily="18" charset="0"/>
                              <a:ea typeface="Cambria Math" panose="02040503050406030204" pitchFamily="18" charset="0"/>
                            </a:rPr>
                            <m:t>∗</m:t>
                          </m:r>
                        </m:sup>
                      </m:sSup>
                      <m:sSub>
                        <m:sSubPr>
                          <m:ctrlPr>
                            <a:rPr lang="en-US" altLang="en-US" sz="1800" i="1" smtClean="0">
                              <a:solidFill>
                                <a:schemeClr val="tx1"/>
                              </a:solidFill>
                              <a:latin typeface="Cambria Math" panose="02040503050406030204" pitchFamily="18" charset="0"/>
                              <a:ea typeface="Cambria Math" panose="02040503050406030204" pitchFamily="18" charset="0"/>
                            </a:rPr>
                          </m:ctrlPr>
                        </m:sSubPr>
                        <m:e>
                          <m:r>
                            <a:rPr lang="en-US" altLang="en-US" sz="1800" b="0" i="1" smtClean="0">
                              <a:solidFill>
                                <a:schemeClr val="tx1"/>
                              </a:solidFill>
                              <a:latin typeface="Cambria Math" panose="02040503050406030204" pitchFamily="18" charset="0"/>
                              <a:ea typeface="Cambria Math" panose="02040503050406030204" pitchFamily="18" charset="0"/>
                            </a:rPr>
                            <m:t>𝑆</m:t>
                          </m:r>
                        </m:e>
                        <m:sub>
                          <m:acc>
                            <m:accPr>
                              <m:chr m:val="̂"/>
                              <m:ctrlPr>
                                <a:rPr lang="en-US" altLang="en-US" sz="1800" i="1" smtClean="0">
                                  <a:solidFill>
                                    <a:schemeClr val="tx1"/>
                                  </a:solidFill>
                                  <a:latin typeface="Cambria Math" panose="02040503050406030204" pitchFamily="18" charset="0"/>
                                  <a:ea typeface="Cambria Math" panose="02040503050406030204" pitchFamily="18" charset="0"/>
                                </a:rPr>
                              </m:ctrlPr>
                            </m:accPr>
                            <m:e>
                              <m:r>
                                <a:rPr lang="en-US" altLang="en-US" sz="1800" i="1" smtClean="0">
                                  <a:solidFill>
                                    <a:schemeClr val="tx1"/>
                                  </a:solidFill>
                                  <a:latin typeface="Cambria Math" panose="02040503050406030204" pitchFamily="18" charset="0"/>
                                  <a:ea typeface="Cambria Math" panose="02040503050406030204" pitchFamily="18" charset="0"/>
                                </a:rPr>
                                <m:t>𝜇</m:t>
                              </m:r>
                            </m:e>
                          </m:acc>
                        </m:sub>
                      </m:sSub>
                    </m:oMath>
                  </m:oMathPara>
                </a14:m>
                <a:endParaRPr lang="en-US" altLang="en-US" sz="1800" dirty="0">
                  <a:solidFill>
                    <a:schemeClr val="tx1"/>
                  </a:solidFill>
                </a:endParaRPr>
              </a:p>
              <a:p>
                <a:pPr defTabSz="914400">
                  <a:spcBef>
                    <a:spcPts val="1200"/>
                  </a:spcBef>
                  <a:buClr>
                    <a:schemeClr val="accent1"/>
                  </a:buClr>
                  <a:buSzPct val="100000"/>
                  <a:buFont typeface="Wingdings" pitchFamily="2" charset="2"/>
                  <a:buNone/>
                </a:pPr>
                <a:r>
                  <a:rPr lang="en-US" altLang="en-US" sz="1800" dirty="0">
                    <a:solidFill>
                      <a:schemeClr val="tx1"/>
                    </a:solidFill>
                  </a:rPr>
                  <a:t>where </a:t>
                </a:r>
                <a:r>
                  <a:rPr lang="en-US" altLang="en-US" sz="1800" i="1" dirty="0">
                    <a:solidFill>
                      <a:schemeClr val="tx1"/>
                    </a:solidFill>
                  </a:rPr>
                  <a:t>t*</a:t>
                </a:r>
                <a:r>
                  <a:rPr lang="en-US" altLang="en-US" sz="1800" dirty="0">
                    <a:solidFill>
                      <a:schemeClr val="tx1"/>
                    </a:solidFill>
                  </a:rPr>
                  <a:t> is the value such that the area under the </a:t>
                </a:r>
                <a:r>
                  <a:rPr lang="en-US" altLang="en-US" sz="1800" i="1" dirty="0">
                    <a:solidFill>
                      <a:schemeClr val="tx1"/>
                    </a:solidFill>
                  </a:rPr>
                  <a:t>t</a:t>
                </a:r>
                <a:r>
                  <a:rPr lang="en-US" altLang="en-US" sz="1800" dirty="0">
                    <a:solidFill>
                      <a:schemeClr val="tx1"/>
                    </a:solidFill>
                  </a:rPr>
                  <a:t>(</a:t>
                </a:r>
                <a:r>
                  <a:rPr lang="en-US" altLang="en-US" sz="1800" i="1" dirty="0">
                    <a:solidFill>
                      <a:schemeClr val="tx1"/>
                    </a:solidFill>
                  </a:rPr>
                  <a:t>n</a:t>
                </a:r>
                <a:r>
                  <a:rPr lang="en-US" altLang="en-US" sz="1800" dirty="0">
                    <a:solidFill>
                      <a:schemeClr val="tx1"/>
                    </a:solidFill>
                  </a:rPr>
                  <a:t> – 2) density curve between –</a:t>
                </a:r>
                <a:r>
                  <a:rPr lang="en-US" altLang="en-US" sz="1800" i="1" dirty="0">
                    <a:solidFill>
                      <a:schemeClr val="tx1"/>
                    </a:solidFill>
                  </a:rPr>
                  <a:t>t* and t</a:t>
                </a:r>
                <a:r>
                  <a:rPr lang="en-US" altLang="en-US" sz="1800" dirty="0">
                    <a:solidFill>
                      <a:schemeClr val="tx1"/>
                    </a:solidFill>
                  </a:rPr>
                  <a:t>* is </a:t>
                </a:r>
                <a:r>
                  <a:rPr lang="en-US" altLang="en-US" sz="1800" i="1" dirty="0">
                    <a:solidFill>
                      <a:schemeClr val="tx1"/>
                    </a:solidFill>
                  </a:rPr>
                  <a:t>C.</a:t>
                </a:r>
                <a:r>
                  <a:rPr lang="en-US" altLang="en-US" sz="1800" dirty="0">
                    <a:solidFill>
                      <a:schemeClr val="tx1"/>
                    </a:solidFill>
                  </a:rPr>
                  <a:t> </a:t>
                </a:r>
                <a:endParaRPr lang="en-US" altLang="en-US" sz="1600" dirty="0">
                  <a:solidFill>
                    <a:schemeClr val="tx1"/>
                  </a:solidFill>
                </a:endParaRPr>
              </a:p>
            </p:txBody>
          </p:sp>
        </mc:Choice>
        <mc:Fallback>
          <p:sp>
            <p:nvSpPr>
              <p:cNvPr id="45061" name="Rectangle 3"/>
              <p:cNvSpPr txBox="1">
                <a:spLocks noRot="1" noChangeAspect="1" noMove="1" noResize="1" noEditPoints="1" noAdjustHandles="1" noChangeArrowheads="1" noChangeShapeType="1" noTextEdit="1"/>
              </p:cNvSpPr>
              <p:nvPr/>
            </p:nvSpPr>
            <p:spPr bwMode="auto">
              <a:xfrm>
                <a:off x="435767" y="2169296"/>
                <a:ext cx="8066087" cy="1862501"/>
              </a:xfrm>
              <a:prstGeom prst="rect">
                <a:avLst/>
              </a:prstGeom>
              <a:blipFill>
                <a:blip r:embed="rId3"/>
                <a:stretch>
                  <a:fillRect l="-604" t="-1967" r="-453" b="-163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Text Box 5"/>
          <p:cNvSpPr txBox="1">
            <a:spLocks noChangeArrowheads="1"/>
          </p:cNvSpPr>
          <p:nvPr/>
        </p:nvSpPr>
        <p:spPr bwMode="auto">
          <a:xfrm>
            <a:off x="174625" y="4530666"/>
            <a:ext cx="4379912"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spcAft>
                <a:spcPct val="50000"/>
              </a:spcAft>
            </a:pPr>
            <a:r>
              <a:rPr lang="en-US" altLang="en-US" sz="1800" dirty="0">
                <a:solidFill>
                  <a:schemeClr val="tx1"/>
                </a:solidFill>
              </a:rPr>
              <a:t>A separate confidence interval could be calculated for </a:t>
            </a:r>
            <a:r>
              <a:rPr lang="en-US" altLang="en-US" sz="1800" i="1" dirty="0" err="1">
                <a:solidFill>
                  <a:schemeClr val="tx1"/>
                </a:solidFill>
              </a:rPr>
              <a:t>μ</a:t>
            </a:r>
            <a:r>
              <a:rPr lang="en-US" altLang="en-US" sz="1800" i="1" baseline="-30000" dirty="0" err="1">
                <a:solidFill>
                  <a:schemeClr val="tx1"/>
                </a:solidFill>
              </a:rPr>
              <a:t>y</a:t>
            </a:r>
            <a:r>
              <a:rPr lang="en-US" altLang="en-US" sz="1800" dirty="0">
                <a:solidFill>
                  <a:schemeClr val="tx1"/>
                </a:solidFill>
              </a:rPr>
              <a:t> along all the values that </a:t>
            </a:r>
            <a:r>
              <a:rPr lang="en-US" altLang="en-US" sz="1800" i="1" dirty="0">
                <a:solidFill>
                  <a:schemeClr val="tx1"/>
                </a:solidFill>
              </a:rPr>
              <a:t>x</a:t>
            </a:r>
            <a:r>
              <a:rPr lang="en-US" altLang="en-US" sz="1800" dirty="0">
                <a:solidFill>
                  <a:schemeClr val="tx1"/>
                </a:solidFill>
              </a:rPr>
              <a:t> takes. </a:t>
            </a:r>
          </a:p>
          <a:p>
            <a:pPr eaLnBrk="1" hangingPunct="1"/>
            <a:r>
              <a:rPr lang="en-US" altLang="en-US" sz="1800" dirty="0">
                <a:solidFill>
                  <a:schemeClr val="tx1"/>
                </a:solidFill>
              </a:rPr>
              <a:t>Graphically, the series of confidence intervals is shown as a continuous curve on either side of </a:t>
            </a:r>
            <a:r>
              <a:rPr lang="en-US" altLang="en-US" sz="1800" i="1" dirty="0">
                <a:solidFill>
                  <a:schemeClr val="tx1"/>
                </a:solidFill>
              </a:rPr>
              <a:t>ŷ</a:t>
            </a:r>
            <a:r>
              <a:rPr lang="en-US" altLang="en-US" sz="1800" dirty="0">
                <a:solidFill>
                  <a:schemeClr val="tx1"/>
                </a:solidFill>
              </a:rPr>
              <a:t>.</a:t>
            </a:r>
          </a:p>
        </p:txBody>
      </p:sp>
      <p:pic>
        <p:nvPicPr>
          <p:cNvPr id="8" name="Content Placeholder 7">
            <a:extLst>
              <a:ext uri="{FF2B5EF4-FFF2-40B4-BE49-F238E27FC236}">
                <a16:creationId xmlns:a16="http://schemas.microsoft.com/office/drawing/2014/main" id="{5BD7643A-786F-4A94-8DC4-05EF79DCF7A3}"/>
              </a:ext>
            </a:extLst>
          </p:cNvPr>
          <p:cNvPicPr>
            <a:picLocks noChangeAspect="1"/>
          </p:cNvPicPr>
          <p:nvPr/>
        </p:nvPicPr>
        <p:blipFill>
          <a:blip r:embed="rId4"/>
          <a:stretch>
            <a:fillRect/>
          </a:stretch>
        </p:blipFill>
        <p:spPr>
          <a:xfrm>
            <a:off x="4715070" y="4263204"/>
            <a:ext cx="4133652" cy="2333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7CFD-BDFA-4751-8FDC-F6AA97CEFF93}"/>
              </a:ext>
            </a:extLst>
          </p:cNvPr>
          <p:cNvSpPr>
            <a:spLocks noGrp="1"/>
          </p:cNvSpPr>
          <p:nvPr>
            <p:ph type="title"/>
          </p:nvPr>
        </p:nvSpPr>
        <p:spPr/>
        <p:txBody>
          <a:bodyPr/>
          <a:lstStyle/>
          <a:p>
            <a:r>
              <a:rPr lang="en-US" sz="3200" dirty="0"/>
              <a:t>Confidence Interval for Mean Response</a:t>
            </a:r>
          </a:p>
        </p:txBody>
      </p:sp>
      <p:sp>
        <p:nvSpPr>
          <p:cNvPr id="3" name="Slide Number Placeholder 2">
            <a:extLst>
              <a:ext uri="{FF2B5EF4-FFF2-40B4-BE49-F238E27FC236}">
                <a16:creationId xmlns:a16="http://schemas.microsoft.com/office/drawing/2014/main" id="{6D0BCC48-5C89-4C1F-8247-5D4B686E8C8C}"/>
              </a:ext>
            </a:extLst>
          </p:cNvPr>
          <p:cNvSpPr>
            <a:spLocks noGrp="1"/>
          </p:cNvSpPr>
          <p:nvPr>
            <p:ph type="sldNum" sz="quarter" idx="12"/>
          </p:nvPr>
        </p:nvSpPr>
        <p:spPr/>
        <p:txBody>
          <a:bodyPr/>
          <a:lstStyle/>
          <a:p>
            <a:pPr>
              <a:defRPr/>
            </a:pPr>
            <a:fld id="{133067DE-E1F7-42F4-B420-ECC1F8F2A4E9}" type="slidenum">
              <a:rPr lang="en-US" altLang="en-US" smtClean="0"/>
              <a:pPr>
                <a:defRPr/>
              </a:pPr>
              <a:t>18</a:t>
            </a:fld>
            <a:endParaRPr lang="en-US" altLang="en-US" dirty="0"/>
          </a:p>
        </p:txBody>
      </p:sp>
      <p:pic>
        <p:nvPicPr>
          <p:cNvPr id="6" name="Picture 5">
            <a:extLst>
              <a:ext uri="{FF2B5EF4-FFF2-40B4-BE49-F238E27FC236}">
                <a16:creationId xmlns:a16="http://schemas.microsoft.com/office/drawing/2014/main" id="{85D1B5C4-C0CF-4D9D-84CC-AA47E0D4FE07}"/>
              </a:ext>
            </a:extLst>
          </p:cNvPr>
          <p:cNvPicPr>
            <a:picLocks noChangeAspect="1"/>
          </p:cNvPicPr>
          <p:nvPr/>
        </p:nvPicPr>
        <p:blipFill>
          <a:blip r:embed="rId2"/>
          <a:stretch>
            <a:fillRect/>
          </a:stretch>
        </p:blipFill>
        <p:spPr>
          <a:xfrm>
            <a:off x="195810" y="1059662"/>
            <a:ext cx="7838482" cy="1731460"/>
          </a:xfrm>
          <a:prstGeom prst="rect">
            <a:avLst/>
          </a:prstGeom>
        </p:spPr>
      </p:pic>
      <p:pic>
        <p:nvPicPr>
          <p:cNvPr id="9" name="Picture 8">
            <a:extLst>
              <a:ext uri="{FF2B5EF4-FFF2-40B4-BE49-F238E27FC236}">
                <a16:creationId xmlns:a16="http://schemas.microsoft.com/office/drawing/2014/main" id="{A2CB49AA-ADAC-4B27-A6B1-A9BA1EFC6434}"/>
              </a:ext>
            </a:extLst>
          </p:cNvPr>
          <p:cNvPicPr>
            <a:picLocks noChangeAspect="1"/>
          </p:cNvPicPr>
          <p:nvPr/>
        </p:nvPicPr>
        <p:blipFill>
          <a:blip r:embed="rId3"/>
          <a:stretch>
            <a:fillRect/>
          </a:stretch>
        </p:blipFill>
        <p:spPr>
          <a:xfrm>
            <a:off x="195810" y="2816777"/>
            <a:ext cx="7412354" cy="1704758"/>
          </a:xfrm>
          <a:prstGeom prst="rect">
            <a:avLst/>
          </a:prstGeom>
        </p:spPr>
      </p:pic>
      <p:pic>
        <p:nvPicPr>
          <p:cNvPr id="10" name="Picture 9">
            <a:extLst>
              <a:ext uri="{FF2B5EF4-FFF2-40B4-BE49-F238E27FC236}">
                <a16:creationId xmlns:a16="http://schemas.microsoft.com/office/drawing/2014/main" id="{E647A0F2-485D-4A7D-BA85-9A2310E7760A}"/>
              </a:ext>
            </a:extLst>
          </p:cNvPr>
          <p:cNvPicPr>
            <a:picLocks noChangeAspect="1"/>
          </p:cNvPicPr>
          <p:nvPr/>
        </p:nvPicPr>
        <p:blipFill>
          <a:blip r:embed="rId4"/>
          <a:stretch>
            <a:fillRect/>
          </a:stretch>
        </p:blipFill>
        <p:spPr>
          <a:xfrm>
            <a:off x="5936687" y="4450649"/>
            <a:ext cx="1476190" cy="466667"/>
          </a:xfrm>
          <a:prstGeom prst="rect">
            <a:avLst/>
          </a:prstGeom>
        </p:spPr>
      </p:pic>
      <p:cxnSp>
        <p:nvCxnSpPr>
          <p:cNvPr id="14" name="Straight Arrow Connector 13">
            <a:extLst>
              <a:ext uri="{FF2B5EF4-FFF2-40B4-BE49-F238E27FC236}">
                <a16:creationId xmlns:a16="http://schemas.microsoft.com/office/drawing/2014/main" id="{97B28C5D-3B97-42AF-99E5-851AA240D688}"/>
              </a:ext>
            </a:extLst>
          </p:cNvPr>
          <p:cNvCxnSpPr>
            <a:cxnSpLocks/>
          </p:cNvCxnSpPr>
          <p:nvPr/>
        </p:nvCxnSpPr>
        <p:spPr>
          <a:xfrm flipH="1" flipV="1">
            <a:off x="5024761" y="4377713"/>
            <a:ext cx="965805" cy="33895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5" name="Content Placeholder 7">
            <a:extLst>
              <a:ext uri="{FF2B5EF4-FFF2-40B4-BE49-F238E27FC236}">
                <a16:creationId xmlns:a16="http://schemas.microsoft.com/office/drawing/2014/main" id="{48B7ABC8-C261-417C-BAEC-DA871DE52E61}"/>
              </a:ext>
            </a:extLst>
          </p:cNvPr>
          <p:cNvPicPr>
            <a:picLocks noChangeAspect="1"/>
          </p:cNvPicPr>
          <p:nvPr/>
        </p:nvPicPr>
        <p:blipFill>
          <a:blip r:embed="rId5"/>
          <a:stretch>
            <a:fillRect/>
          </a:stretch>
        </p:blipFill>
        <p:spPr>
          <a:xfrm>
            <a:off x="195810" y="4524820"/>
            <a:ext cx="4133652" cy="2333180"/>
          </a:xfrm>
          <a:prstGeom prst="rect">
            <a:avLst/>
          </a:prstGeom>
        </p:spPr>
      </p:pic>
    </p:spTree>
    <p:extLst>
      <p:ext uri="{BB962C8B-B14F-4D97-AF65-F5344CB8AC3E}">
        <p14:creationId xmlns:p14="http://schemas.microsoft.com/office/powerpoint/2010/main" val="127731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8CF-82A8-45D2-A235-4187FA0F6F88}"/>
              </a:ext>
            </a:extLst>
          </p:cNvPr>
          <p:cNvSpPr>
            <a:spLocks noGrp="1"/>
          </p:cNvSpPr>
          <p:nvPr>
            <p:ph type="title"/>
          </p:nvPr>
        </p:nvSpPr>
        <p:spPr>
          <a:xfrm>
            <a:off x="174625" y="154304"/>
            <a:ext cx="7772400" cy="1399287"/>
          </a:xfrm>
        </p:spPr>
        <p:txBody>
          <a:bodyPr/>
          <a:lstStyle/>
          <a:p>
            <a:r>
              <a:rPr lang="en-US" dirty="0"/>
              <a:t>Calculate the confidence interval for the mean response for </a:t>
            </a:r>
            <a:r>
              <a:rPr lang="en-US" i="1" dirty="0"/>
              <a:t>x</a:t>
            </a:r>
            <a:r>
              <a:rPr lang="en-US" dirty="0"/>
              <a:t> = 9</a:t>
            </a:r>
          </a:p>
        </p:txBody>
      </p:sp>
      <p:sp>
        <p:nvSpPr>
          <p:cNvPr id="3" name="Slide Number Placeholder 2">
            <a:extLst>
              <a:ext uri="{FF2B5EF4-FFF2-40B4-BE49-F238E27FC236}">
                <a16:creationId xmlns:a16="http://schemas.microsoft.com/office/drawing/2014/main" id="{B255E5D6-8449-428D-9E68-CFE826C855FF}"/>
              </a:ext>
            </a:extLst>
          </p:cNvPr>
          <p:cNvSpPr>
            <a:spLocks noGrp="1"/>
          </p:cNvSpPr>
          <p:nvPr>
            <p:ph type="sldNum" sz="quarter" idx="12"/>
          </p:nvPr>
        </p:nvSpPr>
        <p:spPr/>
        <p:txBody>
          <a:bodyPr/>
          <a:lstStyle/>
          <a:p>
            <a:pPr>
              <a:defRPr/>
            </a:pPr>
            <a:fld id="{133067DE-E1F7-42F4-B420-ECC1F8F2A4E9}" type="slidenum">
              <a:rPr lang="en-US" altLang="en-US" smtClean="0"/>
              <a:pPr>
                <a:defRPr/>
              </a:pPr>
              <a:t>19</a:t>
            </a:fld>
            <a:endParaRPr lang="en-US" altLang="en-US" dirty="0"/>
          </a:p>
        </p:txBody>
      </p:sp>
      <p:pic>
        <p:nvPicPr>
          <p:cNvPr id="5" name="Picture 4">
            <a:extLst>
              <a:ext uri="{FF2B5EF4-FFF2-40B4-BE49-F238E27FC236}">
                <a16:creationId xmlns:a16="http://schemas.microsoft.com/office/drawing/2014/main" id="{FB8A6E0A-6023-4B2F-9526-9DF1CE8ED707}"/>
              </a:ext>
            </a:extLst>
          </p:cNvPr>
          <p:cNvPicPr>
            <a:picLocks noChangeAspect="1"/>
          </p:cNvPicPr>
          <p:nvPr/>
        </p:nvPicPr>
        <p:blipFill>
          <a:blip r:embed="rId2"/>
          <a:stretch>
            <a:fillRect/>
          </a:stretch>
        </p:blipFill>
        <p:spPr>
          <a:xfrm>
            <a:off x="307460" y="1640543"/>
            <a:ext cx="1896422" cy="632140"/>
          </a:xfrm>
          <a:prstGeom prst="rect">
            <a:avLst/>
          </a:prstGeom>
        </p:spPr>
      </p:pic>
      <p:pic>
        <p:nvPicPr>
          <p:cNvPr id="8" name="Picture 7">
            <a:extLst>
              <a:ext uri="{FF2B5EF4-FFF2-40B4-BE49-F238E27FC236}">
                <a16:creationId xmlns:a16="http://schemas.microsoft.com/office/drawing/2014/main" id="{B6297EBC-38F8-4354-B490-A34A95151B3E}"/>
              </a:ext>
            </a:extLst>
          </p:cNvPr>
          <p:cNvPicPr>
            <a:picLocks noChangeAspect="1"/>
          </p:cNvPicPr>
          <p:nvPr/>
        </p:nvPicPr>
        <p:blipFill>
          <a:blip r:embed="rId3"/>
          <a:stretch>
            <a:fillRect/>
          </a:stretch>
        </p:blipFill>
        <p:spPr>
          <a:xfrm>
            <a:off x="307460" y="2344099"/>
            <a:ext cx="3438525" cy="962025"/>
          </a:xfrm>
          <a:prstGeom prst="rect">
            <a:avLst/>
          </a:prstGeom>
        </p:spPr>
      </p:pic>
      <p:pic>
        <p:nvPicPr>
          <p:cNvPr id="10" name="Picture 9">
            <a:extLst>
              <a:ext uri="{FF2B5EF4-FFF2-40B4-BE49-F238E27FC236}">
                <a16:creationId xmlns:a16="http://schemas.microsoft.com/office/drawing/2014/main" id="{0CC10DFE-A3AE-474C-848F-1DD6F54DCCDD}"/>
              </a:ext>
            </a:extLst>
          </p:cNvPr>
          <p:cNvPicPr>
            <a:picLocks noChangeAspect="1"/>
          </p:cNvPicPr>
          <p:nvPr/>
        </p:nvPicPr>
        <p:blipFill>
          <a:blip r:embed="rId4"/>
          <a:stretch>
            <a:fillRect/>
          </a:stretch>
        </p:blipFill>
        <p:spPr>
          <a:xfrm>
            <a:off x="307460" y="3377540"/>
            <a:ext cx="5667375" cy="1162050"/>
          </a:xfrm>
          <a:prstGeom prst="rect">
            <a:avLst/>
          </a:prstGeom>
        </p:spPr>
      </p:pic>
      <p:pic>
        <p:nvPicPr>
          <p:cNvPr id="12" name="Picture 11">
            <a:extLst>
              <a:ext uri="{FF2B5EF4-FFF2-40B4-BE49-F238E27FC236}">
                <a16:creationId xmlns:a16="http://schemas.microsoft.com/office/drawing/2014/main" id="{66F6449D-30BA-44E0-B5CB-52B0DE470A81}"/>
              </a:ext>
            </a:extLst>
          </p:cNvPr>
          <p:cNvPicPr>
            <a:picLocks noChangeAspect="1"/>
          </p:cNvPicPr>
          <p:nvPr/>
        </p:nvPicPr>
        <p:blipFill>
          <a:blip r:embed="rId5"/>
          <a:stretch>
            <a:fillRect/>
          </a:stretch>
        </p:blipFill>
        <p:spPr>
          <a:xfrm>
            <a:off x="307460" y="4539590"/>
            <a:ext cx="3238500" cy="1095375"/>
          </a:xfrm>
          <a:prstGeom prst="rect">
            <a:avLst/>
          </a:prstGeom>
        </p:spPr>
      </p:pic>
      <p:cxnSp>
        <p:nvCxnSpPr>
          <p:cNvPr id="14" name="Straight Arrow Connector 13">
            <a:extLst>
              <a:ext uri="{FF2B5EF4-FFF2-40B4-BE49-F238E27FC236}">
                <a16:creationId xmlns:a16="http://schemas.microsoft.com/office/drawing/2014/main" id="{E93D0174-FDC2-4F86-A164-D3B1C0C950CE}"/>
              </a:ext>
            </a:extLst>
          </p:cNvPr>
          <p:cNvCxnSpPr/>
          <p:nvPr/>
        </p:nvCxnSpPr>
        <p:spPr>
          <a:xfrm flipV="1">
            <a:off x="639192" y="2272683"/>
            <a:ext cx="0" cy="714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48094B0-FBA6-4AAA-82AC-6F6DE35B8C6F}"/>
              </a:ext>
            </a:extLst>
          </p:cNvPr>
          <p:cNvCxnSpPr/>
          <p:nvPr/>
        </p:nvCxnSpPr>
        <p:spPr>
          <a:xfrm flipV="1">
            <a:off x="461639" y="2104008"/>
            <a:ext cx="896644" cy="1324992"/>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BC3B4F7-18FA-4C53-AAD2-0945FBF04681}"/>
              </a:ext>
            </a:extLst>
          </p:cNvPr>
          <p:cNvCxnSpPr/>
          <p:nvPr/>
        </p:nvCxnSpPr>
        <p:spPr>
          <a:xfrm flipV="1">
            <a:off x="1100831" y="2201662"/>
            <a:ext cx="648070" cy="2337928"/>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61562D6-57FC-41EC-B784-ED19BBE4C8CF}"/>
              </a:ext>
            </a:extLst>
          </p:cNvPr>
          <p:cNvSpPr/>
          <p:nvPr/>
        </p:nvSpPr>
        <p:spPr>
          <a:xfrm>
            <a:off x="2130641" y="5388746"/>
            <a:ext cx="73241" cy="97654"/>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5196C20-24F4-4C3E-982B-1703138B3050}"/>
              </a:ext>
            </a:extLst>
          </p:cNvPr>
          <p:cNvPicPr>
            <a:picLocks noChangeAspect="1"/>
          </p:cNvPicPr>
          <p:nvPr/>
        </p:nvPicPr>
        <p:blipFill>
          <a:blip r:embed="rId6"/>
          <a:stretch>
            <a:fillRect/>
          </a:stretch>
        </p:blipFill>
        <p:spPr>
          <a:xfrm>
            <a:off x="582088" y="5644490"/>
            <a:ext cx="2333625" cy="1152525"/>
          </a:xfrm>
          <a:prstGeom prst="rect">
            <a:avLst/>
          </a:prstGeom>
        </p:spPr>
      </p:pic>
      <p:pic>
        <p:nvPicPr>
          <p:cNvPr id="22" name="Content Placeholder 7">
            <a:extLst>
              <a:ext uri="{FF2B5EF4-FFF2-40B4-BE49-F238E27FC236}">
                <a16:creationId xmlns:a16="http://schemas.microsoft.com/office/drawing/2014/main" id="{1A47E154-67FB-49D4-ACA6-2B1AA58AC536}"/>
              </a:ext>
            </a:extLst>
          </p:cNvPr>
          <p:cNvPicPr>
            <a:picLocks noChangeAspect="1"/>
          </p:cNvPicPr>
          <p:nvPr/>
        </p:nvPicPr>
        <p:blipFill>
          <a:blip r:embed="rId7"/>
          <a:stretch>
            <a:fillRect/>
          </a:stretch>
        </p:blipFill>
        <p:spPr>
          <a:xfrm>
            <a:off x="4435241" y="4514923"/>
            <a:ext cx="4002464" cy="2259133"/>
          </a:xfrm>
          <a:prstGeom prst="rect">
            <a:avLst/>
          </a:prstGeom>
        </p:spPr>
      </p:pic>
    </p:spTree>
    <p:extLst>
      <p:ext uri="{BB962C8B-B14F-4D97-AF65-F5344CB8AC3E}">
        <p14:creationId xmlns:p14="http://schemas.microsoft.com/office/powerpoint/2010/main" val="335465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80">
                                          <p:stCondLst>
                                            <p:cond delay="0"/>
                                          </p:stCondLst>
                                        </p:cTn>
                                        <p:tgtEl>
                                          <p:spTgt spid="21"/>
                                        </p:tgtEl>
                                      </p:cBhvr>
                                    </p:animEffect>
                                    <p:anim calcmode="lin" valueType="num">
                                      <p:cBhvr>
                                        <p:cTn id="36"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41" dur="26">
                                          <p:stCondLst>
                                            <p:cond delay="650"/>
                                          </p:stCondLst>
                                        </p:cTn>
                                        <p:tgtEl>
                                          <p:spTgt spid="21"/>
                                        </p:tgtEl>
                                      </p:cBhvr>
                                      <p:to x="100000" y="60000"/>
                                    </p:animScale>
                                    <p:animScale>
                                      <p:cBhvr>
                                        <p:cTn id="42" dur="166" decel="50000">
                                          <p:stCondLst>
                                            <p:cond delay="676"/>
                                          </p:stCondLst>
                                        </p:cTn>
                                        <p:tgtEl>
                                          <p:spTgt spid="21"/>
                                        </p:tgtEl>
                                      </p:cBhvr>
                                      <p:to x="100000" y="100000"/>
                                    </p:animScale>
                                    <p:animScale>
                                      <p:cBhvr>
                                        <p:cTn id="43" dur="26">
                                          <p:stCondLst>
                                            <p:cond delay="1312"/>
                                          </p:stCondLst>
                                        </p:cTn>
                                        <p:tgtEl>
                                          <p:spTgt spid="21"/>
                                        </p:tgtEl>
                                      </p:cBhvr>
                                      <p:to x="100000" y="80000"/>
                                    </p:animScale>
                                    <p:animScale>
                                      <p:cBhvr>
                                        <p:cTn id="44" dur="166" decel="50000">
                                          <p:stCondLst>
                                            <p:cond delay="1338"/>
                                          </p:stCondLst>
                                        </p:cTn>
                                        <p:tgtEl>
                                          <p:spTgt spid="21"/>
                                        </p:tgtEl>
                                      </p:cBhvr>
                                      <p:to x="100000" y="100000"/>
                                    </p:animScale>
                                    <p:animScale>
                                      <p:cBhvr>
                                        <p:cTn id="45" dur="26">
                                          <p:stCondLst>
                                            <p:cond delay="1642"/>
                                          </p:stCondLst>
                                        </p:cTn>
                                        <p:tgtEl>
                                          <p:spTgt spid="21"/>
                                        </p:tgtEl>
                                      </p:cBhvr>
                                      <p:to x="100000" y="90000"/>
                                    </p:animScale>
                                    <p:animScale>
                                      <p:cBhvr>
                                        <p:cTn id="46" dur="166" decel="50000">
                                          <p:stCondLst>
                                            <p:cond delay="1668"/>
                                          </p:stCondLst>
                                        </p:cTn>
                                        <p:tgtEl>
                                          <p:spTgt spid="21"/>
                                        </p:tgtEl>
                                      </p:cBhvr>
                                      <p:to x="100000" y="100000"/>
                                    </p:animScale>
                                    <p:animScale>
                                      <p:cBhvr>
                                        <p:cTn id="47" dur="26">
                                          <p:stCondLst>
                                            <p:cond delay="1808"/>
                                          </p:stCondLst>
                                        </p:cTn>
                                        <p:tgtEl>
                                          <p:spTgt spid="21"/>
                                        </p:tgtEl>
                                      </p:cBhvr>
                                      <p:to x="100000" y="95000"/>
                                    </p:animScale>
                                    <p:animScale>
                                      <p:cBhvr>
                                        <p:cTn id="48" dur="166" decel="50000">
                                          <p:stCondLst>
                                            <p:cond delay="1834"/>
                                          </p:stCondLst>
                                        </p:cTn>
                                        <p:tgtEl>
                                          <p:spTgt spid="21"/>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8F53-C1C5-4061-8E00-6353024F8E90}"/>
              </a:ext>
            </a:extLst>
          </p:cNvPr>
          <p:cNvSpPr>
            <a:spLocks noGrp="1"/>
          </p:cNvSpPr>
          <p:nvPr>
            <p:ph type="title"/>
          </p:nvPr>
        </p:nvSpPr>
        <p:spPr>
          <a:xfrm>
            <a:off x="628650" y="1131094"/>
            <a:ext cx="7886700" cy="386789"/>
          </a:xfrm>
        </p:spPr>
        <p:txBody>
          <a:bodyPr>
            <a:normAutofit fontScale="90000"/>
          </a:bodyPr>
          <a:lstStyle/>
          <a:p>
            <a:r>
              <a:rPr lang="en-US" sz="2400" b="1" dirty="0">
                <a:solidFill>
                  <a:srgbClr val="0070C0"/>
                </a:solidFill>
                <a:latin typeface="Times New Roman" panose="02020603050405020304" pitchFamily="18" charset="0"/>
                <a:cs typeface="Times New Roman" panose="02020603050405020304" pitchFamily="18" charset="0"/>
              </a:rPr>
              <a:t>Return to Peregrine Falcon Data</a:t>
            </a:r>
          </a:p>
        </p:txBody>
      </p:sp>
      <p:pic>
        <p:nvPicPr>
          <p:cNvPr id="5" name="Content Placeholder 4">
            <a:extLst>
              <a:ext uri="{FF2B5EF4-FFF2-40B4-BE49-F238E27FC236}">
                <a16:creationId xmlns:a16="http://schemas.microsoft.com/office/drawing/2014/main" id="{61D3CA43-572A-4FE8-8A3E-38DE8214E2D2}"/>
              </a:ext>
            </a:extLst>
          </p:cNvPr>
          <p:cNvPicPr>
            <a:picLocks noGrp="1" noChangeAspect="1"/>
          </p:cNvPicPr>
          <p:nvPr>
            <p:ph idx="1"/>
          </p:nvPr>
        </p:nvPicPr>
        <p:blipFill>
          <a:blip r:embed="rId2"/>
          <a:stretch>
            <a:fillRect/>
          </a:stretch>
        </p:blipFill>
        <p:spPr>
          <a:xfrm>
            <a:off x="682720" y="1517883"/>
            <a:ext cx="1610489" cy="1685645"/>
          </a:xfrm>
          <a:prstGeom prst="rect">
            <a:avLst/>
          </a:prstGeom>
        </p:spPr>
      </p:pic>
      <p:pic>
        <p:nvPicPr>
          <p:cNvPr id="11" name="Picture 10">
            <a:extLst>
              <a:ext uri="{FF2B5EF4-FFF2-40B4-BE49-F238E27FC236}">
                <a16:creationId xmlns:a16="http://schemas.microsoft.com/office/drawing/2014/main" id="{1F6ED666-2C6B-431E-8843-7E98F1FFBFF7}"/>
              </a:ext>
            </a:extLst>
          </p:cNvPr>
          <p:cNvPicPr>
            <a:picLocks noChangeAspect="1"/>
          </p:cNvPicPr>
          <p:nvPr/>
        </p:nvPicPr>
        <p:blipFill>
          <a:blip r:embed="rId3"/>
          <a:stretch>
            <a:fillRect/>
          </a:stretch>
        </p:blipFill>
        <p:spPr>
          <a:xfrm>
            <a:off x="2812344" y="1484304"/>
            <a:ext cx="4536412" cy="2310296"/>
          </a:xfrm>
          <a:prstGeom prst="rect">
            <a:avLst/>
          </a:prstGeom>
        </p:spPr>
      </p:pic>
      <p:pic>
        <p:nvPicPr>
          <p:cNvPr id="13" name="Picture 12">
            <a:extLst>
              <a:ext uri="{FF2B5EF4-FFF2-40B4-BE49-F238E27FC236}">
                <a16:creationId xmlns:a16="http://schemas.microsoft.com/office/drawing/2014/main" id="{441B1055-8CB4-4A98-B712-D5FC5C032DE8}"/>
              </a:ext>
            </a:extLst>
          </p:cNvPr>
          <p:cNvPicPr>
            <a:picLocks noChangeAspect="1"/>
          </p:cNvPicPr>
          <p:nvPr/>
        </p:nvPicPr>
        <p:blipFill>
          <a:blip r:embed="rId4"/>
          <a:stretch>
            <a:fillRect/>
          </a:stretch>
        </p:blipFill>
        <p:spPr>
          <a:xfrm>
            <a:off x="412664" y="3594701"/>
            <a:ext cx="2792378" cy="2304819"/>
          </a:xfrm>
          <a:prstGeom prst="rect">
            <a:avLst/>
          </a:prstGeom>
        </p:spPr>
      </p:pic>
      <p:pic>
        <p:nvPicPr>
          <p:cNvPr id="15" name="Picture 14">
            <a:extLst>
              <a:ext uri="{FF2B5EF4-FFF2-40B4-BE49-F238E27FC236}">
                <a16:creationId xmlns:a16="http://schemas.microsoft.com/office/drawing/2014/main" id="{ABD29CD4-859C-4560-A218-763CEC30F196}"/>
              </a:ext>
            </a:extLst>
          </p:cNvPr>
          <p:cNvPicPr>
            <a:picLocks noChangeAspect="1"/>
          </p:cNvPicPr>
          <p:nvPr/>
        </p:nvPicPr>
        <p:blipFill>
          <a:blip r:embed="rId5"/>
          <a:stretch>
            <a:fillRect/>
          </a:stretch>
        </p:blipFill>
        <p:spPr>
          <a:xfrm>
            <a:off x="4130496" y="3954229"/>
            <a:ext cx="4036219" cy="1385888"/>
          </a:xfrm>
          <a:prstGeom prst="rect">
            <a:avLst/>
          </a:prstGeom>
        </p:spPr>
      </p:pic>
      <p:cxnSp>
        <p:nvCxnSpPr>
          <p:cNvPr id="17" name="Straight Arrow Connector 16">
            <a:extLst>
              <a:ext uri="{FF2B5EF4-FFF2-40B4-BE49-F238E27FC236}">
                <a16:creationId xmlns:a16="http://schemas.microsoft.com/office/drawing/2014/main" id="{E87BE0D6-4820-4382-8EBA-A2DC57A99BCE}"/>
              </a:ext>
            </a:extLst>
          </p:cNvPr>
          <p:cNvCxnSpPr/>
          <p:nvPr/>
        </p:nvCxnSpPr>
        <p:spPr>
          <a:xfrm flipV="1">
            <a:off x="628650" y="5280346"/>
            <a:ext cx="589851" cy="446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49C1D9-9B9E-49F2-8278-B843A05938EB}"/>
              </a:ext>
            </a:extLst>
          </p:cNvPr>
          <p:cNvCxnSpPr/>
          <p:nvPr/>
        </p:nvCxnSpPr>
        <p:spPr>
          <a:xfrm flipH="1">
            <a:off x="5209563" y="5340117"/>
            <a:ext cx="152260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8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dirty="0">
                <a:ea typeface="ＭＳ Ｐゴシック" pitchFamily="34" charset="-128"/>
              </a:rPr>
              <a:t>Prediction Intervals 1</a:t>
            </a:r>
          </a:p>
        </p:txBody>
      </p:sp>
      <p:sp>
        <p:nvSpPr>
          <p:cNvPr id="46085"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D1E2C1B8-96F7-42D5-A6C7-A5B7D58C22FD}" type="slidenum">
              <a:rPr lang="en-US" altLang="en-US" sz="1400">
                <a:solidFill>
                  <a:schemeClr val="accent1"/>
                </a:solidFill>
              </a:rPr>
              <a:pPr/>
              <a:t>20</a:t>
            </a:fld>
            <a:endParaRPr lang="en-US" altLang="en-US" sz="1400">
              <a:solidFill>
                <a:schemeClr val="accent1"/>
              </a:solidFill>
            </a:endParaRPr>
          </a:p>
        </p:txBody>
      </p:sp>
      <p:sp>
        <p:nvSpPr>
          <p:cNvPr id="1342468" name="Rectangle 4"/>
          <p:cNvSpPr>
            <a:spLocks noChangeArrowheads="1"/>
          </p:cNvSpPr>
          <p:nvPr/>
        </p:nvSpPr>
        <p:spPr bwMode="auto">
          <a:xfrm>
            <a:off x="174624" y="1381806"/>
            <a:ext cx="85883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CC99"/>
              </a:buClr>
              <a:buSzPct val="65000"/>
              <a:buFont typeface="Wingdings" pitchFamily="2" charset="2"/>
              <a:buNone/>
            </a:pPr>
            <a:r>
              <a:rPr lang="en-US" altLang="en-US" sz="2000" dirty="0"/>
              <a:t>One use of regression is for </a:t>
            </a:r>
            <a:r>
              <a:rPr lang="en-US" altLang="en-US" sz="2000" b="1" dirty="0">
                <a:solidFill>
                  <a:srgbClr val="800000"/>
                </a:solidFill>
              </a:rPr>
              <a:t>predicting</a:t>
            </a:r>
            <a:r>
              <a:rPr lang="en-US" altLang="en-US" sz="2000" dirty="0">
                <a:solidFill>
                  <a:srgbClr val="800000"/>
                </a:solidFill>
              </a:rPr>
              <a:t> </a:t>
            </a:r>
            <a:r>
              <a:rPr lang="en-US" altLang="en-US" sz="2000" dirty="0"/>
              <a:t>the value of </a:t>
            </a:r>
            <a:r>
              <a:rPr lang="en-US" altLang="en-US" sz="2000" i="1" dirty="0"/>
              <a:t>y</a:t>
            </a:r>
            <a:r>
              <a:rPr lang="en-US" altLang="en-US" sz="2000" dirty="0"/>
              <a:t> at some value of </a:t>
            </a:r>
            <a:r>
              <a:rPr lang="en-US" altLang="en-US" sz="2000" i="1" dirty="0"/>
              <a:t>x</a:t>
            </a:r>
            <a:r>
              <a:rPr lang="en-US" altLang="en-US" sz="2000" dirty="0"/>
              <a:t> within the range of data tested. Reliable predictions require statistical inference.</a:t>
            </a:r>
          </a:p>
          <a:p>
            <a:pPr>
              <a:buClr>
                <a:srgbClr val="00CC99"/>
              </a:buClr>
              <a:buSzPct val="65000"/>
              <a:buFont typeface="Wingdings" pitchFamily="2" charset="2"/>
              <a:buNone/>
            </a:pPr>
            <a:endParaRPr lang="en-US" altLang="en-US" sz="2000" dirty="0"/>
          </a:p>
          <a:p>
            <a:pPr>
              <a:buClr>
                <a:srgbClr val="00CC99"/>
              </a:buClr>
              <a:buSzPct val="65000"/>
              <a:buFont typeface="Wingdings" pitchFamily="2" charset="2"/>
              <a:buNone/>
            </a:pPr>
            <a:r>
              <a:rPr lang="en-US" altLang="en-US" sz="2000" dirty="0"/>
              <a:t>To estimate an </a:t>
            </a:r>
            <a:r>
              <a:rPr lang="en-US" altLang="en-US" sz="2000" i="1" dirty="0"/>
              <a:t>individual</a:t>
            </a:r>
            <a:r>
              <a:rPr lang="en-US" altLang="en-US" sz="2000" dirty="0"/>
              <a:t> response </a:t>
            </a:r>
            <a:r>
              <a:rPr lang="en-US" altLang="en-US" sz="2000" i="1" dirty="0"/>
              <a:t>y</a:t>
            </a:r>
            <a:r>
              <a:rPr lang="en-US" altLang="en-US" sz="2000" dirty="0"/>
              <a:t> for a given value of </a:t>
            </a:r>
            <a:r>
              <a:rPr lang="en-US" altLang="en-US" sz="2000" i="1" dirty="0"/>
              <a:t>x,</a:t>
            </a:r>
            <a:r>
              <a:rPr lang="en-US" altLang="en-US" sz="2000" dirty="0"/>
              <a:t> we use a </a:t>
            </a:r>
            <a:r>
              <a:rPr lang="en-US" altLang="en-US" sz="2000" b="1" dirty="0">
                <a:solidFill>
                  <a:srgbClr val="800000"/>
                </a:solidFill>
              </a:rPr>
              <a:t>prediction interval</a:t>
            </a:r>
            <a:r>
              <a:rPr lang="en-US" altLang="en-US" sz="2000" dirty="0"/>
              <a:t>.</a:t>
            </a:r>
            <a:endParaRPr lang="en-US" altLang="en-US" sz="2000" b="1" dirty="0">
              <a:solidFill>
                <a:srgbClr val="333399"/>
              </a:solidFill>
            </a:endParaRPr>
          </a:p>
          <a:p>
            <a:pPr>
              <a:buClr>
                <a:srgbClr val="00CC99"/>
              </a:buClr>
              <a:buSzPct val="65000"/>
              <a:buFont typeface="Wingdings" pitchFamily="2" charset="2"/>
              <a:buNone/>
            </a:pPr>
            <a:endParaRPr lang="en-US" altLang="en-US" sz="2000" b="1" dirty="0">
              <a:solidFill>
                <a:srgbClr val="333399"/>
              </a:solidFill>
            </a:endParaRPr>
          </a:p>
          <a:p>
            <a:pPr marL="0" lvl="1">
              <a:buClr>
                <a:srgbClr val="CC0000"/>
              </a:buClr>
              <a:buSzPct val="60000"/>
              <a:buFont typeface="Wingdings" pitchFamily="2" charset="2"/>
              <a:buNone/>
            </a:pPr>
            <a:r>
              <a:rPr lang="en-US" altLang="en-US" sz="2000" dirty="0"/>
              <a:t>If we randomly sampled many times, there </a:t>
            </a:r>
            <a:br>
              <a:rPr lang="en-US" altLang="en-US" sz="2000" dirty="0"/>
            </a:br>
            <a:r>
              <a:rPr lang="en-US" altLang="en-US" sz="2000" dirty="0"/>
              <a:t>would be many different values of </a:t>
            </a:r>
            <a:r>
              <a:rPr lang="en-US" altLang="en-US" sz="2000" i="1" dirty="0"/>
              <a:t>y</a:t>
            </a:r>
            <a:br>
              <a:rPr lang="en-US" altLang="en-US" sz="2000" dirty="0"/>
            </a:br>
            <a:r>
              <a:rPr lang="en-US" altLang="en-US" sz="2000" dirty="0"/>
              <a:t>obtained for a particular </a:t>
            </a:r>
            <a:r>
              <a:rPr lang="en-US" altLang="en-US" sz="2000" i="1" dirty="0"/>
              <a:t>x</a:t>
            </a:r>
            <a:r>
              <a:rPr lang="en-US" altLang="en-US" sz="2000" dirty="0"/>
              <a:t> following </a:t>
            </a:r>
            <a:br>
              <a:rPr lang="en-US" altLang="en-US" sz="2000" dirty="0"/>
            </a:br>
            <a:r>
              <a:rPr lang="en-US" altLang="en-US" sz="2000" i="1" dirty="0"/>
              <a:t>N</a:t>
            </a:r>
            <a:r>
              <a:rPr lang="en-US" altLang="en-US" sz="2000" dirty="0"/>
              <a:t>(0, </a:t>
            </a:r>
            <a:r>
              <a:rPr lang="el-GR" altLang="en-US" sz="2000" i="1" dirty="0"/>
              <a:t>σ</a:t>
            </a:r>
            <a:r>
              <a:rPr lang="en-US" altLang="en-US" sz="2000" dirty="0"/>
              <a:t>) around the mean response </a:t>
            </a:r>
            <a:r>
              <a:rPr lang="en-US" altLang="en-US" sz="2000" i="1" dirty="0"/>
              <a:t>µ</a:t>
            </a:r>
            <a:r>
              <a:rPr lang="en-US" altLang="en-US" sz="2000" baseline="-25000" dirty="0"/>
              <a:t>y</a:t>
            </a:r>
            <a:r>
              <a:rPr lang="en-US" altLang="en-US" sz="2000" dirty="0"/>
              <a:t>.</a:t>
            </a:r>
          </a:p>
        </p:txBody>
      </p:sp>
      <p:pic>
        <p:nvPicPr>
          <p:cNvPr id="46082" name="Picture 5" descr="The slide shows 3D graphical representation of regression model when conditions are met. Equation for regression line is given as, mew subscript y is equal to beta subscript zero plus beta subscript one into x. Three normal curves are drawn over X and Y plane. Regression line is shown in the X-Y plane with the equation."/>
          <p:cNvPicPr>
            <a:picLocks noChangeAspect="1" noChangeArrowheads="1"/>
          </p:cNvPicPr>
          <p:nvPr/>
        </p:nvPicPr>
        <p:blipFill rotWithShape="1">
          <a:blip r:embed="rId3">
            <a:extLst>
              <a:ext uri="{28A0092B-C50C-407E-A947-70E740481C1C}">
                <a14:useLocalDpi xmlns:a14="http://schemas.microsoft.com/office/drawing/2010/main" val="0"/>
              </a:ext>
            </a:extLst>
          </a:blip>
          <a:srcRect t="-193" b="12460"/>
          <a:stretch/>
        </p:blipFill>
        <p:spPr bwMode="auto">
          <a:xfrm>
            <a:off x="4563291" y="4056698"/>
            <a:ext cx="4580709" cy="181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246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24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a:cs typeface="ＭＳ Ｐゴシック"/>
              </a:rPr>
              <a:t>Prediction Intervals 2</a:t>
            </a:r>
            <a:endParaRPr lang="en-US" dirty="0"/>
          </a:p>
        </p:txBody>
      </p:sp>
      <p:sp>
        <p:nvSpPr>
          <p:cNvPr id="47112"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D9665069-25EF-4A8A-A8E9-3B8CEFC72581}" type="slidenum">
              <a:rPr lang="en-US" altLang="en-US" sz="1400">
                <a:solidFill>
                  <a:schemeClr val="accent1"/>
                </a:solidFill>
              </a:rPr>
              <a:pPr/>
              <a:t>21</a:t>
            </a:fld>
            <a:endParaRPr lang="en-US" altLang="en-US" sz="1400">
              <a:solidFill>
                <a:schemeClr val="accent1"/>
              </a:solidFill>
            </a:endParaRPr>
          </a:p>
        </p:txBody>
      </p:sp>
      <mc:AlternateContent xmlns:mc="http://schemas.openxmlformats.org/markup-compatibility/2006">
        <mc:Choice xmlns:a14="http://schemas.microsoft.com/office/drawing/2010/main" Requires="a14">
          <p:sp>
            <p:nvSpPr>
              <p:cNvPr id="47106" name="Rectangle 4"/>
              <p:cNvSpPr>
                <a:spLocks noGrp="1" noChangeArrowheads="1"/>
              </p:cNvSpPr>
              <p:nvPr>
                <p:ph type="body" sz="half" idx="4294967295"/>
              </p:nvPr>
            </p:nvSpPr>
            <p:spPr>
              <a:xfrm>
                <a:off x="174625" y="1001713"/>
                <a:ext cx="7772400" cy="2260600"/>
              </a:xfrm>
              <a:solidFill>
                <a:srgbClr val="EEEFD6"/>
              </a:solidFill>
            </p:spPr>
            <p:txBody>
              <a:bodyPr/>
              <a:lstStyle/>
              <a:p>
                <a:pPr marL="0" indent="0">
                  <a:spcBef>
                    <a:spcPct val="0"/>
                  </a:spcBef>
                  <a:spcAft>
                    <a:spcPts val="2000"/>
                  </a:spcAft>
                  <a:buFont typeface="Wingdings" pitchFamily="2" charset="2"/>
                  <a:buNone/>
                </a:pPr>
                <a:r>
                  <a:rPr lang="en-US" altLang="en-US" dirty="0">
                    <a:solidFill>
                      <a:schemeClr val="tx1"/>
                    </a:solidFill>
                    <a:ea typeface="ＭＳ Ｐゴシック" pitchFamily="34" charset="-128"/>
                  </a:rPr>
                  <a:t>The </a:t>
                </a:r>
                <a:r>
                  <a:rPr lang="en-US" altLang="en-US" b="1" dirty="0">
                    <a:solidFill>
                      <a:srgbClr val="800000"/>
                    </a:solidFill>
                    <a:ea typeface="ＭＳ Ｐゴシック" pitchFamily="34" charset="-128"/>
                  </a:rPr>
                  <a:t>level </a:t>
                </a:r>
                <a:r>
                  <a:rPr lang="en-US" altLang="en-US" b="1" i="1" dirty="0">
                    <a:solidFill>
                      <a:srgbClr val="800000"/>
                    </a:solidFill>
                    <a:ea typeface="ＭＳ Ｐゴシック" pitchFamily="34" charset="-128"/>
                  </a:rPr>
                  <a:t>C </a:t>
                </a:r>
                <a:r>
                  <a:rPr lang="en-US" altLang="en-US" b="1" dirty="0">
                    <a:solidFill>
                      <a:srgbClr val="800000"/>
                    </a:solidFill>
                    <a:ea typeface="ＭＳ Ｐゴシック" pitchFamily="34" charset="-128"/>
                  </a:rPr>
                  <a:t>prediction interval for a single observation</a:t>
                </a:r>
                <a:r>
                  <a:rPr lang="en-US" altLang="en-US" dirty="0">
                    <a:solidFill>
                      <a:srgbClr val="800000"/>
                    </a:solidFill>
                    <a:ea typeface="ＭＳ Ｐゴシック" pitchFamily="34" charset="-128"/>
                  </a:rPr>
                  <a:t> </a:t>
                </a:r>
                <a:r>
                  <a:rPr lang="en-US" altLang="en-US" dirty="0">
                    <a:solidFill>
                      <a:srgbClr val="000000"/>
                    </a:solidFill>
                    <a:ea typeface="ＭＳ Ｐゴシック" pitchFamily="34" charset="-128"/>
                  </a:rPr>
                  <a:t>on </a:t>
                </a:r>
                <a:r>
                  <a:rPr lang="en-US" altLang="en-US" i="1" dirty="0">
                    <a:solidFill>
                      <a:srgbClr val="000000"/>
                    </a:solidFill>
                    <a:ea typeface="ＭＳ Ｐゴシック" pitchFamily="34" charset="-128"/>
                  </a:rPr>
                  <a:t>y</a:t>
                </a:r>
                <a:r>
                  <a:rPr lang="en-US" altLang="en-US" dirty="0">
                    <a:solidFill>
                      <a:srgbClr val="000000"/>
                    </a:solidFill>
                    <a:ea typeface="ＭＳ Ｐゴシック" pitchFamily="34" charset="-128"/>
                  </a:rPr>
                  <a:t> when </a:t>
                </a:r>
                <a:r>
                  <a:rPr lang="en-US" altLang="en-US" i="1" dirty="0">
                    <a:solidFill>
                      <a:srgbClr val="000000"/>
                    </a:solidFill>
                    <a:ea typeface="ＭＳ Ｐゴシック" pitchFamily="34" charset="-128"/>
                  </a:rPr>
                  <a:t>x</a:t>
                </a:r>
                <a:r>
                  <a:rPr lang="en-US" altLang="en-US" dirty="0">
                    <a:solidFill>
                      <a:srgbClr val="000000"/>
                    </a:solidFill>
                    <a:ea typeface="ＭＳ Ｐゴシック" pitchFamily="34" charset="-128"/>
                  </a:rPr>
                  <a:t> takes the value </a:t>
                </a:r>
                <a:r>
                  <a:rPr lang="en-US" altLang="en-US" i="1" dirty="0">
                    <a:solidFill>
                      <a:srgbClr val="000000"/>
                    </a:solidFill>
                    <a:ea typeface="ＭＳ Ｐゴシック" pitchFamily="34" charset="-128"/>
                  </a:rPr>
                  <a:t>x</a:t>
                </a:r>
                <a:r>
                  <a:rPr lang="en-US" altLang="en-US" dirty="0">
                    <a:solidFill>
                      <a:srgbClr val="000000"/>
                    </a:solidFill>
                    <a:ea typeface="ＭＳ Ｐゴシック" pitchFamily="34" charset="-128"/>
                  </a:rPr>
                  <a:t>* is</a:t>
                </a:r>
              </a:p>
              <a:p>
                <a:pPr marL="0" indent="0">
                  <a:spcBef>
                    <a:spcPct val="0"/>
                  </a:spcBef>
                  <a:spcAft>
                    <a:spcPts val="2000"/>
                  </a:spcAft>
                  <a:buFont typeface="Wingdings" pitchFamily="2" charset="2"/>
                  <a:buNone/>
                </a:pPr>
                <a14:m>
                  <m:oMathPara xmlns:m="http://schemas.openxmlformats.org/officeDocument/2006/math">
                    <m:oMathParaPr>
                      <m:jc m:val="centerGroup"/>
                    </m:oMathParaPr>
                    <m:oMath xmlns:m="http://schemas.openxmlformats.org/officeDocument/2006/math">
                      <m:acc>
                        <m:accPr>
                          <m:chr m:val="̂"/>
                          <m:ctrlPr>
                            <a:rPr lang="en-US" altLang="en-US" i="1" smtClean="0">
                              <a:solidFill>
                                <a:srgbClr val="000000"/>
                              </a:solidFill>
                              <a:latin typeface="Cambria Math" panose="02040503050406030204" pitchFamily="18" charset="0"/>
                              <a:ea typeface="ＭＳ Ｐゴシック" pitchFamily="34" charset="-128"/>
                            </a:rPr>
                          </m:ctrlPr>
                        </m:accPr>
                        <m:e>
                          <m:r>
                            <a:rPr lang="en-US" altLang="en-US" b="0" i="1" smtClean="0">
                              <a:solidFill>
                                <a:srgbClr val="000000"/>
                              </a:solidFill>
                              <a:latin typeface="Cambria Math" panose="02040503050406030204" pitchFamily="18" charset="0"/>
                              <a:ea typeface="ＭＳ Ｐゴシック" pitchFamily="34" charset="-128"/>
                            </a:rPr>
                            <m:t>𝑦</m:t>
                          </m:r>
                        </m:e>
                      </m:acc>
                      <m:r>
                        <a:rPr lang="en-US" altLang="en-US" i="1" smtClean="0">
                          <a:solidFill>
                            <a:srgbClr val="000000"/>
                          </a:solidFill>
                          <a:latin typeface="Cambria Math" panose="02040503050406030204" pitchFamily="18" charset="0"/>
                          <a:ea typeface="Cambria Math" panose="02040503050406030204" pitchFamily="18" charset="0"/>
                        </a:rPr>
                        <m:t>±</m:t>
                      </m:r>
                      <m:sSup>
                        <m:sSupPr>
                          <m:ctrlPr>
                            <a:rPr lang="en-US" altLang="en-US" i="1" smtClean="0">
                              <a:solidFill>
                                <a:srgbClr val="000000"/>
                              </a:solidFill>
                              <a:latin typeface="Cambria Math" panose="02040503050406030204" pitchFamily="18" charset="0"/>
                              <a:ea typeface="Cambria Math" panose="02040503050406030204" pitchFamily="18" charset="0"/>
                            </a:rPr>
                          </m:ctrlPr>
                        </m:sSupPr>
                        <m:e>
                          <m:r>
                            <a:rPr lang="en-US" altLang="en-US" b="0" i="1" smtClean="0">
                              <a:solidFill>
                                <a:srgbClr val="000000"/>
                              </a:solidFill>
                              <a:latin typeface="Cambria Math" panose="02040503050406030204" pitchFamily="18" charset="0"/>
                              <a:ea typeface="Cambria Math" panose="02040503050406030204" pitchFamily="18" charset="0"/>
                            </a:rPr>
                            <m:t>𝑡</m:t>
                          </m:r>
                        </m:e>
                        <m:sup>
                          <m:r>
                            <a:rPr lang="en-US" altLang="en-US" b="0" i="1" smtClean="0">
                              <a:solidFill>
                                <a:srgbClr val="000000"/>
                              </a:solidFill>
                              <a:latin typeface="Cambria Math" panose="02040503050406030204" pitchFamily="18" charset="0"/>
                              <a:ea typeface="Cambria Math" panose="02040503050406030204" pitchFamily="18" charset="0"/>
                            </a:rPr>
                            <m:t>∗</m:t>
                          </m:r>
                        </m:sup>
                      </m:sSup>
                      <m:sSub>
                        <m:sSubPr>
                          <m:ctrlPr>
                            <a:rPr lang="en-US" altLang="en-US" i="1" smtClean="0">
                              <a:solidFill>
                                <a:srgbClr val="000000"/>
                              </a:solidFill>
                              <a:latin typeface="Cambria Math" panose="02040503050406030204" pitchFamily="18" charset="0"/>
                              <a:ea typeface="Cambria Math" panose="02040503050406030204" pitchFamily="18" charset="0"/>
                            </a:rPr>
                          </m:ctrlPr>
                        </m:sSubPr>
                        <m:e>
                          <m:r>
                            <a:rPr lang="en-US" altLang="en-US" b="0" i="1" smtClean="0">
                              <a:solidFill>
                                <a:srgbClr val="000000"/>
                              </a:solidFill>
                              <a:latin typeface="Cambria Math" panose="02040503050406030204" pitchFamily="18" charset="0"/>
                              <a:ea typeface="Cambria Math" panose="02040503050406030204" pitchFamily="18" charset="0"/>
                            </a:rPr>
                            <m:t>𝑆</m:t>
                          </m:r>
                        </m:e>
                        <m:sub>
                          <m:acc>
                            <m:accPr>
                              <m:chr m:val="̂"/>
                              <m:ctrlPr>
                                <a:rPr lang="en-US" altLang="en-US" i="1" smtClean="0">
                                  <a:solidFill>
                                    <a:srgbClr val="000000"/>
                                  </a:solidFill>
                                  <a:latin typeface="Cambria Math" panose="02040503050406030204" pitchFamily="18" charset="0"/>
                                  <a:ea typeface="Cambria Math" panose="02040503050406030204" pitchFamily="18" charset="0"/>
                                </a:rPr>
                              </m:ctrlPr>
                            </m:accPr>
                            <m:e>
                              <m:r>
                                <a:rPr lang="en-US" altLang="en-US" b="0" i="1" smtClean="0">
                                  <a:solidFill>
                                    <a:srgbClr val="000000"/>
                                  </a:solidFill>
                                  <a:latin typeface="Cambria Math" panose="02040503050406030204" pitchFamily="18" charset="0"/>
                                  <a:ea typeface="Cambria Math" panose="02040503050406030204" pitchFamily="18" charset="0"/>
                                </a:rPr>
                                <m:t>𝑦</m:t>
                              </m:r>
                            </m:e>
                          </m:acc>
                        </m:sub>
                      </m:sSub>
                    </m:oMath>
                  </m:oMathPara>
                </a14:m>
                <a:endParaRPr lang="en-US" altLang="en-US" dirty="0">
                  <a:solidFill>
                    <a:srgbClr val="000000"/>
                  </a:solidFill>
                  <a:ea typeface="ＭＳ Ｐゴシック" pitchFamily="34" charset="-128"/>
                </a:endParaRPr>
              </a:p>
              <a:p>
                <a:pPr marL="0" indent="0">
                  <a:spcBef>
                    <a:spcPct val="0"/>
                  </a:spcBef>
                  <a:spcAft>
                    <a:spcPts val="2000"/>
                  </a:spcAft>
                  <a:buNone/>
                </a:pPr>
                <a:r>
                  <a:rPr lang="en-US" altLang="en-US" i="1" dirty="0">
                    <a:solidFill>
                      <a:schemeClr val="tx1"/>
                    </a:solidFill>
                  </a:rPr>
                  <a:t>t</a:t>
                </a:r>
                <a:r>
                  <a:rPr lang="en-US" altLang="en-US" dirty="0">
                    <a:solidFill>
                      <a:schemeClr val="tx1"/>
                    </a:solidFill>
                  </a:rPr>
                  <a:t>* is the critical value for </a:t>
                </a:r>
                <a:r>
                  <a:rPr lang="en-US" altLang="en-US" dirty="0">
                    <a:solidFill>
                      <a:srgbClr val="000000"/>
                    </a:solidFill>
                  </a:rPr>
                  <a:t>the </a:t>
                </a:r>
                <a:r>
                  <a:rPr lang="en-US" altLang="en-US" b="1" i="1" dirty="0">
                    <a:solidFill>
                      <a:srgbClr val="000000"/>
                    </a:solidFill>
                  </a:rPr>
                  <a:t>t</a:t>
                </a:r>
                <a:r>
                  <a:rPr lang="en-US" altLang="en-US" b="1" dirty="0">
                    <a:solidFill>
                      <a:srgbClr val="000000"/>
                    </a:solidFill>
                  </a:rPr>
                  <a:t> (</a:t>
                </a:r>
                <a:r>
                  <a:rPr lang="en-US" altLang="en-US" b="1" i="1" dirty="0">
                    <a:solidFill>
                      <a:srgbClr val="000000"/>
                    </a:solidFill>
                  </a:rPr>
                  <a:t>n</a:t>
                </a:r>
                <a:r>
                  <a:rPr lang="en-US" altLang="en-US" b="1" dirty="0">
                    <a:solidFill>
                      <a:srgbClr val="000000"/>
                    </a:solidFill>
                  </a:rPr>
                  <a:t> – 2)</a:t>
                </a:r>
                <a:r>
                  <a:rPr lang="en-US" altLang="en-US" dirty="0">
                    <a:solidFill>
                      <a:srgbClr val="000000"/>
                    </a:solidFill>
                  </a:rPr>
                  <a:t> distribution </a:t>
                </a:r>
                <a:r>
                  <a:rPr lang="en-US" altLang="en-US" dirty="0">
                    <a:solidFill>
                      <a:schemeClr val="tx1"/>
                    </a:solidFill>
                  </a:rPr>
                  <a:t>with area C between –</a:t>
                </a:r>
                <a:r>
                  <a:rPr lang="en-US" altLang="en-US" i="1" dirty="0">
                    <a:solidFill>
                      <a:schemeClr val="tx1"/>
                    </a:solidFill>
                  </a:rPr>
                  <a:t>t</a:t>
                </a:r>
                <a:r>
                  <a:rPr lang="en-US" altLang="en-US" dirty="0">
                    <a:solidFill>
                      <a:schemeClr val="tx1"/>
                    </a:solidFill>
                  </a:rPr>
                  <a:t>* and +</a:t>
                </a:r>
                <a:r>
                  <a:rPr lang="en-US" altLang="en-US" i="1" dirty="0">
                    <a:solidFill>
                      <a:schemeClr val="tx1"/>
                    </a:solidFill>
                  </a:rPr>
                  <a:t>t</a:t>
                </a:r>
                <a:r>
                  <a:rPr lang="en-US" altLang="en-US" dirty="0">
                    <a:solidFill>
                      <a:schemeClr val="tx1"/>
                    </a:solidFill>
                  </a:rPr>
                  <a:t>*.</a:t>
                </a:r>
                <a:endParaRPr lang="en-US" altLang="en-US" sz="1200" dirty="0">
                  <a:solidFill>
                    <a:srgbClr val="000000"/>
                  </a:solidFill>
                  <a:ea typeface="ＭＳ Ｐゴシック" pitchFamily="34" charset="-128"/>
                </a:endParaRPr>
              </a:p>
            </p:txBody>
          </p:sp>
        </mc:Choice>
        <mc:Fallback>
          <p:sp>
            <p:nvSpPr>
              <p:cNvPr id="47106" name="Rectangle 4"/>
              <p:cNvSpPr>
                <a:spLocks noGrp="1" noRot="1" noChangeAspect="1" noMove="1" noResize="1" noEditPoints="1" noAdjustHandles="1" noChangeArrowheads="1" noChangeShapeType="1" noTextEdit="1"/>
              </p:cNvSpPr>
              <p:nvPr>
                <p:ph type="body" sz="half" idx="4294967295"/>
              </p:nvPr>
            </p:nvSpPr>
            <p:spPr>
              <a:xfrm>
                <a:off x="174625" y="1001713"/>
                <a:ext cx="7772400" cy="2260600"/>
              </a:xfrm>
              <a:blipFill>
                <a:blip r:embed="rId3"/>
                <a:stretch>
                  <a:fillRect l="-863" t="-1078"/>
                </a:stretch>
              </a:blipFill>
            </p:spPr>
            <p:txBody>
              <a:bodyPr/>
              <a:lstStyle/>
              <a:p>
                <a:r>
                  <a:rPr lang="en-US">
                    <a:noFill/>
                  </a:rPr>
                  <a:t> </a:t>
                </a:r>
              </a:p>
            </p:txBody>
          </p:sp>
        </mc:Fallback>
      </mc:AlternateContent>
      <p:sp>
        <p:nvSpPr>
          <p:cNvPr id="1343493" name="Text Box 5"/>
          <p:cNvSpPr txBox="1">
            <a:spLocks noChangeArrowheads="1"/>
          </p:cNvSpPr>
          <p:nvPr/>
        </p:nvSpPr>
        <p:spPr bwMode="auto">
          <a:xfrm>
            <a:off x="174625" y="3303588"/>
            <a:ext cx="3886200"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spcAft>
                <a:spcPts val="600"/>
              </a:spcAft>
            </a:pPr>
            <a:r>
              <a:rPr lang="en-US" altLang="en-US" dirty="0">
                <a:solidFill>
                  <a:schemeClr val="tx1"/>
                </a:solidFill>
              </a:rPr>
              <a:t>The prediction interval accounts for error in estimating </a:t>
            </a:r>
            <a:r>
              <a:rPr lang="el-GR" altLang="en-US" i="1" dirty="0">
                <a:solidFill>
                  <a:schemeClr val="tx1"/>
                </a:solidFill>
              </a:rPr>
              <a:t>β</a:t>
            </a:r>
            <a:r>
              <a:rPr lang="en-US" altLang="en-US" baseline="-25000" dirty="0">
                <a:solidFill>
                  <a:schemeClr val="tx1"/>
                </a:solidFill>
              </a:rPr>
              <a:t>0 </a:t>
            </a:r>
            <a:r>
              <a:rPr lang="en-US" altLang="en-US" dirty="0">
                <a:solidFill>
                  <a:schemeClr val="tx1"/>
                </a:solidFill>
              </a:rPr>
              <a:t>and </a:t>
            </a:r>
            <a:r>
              <a:rPr lang="el-GR" altLang="en-US" i="1" dirty="0">
                <a:solidFill>
                  <a:schemeClr val="tx1"/>
                </a:solidFill>
              </a:rPr>
              <a:t>β</a:t>
            </a:r>
            <a:r>
              <a:rPr lang="en-US" altLang="en-US" baseline="-25000" dirty="0">
                <a:solidFill>
                  <a:schemeClr val="tx1"/>
                </a:solidFill>
              </a:rPr>
              <a:t>1</a:t>
            </a:r>
            <a:r>
              <a:rPr lang="en-US" altLang="en-US" dirty="0">
                <a:solidFill>
                  <a:schemeClr val="tx1"/>
                </a:solidFill>
              </a:rPr>
              <a:t> as well as uncertainty about the value of </a:t>
            </a:r>
            <a:r>
              <a:rPr lang="en-US" altLang="en-US" i="1" dirty="0">
                <a:solidFill>
                  <a:schemeClr val="tx1"/>
                </a:solidFill>
              </a:rPr>
              <a:t>y </a:t>
            </a:r>
            <a:r>
              <a:rPr lang="en-US" altLang="en-US" dirty="0">
                <a:solidFill>
                  <a:schemeClr val="tx1"/>
                </a:solidFill>
              </a:rPr>
              <a:t>being predicted.</a:t>
            </a:r>
          </a:p>
          <a:p>
            <a:pPr eaLnBrk="1" hangingPunct="1"/>
            <a:r>
              <a:rPr lang="en-US" altLang="en-US" dirty="0">
                <a:solidFill>
                  <a:schemeClr val="tx1"/>
                </a:solidFill>
              </a:rPr>
              <a:t>Graphically, the series of prediction intervals is shown as a continuous curve on either side of </a:t>
            </a:r>
            <a:r>
              <a:rPr lang="en-US" altLang="en-US" i="1" dirty="0">
                <a:solidFill>
                  <a:schemeClr val="tx1"/>
                </a:solidFill>
              </a:rPr>
              <a:t>ŷ</a:t>
            </a:r>
            <a:r>
              <a:rPr lang="en-US" altLang="en-US" dirty="0">
                <a:solidFill>
                  <a:schemeClr val="tx1"/>
                </a:solidFill>
              </a:rPr>
              <a:t>. These prediction intervals are wider than the corresponding confidence intervals for </a:t>
            </a:r>
            <a:r>
              <a:rPr lang="el-GR" altLang="en-US" i="1" dirty="0">
                <a:solidFill>
                  <a:schemeClr val="tx1"/>
                </a:solidFill>
              </a:rPr>
              <a:t>μ</a:t>
            </a:r>
            <a:r>
              <a:rPr lang="en-US" altLang="en-US" i="1" baseline="-25000" dirty="0">
                <a:solidFill>
                  <a:schemeClr val="tx1"/>
                </a:solidFill>
              </a:rPr>
              <a:t>y </a:t>
            </a:r>
            <a:r>
              <a:rPr lang="en-US" altLang="en-US" i="1" dirty="0">
                <a:solidFill>
                  <a:schemeClr val="tx1"/>
                </a:solidFill>
              </a:rPr>
              <a:t>.</a:t>
            </a:r>
          </a:p>
        </p:txBody>
      </p:sp>
      <p:pic>
        <p:nvPicPr>
          <p:cNvPr id="1343498" name="Picture 10" descr="The image on the slide displays a scatter plot. “LOGMPH” is labelled on the X-axis, ranging from 2.4 to 4.0 in a successive interval of 0.2 each and “MPG” on the Y-axis, ranging from 12 to 26 in a successive interval of 2.&#10;In the scatter plot dots are plotted showing positive association between the explanatory variable and response variable. The scatter plot has strong positive linear correlation between the variables. In the scatter plot regression line is shown along with the confidence interval.        &#10;"/>
          <p:cNvPicPr>
            <a:picLocks noChangeAspect="1" noChangeArrowheads="1"/>
          </p:cNvPicPr>
          <p:nvPr/>
        </p:nvPicPr>
        <p:blipFill rotWithShape="1">
          <a:blip r:embed="rId4">
            <a:clrChange>
              <a:clrFrom>
                <a:srgbClr val="3357AB"/>
              </a:clrFrom>
              <a:clrTo>
                <a:srgbClr val="3357AB">
                  <a:alpha val="0"/>
                </a:srgbClr>
              </a:clrTo>
            </a:clrChange>
            <a:extLst>
              <a:ext uri="{28A0092B-C50C-407E-A947-70E740481C1C}">
                <a14:useLocalDpi xmlns:a14="http://schemas.microsoft.com/office/drawing/2010/main" val="0"/>
              </a:ext>
            </a:extLst>
          </a:blip>
          <a:srcRect t="29" b="8939"/>
          <a:stretch/>
        </p:blipFill>
        <p:spPr bwMode="auto">
          <a:xfrm>
            <a:off x="4267200" y="3835468"/>
            <a:ext cx="4495800" cy="2490652"/>
          </a:xfrm>
          <a:prstGeom prst="rect">
            <a:avLst/>
          </a:prstGeom>
          <a:solidFill>
            <a:srgbClr val="66FF33"/>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34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3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4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625" y="154305"/>
            <a:ext cx="7772400" cy="1143000"/>
          </a:xfrm>
        </p:spPr>
        <p:txBody>
          <a:bodyPr/>
          <a:lstStyle/>
          <a:p>
            <a:r>
              <a:rPr lang="en-US" dirty="0">
                <a:ea typeface="ＭＳ Ｐゴシック"/>
                <a:cs typeface="ＭＳ Ｐゴシック"/>
              </a:rPr>
              <a:t>Calculations for Regression Inference 2</a:t>
            </a:r>
            <a:endParaRPr lang="en-US" dirty="0"/>
          </a:p>
        </p:txBody>
      </p:sp>
      <p:sp>
        <p:nvSpPr>
          <p:cNvPr id="53254" name="Slide Number Placeholder 1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fld id="{9384868B-372B-4087-8AB5-AC78F508C1B9}" type="slidenum">
              <a:rPr lang="en-US" altLang="en-US" sz="1400">
                <a:solidFill>
                  <a:schemeClr val="accent1"/>
                </a:solidFill>
              </a:rPr>
              <a:pPr/>
              <a:t>22</a:t>
            </a:fld>
            <a:endParaRPr lang="en-US" altLang="en-US" sz="1400">
              <a:solidFill>
                <a:schemeClr val="accent1"/>
              </a:solidFill>
            </a:endParaRPr>
          </a:p>
        </p:txBody>
      </p:sp>
      <mc:AlternateContent xmlns:mc="http://schemas.openxmlformats.org/markup-compatibility/2006">
        <mc:Choice xmlns:a14="http://schemas.microsoft.com/office/drawing/2010/main" Requires="a14">
          <p:sp>
            <p:nvSpPr>
              <p:cNvPr id="53250" name="Rectangle 2" descr="&quot;To estimate mean responses or predict future responses, we calculate the following standard errors.&#10;The standard error of the estimate of the mean response mew y is&#10;Standard error subscript mew cap = s multiplied by square root of (one divided by n) plus (whole square of x star minus X bar divided by summation of whole square of x minus x bar)&#10;The standard error for predicting an individual response y is&#10;Standard error subscript mew cap = s multiplied by square root of one plus one divided by n plus (whole square of x star minus X bar divided by summation of whole square of x minus x bar).&#10;&quot;"/>
              <p:cNvSpPr>
                <a:spLocks noGrp="1" noChangeArrowheads="1"/>
              </p:cNvSpPr>
              <p:nvPr>
                <p:ph type="body" sz="half" idx="4294967295"/>
              </p:nvPr>
            </p:nvSpPr>
            <p:spPr>
              <a:xfrm>
                <a:off x="533400" y="1535704"/>
                <a:ext cx="8229600" cy="4927554"/>
              </a:xfrm>
            </p:spPr>
            <p:txBody>
              <a:bodyPr/>
              <a:lstStyle/>
              <a:p>
                <a:pPr marL="0" indent="0" eaLnBrk="1" hangingPunct="1">
                  <a:buFont typeface="Wingdings" pitchFamily="2" charset="2"/>
                  <a:buNone/>
                </a:pPr>
                <a:r>
                  <a:rPr lang="en-US" altLang="en-US" dirty="0">
                    <a:solidFill>
                      <a:schemeClr val="tx1"/>
                    </a:solidFill>
                    <a:ea typeface="ＭＳ Ｐゴシック" pitchFamily="34" charset="-128"/>
                  </a:rPr>
                  <a:t>To estimate mean responses or predict future responses, we calculate the following standard errors.</a:t>
                </a:r>
                <a:endParaRPr lang="en-US" altLang="en-US" sz="1400" dirty="0">
                  <a:ea typeface="ＭＳ Ｐゴシック" pitchFamily="34" charset="-128"/>
                </a:endParaRPr>
              </a:p>
              <a:p>
                <a:pPr marL="0" indent="0" eaLnBrk="1" hangingPunct="1">
                  <a:lnSpc>
                    <a:spcPct val="130000"/>
                  </a:lnSpc>
                  <a:buFont typeface="Wingdings" pitchFamily="2" charset="2"/>
                  <a:buNone/>
                </a:pPr>
                <a:r>
                  <a:rPr lang="en-US" altLang="en-US" b="1" dirty="0">
                    <a:solidFill>
                      <a:srgbClr val="800000"/>
                    </a:solidFill>
                    <a:ea typeface="ＭＳ Ｐゴシック" pitchFamily="34" charset="-128"/>
                  </a:rPr>
                  <a:t>The standard error of the estimate of the mean response </a:t>
                </a:r>
                <a:r>
                  <a:rPr lang="en-US" altLang="en-US" b="1" i="1" dirty="0">
                    <a:solidFill>
                      <a:srgbClr val="800000"/>
                    </a:solidFill>
                    <a:ea typeface="ＭＳ Ｐゴシック" pitchFamily="34" charset="-128"/>
                  </a:rPr>
                  <a:t>µ</a:t>
                </a:r>
                <a:r>
                  <a:rPr lang="en-US" altLang="en-US" b="1" i="1" baseline="-25000" dirty="0">
                    <a:solidFill>
                      <a:srgbClr val="800000"/>
                    </a:solidFill>
                    <a:ea typeface="ＭＳ Ｐゴシック" pitchFamily="34" charset="-128"/>
                  </a:rPr>
                  <a:t>y</a:t>
                </a:r>
                <a:r>
                  <a:rPr lang="en-US" altLang="en-US" b="1" dirty="0">
                    <a:solidFill>
                      <a:srgbClr val="800000"/>
                    </a:solidFill>
                    <a:ea typeface="ＭＳ Ｐゴシック" pitchFamily="34" charset="-128"/>
                  </a:rPr>
                  <a:t> is</a:t>
                </a:r>
              </a:p>
              <a:p>
                <a:pPr marL="0" indent="0" eaLnBrk="1" hangingPunct="1">
                  <a:lnSpc>
                    <a:spcPct val="130000"/>
                  </a:lnSpc>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altLang="en-US" sz="2400" b="0" i="1" smtClean="0">
                              <a:solidFill>
                                <a:schemeClr val="tx1"/>
                              </a:solidFill>
                              <a:latin typeface="Cambria Math" panose="02040503050406030204" pitchFamily="18" charset="0"/>
                              <a:ea typeface="ＭＳ Ｐゴシック" pitchFamily="34" charset="-128"/>
                            </a:rPr>
                          </m:ctrlPr>
                        </m:sSubPr>
                        <m:e>
                          <m:r>
                            <a:rPr lang="en-US" altLang="en-US" sz="2400" b="0" i="1" smtClean="0">
                              <a:solidFill>
                                <a:schemeClr val="tx1"/>
                              </a:solidFill>
                              <a:latin typeface="Cambria Math"/>
                              <a:ea typeface="ＭＳ Ｐゴシック" pitchFamily="34" charset="-128"/>
                            </a:rPr>
                            <m:t>𝑆</m:t>
                          </m:r>
                        </m:e>
                        <m:sub>
                          <m:acc>
                            <m:accPr>
                              <m:chr m:val="̂"/>
                              <m:ctrlPr>
                                <a:rPr lang="en-US" altLang="en-US" sz="2400" b="0" i="1" smtClean="0">
                                  <a:solidFill>
                                    <a:schemeClr val="tx1"/>
                                  </a:solidFill>
                                  <a:latin typeface="Cambria Math" panose="02040503050406030204" pitchFamily="18" charset="0"/>
                                  <a:ea typeface="ＭＳ Ｐゴシック" pitchFamily="34" charset="-128"/>
                                </a:rPr>
                              </m:ctrlPr>
                            </m:accPr>
                            <m:e>
                              <m:r>
                                <a:rPr lang="en-US" altLang="en-US" sz="2400" b="0" i="1" smtClean="0">
                                  <a:solidFill>
                                    <a:schemeClr val="tx1"/>
                                  </a:solidFill>
                                  <a:latin typeface="Cambria Math"/>
                                  <a:ea typeface="Cambria Math"/>
                                </a:rPr>
                                <m:t>𝜇</m:t>
                              </m:r>
                            </m:e>
                          </m:acc>
                        </m:sub>
                      </m:sSub>
                      <m:r>
                        <a:rPr lang="en-US" altLang="en-US" sz="2400" b="0" i="0" smtClean="0">
                          <a:solidFill>
                            <a:schemeClr val="tx1"/>
                          </a:solidFill>
                          <a:latin typeface="Cambria Math"/>
                          <a:ea typeface="ＭＳ Ｐゴシック" pitchFamily="34" charset="-128"/>
                        </a:rPr>
                        <m:t>=</m:t>
                      </m:r>
                      <m:r>
                        <a:rPr lang="en-US" altLang="en-US" sz="2400" b="0" i="1" smtClean="0">
                          <a:solidFill>
                            <a:schemeClr val="tx1"/>
                          </a:solidFill>
                          <a:latin typeface="Cambria Math"/>
                          <a:ea typeface="ＭＳ Ｐゴシック" pitchFamily="34" charset="-128"/>
                        </a:rPr>
                        <m:t>𝑠</m:t>
                      </m:r>
                      <m:r>
                        <a:rPr lang="en-US" altLang="en-US" sz="2400" b="0" i="1" smtClean="0">
                          <a:solidFill>
                            <a:schemeClr val="tx1"/>
                          </a:solidFill>
                          <a:latin typeface="Cambria Math"/>
                          <a:ea typeface="ＭＳ Ｐゴシック" pitchFamily="34" charset="-128"/>
                        </a:rPr>
                        <m:t> </m:t>
                      </m:r>
                      <m:rad>
                        <m:radPr>
                          <m:degHide m:val="on"/>
                          <m:ctrlPr>
                            <a:rPr lang="en-US" altLang="en-US" sz="2400" b="0" i="1" smtClean="0">
                              <a:solidFill>
                                <a:schemeClr val="tx1"/>
                              </a:solidFill>
                              <a:latin typeface="Cambria Math" panose="02040503050406030204" pitchFamily="18" charset="0"/>
                              <a:ea typeface="ＭＳ Ｐゴシック" pitchFamily="34" charset="-128"/>
                            </a:rPr>
                          </m:ctrlPr>
                        </m:radPr>
                        <m:deg/>
                        <m:e>
                          <m:f>
                            <m:fPr>
                              <m:ctrlPr>
                                <a:rPr lang="en-US" altLang="en-US" sz="2400" b="0" i="1" smtClean="0">
                                  <a:solidFill>
                                    <a:schemeClr val="tx1"/>
                                  </a:solidFill>
                                  <a:latin typeface="Cambria Math" panose="02040503050406030204" pitchFamily="18" charset="0"/>
                                  <a:ea typeface="ＭＳ Ｐゴシック" pitchFamily="34" charset="-128"/>
                                </a:rPr>
                              </m:ctrlPr>
                            </m:fPr>
                            <m:num>
                              <m:r>
                                <a:rPr lang="en-US" altLang="en-US" sz="2400" b="0" i="1" smtClean="0">
                                  <a:solidFill>
                                    <a:schemeClr val="tx1"/>
                                  </a:solidFill>
                                  <a:latin typeface="Cambria Math"/>
                                  <a:ea typeface="ＭＳ Ｐゴシック" pitchFamily="34" charset="-128"/>
                                </a:rPr>
                                <m:t>1</m:t>
                              </m:r>
                            </m:num>
                            <m:den>
                              <m:r>
                                <a:rPr lang="en-US" altLang="en-US" sz="2400" b="0" i="1" smtClean="0">
                                  <a:solidFill>
                                    <a:schemeClr val="tx1"/>
                                  </a:solidFill>
                                  <a:latin typeface="Cambria Math"/>
                                  <a:ea typeface="ＭＳ Ｐゴシック" pitchFamily="34" charset="-128"/>
                                </a:rPr>
                                <m:t>𝑛</m:t>
                              </m:r>
                            </m:den>
                          </m:f>
                          <m:r>
                            <a:rPr lang="en-US" altLang="en-US" sz="2400" b="0" i="1" smtClean="0">
                              <a:solidFill>
                                <a:schemeClr val="tx1"/>
                              </a:solidFill>
                              <a:latin typeface="Cambria Math"/>
                              <a:ea typeface="ＭＳ Ｐゴシック" pitchFamily="34" charset="-128"/>
                            </a:rPr>
                            <m:t>+</m:t>
                          </m:r>
                          <m:f>
                            <m:fPr>
                              <m:ctrlPr>
                                <a:rPr lang="en-US" altLang="en-US" sz="2400" b="0" i="1" smtClean="0">
                                  <a:solidFill>
                                    <a:schemeClr val="tx1"/>
                                  </a:solidFill>
                                  <a:latin typeface="Cambria Math" panose="02040503050406030204" pitchFamily="18" charset="0"/>
                                  <a:ea typeface="ＭＳ Ｐゴシック" pitchFamily="34" charset="-128"/>
                                </a:rPr>
                              </m:ctrlPr>
                            </m:fPr>
                            <m:num>
                              <m:sSup>
                                <m:sSupPr>
                                  <m:ctrlPr>
                                    <a:rPr lang="en-US" altLang="en-US" sz="2400" b="0" i="1" smtClean="0">
                                      <a:solidFill>
                                        <a:schemeClr val="tx1"/>
                                      </a:solidFill>
                                      <a:latin typeface="Cambria Math" panose="02040503050406030204" pitchFamily="18" charset="0"/>
                                      <a:ea typeface="ＭＳ Ｐゴシック" pitchFamily="34" charset="-128"/>
                                    </a:rPr>
                                  </m:ctrlPr>
                                </m:sSupPr>
                                <m:e>
                                  <m:d>
                                    <m:dPr>
                                      <m:ctrlPr>
                                        <a:rPr lang="en-US" altLang="en-US" sz="2400" b="0" i="1" smtClean="0">
                                          <a:solidFill>
                                            <a:schemeClr val="tx1"/>
                                          </a:solidFill>
                                          <a:latin typeface="Cambria Math" panose="02040503050406030204" pitchFamily="18" charset="0"/>
                                          <a:ea typeface="ＭＳ Ｐゴシック" pitchFamily="34" charset="-128"/>
                                        </a:rPr>
                                      </m:ctrlPr>
                                    </m:dPr>
                                    <m:e>
                                      <m:sSup>
                                        <m:sSupPr>
                                          <m:ctrlPr>
                                            <a:rPr lang="en-US" altLang="en-US" sz="2400" b="0" i="1" smtClean="0">
                                              <a:solidFill>
                                                <a:schemeClr val="tx1"/>
                                              </a:solidFill>
                                              <a:latin typeface="Cambria Math" panose="02040503050406030204" pitchFamily="18" charset="0"/>
                                              <a:ea typeface="ＭＳ Ｐゴシック" pitchFamily="34" charset="-128"/>
                                            </a:rPr>
                                          </m:ctrlPr>
                                        </m:sSupPr>
                                        <m:e>
                                          <m:r>
                                            <a:rPr lang="en-US" altLang="en-US" sz="2400" b="0" i="1" smtClean="0">
                                              <a:solidFill>
                                                <a:schemeClr val="tx1"/>
                                              </a:solidFill>
                                              <a:latin typeface="Cambria Math"/>
                                              <a:ea typeface="ＭＳ Ｐゴシック" pitchFamily="34" charset="-128"/>
                                            </a:rPr>
                                            <m:t>𝑥</m:t>
                                          </m:r>
                                        </m:e>
                                        <m:sup>
                                          <m:r>
                                            <a:rPr lang="en-US" altLang="en-US" sz="2400" b="0" i="1" smtClean="0">
                                              <a:solidFill>
                                                <a:schemeClr val="tx1"/>
                                              </a:solidFill>
                                              <a:latin typeface="Cambria Math"/>
                                              <a:ea typeface="ＭＳ Ｐゴシック" pitchFamily="34" charset="-128"/>
                                            </a:rPr>
                                            <m:t>∗</m:t>
                                          </m:r>
                                        </m:sup>
                                      </m:sSup>
                                      <m:r>
                                        <a:rPr lang="en-US" altLang="en-US" sz="2400" b="0" i="1" smtClean="0">
                                          <a:solidFill>
                                            <a:schemeClr val="tx1"/>
                                          </a:solidFill>
                                          <a:latin typeface="Cambria Math"/>
                                          <a:ea typeface="ＭＳ Ｐゴシック" pitchFamily="34" charset="-128"/>
                                        </a:rPr>
                                        <m:t>−</m:t>
                                      </m:r>
                                      <m:bar>
                                        <m:barPr>
                                          <m:pos m:val="top"/>
                                          <m:ctrlPr>
                                            <a:rPr lang="en-US" altLang="en-US" sz="2400" b="0" i="1" smtClean="0">
                                              <a:solidFill>
                                                <a:schemeClr val="tx1"/>
                                              </a:solidFill>
                                              <a:latin typeface="Cambria Math" panose="02040503050406030204" pitchFamily="18" charset="0"/>
                                              <a:ea typeface="ＭＳ Ｐゴシック" pitchFamily="34" charset="-128"/>
                                            </a:rPr>
                                          </m:ctrlPr>
                                        </m:barPr>
                                        <m:e>
                                          <m:r>
                                            <a:rPr lang="en-US" altLang="en-US" sz="2400" b="0" i="1" smtClean="0">
                                              <a:solidFill>
                                                <a:schemeClr val="tx1"/>
                                              </a:solidFill>
                                              <a:latin typeface="Cambria Math"/>
                                              <a:ea typeface="ＭＳ Ｐゴシック" pitchFamily="34" charset="-128"/>
                                            </a:rPr>
                                            <m:t>𝑥</m:t>
                                          </m:r>
                                        </m:e>
                                      </m:bar>
                                    </m:e>
                                  </m:d>
                                </m:e>
                                <m:sup>
                                  <m:r>
                                    <a:rPr lang="en-US" altLang="en-US" sz="2400" b="0" i="1" smtClean="0">
                                      <a:solidFill>
                                        <a:schemeClr val="tx1"/>
                                      </a:solidFill>
                                      <a:latin typeface="Cambria Math"/>
                                      <a:ea typeface="ＭＳ Ｐゴシック" pitchFamily="34" charset="-128"/>
                                    </a:rPr>
                                    <m:t>2</m:t>
                                  </m:r>
                                </m:sup>
                              </m:sSup>
                            </m:num>
                            <m:den>
                              <m:nary>
                                <m:naryPr>
                                  <m:chr m:val="∑"/>
                                  <m:subHide m:val="on"/>
                                  <m:supHide m:val="on"/>
                                  <m:ctrlPr>
                                    <a:rPr lang="en-US" altLang="en-US" sz="2400" b="0" i="1" smtClean="0">
                                      <a:solidFill>
                                        <a:schemeClr val="tx1"/>
                                      </a:solidFill>
                                      <a:latin typeface="Cambria Math" panose="02040503050406030204" pitchFamily="18" charset="0"/>
                                      <a:ea typeface="ＭＳ Ｐゴシック" pitchFamily="34" charset="-128"/>
                                    </a:rPr>
                                  </m:ctrlPr>
                                </m:naryPr>
                                <m:sub/>
                                <m:sup/>
                                <m:e>
                                  <m:sSup>
                                    <m:sSupPr>
                                      <m:ctrlPr>
                                        <a:rPr lang="en-US" altLang="en-US" sz="2400" b="0" i="1" smtClean="0">
                                          <a:solidFill>
                                            <a:schemeClr val="tx1"/>
                                          </a:solidFill>
                                          <a:latin typeface="Cambria Math" panose="02040503050406030204" pitchFamily="18" charset="0"/>
                                          <a:ea typeface="ＭＳ Ｐゴシック" pitchFamily="34" charset="-128"/>
                                        </a:rPr>
                                      </m:ctrlPr>
                                    </m:sSupPr>
                                    <m:e>
                                      <m:d>
                                        <m:dPr>
                                          <m:ctrlPr>
                                            <a:rPr lang="en-US" altLang="en-US" sz="2400" b="0" i="1" smtClean="0">
                                              <a:solidFill>
                                                <a:schemeClr val="tx1"/>
                                              </a:solidFill>
                                              <a:latin typeface="Cambria Math" panose="02040503050406030204" pitchFamily="18" charset="0"/>
                                              <a:ea typeface="ＭＳ Ｐゴシック" pitchFamily="34" charset="-128"/>
                                            </a:rPr>
                                          </m:ctrlPr>
                                        </m:dPr>
                                        <m:e>
                                          <m:r>
                                            <a:rPr lang="en-US" altLang="en-US" sz="2400" b="0" i="1" smtClean="0">
                                              <a:solidFill>
                                                <a:schemeClr val="tx1"/>
                                              </a:solidFill>
                                              <a:latin typeface="Cambria Math"/>
                                              <a:ea typeface="ＭＳ Ｐゴシック" pitchFamily="34" charset="-128"/>
                                            </a:rPr>
                                            <m:t>𝑥</m:t>
                                          </m:r>
                                          <m:r>
                                            <a:rPr lang="en-US" altLang="en-US" sz="2400" b="0" i="1" smtClean="0">
                                              <a:solidFill>
                                                <a:schemeClr val="tx1"/>
                                              </a:solidFill>
                                              <a:latin typeface="Cambria Math"/>
                                              <a:ea typeface="ＭＳ Ｐゴシック" pitchFamily="34" charset="-128"/>
                                            </a:rPr>
                                            <m:t>−</m:t>
                                          </m:r>
                                          <m:bar>
                                            <m:barPr>
                                              <m:pos m:val="top"/>
                                              <m:ctrlPr>
                                                <a:rPr lang="en-US" altLang="en-US" sz="2400" b="0" i="1" smtClean="0">
                                                  <a:solidFill>
                                                    <a:schemeClr val="tx1"/>
                                                  </a:solidFill>
                                                  <a:latin typeface="Cambria Math" panose="02040503050406030204" pitchFamily="18" charset="0"/>
                                                  <a:ea typeface="ＭＳ Ｐゴシック" pitchFamily="34" charset="-128"/>
                                                </a:rPr>
                                              </m:ctrlPr>
                                            </m:barPr>
                                            <m:e>
                                              <m:r>
                                                <a:rPr lang="en-US" altLang="en-US" sz="2400" b="0" i="1" smtClean="0">
                                                  <a:solidFill>
                                                    <a:schemeClr val="tx1"/>
                                                  </a:solidFill>
                                                  <a:latin typeface="Cambria Math"/>
                                                  <a:ea typeface="ＭＳ Ｐゴシック" pitchFamily="34" charset="-128"/>
                                                </a:rPr>
                                                <m:t>𝑥</m:t>
                                              </m:r>
                                            </m:e>
                                          </m:bar>
                                        </m:e>
                                      </m:d>
                                    </m:e>
                                    <m:sup>
                                      <m:r>
                                        <a:rPr lang="en-US" altLang="en-US" sz="2400" b="0" i="1" smtClean="0">
                                          <a:solidFill>
                                            <a:schemeClr val="tx1"/>
                                          </a:solidFill>
                                          <a:latin typeface="Cambria Math"/>
                                          <a:ea typeface="ＭＳ Ｐゴシック" pitchFamily="34" charset="-128"/>
                                        </a:rPr>
                                        <m:t>2</m:t>
                                      </m:r>
                                    </m:sup>
                                  </m:sSup>
                                </m:e>
                              </m:nary>
                            </m:den>
                          </m:f>
                        </m:e>
                      </m:rad>
                    </m:oMath>
                  </m:oMathPara>
                </a14:m>
                <a:endParaRPr lang="en-US" altLang="en-US" sz="2400" dirty="0">
                  <a:ea typeface="ＭＳ Ｐゴシック" pitchFamily="34" charset="-128"/>
                </a:endParaRPr>
              </a:p>
              <a:p>
                <a:pPr marL="0" indent="0" eaLnBrk="1" hangingPunct="1">
                  <a:lnSpc>
                    <a:spcPct val="130000"/>
                  </a:lnSpc>
                  <a:buFont typeface="Wingdings" pitchFamily="2" charset="2"/>
                  <a:buNone/>
                </a:pPr>
                <a:r>
                  <a:rPr lang="en-US" altLang="en-US" b="1" dirty="0">
                    <a:solidFill>
                      <a:srgbClr val="800000"/>
                    </a:solidFill>
                    <a:ea typeface="ＭＳ Ｐゴシック" pitchFamily="34" charset="-128"/>
                  </a:rPr>
                  <a:t>The standard error for predicting an individual response </a:t>
                </a:r>
                <a:r>
                  <a:rPr lang="en-US" altLang="en-US" b="1" i="1" dirty="0">
                    <a:solidFill>
                      <a:srgbClr val="800000"/>
                    </a:solidFill>
                    <a:ea typeface="ＭＳ Ｐゴシック" pitchFamily="34" charset="-128"/>
                  </a:rPr>
                  <a:t>y </a:t>
                </a:r>
                <a:r>
                  <a:rPr lang="en-US" altLang="en-US" b="1" dirty="0">
                    <a:solidFill>
                      <a:srgbClr val="800000"/>
                    </a:solidFill>
                    <a:ea typeface="ＭＳ Ｐゴシック" pitchFamily="34" charset="-128"/>
                  </a:rPr>
                  <a:t>is</a:t>
                </a:r>
                <a:br>
                  <a:rPr lang="en-US" altLang="en-US" b="1" dirty="0">
                    <a:solidFill>
                      <a:srgbClr val="800000"/>
                    </a:solidFill>
                    <a:ea typeface="ＭＳ Ｐゴシック" pitchFamily="34" charset="-128"/>
                  </a:rPr>
                </a:br>
                <a14:m>
                  <m:oMathPara xmlns:m="http://schemas.openxmlformats.org/officeDocument/2006/math">
                    <m:oMathParaPr>
                      <m:jc m:val="centerGroup"/>
                    </m:oMathParaPr>
                    <m:oMath xmlns:m="http://schemas.openxmlformats.org/officeDocument/2006/math">
                      <m:sSub>
                        <m:sSubPr>
                          <m:ctrlPr>
                            <a:rPr lang="en-US" altLang="en-US" i="1">
                              <a:solidFill>
                                <a:schemeClr val="tx1"/>
                              </a:solidFill>
                              <a:latin typeface="Cambria Math" panose="02040503050406030204" pitchFamily="18" charset="0"/>
                              <a:ea typeface="ＭＳ Ｐゴシック" pitchFamily="34" charset="-128"/>
                            </a:rPr>
                          </m:ctrlPr>
                        </m:sSubPr>
                        <m:e>
                          <m:r>
                            <m:rPr>
                              <m:sty m:val="p"/>
                            </m:rPr>
                            <a:rPr lang="en-US" altLang="en-US">
                              <a:solidFill>
                                <a:schemeClr val="tx1"/>
                              </a:solidFill>
                              <a:latin typeface="Cambria Math"/>
                              <a:ea typeface="ＭＳ Ｐゴシック" pitchFamily="34" charset="-128"/>
                            </a:rPr>
                            <m:t>S</m:t>
                          </m:r>
                        </m:e>
                        <m:sub>
                          <m:acc>
                            <m:accPr>
                              <m:chr m:val="̂"/>
                              <m:ctrlPr>
                                <a:rPr lang="en-US" altLang="en-US" i="1">
                                  <a:solidFill>
                                    <a:schemeClr val="tx1"/>
                                  </a:solidFill>
                                  <a:latin typeface="Cambria Math" panose="02040503050406030204" pitchFamily="18" charset="0"/>
                                  <a:ea typeface="ＭＳ Ｐゴシック" pitchFamily="34" charset="-128"/>
                                </a:rPr>
                              </m:ctrlPr>
                            </m:accPr>
                            <m:e>
                              <m:r>
                                <a:rPr lang="en-US" altLang="en-US" i="1">
                                  <a:solidFill>
                                    <a:schemeClr val="tx1"/>
                                  </a:solidFill>
                                  <a:latin typeface="Cambria Math"/>
                                  <a:ea typeface="Cambria Math"/>
                                </a:rPr>
                                <m:t>𝜇</m:t>
                              </m:r>
                            </m:e>
                          </m:acc>
                        </m:sub>
                      </m:sSub>
                      <m:r>
                        <a:rPr lang="en-US" altLang="en-US">
                          <a:solidFill>
                            <a:schemeClr val="tx1"/>
                          </a:solidFill>
                          <a:latin typeface="Cambria Math"/>
                          <a:ea typeface="ＭＳ Ｐゴシック" pitchFamily="34" charset="-128"/>
                        </a:rPr>
                        <m:t>=</m:t>
                      </m:r>
                      <m:r>
                        <a:rPr lang="en-US" altLang="en-US" i="1">
                          <a:solidFill>
                            <a:schemeClr val="tx1"/>
                          </a:solidFill>
                          <a:latin typeface="Cambria Math"/>
                          <a:ea typeface="ＭＳ Ｐゴシック" pitchFamily="34" charset="-128"/>
                        </a:rPr>
                        <m:t>𝑠</m:t>
                      </m:r>
                      <m:r>
                        <a:rPr lang="en-US" altLang="en-US" i="1">
                          <a:solidFill>
                            <a:schemeClr val="tx1"/>
                          </a:solidFill>
                          <a:latin typeface="Cambria Math"/>
                          <a:ea typeface="ＭＳ Ｐゴシック" pitchFamily="34" charset="-128"/>
                        </a:rPr>
                        <m:t> </m:t>
                      </m:r>
                      <m:rad>
                        <m:radPr>
                          <m:degHide m:val="on"/>
                          <m:ctrlPr>
                            <a:rPr lang="en-US" altLang="en-US" i="1">
                              <a:solidFill>
                                <a:schemeClr val="tx1"/>
                              </a:solidFill>
                              <a:latin typeface="Cambria Math" panose="02040503050406030204" pitchFamily="18" charset="0"/>
                              <a:ea typeface="ＭＳ Ｐゴシック" pitchFamily="34" charset="-128"/>
                            </a:rPr>
                          </m:ctrlPr>
                        </m:radPr>
                        <m:deg/>
                        <m:e>
                          <m:r>
                            <a:rPr lang="en-US" altLang="en-US" b="0" i="1" smtClean="0">
                              <a:solidFill>
                                <a:schemeClr val="tx1"/>
                              </a:solidFill>
                              <a:latin typeface="Cambria Math"/>
                              <a:ea typeface="ＭＳ Ｐゴシック" pitchFamily="34" charset="-128"/>
                            </a:rPr>
                            <m:t>1+</m:t>
                          </m:r>
                          <m:f>
                            <m:fPr>
                              <m:ctrlPr>
                                <a:rPr lang="en-US" altLang="en-US" i="1">
                                  <a:solidFill>
                                    <a:schemeClr val="tx1"/>
                                  </a:solidFill>
                                  <a:latin typeface="Cambria Math" panose="02040503050406030204" pitchFamily="18" charset="0"/>
                                  <a:ea typeface="ＭＳ Ｐゴシック" pitchFamily="34" charset="-128"/>
                                </a:rPr>
                              </m:ctrlPr>
                            </m:fPr>
                            <m:num>
                              <m:r>
                                <a:rPr lang="en-US" altLang="en-US" i="1">
                                  <a:solidFill>
                                    <a:schemeClr val="tx1"/>
                                  </a:solidFill>
                                  <a:latin typeface="Cambria Math"/>
                                  <a:ea typeface="ＭＳ Ｐゴシック" pitchFamily="34" charset="-128"/>
                                </a:rPr>
                                <m:t>1</m:t>
                              </m:r>
                            </m:num>
                            <m:den>
                              <m:r>
                                <a:rPr lang="en-US" altLang="en-US" i="1">
                                  <a:solidFill>
                                    <a:schemeClr val="tx1"/>
                                  </a:solidFill>
                                  <a:latin typeface="Cambria Math"/>
                                  <a:ea typeface="ＭＳ Ｐゴシック" pitchFamily="34" charset="-128"/>
                                </a:rPr>
                                <m:t>𝑛</m:t>
                              </m:r>
                            </m:den>
                          </m:f>
                          <m:r>
                            <a:rPr lang="en-US" altLang="en-US" i="1">
                              <a:solidFill>
                                <a:schemeClr val="tx1"/>
                              </a:solidFill>
                              <a:latin typeface="Cambria Math"/>
                              <a:ea typeface="ＭＳ Ｐゴシック" pitchFamily="34" charset="-128"/>
                            </a:rPr>
                            <m:t>+</m:t>
                          </m:r>
                          <m:f>
                            <m:fPr>
                              <m:ctrlPr>
                                <a:rPr lang="en-US" altLang="en-US" i="1">
                                  <a:solidFill>
                                    <a:schemeClr val="tx1"/>
                                  </a:solidFill>
                                  <a:latin typeface="Cambria Math" panose="02040503050406030204" pitchFamily="18" charset="0"/>
                                  <a:ea typeface="ＭＳ Ｐゴシック" pitchFamily="34" charset="-128"/>
                                </a:rPr>
                              </m:ctrlPr>
                            </m:fPr>
                            <m:num>
                              <m:sSup>
                                <m:sSupPr>
                                  <m:ctrlPr>
                                    <a:rPr lang="en-US" altLang="en-US" i="1">
                                      <a:solidFill>
                                        <a:schemeClr val="tx1"/>
                                      </a:solidFill>
                                      <a:latin typeface="Cambria Math" panose="02040503050406030204" pitchFamily="18" charset="0"/>
                                      <a:ea typeface="ＭＳ Ｐゴシック" pitchFamily="34" charset="-128"/>
                                    </a:rPr>
                                  </m:ctrlPr>
                                </m:sSupPr>
                                <m:e>
                                  <m:d>
                                    <m:dPr>
                                      <m:ctrlPr>
                                        <a:rPr lang="en-US" altLang="en-US" i="1">
                                          <a:solidFill>
                                            <a:schemeClr val="tx1"/>
                                          </a:solidFill>
                                          <a:latin typeface="Cambria Math" panose="02040503050406030204" pitchFamily="18" charset="0"/>
                                          <a:ea typeface="ＭＳ Ｐゴシック" pitchFamily="34" charset="-128"/>
                                        </a:rPr>
                                      </m:ctrlPr>
                                    </m:dPr>
                                    <m:e>
                                      <m:sSup>
                                        <m:sSupPr>
                                          <m:ctrlPr>
                                            <a:rPr lang="en-US" altLang="en-US" i="1">
                                              <a:solidFill>
                                                <a:schemeClr val="tx1"/>
                                              </a:solidFill>
                                              <a:latin typeface="Cambria Math" panose="02040503050406030204" pitchFamily="18" charset="0"/>
                                              <a:ea typeface="ＭＳ Ｐゴシック" pitchFamily="34" charset="-128"/>
                                            </a:rPr>
                                          </m:ctrlPr>
                                        </m:sSupPr>
                                        <m:e>
                                          <m:r>
                                            <a:rPr lang="en-US" altLang="en-US" i="1">
                                              <a:solidFill>
                                                <a:schemeClr val="tx1"/>
                                              </a:solidFill>
                                              <a:latin typeface="Cambria Math"/>
                                              <a:ea typeface="ＭＳ Ｐゴシック" pitchFamily="34" charset="-128"/>
                                            </a:rPr>
                                            <m:t>𝑥</m:t>
                                          </m:r>
                                        </m:e>
                                        <m:sup>
                                          <m:r>
                                            <a:rPr lang="en-US" altLang="en-US" i="1">
                                              <a:solidFill>
                                                <a:schemeClr val="tx1"/>
                                              </a:solidFill>
                                              <a:latin typeface="Cambria Math"/>
                                              <a:ea typeface="ＭＳ Ｐゴシック" pitchFamily="34" charset="-128"/>
                                            </a:rPr>
                                            <m:t>∗</m:t>
                                          </m:r>
                                        </m:sup>
                                      </m:sSup>
                                      <m:r>
                                        <a:rPr lang="en-US" altLang="en-US" i="1">
                                          <a:solidFill>
                                            <a:schemeClr val="tx1"/>
                                          </a:solidFill>
                                          <a:latin typeface="Cambria Math"/>
                                          <a:ea typeface="ＭＳ Ｐゴシック" pitchFamily="34" charset="-128"/>
                                        </a:rPr>
                                        <m:t>−</m:t>
                                      </m:r>
                                      <m:bar>
                                        <m:barPr>
                                          <m:pos m:val="top"/>
                                          <m:ctrlPr>
                                            <a:rPr lang="en-US" altLang="en-US" i="1">
                                              <a:solidFill>
                                                <a:schemeClr val="tx1"/>
                                              </a:solidFill>
                                              <a:latin typeface="Cambria Math" panose="02040503050406030204" pitchFamily="18" charset="0"/>
                                              <a:ea typeface="ＭＳ Ｐゴシック" pitchFamily="34" charset="-128"/>
                                            </a:rPr>
                                          </m:ctrlPr>
                                        </m:barPr>
                                        <m:e>
                                          <m:r>
                                            <a:rPr lang="en-US" altLang="en-US" i="1">
                                              <a:solidFill>
                                                <a:schemeClr val="tx1"/>
                                              </a:solidFill>
                                              <a:latin typeface="Cambria Math"/>
                                              <a:ea typeface="ＭＳ Ｐゴシック" pitchFamily="34" charset="-128"/>
                                            </a:rPr>
                                            <m:t>𝑥</m:t>
                                          </m:r>
                                        </m:e>
                                      </m:bar>
                                    </m:e>
                                  </m:d>
                                </m:e>
                                <m:sup>
                                  <m:r>
                                    <a:rPr lang="en-US" altLang="en-US" i="1">
                                      <a:solidFill>
                                        <a:schemeClr val="tx1"/>
                                      </a:solidFill>
                                      <a:latin typeface="Cambria Math"/>
                                      <a:ea typeface="ＭＳ Ｐゴシック" pitchFamily="34" charset="-128"/>
                                    </a:rPr>
                                    <m:t>2</m:t>
                                  </m:r>
                                </m:sup>
                              </m:sSup>
                            </m:num>
                            <m:den>
                              <m:nary>
                                <m:naryPr>
                                  <m:chr m:val="∑"/>
                                  <m:subHide m:val="on"/>
                                  <m:supHide m:val="on"/>
                                  <m:ctrlPr>
                                    <a:rPr lang="en-US" altLang="en-US" i="1">
                                      <a:solidFill>
                                        <a:schemeClr val="tx1"/>
                                      </a:solidFill>
                                      <a:latin typeface="Cambria Math" panose="02040503050406030204" pitchFamily="18" charset="0"/>
                                      <a:ea typeface="ＭＳ Ｐゴシック" pitchFamily="34" charset="-128"/>
                                    </a:rPr>
                                  </m:ctrlPr>
                                </m:naryPr>
                                <m:sub/>
                                <m:sup/>
                                <m:e>
                                  <m:sSup>
                                    <m:sSupPr>
                                      <m:ctrlPr>
                                        <a:rPr lang="en-US" altLang="en-US" i="1">
                                          <a:solidFill>
                                            <a:schemeClr val="tx1"/>
                                          </a:solidFill>
                                          <a:latin typeface="Cambria Math" panose="02040503050406030204" pitchFamily="18" charset="0"/>
                                          <a:ea typeface="ＭＳ Ｐゴシック" pitchFamily="34" charset="-128"/>
                                        </a:rPr>
                                      </m:ctrlPr>
                                    </m:sSupPr>
                                    <m:e>
                                      <m:d>
                                        <m:dPr>
                                          <m:ctrlPr>
                                            <a:rPr lang="en-US" altLang="en-US" i="1">
                                              <a:solidFill>
                                                <a:schemeClr val="tx1"/>
                                              </a:solidFill>
                                              <a:latin typeface="Cambria Math" panose="02040503050406030204" pitchFamily="18" charset="0"/>
                                              <a:ea typeface="ＭＳ Ｐゴシック" pitchFamily="34" charset="-128"/>
                                            </a:rPr>
                                          </m:ctrlPr>
                                        </m:dPr>
                                        <m:e>
                                          <m:r>
                                            <a:rPr lang="en-US" altLang="en-US" i="1">
                                              <a:solidFill>
                                                <a:schemeClr val="tx1"/>
                                              </a:solidFill>
                                              <a:latin typeface="Cambria Math"/>
                                              <a:ea typeface="ＭＳ Ｐゴシック" pitchFamily="34" charset="-128"/>
                                            </a:rPr>
                                            <m:t>𝑥</m:t>
                                          </m:r>
                                          <m:r>
                                            <a:rPr lang="en-US" altLang="en-US" i="1">
                                              <a:solidFill>
                                                <a:schemeClr val="tx1"/>
                                              </a:solidFill>
                                              <a:latin typeface="Cambria Math"/>
                                              <a:ea typeface="ＭＳ Ｐゴシック" pitchFamily="34" charset="-128"/>
                                            </a:rPr>
                                            <m:t>−</m:t>
                                          </m:r>
                                          <m:bar>
                                            <m:barPr>
                                              <m:pos m:val="top"/>
                                              <m:ctrlPr>
                                                <a:rPr lang="en-US" altLang="en-US" i="1">
                                                  <a:solidFill>
                                                    <a:schemeClr val="tx1"/>
                                                  </a:solidFill>
                                                  <a:latin typeface="Cambria Math" panose="02040503050406030204" pitchFamily="18" charset="0"/>
                                                  <a:ea typeface="ＭＳ Ｐゴシック" pitchFamily="34" charset="-128"/>
                                                </a:rPr>
                                              </m:ctrlPr>
                                            </m:barPr>
                                            <m:e>
                                              <m:r>
                                                <a:rPr lang="en-US" altLang="en-US" i="1">
                                                  <a:solidFill>
                                                    <a:schemeClr val="tx1"/>
                                                  </a:solidFill>
                                                  <a:latin typeface="Cambria Math"/>
                                                  <a:ea typeface="ＭＳ Ｐゴシック" pitchFamily="34" charset="-128"/>
                                                </a:rPr>
                                                <m:t>𝑥</m:t>
                                              </m:r>
                                            </m:e>
                                          </m:bar>
                                        </m:e>
                                      </m:d>
                                    </m:e>
                                    <m:sup>
                                      <m:r>
                                        <a:rPr lang="en-US" altLang="en-US" i="1">
                                          <a:solidFill>
                                            <a:schemeClr val="tx1"/>
                                          </a:solidFill>
                                          <a:latin typeface="Cambria Math"/>
                                          <a:ea typeface="ＭＳ Ｐゴシック" pitchFamily="34" charset="-128"/>
                                        </a:rPr>
                                        <m:t>2</m:t>
                                      </m:r>
                                    </m:sup>
                                  </m:sSup>
                                </m:e>
                              </m:nary>
                            </m:den>
                          </m:f>
                        </m:e>
                      </m:rad>
                    </m:oMath>
                  </m:oMathPara>
                </a14:m>
                <a:endParaRPr lang="en-US" altLang="en-US" b="1" dirty="0">
                  <a:solidFill>
                    <a:srgbClr val="800000"/>
                  </a:solidFill>
                  <a:ea typeface="ＭＳ Ｐゴシック" pitchFamily="34" charset="-128"/>
                </a:endParaRPr>
              </a:p>
            </p:txBody>
          </p:sp>
        </mc:Choice>
        <mc:Fallback>
          <p:sp>
            <p:nvSpPr>
              <p:cNvPr id="53250" name="Rectangle 2" descr="&quot;To estimate mean responses or predict future responses, we calculate the following standard errors.&#10;The standard error of the estimate of the mean response mew y is&#10;Standard error subscript mew cap = s multiplied by square root of (one divided by n) plus (whole square of x star minus X bar divided by summation of whole square of x minus x bar)&#10;The standard error for predicting an individual response y is&#10;Standard error subscript mew cap = s multiplied by square root of one plus one divided by n plus (whole square of x star minus X bar divided by summation of whole square of x minus x bar).&#10;&quot;"/>
              <p:cNvSpPr>
                <a:spLocks noGrp="1" noRot="1" noChangeAspect="1" noMove="1" noResize="1" noEditPoints="1" noAdjustHandles="1" noChangeArrowheads="1" noChangeShapeType="1" noTextEdit="1"/>
              </p:cNvSpPr>
              <p:nvPr>
                <p:ph type="body" sz="half" idx="4294967295"/>
              </p:nvPr>
            </p:nvSpPr>
            <p:spPr>
              <a:xfrm>
                <a:off x="533400" y="1535704"/>
                <a:ext cx="8229600" cy="4927554"/>
              </a:xfrm>
              <a:blipFill>
                <a:blip r:embed="rId3"/>
                <a:stretch>
                  <a:fillRect l="-815" t="-619"/>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49FA-E6B6-45B8-B5CC-8CA19ECB442C}"/>
              </a:ext>
            </a:extLst>
          </p:cNvPr>
          <p:cNvSpPr>
            <a:spLocks noGrp="1"/>
          </p:cNvSpPr>
          <p:nvPr>
            <p:ph type="title"/>
          </p:nvPr>
        </p:nvSpPr>
        <p:spPr/>
        <p:txBody>
          <a:bodyPr/>
          <a:lstStyle/>
          <a:p>
            <a:r>
              <a:rPr lang="en-US" dirty="0"/>
              <a:t>For individual y:</a:t>
            </a:r>
          </a:p>
        </p:txBody>
      </p:sp>
      <p:sp>
        <p:nvSpPr>
          <p:cNvPr id="3" name="Slide Number Placeholder 2">
            <a:extLst>
              <a:ext uri="{FF2B5EF4-FFF2-40B4-BE49-F238E27FC236}">
                <a16:creationId xmlns:a16="http://schemas.microsoft.com/office/drawing/2014/main" id="{B40A21AE-1913-48BA-BA9E-6AF5C5E0C338}"/>
              </a:ext>
            </a:extLst>
          </p:cNvPr>
          <p:cNvSpPr>
            <a:spLocks noGrp="1"/>
          </p:cNvSpPr>
          <p:nvPr>
            <p:ph type="sldNum" sz="quarter" idx="12"/>
          </p:nvPr>
        </p:nvSpPr>
        <p:spPr/>
        <p:txBody>
          <a:bodyPr/>
          <a:lstStyle/>
          <a:p>
            <a:pPr>
              <a:defRPr/>
            </a:pPr>
            <a:fld id="{133067DE-E1F7-42F4-B420-ECC1F8F2A4E9}" type="slidenum">
              <a:rPr lang="en-US" altLang="en-US" smtClean="0"/>
              <a:pPr>
                <a:defRPr/>
              </a:pPr>
              <a:t>23</a:t>
            </a:fld>
            <a:endParaRPr lang="en-US" altLang="en-US" dirty="0"/>
          </a:p>
        </p:txBody>
      </p:sp>
      <p:pic>
        <p:nvPicPr>
          <p:cNvPr id="4" name="Picture 3">
            <a:extLst>
              <a:ext uri="{FF2B5EF4-FFF2-40B4-BE49-F238E27FC236}">
                <a16:creationId xmlns:a16="http://schemas.microsoft.com/office/drawing/2014/main" id="{EA6FC0E5-2216-4E56-BB91-5669FC1BAB4A}"/>
              </a:ext>
            </a:extLst>
          </p:cNvPr>
          <p:cNvPicPr>
            <a:picLocks noChangeAspect="1"/>
          </p:cNvPicPr>
          <p:nvPr/>
        </p:nvPicPr>
        <p:blipFill>
          <a:blip r:embed="rId2"/>
          <a:stretch>
            <a:fillRect/>
          </a:stretch>
        </p:blipFill>
        <p:spPr>
          <a:xfrm>
            <a:off x="613673" y="1128841"/>
            <a:ext cx="3761905" cy="1333333"/>
          </a:xfrm>
          <a:prstGeom prst="rect">
            <a:avLst/>
          </a:prstGeom>
        </p:spPr>
      </p:pic>
      <p:pic>
        <p:nvPicPr>
          <p:cNvPr id="5" name="Picture 4">
            <a:extLst>
              <a:ext uri="{FF2B5EF4-FFF2-40B4-BE49-F238E27FC236}">
                <a16:creationId xmlns:a16="http://schemas.microsoft.com/office/drawing/2014/main" id="{1071D430-B0AA-49B6-84F1-01330CD7365C}"/>
              </a:ext>
            </a:extLst>
          </p:cNvPr>
          <p:cNvPicPr>
            <a:picLocks noChangeAspect="1"/>
          </p:cNvPicPr>
          <p:nvPr/>
        </p:nvPicPr>
        <p:blipFill>
          <a:blip r:embed="rId3"/>
          <a:stretch>
            <a:fillRect/>
          </a:stretch>
        </p:blipFill>
        <p:spPr>
          <a:xfrm>
            <a:off x="896042" y="2729688"/>
            <a:ext cx="1457143" cy="438095"/>
          </a:xfrm>
          <a:prstGeom prst="rect">
            <a:avLst/>
          </a:prstGeom>
        </p:spPr>
      </p:pic>
      <p:pic>
        <p:nvPicPr>
          <p:cNvPr id="6" name="Picture 5">
            <a:extLst>
              <a:ext uri="{FF2B5EF4-FFF2-40B4-BE49-F238E27FC236}">
                <a16:creationId xmlns:a16="http://schemas.microsoft.com/office/drawing/2014/main" id="{D1729821-0E40-4380-B536-CEC0EA288344}"/>
              </a:ext>
            </a:extLst>
          </p:cNvPr>
          <p:cNvPicPr>
            <a:picLocks noChangeAspect="1"/>
          </p:cNvPicPr>
          <p:nvPr/>
        </p:nvPicPr>
        <p:blipFill>
          <a:blip r:embed="rId4"/>
          <a:stretch>
            <a:fillRect/>
          </a:stretch>
        </p:blipFill>
        <p:spPr>
          <a:xfrm>
            <a:off x="789412" y="3428999"/>
            <a:ext cx="2114286" cy="838095"/>
          </a:xfrm>
          <a:prstGeom prst="rect">
            <a:avLst/>
          </a:prstGeom>
        </p:spPr>
      </p:pic>
      <p:pic>
        <p:nvPicPr>
          <p:cNvPr id="7" name="Content Placeholder 7">
            <a:extLst>
              <a:ext uri="{FF2B5EF4-FFF2-40B4-BE49-F238E27FC236}">
                <a16:creationId xmlns:a16="http://schemas.microsoft.com/office/drawing/2014/main" id="{50F0EB67-1D15-4213-BB6F-0D35EF989FEC}"/>
              </a:ext>
            </a:extLst>
          </p:cNvPr>
          <p:cNvPicPr>
            <a:picLocks noChangeAspect="1"/>
          </p:cNvPicPr>
          <p:nvPr/>
        </p:nvPicPr>
        <p:blipFill>
          <a:blip r:embed="rId5"/>
          <a:stretch>
            <a:fillRect/>
          </a:stretch>
        </p:blipFill>
        <p:spPr>
          <a:xfrm>
            <a:off x="3440942" y="2393160"/>
            <a:ext cx="5653248" cy="3190894"/>
          </a:xfrm>
          <a:prstGeom prst="rect">
            <a:avLst/>
          </a:prstGeom>
        </p:spPr>
      </p:pic>
    </p:spTree>
    <p:extLst>
      <p:ext uri="{BB962C8B-B14F-4D97-AF65-F5344CB8AC3E}">
        <p14:creationId xmlns:p14="http://schemas.microsoft.com/office/powerpoint/2010/main" val="149419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B9E7-FEF7-43AC-AF1C-20599BDCA33A}"/>
              </a:ext>
            </a:extLst>
          </p:cNvPr>
          <p:cNvSpPr>
            <a:spLocks noGrp="1"/>
          </p:cNvSpPr>
          <p:nvPr>
            <p:ph type="title"/>
          </p:nvPr>
        </p:nvSpPr>
        <p:spPr>
          <a:xfrm>
            <a:off x="628650" y="1131094"/>
            <a:ext cx="7886700" cy="474874"/>
          </a:xfrm>
        </p:spPr>
        <p:txBody>
          <a:bodyPr>
            <a:normAutofit/>
          </a:bodyPr>
          <a:lstStyle/>
          <a:p>
            <a:r>
              <a:rPr lang="en-US" sz="2400" b="1" dirty="0">
                <a:solidFill>
                  <a:srgbClr val="0070C0"/>
                </a:solidFill>
                <a:latin typeface="Times New Roman" panose="02020603050405020304" pitchFamily="18" charset="0"/>
                <a:cs typeface="Times New Roman" panose="02020603050405020304" pitchFamily="18" charset="0"/>
              </a:rPr>
              <a:t>Apply log transformation to concentration</a:t>
            </a:r>
          </a:p>
        </p:txBody>
      </p:sp>
      <p:pic>
        <p:nvPicPr>
          <p:cNvPr id="8" name="Content Placeholder 7">
            <a:extLst>
              <a:ext uri="{FF2B5EF4-FFF2-40B4-BE49-F238E27FC236}">
                <a16:creationId xmlns:a16="http://schemas.microsoft.com/office/drawing/2014/main" id="{5B857256-CCB1-4790-8912-5C5A212A196F}"/>
              </a:ext>
            </a:extLst>
          </p:cNvPr>
          <p:cNvPicPr>
            <a:picLocks noGrp="1" noChangeAspect="1"/>
          </p:cNvPicPr>
          <p:nvPr>
            <p:ph idx="1"/>
          </p:nvPr>
        </p:nvPicPr>
        <p:blipFill>
          <a:blip r:embed="rId2"/>
          <a:stretch>
            <a:fillRect/>
          </a:stretch>
        </p:blipFill>
        <p:spPr>
          <a:xfrm>
            <a:off x="628651" y="1605968"/>
            <a:ext cx="3736181" cy="421481"/>
          </a:xfrm>
          <a:prstGeom prst="rect">
            <a:avLst/>
          </a:prstGeom>
        </p:spPr>
      </p:pic>
      <p:pic>
        <p:nvPicPr>
          <p:cNvPr id="12" name="Picture 11">
            <a:extLst>
              <a:ext uri="{FF2B5EF4-FFF2-40B4-BE49-F238E27FC236}">
                <a16:creationId xmlns:a16="http://schemas.microsoft.com/office/drawing/2014/main" id="{844E83CA-379B-4063-8127-2D25E84B9CEF}"/>
              </a:ext>
            </a:extLst>
          </p:cNvPr>
          <p:cNvPicPr>
            <a:picLocks noChangeAspect="1"/>
          </p:cNvPicPr>
          <p:nvPr/>
        </p:nvPicPr>
        <p:blipFill>
          <a:blip r:embed="rId3"/>
          <a:stretch>
            <a:fillRect/>
          </a:stretch>
        </p:blipFill>
        <p:spPr>
          <a:xfrm>
            <a:off x="628650" y="2027449"/>
            <a:ext cx="6948530" cy="1057079"/>
          </a:xfrm>
          <a:prstGeom prst="rect">
            <a:avLst/>
          </a:prstGeom>
        </p:spPr>
      </p:pic>
      <p:pic>
        <p:nvPicPr>
          <p:cNvPr id="14" name="Picture 13">
            <a:extLst>
              <a:ext uri="{FF2B5EF4-FFF2-40B4-BE49-F238E27FC236}">
                <a16:creationId xmlns:a16="http://schemas.microsoft.com/office/drawing/2014/main" id="{09488456-6C94-485A-9DED-D4A8A7ABEC45}"/>
              </a:ext>
            </a:extLst>
          </p:cNvPr>
          <p:cNvPicPr>
            <a:picLocks noChangeAspect="1"/>
          </p:cNvPicPr>
          <p:nvPr/>
        </p:nvPicPr>
        <p:blipFill>
          <a:blip r:embed="rId4"/>
          <a:stretch>
            <a:fillRect/>
          </a:stretch>
        </p:blipFill>
        <p:spPr>
          <a:xfrm>
            <a:off x="628650" y="3241821"/>
            <a:ext cx="5220509" cy="2669701"/>
          </a:xfrm>
          <a:prstGeom prst="rect">
            <a:avLst/>
          </a:prstGeom>
        </p:spPr>
      </p:pic>
    </p:spTree>
    <p:extLst>
      <p:ext uri="{BB962C8B-B14F-4D97-AF65-F5344CB8AC3E}">
        <p14:creationId xmlns:p14="http://schemas.microsoft.com/office/powerpoint/2010/main" val="63826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1387-4B48-4401-9F61-FDFF26370B3E}"/>
              </a:ext>
            </a:extLst>
          </p:cNvPr>
          <p:cNvSpPr>
            <a:spLocks noGrp="1"/>
          </p:cNvSpPr>
          <p:nvPr>
            <p:ph type="title"/>
          </p:nvPr>
        </p:nvSpPr>
        <p:spPr>
          <a:xfrm>
            <a:off x="628650" y="1131094"/>
            <a:ext cx="7886700" cy="405665"/>
          </a:xfrm>
        </p:spPr>
        <p:txBody>
          <a:bodyPr>
            <a:normAutofit fontScale="90000"/>
          </a:bodyPr>
          <a:lstStyle/>
          <a:p>
            <a:r>
              <a:rPr lang="en-US" sz="2400" b="1" dirty="0">
                <a:solidFill>
                  <a:srgbClr val="0070C0"/>
                </a:solidFill>
                <a:latin typeface="Times New Roman" panose="02020603050405020304" pitchFamily="18" charset="0"/>
                <a:cs typeface="Times New Roman" panose="02020603050405020304" pitchFamily="18" charset="0"/>
              </a:rPr>
              <a:t>Residual Plot</a:t>
            </a:r>
          </a:p>
        </p:txBody>
      </p:sp>
      <p:pic>
        <p:nvPicPr>
          <p:cNvPr id="5" name="Content Placeholder 4">
            <a:extLst>
              <a:ext uri="{FF2B5EF4-FFF2-40B4-BE49-F238E27FC236}">
                <a16:creationId xmlns:a16="http://schemas.microsoft.com/office/drawing/2014/main" id="{428ECCF0-6C72-4FA6-8A8A-CF54FA99F559}"/>
              </a:ext>
            </a:extLst>
          </p:cNvPr>
          <p:cNvPicPr>
            <a:picLocks noGrp="1" noChangeAspect="1"/>
          </p:cNvPicPr>
          <p:nvPr>
            <p:ph idx="1"/>
          </p:nvPr>
        </p:nvPicPr>
        <p:blipFill>
          <a:blip r:embed="rId2"/>
          <a:stretch>
            <a:fillRect/>
          </a:stretch>
        </p:blipFill>
        <p:spPr>
          <a:xfrm>
            <a:off x="325041" y="1589179"/>
            <a:ext cx="4123387" cy="2067897"/>
          </a:xfrm>
          <a:prstGeom prst="rect">
            <a:avLst/>
          </a:prstGeom>
        </p:spPr>
      </p:pic>
      <p:pic>
        <p:nvPicPr>
          <p:cNvPr id="7" name="Picture 6">
            <a:extLst>
              <a:ext uri="{FF2B5EF4-FFF2-40B4-BE49-F238E27FC236}">
                <a16:creationId xmlns:a16="http://schemas.microsoft.com/office/drawing/2014/main" id="{1BEE1FD3-2D01-4E00-AD19-4DA817CDDBED}"/>
              </a:ext>
            </a:extLst>
          </p:cNvPr>
          <p:cNvPicPr>
            <a:picLocks noChangeAspect="1"/>
          </p:cNvPicPr>
          <p:nvPr/>
        </p:nvPicPr>
        <p:blipFill>
          <a:blip r:embed="rId3"/>
          <a:stretch>
            <a:fillRect/>
          </a:stretch>
        </p:blipFill>
        <p:spPr>
          <a:xfrm>
            <a:off x="4133610" y="3429000"/>
            <a:ext cx="4492370" cy="2306392"/>
          </a:xfrm>
          <a:prstGeom prst="rect">
            <a:avLst/>
          </a:prstGeom>
        </p:spPr>
      </p:pic>
      <p:cxnSp>
        <p:nvCxnSpPr>
          <p:cNvPr id="13" name="Straight Arrow Connector 12">
            <a:extLst>
              <a:ext uri="{FF2B5EF4-FFF2-40B4-BE49-F238E27FC236}">
                <a16:creationId xmlns:a16="http://schemas.microsoft.com/office/drawing/2014/main" id="{5A95F4B3-DA1E-43C4-B95F-F112BCA7D628}"/>
              </a:ext>
            </a:extLst>
          </p:cNvPr>
          <p:cNvCxnSpPr/>
          <p:nvPr/>
        </p:nvCxnSpPr>
        <p:spPr>
          <a:xfrm flipH="1">
            <a:off x="7764012" y="3329905"/>
            <a:ext cx="427838" cy="28312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43539D-C55C-4DAE-AB03-C82CBF380485}"/>
              </a:ext>
            </a:extLst>
          </p:cNvPr>
          <p:cNvCxnSpPr/>
          <p:nvPr/>
        </p:nvCxnSpPr>
        <p:spPr>
          <a:xfrm>
            <a:off x="8191850" y="3329905"/>
            <a:ext cx="169877" cy="67321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A32DCE-B542-4ABA-A055-39DA011743ED}"/>
              </a:ext>
            </a:extLst>
          </p:cNvPr>
          <p:cNvCxnSpPr/>
          <p:nvPr/>
        </p:nvCxnSpPr>
        <p:spPr>
          <a:xfrm>
            <a:off x="817927" y="1536759"/>
            <a:ext cx="641758" cy="1950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669B29-3016-4EF0-A95E-BAA617C59D49}"/>
              </a:ext>
            </a:extLst>
          </p:cNvPr>
          <p:cNvCxnSpPr/>
          <p:nvPr/>
        </p:nvCxnSpPr>
        <p:spPr>
          <a:xfrm>
            <a:off x="817927" y="1536760"/>
            <a:ext cx="56626" cy="5599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0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DA70-994C-4359-8D0A-2B7D4645E535}"/>
              </a:ext>
            </a:extLst>
          </p:cNvPr>
          <p:cNvSpPr>
            <a:spLocks noGrp="1"/>
          </p:cNvSpPr>
          <p:nvPr>
            <p:ph type="title"/>
          </p:nvPr>
        </p:nvSpPr>
        <p:spPr>
          <a:xfrm>
            <a:off x="628650" y="1131094"/>
            <a:ext cx="7886700" cy="386789"/>
          </a:xfrm>
        </p:spPr>
        <p:txBody>
          <a:bodyPr>
            <a:normAutofit fontScale="90000"/>
          </a:bodyPr>
          <a:lstStyle/>
          <a:p>
            <a:r>
              <a:rPr lang="en-US" sz="2400" b="1" dirty="0">
                <a:solidFill>
                  <a:srgbClr val="0070C0"/>
                </a:solidFill>
                <a:latin typeface="Times New Roman" panose="02020603050405020304" pitchFamily="18" charset="0"/>
                <a:cs typeface="Times New Roman" panose="02020603050405020304" pitchFamily="18" charset="0"/>
              </a:rPr>
              <a:t>Inference for Regression</a:t>
            </a:r>
          </a:p>
        </p:txBody>
      </p:sp>
      <p:sp>
        <p:nvSpPr>
          <p:cNvPr id="3" name="Content Placeholder 2">
            <a:extLst>
              <a:ext uri="{FF2B5EF4-FFF2-40B4-BE49-F238E27FC236}">
                <a16:creationId xmlns:a16="http://schemas.microsoft.com/office/drawing/2014/main" id="{AE709832-00A6-4FAF-A413-1EA5A6D8A3B7}"/>
              </a:ext>
            </a:extLst>
          </p:cNvPr>
          <p:cNvSpPr>
            <a:spLocks noGrp="1"/>
          </p:cNvSpPr>
          <p:nvPr>
            <p:ph idx="1"/>
          </p:nvPr>
        </p:nvSpPr>
        <p:spPr>
          <a:xfrm>
            <a:off x="584608" y="1572127"/>
            <a:ext cx="7886700" cy="4243016"/>
          </a:xfrm>
        </p:spPr>
        <p:txBody>
          <a:bodyPr/>
          <a:lstStyle/>
          <a:p>
            <a:pPr marL="0" indent="0">
              <a:buNone/>
            </a:pPr>
            <a:r>
              <a:rPr lang="en-US" dirty="0">
                <a:hlinkClick r:id="rId3"/>
              </a:rPr>
              <a:t>https://www.learner.org/series/against-all-odds-inside-statistics/</a:t>
            </a:r>
            <a:endParaRPr lang="en-US" dirty="0"/>
          </a:p>
          <a:p>
            <a:pPr marL="0" indent="0">
              <a:buNone/>
            </a:pPr>
            <a:r>
              <a:rPr lang="en-US" dirty="0"/>
              <a:t>Against All Odds: Inside Statistics</a:t>
            </a:r>
          </a:p>
          <a:p>
            <a:pPr marL="0" indent="0">
              <a:buNone/>
            </a:pPr>
            <a:r>
              <a:rPr lang="en-US" dirty="0"/>
              <a:t>Unit 30: Inference for Regression</a:t>
            </a:r>
          </a:p>
          <a:p>
            <a:pPr marL="0" indent="0">
              <a:buNone/>
            </a:pPr>
            <a:r>
              <a:rPr lang="en-US" dirty="0">
                <a:solidFill>
                  <a:srgbClr val="FF0000"/>
                </a:solidFill>
              </a:rPr>
              <a:t>Population Model:</a:t>
            </a:r>
          </a:p>
          <a:p>
            <a:pPr marL="0" indent="0">
              <a:buNone/>
            </a:pPr>
            <a:r>
              <a:rPr lang="en-US" dirty="0">
                <a:solidFill>
                  <a:srgbClr val="FF0000"/>
                </a:solidFill>
              </a:rPr>
              <a:t>Assumptions?</a:t>
            </a:r>
          </a:p>
          <a:p>
            <a:pPr marL="0" indent="0">
              <a:buNone/>
            </a:pPr>
            <a:endParaRPr lang="en-US" dirty="0">
              <a:solidFill>
                <a:srgbClr val="FF0000"/>
              </a:solidFill>
            </a:endParaRPr>
          </a:p>
        </p:txBody>
      </p:sp>
      <p:graphicFrame>
        <p:nvGraphicFramePr>
          <p:cNvPr id="5" name="Object 4">
            <a:extLst>
              <a:ext uri="{FF2B5EF4-FFF2-40B4-BE49-F238E27FC236}">
                <a16:creationId xmlns:a16="http://schemas.microsoft.com/office/drawing/2014/main" id="{C908D131-03D4-4092-BBC4-6A211183B56E}"/>
              </a:ext>
            </a:extLst>
          </p:cNvPr>
          <p:cNvGraphicFramePr>
            <a:graphicFrameLocks noChangeAspect="1"/>
          </p:cNvGraphicFramePr>
          <p:nvPr>
            <p:extLst>
              <p:ext uri="{D42A27DB-BD31-4B8C-83A1-F6EECF244321}">
                <p14:modId xmlns:p14="http://schemas.microsoft.com/office/powerpoint/2010/main" val="2648658593"/>
              </p:ext>
            </p:extLst>
          </p:nvPr>
        </p:nvGraphicFramePr>
        <p:xfrm>
          <a:off x="2915742" y="3237320"/>
          <a:ext cx="1865684" cy="383360"/>
        </p:xfrm>
        <a:graphic>
          <a:graphicData uri="http://schemas.openxmlformats.org/presentationml/2006/ole">
            <mc:AlternateContent xmlns:mc="http://schemas.openxmlformats.org/markup-compatibility/2006">
              <mc:Choice xmlns:v="urn:schemas-microsoft-com:vml" Requires="v">
                <p:oleObj spid="_x0000_s57354" name="Equation" r:id="rId4" imgW="1622670" imgH="333278" progId="Equation.DSMT4">
                  <p:embed/>
                </p:oleObj>
              </mc:Choice>
              <mc:Fallback>
                <p:oleObj name="Equation" r:id="rId4" imgW="1622670" imgH="333278" progId="Equation.DSMT4">
                  <p:embed/>
                  <p:pic>
                    <p:nvPicPr>
                      <p:cNvPr id="5" name="Object 4">
                        <a:extLst>
                          <a:ext uri="{FF2B5EF4-FFF2-40B4-BE49-F238E27FC236}">
                            <a16:creationId xmlns:a16="http://schemas.microsoft.com/office/drawing/2014/main" id="{C908D131-03D4-4092-BBC4-6A211183B56E}"/>
                          </a:ext>
                        </a:extLst>
                      </p:cNvPr>
                      <p:cNvPicPr/>
                      <p:nvPr/>
                    </p:nvPicPr>
                    <p:blipFill>
                      <a:blip r:embed="rId5"/>
                      <a:stretch>
                        <a:fillRect/>
                      </a:stretch>
                    </p:blipFill>
                    <p:spPr>
                      <a:xfrm>
                        <a:off x="2915742" y="3237320"/>
                        <a:ext cx="1865684" cy="383360"/>
                      </a:xfrm>
                      <a:prstGeom prst="rect">
                        <a:avLst/>
                      </a:prstGeom>
                    </p:spPr>
                  </p:pic>
                </p:oleObj>
              </mc:Fallback>
            </mc:AlternateContent>
          </a:graphicData>
        </a:graphic>
      </p:graphicFrame>
    </p:spTree>
    <p:extLst>
      <p:ext uri="{BB962C8B-B14F-4D97-AF65-F5344CB8AC3E}">
        <p14:creationId xmlns:p14="http://schemas.microsoft.com/office/powerpoint/2010/main" val="212454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Conditions for Regression Inference 1</a:t>
            </a:r>
            <a:endParaRPr lang="en-US" sz="3200" dirty="0"/>
          </a:p>
        </p:txBody>
      </p:sp>
      <p:sp>
        <p:nvSpPr>
          <p:cNvPr id="317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28C069D9-D6AE-4E7E-A9A5-1FD5D03DB518}" type="slidenum">
              <a:rPr lang="en-US" altLang="en-US" sz="1200">
                <a:solidFill>
                  <a:schemeClr val="accent1"/>
                </a:solidFill>
              </a:rPr>
              <a:pPr>
                <a:lnSpc>
                  <a:spcPct val="80000"/>
                </a:lnSpc>
              </a:pPr>
              <a:t>6</a:t>
            </a:fld>
            <a:endParaRPr lang="en-US" altLang="en-US" sz="1200">
              <a:solidFill>
                <a:schemeClr val="accent1"/>
              </a:solidFill>
            </a:endParaRPr>
          </a:p>
        </p:txBody>
      </p:sp>
      <p:sp>
        <p:nvSpPr>
          <p:cNvPr id="31747" name="Rectangle 4"/>
          <p:cNvSpPr>
            <a:spLocks noChangeArrowheads="1"/>
          </p:cNvSpPr>
          <p:nvPr/>
        </p:nvSpPr>
        <p:spPr bwMode="auto">
          <a:xfrm>
            <a:off x="487360" y="1024992"/>
            <a:ext cx="82756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spcAft>
                <a:spcPts val="1200"/>
              </a:spcAft>
            </a:pPr>
            <a:r>
              <a:rPr lang="en-US" altLang="en-US" sz="2000" dirty="0"/>
              <a:t>The slope and intercept of the least-squares line are </a:t>
            </a:r>
            <a:r>
              <a:rPr lang="en-US" altLang="en-US" sz="2000" i="1" dirty="0"/>
              <a:t>statistics</a:t>
            </a:r>
            <a:r>
              <a:rPr lang="en-US" altLang="en-US" sz="2000" dirty="0"/>
              <a:t>. That is, we calculate them from the sample data. These statistics would take somewhat different values if we repeated the data production process. To do inference, think of </a:t>
            </a:r>
            <a:r>
              <a:rPr lang="en-US" altLang="en-US" sz="2000" i="1" dirty="0"/>
              <a:t>b</a:t>
            </a:r>
            <a:r>
              <a:rPr lang="en-US" altLang="en-US" sz="2000" baseline="-25000" dirty="0"/>
              <a:t>0</a:t>
            </a:r>
            <a:r>
              <a:rPr lang="en-US" altLang="en-US" sz="2000" i="1" dirty="0"/>
              <a:t> </a:t>
            </a:r>
            <a:r>
              <a:rPr lang="en-US" altLang="en-US" sz="2000" dirty="0"/>
              <a:t>and </a:t>
            </a:r>
            <a:r>
              <a:rPr lang="en-US" altLang="en-US" sz="2000" i="1" dirty="0"/>
              <a:t>b</a:t>
            </a:r>
            <a:r>
              <a:rPr lang="en-US" altLang="en-US" sz="2000" baseline="-25000" dirty="0"/>
              <a:t>1</a:t>
            </a:r>
            <a:r>
              <a:rPr lang="en-US" altLang="en-US" sz="2000" i="1" dirty="0"/>
              <a:t> </a:t>
            </a:r>
            <a:r>
              <a:rPr lang="en-US" altLang="en-US" sz="2000" dirty="0"/>
              <a:t>as estimates of unknown parameters </a:t>
            </a:r>
            <a:r>
              <a:rPr lang="en-US" altLang="en-US" sz="2000" i="1" dirty="0">
                <a:latin typeface="Symbol" pitchFamily="18" charset="2"/>
              </a:rPr>
              <a:t>b</a:t>
            </a:r>
            <a:r>
              <a:rPr lang="en-US" altLang="en-US" sz="2000" baseline="-25000" dirty="0">
                <a:latin typeface="Symbol" pitchFamily="18" charset="2"/>
              </a:rPr>
              <a:t>0</a:t>
            </a:r>
            <a:r>
              <a:rPr lang="en-US" altLang="en-US" sz="2000" dirty="0"/>
              <a:t> and </a:t>
            </a:r>
            <a:r>
              <a:rPr lang="en-US" altLang="en-US" sz="2000" i="1" dirty="0"/>
              <a:t>β</a:t>
            </a:r>
            <a:r>
              <a:rPr lang="en-US" altLang="en-US" sz="2000" baseline="-25000" dirty="0"/>
              <a:t>1</a:t>
            </a:r>
            <a:r>
              <a:rPr lang="en-US" altLang="en-US" sz="2000" i="1" dirty="0"/>
              <a:t> </a:t>
            </a:r>
            <a:r>
              <a:rPr lang="en-US" altLang="en-US" sz="2000" dirty="0"/>
              <a:t>that describe the population of interest.</a:t>
            </a:r>
            <a:endParaRPr lang="en-US" altLang="en-US" sz="2000" b="1" dirty="0"/>
          </a:p>
        </p:txBody>
      </p:sp>
      <p:sp>
        <p:nvSpPr>
          <p:cNvPr id="7" name="TextBox 6"/>
          <p:cNvSpPr txBox="1">
            <a:spLocks noChangeArrowheads="1"/>
          </p:cNvSpPr>
          <p:nvPr/>
        </p:nvSpPr>
        <p:spPr bwMode="auto">
          <a:xfrm>
            <a:off x="1666873" y="2744970"/>
            <a:ext cx="5916613" cy="338137"/>
          </a:xfrm>
          <a:prstGeom prst="rect">
            <a:avLst/>
          </a:prstGeom>
          <a:solidFill>
            <a:srgbClr val="D6DFE8"/>
          </a:solidFill>
          <a:ln w="10000">
            <a:solidFill>
              <a:schemeClr val="accent2"/>
            </a:solidFill>
            <a:miter lim="800000"/>
            <a:headEnd/>
            <a:tailEnd/>
          </a:ln>
          <a:effectLst>
            <a:outerShdw blurRad="38100" dist="30000" dir="5400000" rotWithShape="0">
              <a:srgbClr val="808080">
                <a:alpha val="45000"/>
              </a:srgbClr>
            </a:outerShdw>
          </a:effectLst>
        </p:spPr>
        <p:txBody>
          <a:bodyPr>
            <a:spAutoFit/>
          </a:bodyPr>
          <a:lstStyle/>
          <a:p>
            <a:pPr algn="ctr" eaLnBrk="1" hangingPunct="1">
              <a:defRPr/>
            </a:pPr>
            <a:r>
              <a:rPr lang="en-US" sz="1600" b="1" dirty="0">
                <a:solidFill>
                  <a:srgbClr val="000000"/>
                </a:solidFill>
                <a:latin typeface="+mn-lt"/>
                <a:ea typeface="ＭＳ Ｐゴシック" pitchFamily="-111" charset="-128"/>
                <a:cs typeface="ＭＳ Ｐゴシック" pitchFamily="-111" charset="-128"/>
              </a:rPr>
              <a:t>Conditions for Regression Inference</a:t>
            </a:r>
          </a:p>
        </p:txBody>
      </p:sp>
      <p:sp>
        <p:nvSpPr>
          <p:cNvPr id="6" name="TextBox 5"/>
          <p:cNvSpPr txBox="1">
            <a:spLocks noChangeArrowheads="1"/>
          </p:cNvSpPr>
          <p:nvPr/>
        </p:nvSpPr>
        <p:spPr bwMode="auto">
          <a:xfrm>
            <a:off x="531812" y="3083107"/>
            <a:ext cx="8186738" cy="3683060"/>
          </a:xfrm>
          <a:prstGeom prst="rect">
            <a:avLst/>
          </a:prstGeom>
          <a:solidFill>
            <a:srgbClr val="EAEDCB"/>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lvl1pPr>
              <a:spcBef>
                <a:spcPts val="1800"/>
              </a:spcBef>
              <a:buClr>
                <a:schemeClr val="accent1"/>
              </a:buClr>
              <a:buSzPct val="100000"/>
              <a:buFont typeface="Wingdings 2" pitchFamily="18" charset="2"/>
              <a:buChar char="¡"/>
              <a:defRPr sz="2000">
                <a:solidFill>
                  <a:schemeClr val="tx2"/>
                </a:solidFill>
                <a:latin typeface="Arial" pitchFamily="34" charset="0"/>
                <a:ea typeface="ＭＳ Ｐゴシック" pitchFamily="34" charset="-128"/>
              </a:defRPr>
            </a:lvl1pPr>
            <a:lvl2pPr marL="742950" indent="-285750">
              <a:spcBef>
                <a:spcPts val="600"/>
              </a:spcBef>
              <a:buClr>
                <a:srgbClr val="031B3C"/>
              </a:buClr>
              <a:buSzPct val="100000"/>
              <a:buFont typeface="Wingdings 2" pitchFamily="18" charset="2"/>
              <a:buChar char="¡"/>
              <a:defRPr>
                <a:solidFill>
                  <a:schemeClr val="tx2"/>
                </a:solidFill>
                <a:latin typeface="Arial" pitchFamily="34" charset="0"/>
                <a:ea typeface="ＭＳ Ｐゴシック" pitchFamily="34" charset="-128"/>
              </a:defRPr>
            </a:lvl2pPr>
            <a:lvl3pPr marL="1143000" indent="-228600">
              <a:spcBef>
                <a:spcPts val="600"/>
              </a:spcBef>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3pPr>
            <a:lvl4pPr marL="1600200" indent="-228600">
              <a:spcBef>
                <a:spcPts val="600"/>
              </a:spcBef>
              <a:buClr>
                <a:srgbClr val="031B3C"/>
              </a:buClr>
              <a:buSzPct val="100000"/>
              <a:buFont typeface="Wingdings 2" pitchFamily="18" charset="2"/>
              <a:buChar char="¡"/>
              <a:defRPr>
                <a:solidFill>
                  <a:schemeClr val="tx2"/>
                </a:solidFill>
                <a:latin typeface="Arial" pitchFamily="34" charset="0"/>
                <a:ea typeface="ＭＳ Ｐゴシック" pitchFamily="34" charset="-128"/>
              </a:defRPr>
            </a:lvl4pPr>
            <a:lvl5pPr marL="2057400" indent="-228600">
              <a:spcBef>
                <a:spcPts val="600"/>
              </a:spcBef>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5pPr>
            <a:lvl6pPr marL="25146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marL="29718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marL="34290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marL="38862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spcBef>
                <a:spcPct val="0"/>
              </a:spcBef>
              <a:spcAft>
                <a:spcPts val="1000"/>
              </a:spcAft>
              <a:buClrTx/>
              <a:buSzTx/>
              <a:buFontTx/>
              <a:buNone/>
              <a:defRPr/>
            </a:pPr>
            <a:r>
              <a:rPr lang="en-US" altLang="en-US" dirty="0">
                <a:solidFill>
                  <a:srgbClr val="000000"/>
                </a:solidFill>
              </a:rPr>
              <a:t>We have </a:t>
            </a:r>
            <a:r>
              <a:rPr lang="en-US" altLang="en-US" i="1" dirty="0">
                <a:solidFill>
                  <a:srgbClr val="000000"/>
                </a:solidFill>
              </a:rPr>
              <a:t>n </a:t>
            </a:r>
            <a:r>
              <a:rPr lang="en-US" altLang="en-US" dirty="0">
                <a:solidFill>
                  <a:srgbClr val="000000"/>
                </a:solidFill>
              </a:rPr>
              <a:t>observations on an explanatory variable </a:t>
            </a:r>
            <a:r>
              <a:rPr lang="en-US" altLang="en-US" i="1" dirty="0">
                <a:solidFill>
                  <a:srgbClr val="000000"/>
                </a:solidFill>
              </a:rPr>
              <a:t>x </a:t>
            </a:r>
            <a:r>
              <a:rPr lang="en-US" altLang="en-US" dirty="0">
                <a:solidFill>
                  <a:srgbClr val="000000"/>
                </a:solidFill>
              </a:rPr>
              <a:t>and a response variable </a:t>
            </a:r>
            <a:r>
              <a:rPr lang="en-US" altLang="en-US" i="1" dirty="0">
                <a:solidFill>
                  <a:srgbClr val="000000"/>
                </a:solidFill>
              </a:rPr>
              <a:t>y</a:t>
            </a:r>
            <a:r>
              <a:rPr lang="en-US" altLang="en-US" dirty="0">
                <a:solidFill>
                  <a:srgbClr val="000000"/>
                </a:solidFill>
              </a:rPr>
              <a:t>. Our goal is to study or predict the behavior of </a:t>
            </a:r>
            <a:r>
              <a:rPr lang="en-US" altLang="en-US" i="1" dirty="0">
                <a:solidFill>
                  <a:srgbClr val="000000"/>
                </a:solidFill>
              </a:rPr>
              <a:t>y </a:t>
            </a:r>
            <a:r>
              <a:rPr lang="en-US" altLang="en-US" dirty="0">
                <a:solidFill>
                  <a:srgbClr val="000000"/>
                </a:solidFill>
              </a:rPr>
              <a:t>for given values of </a:t>
            </a:r>
            <a:r>
              <a:rPr lang="en-US" altLang="en-US" i="1" dirty="0">
                <a:solidFill>
                  <a:srgbClr val="000000"/>
                </a:solidFill>
              </a:rPr>
              <a:t>x</a:t>
            </a:r>
            <a:r>
              <a:rPr lang="en-US" altLang="en-US" dirty="0">
                <a:solidFill>
                  <a:srgbClr val="000000"/>
                </a:solidFill>
              </a:rPr>
              <a:t>.</a:t>
            </a:r>
          </a:p>
          <a:p>
            <a:pPr eaLnBrk="1" hangingPunct="1">
              <a:spcBef>
                <a:spcPct val="0"/>
              </a:spcBef>
              <a:spcAft>
                <a:spcPts val="1000"/>
              </a:spcAft>
              <a:buSzTx/>
              <a:buFont typeface="Wingdings" pitchFamily="2" charset="2"/>
              <a:buChar char="§"/>
              <a:defRPr/>
            </a:pPr>
            <a:r>
              <a:rPr lang="en-US" altLang="en-US" dirty="0">
                <a:solidFill>
                  <a:srgbClr val="000000"/>
                </a:solidFill>
              </a:rPr>
              <a:t>For any fixed value of </a:t>
            </a:r>
            <a:r>
              <a:rPr lang="en-US" altLang="en-US" i="1" dirty="0">
                <a:solidFill>
                  <a:srgbClr val="000000"/>
                </a:solidFill>
              </a:rPr>
              <a:t>x</a:t>
            </a:r>
            <a:r>
              <a:rPr lang="en-US" altLang="en-US" dirty="0">
                <a:solidFill>
                  <a:srgbClr val="000000"/>
                </a:solidFill>
              </a:rPr>
              <a:t>, the response </a:t>
            </a:r>
            <a:r>
              <a:rPr lang="en-US" altLang="en-US" i="1" dirty="0">
                <a:solidFill>
                  <a:srgbClr val="000000"/>
                </a:solidFill>
              </a:rPr>
              <a:t>y </a:t>
            </a:r>
            <a:r>
              <a:rPr lang="en-US" altLang="en-US" dirty="0">
                <a:solidFill>
                  <a:srgbClr val="000000"/>
                </a:solidFill>
              </a:rPr>
              <a:t>varies according to a </a:t>
            </a:r>
            <a:r>
              <a:rPr lang="en-US" altLang="en-US" b="1" dirty="0">
                <a:solidFill>
                  <a:srgbClr val="000000"/>
                </a:solidFill>
              </a:rPr>
              <a:t>Normal</a:t>
            </a:r>
            <a:r>
              <a:rPr lang="en-US" altLang="en-US" dirty="0">
                <a:solidFill>
                  <a:srgbClr val="000000"/>
                </a:solidFill>
              </a:rPr>
              <a:t> </a:t>
            </a:r>
            <a:r>
              <a:rPr lang="en-US" altLang="en-US" b="1" dirty="0">
                <a:solidFill>
                  <a:srgbClr val="000000"/>
                </a:solidFill>
              </a:rPr>
              <a:t>distribution.</a:t>
            </a:r>
            <a:r>
              <a:rPr lang="en-US" altLang="en-US" dirty="0">
                <a:solidFill>
                  <a:srgbClr val="000000"/>
                </a:solidFill>
              </a:rPr>
              <a:t> Repeated responses </a:t>
            </a:r>
            <a:r>
              <a:rPr lang="en-US" altLang="en-US" i="1" dirty="0">
                <a:solidFill>
                  <a:srgbClr val="000000"/>
                </a:solidFill>
              </a:rPr>
              <a:t>y</a:t>
            </a:r>
            <a:r>
              <a:rPr lang="en-US" altLang="en-US" dirty="0">
                <a:solidFill>
                  <a:srgbClr val="000000"/>
                </a:solidFill>
              </a:rPr>
              <a:t> are </a:t>
            </a:r>
            <a:r>
              <a:rPr lang="en-US" altLang="en-US" b="1" dirty="0">
                <a:solidFill>
                  <a:srgbClr val="000000"/>
                </a:solidFill>
              </a:rPr>
              <a:t>independent</a:t>
            </a:r>
            <a:r>
              <a:rPr lang="en-US" altLang="en-US" dirty="0">
                <a:solidFill>
                  <a:srgbClr val="000000"/>
                </a:solidFill>
              </a:rPr>
              <a:t> of each other.</a:t>
            </a:r>
          </a:p>
          <a:p>
            <a:pPr eaLnBrk="1" hangingPunct="1">
              <a:spcBef>
                <a:spcPct val="0"/>
              </a:spcBef>
              <a:spcAft>
                <a:spcPts val="1000"/>
              </a:spcAft>
              <a:buSzTx/>
              <a:buFont typeface="Wingdings" pitchFamily="2" charset="2"/>
              <a:buChar char="§"/>
              <a:defRPr/>
            </a:pPr>
            <a:r>
              <a:rPr lang="en-US" altLang="en-US" dirty="0">
                <a:solidFill>
                  <a:srgbClr val="000000"/>
                </a:solidFill>
              </a:rPr>
              <a:t>The mean response </a:t>
            </a:r>
            <a:r>
              <a:rPr lang="en-US" altLang="en-US" i="1" dirty="0">
                <a:solidFill>
                  <a:srgbClr val="000000"/>
                </a:solidFill>
              </a:rPr>
              <a:t>µ</a:t>
            </a:r>
            <a:r>
              <a:rPr lang="en-US" altLang="en-US" i="1" baseline="-25000" dirty="0">
                <a:solidFill>
                  <a:srgbClr val="000000"/>
                </a:solidFill>
              </a:rPr>
              <a:t>y</a:t>
            </a:r>
            <a:r>
              <a:rPr lang="en-US" altLang="en-US" dirty="0">
                <a:solidFill>
                  <a:srgbClr val="000000"/>
                </a:solidFill>
              </a:rPr>
              <a:t> has a </a:t>
            </a:r>
            <a:r>
              <a:rPr lang="en-US" altLang="en-US" b="1" dirty="0">
                <a:solidFill>
                  <a:srgbClr val="000000"/>
                </a:solidFill>
              </a:rPr>
              <a:t>straight-line relationship</a:t>
            </a:r>
            <a:r>
              <a:rPr lang="en-US" altLang="en-US" dirty="0">
                <a:solidFill>
                  <a:srgbClr val="000000"/>
                </a:solidFill>
              </a:rPr>
              <a:t> with </a:t>
            </a:r>
            <a:r>
              <a:rPr lang="en-US" altLang="en-US" i="1" dirty="0">
                <a:solidFill>
                  <a:srgbClr val="000000"/>
                </a:solidFill>
              </a:rPr>
              <a:t>x</a:t>
            </a:r>
            <a:r>
              <a:rPr lang="en-US" altLang="en-US" dirty="0">
                <a:solidFill>
                  <a:srgbClr val="000000"/>
                </a:solidFill>
              </a:rPr>
              <a:t> given by a population regression line </a:t>
            </a:r>
            <a:r>
              <a:rPr lang="en-US" altLang="en-US" i="1" dirty="0">
                <a:solidFill>
                  <a:srgbClr val="000000"/>
                </a:solidFill>
              </a:rPr>
              <a:t>µ</a:t>
            </a:r>
            <a:r>
              <a:rPr lang="en-US" altLang="en-US" i="1" baseline="-25000" dirty="0">
                <a:solidFill>
                  <a:srgbClr val="000000"/>
                </a:solidFill>
              </a:rPr>
              <a:t>y</a:t>
            </a:r>
            <a:r>
              <a:rPr lang="en-US" altLang="en-US" dirty="0">
                <a:solidFill>
                  <a:srgbClr val="000000"/>
                </a:solidFill>
              </a:rPr>
              <a:t>= </a:t>
            </a:r>
            <a:r>
              <a:rPr lang="en-US" altLang="en-US" i="1" dirty="0">
                <a:solidFill>
                  <a:schemeClr val="tx1"/>
                </a:solidFill>
                <a:latin typeface="Symbol" pitchFamily="18" charset="2"/>
              </a:rPr>
              <a:t>b</a:t>
            </a:r>
            <a:r>
              <a:rPr lang="en-US" altLang="en-US" baseline="-25000" dirty="0">
                <a:solidFill>
                  <a:schemeClr val="tx1"/>
                </a:solidFill>
                <a:latin typeface="Symbol" pitchFamily="18" charset="2"/>
              </a:rPr>
              <a:t>0</a:t>
            </a:r>
            <a:r>
              <a:rPr lang="en-US" altLang="en-US" dirty="0">
                <a:solidFill>
                  <a:schemeClr val="tx1"/>
                </a:solidFill>
              </a:rPr>
              <a:t> </a:t>
            </a:r>
            <a:r>
              <a:rPr lang="en-US" altLang="en-US" dirty="0">
                <a:solidFill>
                  <a:srgbClr val="000000"/>
                </a:solidFill>
              </a:rPr>
              <a:t>+ </a:t>
            </a:r>
            <a:r>
              <a:rPr lang="en-US" altLang="en-US" i="1" dirty="0">
                <a:solidFill>
                  <a:srgbClr val="000000"/>
                </a:solidFill>
              </a:rPr>
              <a:t>β</a:t>
            </a:r>
            <a:r>
              <a:rPr lang="en-US" altLang="en-US" baseline="-25000" dirty="0">
                <a:solidFill>
                  <a:srgbClr val="000000"/>
                </a:solidFill>
              </a:rPr>
              <a:t>1</a:t>
            </a:r>
            <a:r>
              <a:rPr lang="en-US" altLang="en-US" i="1" dirty="0">
                <a:solidFill>
                  <a:srgbClr val="000000"/>
                </a:solidFill>
              </a:rPr>
              <a:t>x</a:t>
            </a:r>
            <a:r>
              <a:rPr lang="en-US" altLang="en-US" dirty="0">
                <a:solidFill>
                  <a:srgbClr val="000000"/>
                </a:solidFill>
              </a:rPr>
              <a:t>. </a:t>
            </a:r>
          </a:p>
          <a:p>
            <a:pPr eaLnBrk="1" hangingPunct="1">
              <a:spcBef>
                <a:spcPct val="0"/>
              </a:spcBef>
              <a:spcAft>
                <a:spcPts val="1000"/>
              </a:spcAft>
              <a:buSzTx/>
              <a:buFont typeface="Wingdings" pitchFamily="2" charset="2"/>
              <a:buChar char="§"/>
              <a:defRPr/>
            </a:pPr>
            <a:r>
              <a:rPr lang="en-US" altLang="en-US" dirty="0">
                <a:solidFill>
                  <a:srgbClr val="000000"/>
                </a:solidFill>
              </a:rPr>
              <a:t>The slope</a:t>
            </a:r>
            <a:r>
              <a:rPr lang="en-US" altLang="en-US" i="1" dirty="0">
                <a:solidFill>
                  <a:srgbClr val="000000"/>
                </a:solidFill>
              </a:rPr>
              <a:t> </a:t>
            </a:r>
            <a:r>
              <a:rPr lang="en-US" altLang="en-US" dirty="0">
                <a:solidFill>
                  <a:srgbClr val="000000"/>
                </a:solidFill>
              </a:rPr>
              <a:t>and intercept are unknown parameters.</a:t>
            </a:r>
          </a:p>
          <a:p>
            <a:pPr eaLnBrk="1" hangingPunct="1">
              <a:spcBef>
                <a:spcPct val="0"/>
              </a:spcBef>
              <a:spcAft>
                <a:spcPts val="1000"/>
              </a:spcAft>
              <a:buSzTx/>
              <a:buFont typeface="Wingdings" pitchFamily="2" charset="2"/>
              <a:buChar char="§"/>
              <a:defRPr/>
            </a:pPr>
            <a:r>
              <a:rPr lang="en-US" altLang="en-US" dirty="0">
                <a:solidFill>
                  <a:srgbClr val="000000"/>
                </a:solidFill>
              </a:rPr>
              <a:t>The standard deviation of </a:t>
            </a:r>
            <a:r>
              <a:rPr lang="en-US" altLang="en-US" i="1" dirty="0">
                <a:solidFill>
                  <a:srgbClr val="000000"/>
                </a:solidFill>
              </a:rPr>
              <a:t>y </a:t>
            </a:r>
            <a:r>
              <a:rPr lang="en-US" altLang="en-US" dirty="0">
                <a:solidFill>
                  <a:srgbClr val="000000"/>
                </a:solidFill>
              </a:rPr>
              <a:t>(call it </a:t>
            </a:r>
            <a:r>
              <a:rPr lang="en-US" altLang="en-US" i="1" dirty="0">
                <a:solidFill>
                  <a:srgbClr val="000000"/>
                </a:solidFill>
              </a:rPr>
              <a:t>σ</a:t>
            </a:r>
            <a:r>
              <a:rPr lang="en-US" altLang="en-US" dirty="0">
                <a:solidFill>
                  <a:srgbClr val="000000"/>
                </a:solidFill>
              </a:rPr>
              <a:t>) is the same for all values of </a:t>
            </a:r>
            <a:r>
              <a:rPr lang="en-US" altLang="en-US" i="1" dirty="0">
                <a:solidFill>
                  <a:srgbClr val="000000"/>
                </a:solidFill>
              </a:rPr>
              <a:t>x</a:t>
            </a:r>
            <a:r>
              <a:rPr lang="en-US" altLang="en-US" dirty="0">
                <a:solidFill>
                  <a:srgbClr val="000000"/>
                </a:solidFill>
              </a:rPr>
              <a:t>. The value of </a:t>
            </a:r>
            <a:r>
              <a:rPr lang="en-US" altLang="en-US" i="1" dirty="0">
                <a:solidFill>
                  <a:srgbClr val="000000"/>
                </a:solidFill>
              </a:rPr>
              <a:t>σ </a:t>
            </a:r>
            <a:r>
              <a:rPr lang="en-US" altLang="en-US" dirty="0">
                <a:solidFill>
                  <a:srgbClr val="000000"/>
                </a:solidFill>
              </a:rPr>
              <a:t>is unknown.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altLang="en-US" sz="3200" dirty="0">
                <a:ea typeface="ＭＳ Ｐゴシック" pitchFamily="34" charset="-128"/>
              </a:rPr>
              <a:t>Conditions for Regression Inference 2</a:t>
            </a:r>
            <a:endParaRPr lang="en-US" altLang="en-US" sz="3200" i="1" baseline="-25000" dirty="0">
              <a:ea typeface="ＭＳ Ｐゴシック" pitchFamily="34" charset="-128"/>
            </a:endParaRPr>
          </a:p>
        </p:txBody>
      </p:sp>
      <p:sp>
        <p:nvSpPr>
          <p:cNvPr id="3277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07916A56-9C80-46D5-A050-04E6B71D89A5}" type="slidenum">
              <a:rPr lang="en-US" altLang="en-US" sz="1200">
                <a:solidFill>
                  <a:schemeClr val="accent1"/>
                </a:solidFill>
              </a:rPr>
              <a:pPr>
                <a:lnSpc>
                  <a:spcPct val="80000"/>
                </a:lnSpc>
              </a:pPr>
              <a:t>7</a:t>
            </a:fld>
            <a:endParaRPr lang="en-US" altLang="en-US" sz="1200">
              <a:solidFill>
                <a:schemeClr val="accent1"/>
              </a:solidFill>
            </a:endParaRPr>
          </a:p>
        </p:txBody>
      </p:sp>
      <p:sp>
        <p:nvSpPr>
          <p:cNvPr id="32773" name="Rectangle 4"/>
          <p:cNvSpPr>
            <a:spLocks noChangeArrowheads="1"/>
          </p:cNvSpPr>
          <p:nvPr/>
        </p:nvSpPr>
        <p:spPr bwMode="auto">
          <a:xfrm>
            <a:off x="322262" y="1185862"/>
            <a:ext cx="844073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Aft>
                <a:spcPts val="1200"/>
              </a:spcAft>
            </a:pPr>
            <a:r>
              <a:rPr lang="en-US" altLang="en-US" sz="2000" dirty="0"/>
              <a:t>The figure below shows the regression model when the conditions are met. The line in the figure is the population regression line </a:t>
            </a:r>
            <a:r>
              <a:rPr lang="en-US" altLang="en-US" sz="2000" i="1" dirty="0"/>
              <a:t>µ</a:t>
            </a:r>
            <a:r>
              <a:rPr lang="en-US" altLang="en-US" sz="2000" i="1" baseline="-25000" dirty="0"/>
              <a:t>y</a:t>
            </a:r>
            <a:r>
              <a:rPr lang="en-US" altLang="en-US" sz="2000" dirty="0"/>
              <a:t>= </a:t>
            </a:r>
            <a:r>
              <a:rPr lang="en-US" altLang="en-US" sz="2000" i="1" dirty="0">
                <a:latin typeface="Symbol" pitchFamily="18" charset="2"/>
              </a:rPr>
              <a:t>b</a:t>
            </a:r>
            <a:r>
              <a:rPr lang="en-US" altLang="en-US" sz="2000" baseline="-25000" dirty="0">
                <a:latin typeface="Symbol" pitchFamily="18" charset="2"/>
              </a:rPr>
              <a:t>0</a:t>
            </a:r>
            <a:r>
              <a:rPr lang="en-US" altLang="en-US" sz="2000" i="1" dirty="0"/>
              <a:t> </a:t>
            </a:r>
            <a:r>
              <a:rPr lang="en-US" altLang="en-US" sz="2000" dirty="0"/>
              <a:t>+ </a:t>
            </a:r>
            <a:r>
              <a:rPr lang="en-US" altLang="en-US" sz="2000" i="1" dirty="0"/>
              <a:t>β</a:t>
            </a:r>
            <a:r>
              <a:rPr lang="en-US" altLang="en-US" sz="2000" baseline="-25000" dirty="0"/>
              <a:t>1</a:t>
            </a:r>
            <a:r>
              <a:rPr lang="en-US" altLang="en-US" sz="2000" i="1" dirty="0"/>
              <a:t>x</a:t>
            </a:r>
            <a:r>
              <a:rPr lang="en-US" altLang="en-US" sz="2000" dirty="0"/>
              <a:t>.</a:t>
            </a:r>
          </a:p>
        </p:txBody>
      </p:sp>
      <p:pic>
        <p:nvPicPr>
          <p:cNvPr id="32770" name="Picture 7" descr="The slide displays a 3D graphical representation of regression model when conditions are met. Equation for regression line is given as, mew subscript y is equal to beta subscript zero plus beta subscript one into x. Three normal curves are drawn over X and Y plane. Regression line is shown in the X-Y plane with the equation."/>
          <p:cNvPicPr>
            <a:picLocks noChangeAspect="1" noChangeArrowheads="1"/>
          </p:cNvPicPr>
          <p:nvPr/>
        </p:nvPicPr>
        <p:blipFill>
          <a:blip r:embed="rId3">
            <a:extLst>
              <a:ext uri="{28A0092B-C50C-407E-A947-70E740481C1C}">
                <a14:useLocalDpi xmlns:a14="http://schemas.microsoft.com/office/drawing/2010/main" val="0"/>
              </a:ext>
            </a:extLst>
          </a:blip>
          <a:srcRect b="12469"/>
          <a:stretch>
            <a:fillRect/>
          </a:stretch>
        </p:blipFill>
        <p:spPr bwMode="auto">
          <a:xfrm>
            <a:off x="427038" y="3332197"/>
            <a:ext cx="7083552" cy="2794565"/>
          </a:xfrm>
          <a:prstGeom prst="rect">
            <a:avLst/>
          </a:prstGeom>
          <a:solidFill>
            <a:schemeClr val="accent1">
              <a:alpha val="0"/>
            </a:schemeClr>
          </a:solidFill>
          <a:ln>
            <a:noFill/>
          </a:ln>
        </p:spPr>
      </p:pic>
      <p:sp>
        <p:nvSpPr>
          <p:cNvPr id="11" name="Rectangle 10"/>
          <p:cNvSpPr>
            <a:spLocks noChangeArrowheads="1"/>
          </p:cNvSpPr>
          <p:nvPr/>
        </p:nvSpPr>
        <p:spPr bwMode="auto">
          <a:xfrm>
            <a:off x="249238" y="2168525"/>
            <a:ext cx="2527300" cy="1323975"/>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eaLnBrk="1" hangingPunct="1">
              <a:spcAft>
                <a:spcPts val="1200"/>
              </a:spcAft>
              <a:defRPr/>
            </a:pPr>
            <a:r>
              <a:rPr lang="en-US" sz="1600">
                <a:solidFill>
                  <a:srgbClr val="000000"/>
                </a:solidFill>
              </a:rPr>
              <a:t>For each possible value of the explanatory variable </a:t>
            </a:r>
            <a:r>
              <a:rPr lang="en-US" sz="1600" i="1">
                <a:solidFill>
                  <a:srgbClr val="000000"/>
                </a:solidFill>
              </a:rPr>
              <a:t>x</a:t>
            </a:r>
            <a:r>
              <a:rPr lang="en-US" sz="1600">
                <a:solidFill>
                  <a:srgbClr val="000000"/>
                </a:solidFill>
              </a:rPr>
              <a:t>, the mean of the responses </a:t>
            </a:r>
            <a:r>
              <a:rPr lang="en-US" sz="1600" i="1">
                <a:solidFill>
                  <a:srgbClr val="000000"/>
                </a:solidFill>
              </a:rPr>
              <a:t>µ</a:t>
            </a:r>
            <a:r>
              <a:rPr lang="en-US" sz="1600">
                <a:solidFill>
                  <a:srgbClr val="000000"/>
                </a:solidFill>
              </a:rPr>
              <a:t>(</a:t>
            </a:r>
            <a:r>
              <a:rPr lang="en-US" sz="1600" i="1">
                <a:solidFill>
                  <a:srgbClr val="000000"/>
                </a:solidFill>
              </a:rPr>
              <a:t>y</a:t>
            </a:r>
            <a:r>
              <a:rPr lang="en-US" sz="1600">
                <a:solidFill>
                  <a:srgbClr val="000000"/>
                </a:solidFill>
              </a:rPr>
              <a:t> | </a:t>
            </a:r>
            <a:r>
              <a:rPr lang="en-US" sz="1600" i="1">
                <a:solidFill>
                  <a:srgbClr val="000000"/>
                </a:solidFill>
              </a:rPr>
              <a:t>x</a:t>
            </a:r>
            <a:r>
              <a:rPr lang="en-US" sz="1600">
                <a:solidFill>
                  <a:srgbClr val="000000"/>
                </a:solidFill>
              </a:rPr>
              <a:t>) moves along this line. </a:t>
            </a:r>
          </a:p>
        </p:txBody>
      </p:sp>
      <p:sp>
        <p:nvSpPr>
          <p:cNvPr id="9" name="Rectangle 8"/>
          <p:cNvSpPr>
            <a:spLocks noChangeArrowheads="1"/>
          </p:cNvSpPr>
          <p:nvPr/>
        </p:nvSpPr>
        <p:spPr bwMode="auto">
          <a:xfrm>
            <a:off x="5969000" y="2352675"/>
            <a:ext cx="2809875" cy="1816100"/>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p>
            <a:pPr eaLnBrk="1" hangingPunct="1">
              <a:defRPr/>
            </a:pPr>
            <a:r>
              <a:rPr lang="en-US" sz="1600" dirty="0">
                <a:solidFill>
                  <a:srgbClr val="000000"/>
                </a:solidFill>
              </a:rPr>
              <a:t>The Normal curves show how </a:t>
            </a:r>
            <a:r>
              <a:rPr lang="en-US" sz="1600" i="1" dirty="0">
                <a:solidFill>
                  <a:srgbClr val="000000"/>
                </a:solidFill>
              </a:rPr>
              <a:t>y </a:t>
            </a:r>
            <a:r>
              <a:rPr lang="en-US" sz="1600" dirty="0">
                <a:solidFill>
                  <a:srgbClr val="000000"/>
                </a:solidFill>
              </a:rPr>
              <a:t>will vary when </a:t>
            </a:r>
            <a:r>
              <a:rPr lang="en-US" sz="1600" i="1" dirty="0">
                <a:solidFill>
                  <a:srgbClr val="000000"/>
                </a:solidFill>
              </a:rPr>
              <a:t>x </a:t>
            </a:r>
            <a:r>
              <a:rPr lang="en-US" sz="1600" dirty="0">
                <a:solidFill>
                  <a:srgbClr val="000000"/>
                </a:solidFill>
              </a:rPr>
              <a:t>is held fixed at different values. All the curves have the same standard deviation </a:t>
            </a:r>
            <a:r>
              <a:rPr lang="en-US" sz="1600" i="1" dirty="0">
                <a:solidFill>
                  <a:srgbClr val="000000"/>
                </a:solidFill>
              </a:rPr>
              <a:t>σ</a:t>
            </a:r>
            <a:r>
              <a:rPr lang="en-US" sz="1600" dirty="0">
                <a:solidFill>
                  <a:srgbClr val="000000"/>
                </a:solidFill>
              </a:rPr>
              <a:t>, so the variability of </a:t>
            </a:r>
            <a:r>
              <a:rPr lang="en-US" sz="1600" i="1" dirty="0">
                <a:solidFill>
                  <a:srgbClr val="000000"/>
                </a:solidFill>
              </a:rPr>
              <a:t>y </a:t>
            </a:r>
            <a:r>
              <a:rPr lang="en-US" sz="1600" dirty="0">
                <a:solidFill>
                  <a:srgbClr val="000000"/>
                </a:solidFill>
              </a:rPr>
              <a:t>is the same for all values of </a:t>
            </a:r>
            <a:r>
              <a:rPr lang="en-US" sz="1600" i="1" dirty="0">
                <a:solidFill>
                  <a:srgbClr val="000000"/>
                </a:solidFill>
              </a:rPr>
              <a:t>x</a:t>
            </a:r>
            <a:r>
              <a:rPr lang="en-US" sz="1600" dirty="0">
                <a:solidFill>
                  <a:srgbClr val="000000"/>
                </a:solidFill>
              </a:rPr>
              <a:t>. </a:t>
            </a:r>
          </a:p>
        </p:txBody>
      </p:sp>
      <p:sp>
        <p:nvSpPr>
          <p:cNvPr id="10" name="Rectangle 9"/>
          <p:cNvSpPr>
            <a:spLocks noChangeArrowheads="1"/>
          </p:cNvSpPr>
          <p:nvPr/>
        </p:nvSpPr>
        <p:spPr bwMode="auto">
          <a:xfrm>
            <a:off x="5969000" y="4856163"/>
            <a:ext cx="2778125" cy="1323975"/>
          </a:xfrm>
          <a:prstGeom prst="rect">
            <a:avLst/>
          </a:prstGeom>
          <a:solidFill>
            <a:srgbClr val="D2DA7A"/>
          </a:solidFill>
          <a:ln w="10000">
            <a:solidFill>
              <a:srgbClr val="D2DA7A"/>
            </a:solidFill>
            <a:miter lim="800000"/>
            <a:headEnd/>
            <a:tailEnd/>
          </a:ln>
          <a:effectLst>
            <a:outerShdw blurRad="38100" dist="30000" dir="5400000" rotWithShape="0">
              <a:srgbClr val="808080">
                <a:alpha val="45000"/>
              </a:srgbClr>
            </a:outerShdw>
          </a:effectLst>
        </p:spPr>
        <p:txBody>
          <a:bodyPr>
            <a:spAutoFit/>
          </a:bodyPr>
          <a:lstStyle>
            <a:lvl1pPr>
              <a:spcBef>
                <a:spcPts val="1800"/>
              </a:spcBef>
              <a:buClr>
                <a:schemeClr val="accent1"/>
              </a:buClr>
              <a:buSzPct val="100000"/>
              <a:buFont typeface="Wingdings 2" pitchFamily="18" charset="2"/>
              <a:buChar char="¡"/>
              <a:defRPr sz="2000">
                <a:solidFill>
                  <a:schemeClr val="tx2"/>
                </a:solidFill>
                <a:latin typeface="Arial" pitchFamily="34" charset="0"/>
                <a:ea typeface="ＭＳ Ｐゴシック" pitchFamily="34" charset="-128"/>
              </a:defRPr>
            </a:lvl1pPr>
            <a:lvl2pPr marL="742950" indent="-285750">
              <a:spcBef>
                <a:spcPts val="600"/>
              </a:spcBef>
              <a:buClr>
                <a:srgbClr val="031B3C"/>
              </a:buClr>
              <a:buSzPct val="100000"/>
              <a:buFont typeface="Wingdings 2" pitchFamily="18" charset="2"/>
              <a:buChar char="¡"/>
              <a:defRPr>
                <a:solidFill>
                  <a:schemeClr val="tx2"/>
                </a:solidFill>
                <a:latin typeface="Arial" pitchFamily="34" charset="0"/>
                <a:ea typeface="ＭＳ Ｐゴシック" pitchFamily="34" charset="-128"/>
              </a:defRPr>
            </a:lvl2pPr>
            <a:lvl3pPr marL="1143000" indent="-228600">
              <a:spcBef>
                <a:spcPts val="600"/>
              </a:spcBef>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3pPr>
            <a:lvl4pPr marL="1600200" indent="-228600">
              <a:spcBef>
                <a:spcPts val="600"/>
              </a:spcBef>
              <a:buClr>
                <a:srgbClr val="031B3C"/>
              </a:buClr>
              <a:buSzPct val="100000"/>
              <a:buFont typeface="Wingdings 2" pitchFamily="18" charset="2"/>
              <a:buChar char="¡"/>
              <a:defRPr>
                <a:solidFill>
                  <a:schemeClr val="tx2"/>
                </a:solidFill>
                <a:latin typeface="Arial" pitchFamily="34" charset="0"/>
                <a:ea typeface="ＭＳ Ｐゴシック" pitchFamily="34" charset="-128"/>
              </a:defRPr>
            </a:lvl4pPr>
            <a:lvl5pPr marL="2057400" indent="-228600">
              <a:spcBef>
                <a:spcPts val="600"/>
              </a:spcBef>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5pPr>
            <a:lvl6pPr marL="25146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marL="29718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marL="34290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marL="3886200" indent="-228600"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spcBef>
                <a:spcPct val="0"/>
              </a:spcBef>
              <a:spcAft>
                <a:spcPts val="1200"/>
              </a:spcAft>
              <a:buClrTx/>
              <a:buSzTx/>
              <a:buFontTx/>
              <a:buNone/>
              <a:defRPr/>
            </a:pPr>
            <a:r>
              <a:rPr lang="en-US" altLang="en-US" sz="1600">
                <a:solidFill>
                  <a:srgbClr val="000000"/>
                </a:solidFill>
              </a:rPr>
              <a:t>The value of </a:t>
            </a:r>
            <a:r>
              <a:rPr lang="en-US" altLang="en-US" sz="1600" i="1">
                <a:solidFill>
                  <a:srgbClr val="000000"/>
                </a:solidFill>
              </a:rPr>
              <a:t>σ </a:t>
            </a:r>
            <a:r>
              <a:rPr lang="en-US" altLang="en-US" sz="1600">
                <a:solidFill>
                  <a:srgbClr val="000000"/>
                </a:solidFill>
              </a:rPr>
              <a:t>determines whether the points fall close to the population regression line (small </a:t>
            </a:r>
            <a:r>
              <a:rPr lang="en-US" altLang="en-US" sz="1600" i="1">
                <a:solidFill>
                  <a:srgbClr val="000000"/>
                </a:solidFill>
              </a:rPr>
              <a:t>σ</a:t>
            </a:r>
            <a:r>
              <a:rPr lang="en-US" altLang="en-US" sz="1600">
                <a:solidFill>
                  <a:srgbClr val="000000"/>
                </a:solidFill>
              </a:rPr>
              <a:t>) or are widely scattered (large </a:t>
            </a:r>
            <a:r>
              <a:rPr lang="en-US" altLang="en-US" sz="1600" i="1">
                <a:solidFill>
                  <a:srgbClr val="000000"/>
                </a:solidFill>
              </a:rPr>
              <a:t>σ</a:t>
            </a:r>
            <a:r>
              <a:rPr lang="en-US" altLang="en-US" sz="1600">
                <a:solidFill>
                  <a:srgbClr val="000000"/>
                </a:solidFill>
              </a:rPr>
              <a:t>).</a:t>
            </a:r>
            <a:endParaRPr lang="en-US" altLang="en-US" sz="1600" b="1">
              <a:solidFill>
                <a:srgbClr val="0000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fltVal val="0"/>
                                          </p:val>
                                        </p:tav>
                                        <p:tav tm="100000">
                                          <p:val>
                                            <p:strVal val="#ppt_h"/>
                                          </p:val>
                                        </p:tav>
                                      </p:tavLst>
                                    </p:anim>
                                    <p:anim calcmode="lin" valueType="num">
                                      <p:cBhvr>
                                        <p:cTn id="17"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fltVal val="0"/>
                                          </p:val>
                                        </p:tav>
                                        <p:tav tm="100000">
                                          <p:val>
                                            <p:strVal val="#ppt_w"/>
                                          </p:val>
                                        </p:tav>
                                      </p:tavLst>
                                    </p:anim>
                                    <p:anim calcmode="lin" valueType="num">
                                      <p:cBhvr>
                                        <p:cTn id="24" dur="1000" fill="hold"/>
                                        <p:tgtEl>
                                          <p:spTgt spid="10"/>
                                        </p:tgtEl>
                                        <p:attrNameLst>
                                          <p:attrName>ppt_h</p:attrName>
                                        </p:attrNameLst>
                                      </p:cBhvr>
                                      <p:tavLst>
                                        <p:tav tm="0">
                                          <p:val>
                                            <p:fltVal val="0"/>
                                          </p:val>
                                        </p:tav>
                                        <p:tav tm="100000">
                                          <p:val>
                                            <p:strVal val="#ppt_h"/>
                                          </p:val>
                                        </p:tav>
                                      </p:tavLst>
                                    </p:anim>
                                    <p:anim calcmode="lin" valueType="num">
                                      <p:cBhvr>
                                        <p:cTn id="25"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7"/>
          <p:cNvSpPr>
            <a:spLocks noGrp="1" noChangeArrowheads="1"/>
          </p:cNvSpPr>
          <p:nvPr>
            <p:ph type="title"/>
          </p:nvPr>
        </p:nvSpPr>
        <p:spPr/>
        <p:txBody>
          <a:bodyPr/>
          <a:lstStyle/>
          <a:p>
            <a:pPr eaLnBrk="1" hangingPunct="1"/>
            <a:r>
              <a:rPr lang="en-US" altLang="en-US" dirty="0">
                <a:ea typeface="ＭＳ Ｐゴシック" pitchFamily="34" charset="-128"/>
              </a:rPr>
              <a:t>Simple Linear Regression Model</a:t>
            </a:r>
          </a:p>
        </p:txBody>
      </p:sp>
      <p:sp>
        <p:nvSpPr>
          <p:cNvPr id="337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0369BBFF-95AA-4C71-8F26-389308A6E4E6}" type="slidenum">
              <a:rPr lang="en-US" altLang="en-US" sz="1200">
                <a:solidFill>
                  <a:schemeClr val="accent1"/>
                </a:solidFill>
              </a:rPr>
              <a:pPr>
                <a:lnSpc>
                  <a:spcPct val="80000"/>
                </a:lnSpc>
              </a:pPr>
              <a:t>8</a:t>
            </a:fld>
            <a:endParaRPr lang="en-US" altLang="en-US" sz="1200">
              <a:solidFill>
                <a:schemeClr val="accent1"/>
              </a:solidFill>
            </a:endParaRPr>
          </a:p>
        </p:txBody>
      </p:sp>
      <p:sp>
        <p:nvSpPr>
          <p:cNvPr id="1280008" name="Rectangle 8" descr="The slide reads as:&#10;In the population, the linear regression equation is, mew subscript y is equal to beta subscript zero plus beta subscript one into x.&#10;Sample data fits the simple linear regression model:&#10;Data is equal to Fit plus error, that is&#10;Y subscript I is equal to beta subscript zero plus beta subscript one into x subscript I plus E subscript I.&#10;Where, e subscript I is the error term and are independent and normally distributed as N (0, sigma).&#10;Linear regression assumes equal variance y (sigma is small for all values of x).&#10;"/>
          <p:cNvSpPr>
            <a:spLocks noGrp="1" noChangeArrowheads="1"/>
          </p:cNvSpPr>
          <p:nvPr>
            <p:ph type="body" idx="4294967295"/>
          </p:nvPr>
        </p:nvSpPr>
        <p:spPr>
          <a:xfrm>
            <a:off x="174625" y="1143000"/>
            <a:ext cx="8588374" cy="5334000"/>
          </a:xfrm>
        </p:spPr>
        <p:txBody>
          <a:bodyPr/>
          <a:lstStyle/>
          <a:p>
            <a:pPr marL="0" indent="0" eaLnBrk="1" hangingPunct="1">
              <a:lnSpc>
                <a:spcPct val="110000"/>
              </a:lnSpc>
              <a:buFont typeface="Wingdings" pitchFamily="2" charset="2"/>
              <a:buNone/>
            </a:pPr>
            <a:r>
              <a:rPr lang="en-US" altLang="en-US" dirty="0">
                <a:solidFill>
                  <a:schemeClr val="tx1"/>
                </a:solidFill>
                <a:ea typeface="ＭＳ Ｐゴシック" pitchFamily="34" charset="-128"/>
              </a:rPr>
              <a:t>In the population, the linear regression equation is </a:t>
            </a:r>
            <a:r>
              <a:rPr lang="en-US" altLang="en-US" b="1" i="1" dirty="0">
                <a:solidFill>
                  <a:schemeClr val="tx1"/>
                </a:solidFill>
                <a:latin typeface="Symbol" pitchFamily="18" charset="2"/>
                <a:ea typeface="ＭＳ Ｐゴシック" pitchFamily="34" charset="-128"/>
              </a:rPr>
              <a:t>m</a:t>
            </a:r>
            <a:r>
              <a:rPr lang="en-US" altLang="en-US" b="1" baseline="-25000" dirty="0">
                <a:solidFill>
                  <a:schemeClr val="tx1"/>
                </a:solidFill>
                <a:ea typeface="ＭＳ Ｐゴシック" pitchFamily="34" charset="-128"/>
              </a:rPr>
              <a:t>y</a:t>
            </a:r>
            <a:r>
              <a:rPr lang="en-US" altLang="en-US" b="1" dirty="0">
                <a:solidFill>
                  <a:schemeClr val="tx1"/>
                </a:solidFill>
                <a:ea typeface="ＭＳ Ｐゴシック" pitchFamily="34" charset="-128"/>
              </a:rPr>
              <a:t> = </a:t>
            </a:r>
            <a:r>
              <a:rPr lang="en-US" altLang="en-US" b="1" i="1" dirty="0">
                <a:solidFill>
                  <a:schemeClr val="tx1"/>
                </a:solidFill>
                <a:latin typeface="Symbol" pitchFamily="18" charset="2"/>
                <a:ea typeface="ＭＳ Ｐゴシック" pitchFamily="34" charset="-128"/>
              </a:rPr>
              <a:t>b</a:t>
            </a:r>
            <a:r>
              <a:rPr lang="en-US" altLang="en-US" b="1" baseline="-25000" dirty="0">
                <a:solidFill>
                  <a:schemeClr val="tx1"/>
                </a:solidFill>
                <a:ea typeface="ＭＳ Ｐゴシック" pitchFamily="34" charset="-128"/>
              </a:rPr>
              <a:t>0</a:t>
            </a:r>
            <a:r>
              <a:rPr lang="en-US" altLang="en-US" b="1" dirty="0">
                <a:solidFill>
                  <a:schemeClr val="tx1"/>
                </a:solidFill>
                <a:ea typeface="ＭＳ Ｐゴシック" pitchFamily="34" charset="-128"/>
              </a:rPr>
              <a:t> + </a:t>
            </a:r>
            <a:r>
              <a:rPr lang="en-US" altLang="en-US" b="1" i="1" dirty="0">
                <a:solidFill>
                  <a:schemeClr val="tx1"/>
                </a:solidFill>
                <a:latin typeface="Symbol" pitchFamily="18" charset="2"/>
                <a:ea typeface="ＭＳ Ｐゴシック" pitchFamily="34" charset="-128"/>
              </a:rPr>
              <a:t>b</a:t>
            </a:r>
            <a:r>
              <a:rPr lang="en-US" altLang="en-US" b="1" baseline="-25000" dirty="0">
                <a:solidFill>
                  <a:schemeClr val="tx1"/>
                </a:solidFill>
                <a:ea typeface="ＭＳ Ｐゴシック" pitchFamily="34" charset="-128"/>
              </a:rPr>
              <a:t>1</a:t>
            </a:r>
            <a:r>
              <a:rPr lang="en-US" altLang="en-US" b="1" i="1" dirty="0">
                <a:solidFill>
                  <a:schemeClr val="tx1"/>
                </a:solidFill>
                <a:ea typeface="ＭＳ Ｐゴシック" pitchFamily="34" charset="-128"/>
              </a:rPr>
              <a:t>x</a:t>
            </a:r>
            <a:r>
              <a:rPr lang="en-US" altLang="en-US" b="1" dirty="0">
                <a:solidFill>
                  <a:schemeClr val="tx1"/>
                </a:solidFill>
                <a:ea typeface="ＭＳ Ｐゴシック" pitchFamily="34" charset="-128"/>
              </a:rPr>
              <a:t>.</a:t>
            </a:r>
            <a:endParaRPr lang="en-US" altLang="en-US" sz="1600" b="1" dirty="0">
              <a:solidFill>
                <a:schemeClr val="tx1"/>
              </a:solidFill>
              <a:ea typeface="ＭＳ Ｐゴシック" pitchFamily="34" charset="-128"/>
            </a:endParaRPr>
          </a:p>
          <a:p>
            <a:pPr marL="0" indent="0" eaLnBrk="1" hangingPunct="1">
              <a:lnSpc>
                <a:spcPct val="110000"/>
              </a:lnSpc>
              <a:buFont typeface="Wingdings" pitchFamily="2" charset="2"/>
              <a:buNone/>
            </a:pPr>
            <a:r>
              <a:rPr lang="en-US" altLang="en-US" dirty="0">
                <a:solidFill>
                  <a:schemeClr val="tx1"/>
                </a:solidFill>
                <a:ea typeface="ＭＳ Ｐゴシック" pitchFamily="34" charset="-128"/>
              </a:rPr>
              <a:t>Sample data fits the </a:t>
            </a:r>
            <a:r>
              <a:rPr lang="en-US" altLang="en-US" b="1" dirty="0">
                <a:solidFill>
                  <a:srgbClr val="800000"/>
                </a:solidFill>
                <a:ea typeface="ＭＳ Ｐゴシック" pitchFamily="34" charset="-128"/>
              </a:rPr>
              <a:t>simple linear regression model</a:t>
            </a:r>
            <a:r>
              <a:rPr lang="en-US" altLang="en-US" b="1" dirty="0">
                <a:solidFill>
                  <a:srgbClr val="76330A"/>
                </a:solidFill>
                <a:ea typeface="ＭＳ Ｐゴシック" pitchFamily="34" charset="-128"/>
              </a:rPr>
              <a:t>:</a:t>
            </a:r>
          </a:p>
          <a:p>
            <a:pPr marL="0" indent="0" eaLnBrk="1" hangingPunct="1">
              <a:lnSpc>
                <a:spcPct val="50000"/>
              </a:lnSpc>
              <a:buFont typeface="Wingdings" pitchFamily="2" charset="2"/>
              <a:buNone/>
            </a:pPr>
            <a:endParaRPr lang="en-US" altLang="en-US" dirty="0">
              <a:solidFill>
                <a:schemeClr val="tx1"/>
              </a:solidFill>
              <a:ea typeface="ＭＳ Ｐゴシック" pitchFamily="34" charset="-128"/>
            </a:endParaRPr>
          </a:p>
          <a:p>
            <a:pPr marL="0" indent="0" eaLnBrk="1" hangingPunct="1">
              <a:buFont typeface="Wingdings" pitchFamily="2" charset="2"/>
              <a:buNone/>
            </a:pPr>
            <a:r>
              <a:rPr lang="en-US" altLang="en-US" dirty="0">
                <a:solidFill>
                  <a:schemeClr val="tx1"/>
                </a:solidFill>
                <a:ea typeface="ＭＳ Ｐゴシック" pitchFamily="34" charset="-128"/>
              </a:rPr>
              <a:t>     Data =         Fit       +     Error</a:t>
            </a:r>
          </a:p>
          <a:p>
            <a:pPr marL="0" indent="0" eaLnBrk="1" hangingPunct="1">
              <a:buFont typeface="Wingdings" pitchFamily="2" charset="2"/>
              <a:buNone/>
            </a:pPr>
            <a:r>
              <a:rPr lang="en-US" altLang="en-US" b="1" dirty="0">
                <a:solidFill>
                  <a:schemeClr val="tx1"/>
                </a:solidFill>
                <a:ea typeface="ＭＳ Ｐゴシック" pitchFamily="34" charset="-128"/>
              </a:rPr>
              <a:t>     </a:t>
            </a:r>
            <a:r>
              <a:rPr lang="en-US" altLang="en-US" b="1" i="1" dirty="0" err="1">
                <a:solidFill>
                  <a:schemeClr val="tx1"/>
                </a:solidFill>
                <a:ea typeface="ＭＳ Ｐゴシック" pitchFamily="34" charset="-128"/>
              </a:rPr>
              <a:t>y</a:t>
            </a:r>
            <a:r>
              <a:rPr lang="en-US" altLang="en-US" b="1" baseline="-25000" dirty="0" err="1">
                <a:solidFill>
                  <a:schemeClr val="tx1"/>
                </a:solidFill>
                <a:ea typeface="ＭＳ Ｐゴシック" pitchFamily="34" charset="-128"/>
              </a:rPr>
              <a:t>i</a:t>
            </a:r>
            <a:r>
              <a:rPr lang="en-US" altLang="en-US" b="1" dirty="0">
                <a:solidFill>
                  <a:schemeClr val="tx1"/>
                </a:solidFill>
                <a:ea typeface="ＭＳ Ｐゴシック" pitchFamily="34" charset="-128"/>
              </a:rPr>
              <a:t>   =     (</a:t>
            </a:r>
            <a:r>
              <a:rPr lang="en-US" altLang="en-US" b="1" i="1" dirty="0">
                <a:solidFill>
                  <a:schemeClr val="tx1"/>
                </a:solidFill>
                <a:latin typeface="Symbol" pitchFamily="18" charset="2"/>
                <a:ea typeface="ＭＳ Ｐゴシック" pitchFamily="34" charset="-128"/>
              </a:rPr>
              <a:t>b</a:t>
            </a:r>
            <a:r>
              <a:rPr lang="en-US" altLang="en-US" b="1" baseline="-25000" dirty="0">
                <a:solidFill>
                  <a:schemeClr val="tx1"/>
                </a:solidFill>
                <a:ea typeface="ＭＳ Ｐゴシック" pitchFamily="34" charset="-128"/>
              </a:rPr>
              <a:t>0</a:t>
            </a:r>
            <a:r>
              <a:rPr lang="en-US" altLang="en-US" b="1" dirty="0">
                <a:solidFill>
                  <a:schemeClr val="tx1"/>
                </a:solidFill>
                <a:ea typeface="ＭＳ Ｐゴシック" pitchFamily="34" charset="-128"/>
              </a:rPr>
              <a:t> + </a:t>
            </a:r>
            <a:r>
              <a:rPr lang="en-US" altLang="en-US" b="1" i="1" dirty="0">
                <a:solidFill>
                  <a:schemeClr val="tx1"/>
                </a:solidFill>
                <a:latin typeface="Symbol" pitchFamily="18" charset="2"/>
                <a:ea typeface="ＭＳ Ｐゴシック" pitchFamily="34" charset="-128"/>
              </a:rPr>
              <a:t>b</a:t>
            </a:r>
            <a:r>
              <a:rPr lang="en-US" altLang="en-US" b="1" baseline="-25000" dirty="0">
                <a:solidFill>
                  <a:schemeClr val="tx1"/>
                </a:solidFill>
                <a:ea typeface="ＭＳ Ｐゴシック" pitchFamily="34" charset="-128"/>
              </a:rPr>
              <a:t>1</a:t>
            </a:r>
            <a:r>
              <a:rPr lang="en-US" altLang="en-US" b="1" i="1" dirty="0">
                <a:solidFill>
                  <a:schemeClr val="tx1"/>
                </a:solidFill>
                <a:ea typeface="ＭＳ Ｐゴシック" pitchFamily="34" charset="-128"/>
              </a:rPr>
              <a:t>x</a:t>
            </a:r>
            <a:r>
              <a:rPr lang="en-US" altLang="en-US" b="1" i="1" baseline="-25000" dirty="0">
                <a:solidFill>
                  <a:schemeClr val="tx1"/>
                </a:solidFill>
                <a:ea typeface="ＭＳ Ｐゴシック" pitchFamily="34" charset="-128"/>
              </a:rPr>
              <a:t>i</a:t>
            </a:r>
            <a:r>
              <a:rPr lang="en-US" altLang="en-US" b="1" dirty="0">
                <a:solidFill>
                  <a:schemeClr val="tx1"/>
                </a:solidFill>
                <a:ea typeface="ＭＳ Ｐゴシック" pitchFamily="34" charset="-128"/>
              </a:rPr>
              <a:t>)  +      (</a:t>
            </a:r>
            <a:r>
              <a:rPr lang="en-US" altLang="en-US" b="1" i="1" dirty="0" err="1">
                <a:solidFill>
                  <a:schemeClr val="tx1"/>
                </a:solidFill>
                <a:latin typeface="Symbol" pitchFamily="18" charset="2"/>
                <a:ea typeface="ＭＳ Ｐゴシック" pitchFamily="34" charset="-128"/>
              </a:rPr>
              <a:t>e</a:t>
            </a:r>
            <a:r>
              <a:rPr lang="en-US" altLang="en-US" b="1" i="1" baseline="-25000" dirty="0" err="1">
                <a:solidFill>
                  <a:schemeClr val="tx1"/>
                </a:solidFill>
                <a:ea typeface="ＭＳ Ｐゴシック" pitchFamily="34" charset="-128"/>
              </a:rPr>
              <a:t>i</a:t>
            </a:r>
            <a:r>
              <a:rPr lang="en-US" altLang="en-US" b="1" dirty="0">
                <a:solidFill>
                  <a:schemeClr val="tx1"/>
                </a:solidFill>
                <a:ea typeface="ＭＳ Ｐゴシック" pitchFamily="34" charset="-128"/>
              </a:rPr>
              <a:t>)</a:t>
            </a:r>
          </a:p>
          <a:p>
            <a:pPr marL="0" indent="0" eaLnBrk="1" hangingPunct="1">
              <a:buFont typeface="Wingdings" pitchFamily="2" charset="2"/>
              <a:buNone/>
            </a:pPr>
            <a:endParaRPr lang="en-US" altLang="en-US" dirty="0">
              <a:solidFill>
                <a:schemeClr val="tx1"/>
              </a:solidFill>
              <a:ea typeface="ＭＳ Ｐゴシック" pitchFamily="34" charset="-128"/>
            </a:endParaRPr>
          </a:p>
          <a:p>
            <a:pPr marL="0" indent="0" eaLnBrk="1" hangingPunct="1">
              <a:buFont typeface="Wingdings" pitchFamily="2" charset="2"/>
              <a:buNone/>
            </a:pPr>
            <a:r>
              <a:rPr lang="en-US" altLang="en-US" dirty="0">
                <a:solidFill>
                  <a:schemeClr val="tx1"/>
                </a:solidFill>
                <a:ea typeface="ＭＳ Ｐゴシック" pitchFamily="34" charset="-128"/>
              </a:rPr>
              <a:t>where the </a:t>
            </a:r>
            <a:r>
              <a:rPr lang="en-US" altLang="en-US" b="1" i="1" dirty="0" err="1">
                <a:solidFill>
                  <a:schemeClr val="tx1"/>
                </a:solidFill>
                <a:latin typeface="Symbol" pitchFamily="18" charset="2"/>
                <a:ea typeface="ＭＳ Ｐゴシック" pitchFamily="34" charset="-128"/>
              </a:rPr>
              <a:t>e</a:t>
            </a:r>
            <a:r>
              <a:rPr lang="en-US" altLang="en-US" b="1" baseline="-25000" dirty="0" err="1">
                <a:solidFill>
                  <a:schemeClr val="tx1"/>
                </a:solidFill>
                <a:ea typeface="ＭＳ Ｐゴシック" pitchFamily="34" charset="-128"/>
              </a:rPr>
              <a:t>i</a:t>
            </a:r>
            <a:r>
              <a:rPr lang="en-US" altLang="en-US" b="1" i="1" baseline="-25000" dirty="0">
                <a:solidFill>
                  <a:schemeClr val="tx1"/>
                </a:solidFill>
                <a:ea typeface="ＭＳ Ｐゴシック" pitchFamily="34" charset="-128"/>
              </a:rPr>
              <a:t> </a:t>
            </a:r>
            <a:r>
              <a:rPr lang="en-US" altLang="en-US" dirty="0">
                <a:solidFill>
                  <a:schemeClr val="tx1"/>
                </a:solidFill>
                <a:ea typeface="ＭＳ Ｐゴシック" pitchFamily="34" charset="-128"/>
              </a:rPr>
              <a:t>are </a:t>
            </a:r>
            <a:br>
              <a:rPr lang="en-US" altLang="en-US" dirty="0">
                <a:solidFill>
                  <a:schemeClr val="tx1"/>
                </a:solidFill>
                <a:ea typeface="ＭＳ Ｐゴシック" pitchFamily="34" charset="-128"/>
              </a:rPr>
            </a:br>
            <a:r>
              <a:rPr lang="en-US" altLang="en-US" b="1" dirty="0">
                <a:solidFill>
                  <a:schemeClr val="tx1"/>
                </a:solidFill>
                <a:ea typeface="ＭＳ Ｐゴシック" pitchFamily="34" charset="-128"/>
              </a:rPr>
              <a:t>independent</a:t>
            </a:r>
            <a:r>
              <a:rPr lang="en-US" altLang="en-US" dirty="0">
                <a:solidFill>
                  <a:schemeClr val="tx1"/>
                </a:solidFill>
                <a:ea typeface="ＭＳ Ｐゴシック" pitchFamily="34" charset="-128"/>
              </a:rPr>
              <a:t> and </a:t>
            </a:r>
            <a:br>
              <a:rPr lang="en-US" altLang="en-US" dirty="0">
                <a:solidFill>
                  <a:schemeClr val="tx1"/>
                </a:solidFill>
                <a:ea typeface="ＭＳ Ｐゴシック" pitchFamily="34" charset="-128"/>
              </a:rPr>
            </a:br>
            <a:r>
              <a:rPr lang="en-US" altLang="en-US" b="1" dirty="0">
                <a:solidFill>
                  <a:schemeClr val="tx1"/>
                </a:solidFill>
                <a:ea typeface="ＭＳ Ｐゴシック" pitchFamily="34" charset="-128"/>
              </a:rPr>
              <a:t>Normally</a:t>
            </a:r>
            <a:r>
              <a:rPr lang="en-US" altLang="en-US" dirty="0">
                <a:solidFill>
                  <a:schemeClr val="tx1"/>
                </a:solidFill>
                <a:ea typeface="ＭＳ Ｐゴシック" pitchFamily="34" charset="-128"/>
              </a:rPr>
              <a:t> distributed </a:t>
            </a:r>
            <a:r>
              <a:rPr lang="en-US" altLang="en-US" i="1" dirty="0">
                <a:solidFill>
                  <a:schemeClr val="tx1"/>
                </a:solidFill>
                <a:ea typeface="ＭＳ Ｐゴシック" pitchFamily="34" charset="-128"/>
              </a:rPr>
              <a:t>N</a:t>
            </a:r>
            <a:r>
              <a:rPr lang="en-US" altLang="en-US" dirty="0">
                <a:solidFill>
                  <a:schemeClr val="tx1"/>
                </a:solidFill>
                <a:ea typeface="ＭＳ Ｐゴシック" pitchFamily="34" charset="-128"/>
              </a:rPr>
              <a:t>(0,</a:t>
            </a:r>
            <a:r>
              <a:rPr lang="en-US" altLang="en-US" i="1" dirty="0">
                <a:solidFill>
                  <a:schemeClr val="tx1"/>
                </a:solidFill>
                <a:latin typeface="Symbol" pitchFamily="18" charset="2"/>
                <a:ea typeface="ＭＳ Ｐゴシック" pitchFamily="34" charset="-128"/>
              </a:rPr>
              <a:t>s</a:t>
            </a:r>
            <a:r>
              <a:rPr lang="en-US" altLang="en-US" dirty="0">
                <a:solidFill>
                  <a:schemeClr val="tx1"/>
                </a:solidFill>
                <a:ea typeface="ＭＳ Ｐゴシック" pitchFamily="34" charset="-128"/>
              </a:rPr>
              <a:t>).</a:t>
            </a:r>
          </a:p>
          <a:p>
            <a:pPr marL="0" indent="0" eaLnBrk="1" hangingPunct="1">
              <a:spcBef>
                <a:spcPts val="3000"/>
              </a:spcBef>
              <a:buFont typeface="Wingdings" pitchFamily="2" charset="2"/>
              <a:buNone/>
            </a:pPr>
            <a:r>
              <a:rPr lang="en-US" altLang="en-US" dirty="0">
                <a:solidFill>
                  <a:schemeClr val="tx1"/>
                </a:solidFill>
                <a:ea typeface="ＭＳ Ｐゴシック" pitchFamily="34" charset="-128"/>
              </a:rPr>
              <a:t>Linear regression assumes </a:t>
            </a:r>
            <a:r>
              <a:rPr lang="en-US" altLang="en-US" b="1" dirty="0">
                <a:solidFill>
                  <a:schemeClr val="tx1"/>
                </a:solidFill>
                <a:ea typeface="ＭＳ Ｐゴシック" pitchFamily="34" charset="-128"/>
              </a:rPr>
              <a:t>equal variance of </a:t>
            </a:r>
            <a:r>
              <a:rPr lang="en-US" altLang="en-US" b="1" i="1" dirty="0">
                <a:solidFill>
                  <a:schemeClr val="tx1"/>
                </a:solidFill>
                <a:ea typeface="ＭＳ Ｐゴシック" pitchFamily="34" charset="-128"/>
              </a:rPr>
              <a:t>y</a:t>
            </a:r>
            <a:r>
              <a:rPr lang="en-US" altLang="en-US" b="1" dirty="0">
                <a:solidFill>
                  <a:schemeClr val="tx1"/>
                </a:solidFill>
                <a:ea typeface="ＭＳ Ｐゴシック" pitchFamily="34" charset="-128"/>
              </a:rPr>
              <a:t> </a:t>
            </a:r>
            <a:r>
              <a:rPr lang="en-US" altLang="en-US" dirty="0">
                <a:solidFill>
                  <a:schemeClr val="tx1"/>
                </a:solidFill>
                <a:ea typeface="ＭＳ Ｐゴシック" pitchFamily="34" charset="-128"/>
              </a:rPr>
              <a:t>(</a:t>
            </a:r>
            <a:r>
              <a:rPr lang="en-US" altLang="en-US" i="1" dirty="0">
                <a:solidFill>
                  <a:schemeClr val="tx1"/>
                </a:solidFill>
                <a:latin typeface="Symbol" pitchFamily="18" charset="2"/>
                <a:ea typeface="ＭＳ Ｐゴシック" pitchFamily="34" charset="-128"/>
              </a:rPr>
              <a:t>s</a:t>
            </a:r>
            <a:r>
              <a:rPr lang="en-US" altLang="en-US" dirty="0">
                <a:solidFill>
                  <a:schemeClr val="tx1"/>
                </a:solidFill>
                <a:ea typeface="ＭＳ Ｐゴシック" pitchFamily="34" charset="-128"/>
              </a:rPr>
              <a:t> is the same for all values of </a:t>
            </a:r>
            <a:r>
              <a:rPr lang="en-US" altLang="en-US" i="1" dirty="0">
                <a:solidFill>
                  <a:schemeClr val="tx1"/>
                </a:solidFill>
                <a:ea typeface="ＭＳ Ｐゴシック" pitchFamily="34" charset="-128"/>
              </a:rPr>
              <a:t>x</a:t>
            </a:r>
            <a:r>
              <a:rPr lang="en-US" altLang="en-US" dirty="0">
                <a:solidFill>
                  <a:schemeClr val="tx1"/>
                </a:solidFill>
                <a:ea typeface="ＭＳ Ｐゴシック" pitchFamily="34" charset="-128"/>
              </a:rPr>
              <a:t>).</a:t>
            </a:r>
          </a:p>
        </p:txBody>
      </p:sp>
      <p:pic>
        <p:nvPicPr>
          <p:cNvPr id="33794" name="Picture 13" descr="The slide displays a 3D graph named “Simple Linear Regression Model”. Equation for regression line is given as, mew subscript y is equal to beta subscript zero plus beta subscript one into x. Three normal curves are drawn over X and Y plane. Regression line is shown in the X-Y plane with the equation."/>
          <p:cNvPicPr>
            <a:picLocks noChangeAspect="1" noChangeArrowheads="1"/>
          </p:cNvPicPr>
          <p:nvPr/>
        </p:nvPicPr>
        <p:blipFill>
          <a:blip r:embed="rId3">
            <a:extLst>
              <a:ext uri="{28A0092B-C50C-407E-A947-70E740481C1C}">
                <a14:useLocalDpi xmlns:a14="http://schemas.microsoft.com/office/drawing/2010/main" val="0"/>
              </a:ext>
            </a:extLst>
          </a:blip>
          <a:srcRect b="12469"/>
          <a:stretch>
            <a:fillRect/>
          </a:stretch>
        </p:blipFill>
        <p:spPr bwMode="auto">
          <a:xfrm>
            <a:off x="3813175" y="2989263"/>
            <a:ext cx="5291328" cy="2087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7" name="Group 10" descr="already described"/>
          <p:cNvGrpSpPr>
            <a:grpSpLocks/>
          </p:cNvGrpSpPr>
          <p:nvPr/>
        </p:nvGrpSpPr>
        <p:grpSpPr bwMode="auto">
          <a:xfrm>
            <a:off x="1470025" y="2735263"/>
            <a:ext cx="2590800" cy="838200"/>
            <a:chOff x="1032" y="2256"/>
            <a:chExt cx="1408" cy="432"/>
          </a:xfrm>
        </p:grpSpPr>
        <p:sp>
          <p:nvSpPr>
            <p:cNvPr id="33799" name="Rectangle 11"/>
            <p:cNvSpPr>
              <a:spLocks noChangeArrowheads="1"/>
            </p:cNvSpPr>
            <p:nvPr/>
          </p:nvSpPr>
          <p:spPr bwMode="auto">
            <a:xfrm>
              <a:off x="1032" y="2256"/>
              <a:ext cx="632" cy="43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sp>
          <p:nvSpPr>
            <p:cNvPr id="33800" name="Rectangle 12"/>
            <p:cNvSpPr>
              <a:spLocks noChangeArrowheads="1"/>
            </p:cNvSpPr>
            <p:nvPr/>
          </p:nvSpPr>
          <p:spPr bwMode="auto">
            <a:xfrm>
              <a:off x="1848" y="2256"/>
              <a:ext cx="592" cy="43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0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174625" y="154305"/>
            <a:ext cx="7772400" cy="1143000"/>
          </a:xfrm>
        </p:spPr>
        <p:txBody>
          <a:bodyPr/>
          <a:lstStyle/>
          <a:p>
            <a:pPr eaLnBrk="1" hangingPunct="1"/>
            <a:r>
              <a:rPr lang="en-US" altLang="en-US" dirty="0">
                <a:ea typeface="ＭＳ Ｐゴシック" pitchFamily="34" charset="-128"/>
              </a:rPr>
              <a:t>Checking the Conditions for Regression Inference</a:t>
            </a:r>
          </a:p>
        </p:txBody>
      </p:sp>
      <p:sp>
        <p:nvSpPr>
          <p:cNvPr id="378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a:lnSpc>
                <a:spcPct val="80000"/>
              </a:lnSpc>
            </a:pPr>
            <a:fld id="{5E7A1B9D-7B8A-4572-B65D-84DA7E0090A6}" type="slidenum">
              <a:rPr lang="en-US" altLang="en-US" sz="1200">
                <a:solidFill>
                  <a:schemeClr val="accent1"/>
                </a:solidFill>
              </a:rPr>
              <a:pPr>
                <a:lnSpc>
                  <a:spcPct val="80000"/>
                </a:lnSpc>
              </a:pPr>
              <a:t>9</a:t>
            </a:fld>
            <a:endParaRPr lang="en-US" altLang="en-US" sz="1200">
              <a:solidFill>
                <a:schemeClr val="accent1"/>
              </a:solidFill>
            </a:endParaRPr>
          </a:p>
        </p:txBody>
      </p:sp>
      <p:sp>
        <p:nvSpPr>
          <p:cNvPr id="37892" name="TextBox 1"/>
          <p:cNvSpPr txBox="1">
            <a:spLocks noChangeArrowheads="1"/>
          </p:cNvSpPr>
          <p:nvPr/>
        </p:nvSpPr>
        <p:spPr bwMode="auto">
          <a:xfrm>
            <a:off x="433388" y="1362075"/>
            <a:ext cx="83121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000">
                <a:solidFill>
                  <a:schemeClr val="tx2"/>
                </a:solidFill>
                <a:latin typeface="Arial" pitchFamily="34" charset="0"/>
                <a:ea typeface="ＭＳ Ｐゴシック" pitchFamily="34" charset="-128"/>
              </a:defRPr>
            </a:lvl1pPr>
            <a:lvl2pPr marL="742950" indent="-285750" defTabSz="457200">
              <a:defRPr>
                <a:solidFill>
                  <a:schemeClr val="tx2"/>
                </a:solidFill>
                <a:latin typeface="Arial" pitchFamily="34" charset="0"/>
                <a:ea typeface="ＭＳ Ｐゴシック" pitchFamily="34" charset="-128"/>
              </a:defRPr>
            </a:lvl2pPr>
            <a:lvl3pPr marL="1143000" defTabSz="457200">
              <a:defRPr>
                <a:solidFill>
                  <a:schemeClr val="tx2"/>
                </a:solidFill>
                <a:latin typeface="Arial" pitchFamily="34" charset="0"/>
                <a:ea typeface="ＭＳ Ｐゴシック" pitchFamily="34" charset="-128"/>
              </a:defRPr>
            </a:lvl3pPr>
            <a:lvl4pPr marL="1600200" defTabSz="457200">
              <a:defRPr>
                <a:solidFill>
                  <a:schemeClr val="tx2"/>
                </a:solidFill>
                <a:latin typeface="Arial" pitchFamily="34" charset="0"/>
                <a:ea typeface="ＭＳ Ｐゴシック" pitchFamily="34" charset="-128"/>
              </a:defRPr>
            </a:lvl4pPr>
            <a:lvl5pPr marL="2057400" defTabSz="457200">
              <a:defRPr>
                <a:solidFill>
                  <a:schemeClr val="tx2"/>
                </a:solidFill>
                <a:latin typeface="Arial" pitchFamily="34" charset="0"/>
                <a:ea typeface="ＭＳ Ｐゴシック" pitchFamily="34" charset="-128"/>
              </a:defRPr>
            </a:lvl5pPr>
            <a:lvl6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6pPr>
            <a:lvl7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7pPr>
            <a:lvl8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8pPr>
            <a:lvl9pPr defTabSz="457200" eaLnBrk="0" fontAlgn="base" hangingPunct="0">
              <a:spcBef>
                <a:spcPts val="600"/>
              </a:spcBef>
              <a:spcAft>
                <a:spcPct val="0"/>
              </a:spcAft>
              <a:buClr>
                <a:schemeClr val="accent1"/>
              </a:buClr>
              <a:buSzPct val="100000"/>
              <a:buFont typeface="Wingdings 2" pitchFamily="18" charset="2"/>
              <a:buChar char="¡"/>
              <a:defRPr>
                <a:solidFill>
                  <a:schemeClr val="tx2"/>
                </a:solidFill>
                <a:latin typeface="Arial" pitchFamily="34" charset="0"/>
                <a:ea typeface="ＭＳ Ｐゴシック" pitchFamily="34" charset="-128"/>
              </a:defRPr>
            </a:lvl9pPr>
          </a:lstStyle>
          <a:p>
            <a:pPr eaLnBrk="1" hangingPunct="1"/>
            <a:r>
              <a:rPr lang="en-US" altLang="en-US" dirty="0">
                <a:solidFill>
                  <a:schemeClr val="tx1"/>
                </a:solidFill>
              </a:rPr>
              <a:t>You can fit a least-squares line to any set of explanatory-response data when both variables are quantitative. If the scatterplot does not show a roughly linear pattern, the fitted line may be almost useless.</a:t>
            </a:r>
          </a:p>
          <a:p>
            <a:pPr eaLnBrk="1" hangingPunct="1"/>
            <a:endParaRPr lang="en-US" altLang="en-US" dirty="0">
              <a:solidFill>
                <a:schemeClr val="tx1"/>
              </a:solidFill>
            </a:endParaRPr>
          </a:p>
          <a:p>
            <a:pPr eaLnBrk="1" hangingPunct="1"/>
            <a:r>
              <a:rPr lang="en-US" altLang="en-US" dirty="0">
                <a:solidFill>
                  <a:schemeClr val="tx1"/>
                </a:solidFill>
              </a:rPr>
              <a:t>Before you can trust the results of inference, you must check the conditions for inference one by one.</a:t>
            </a:r>
          </a:p>
        </p:txBody>
      </p:sp>
      <p:sp>
        <p:nvSpPr>
          <p:cNvPr id="11" name="TextBox 10"/>
          <p:cNvSpPr txBox="1">
            <a:spLocks noChangeArrowheads="1"/>
          </p:cNvSpPr>
          <p:nvPr/>
        </p:nvSpPr>
        <p:spPr bwMode="auto">
          <a:xfrm>
            <a:off x="433388" y="3570288"/>
            <a:ext cx="8312150" cy="1938337"/>
          </a:xfrm>
          <a:prstGeom prst="rect">
            <a:avLst/>
          </a:prstGeom>
          <a:solidFill>
            <a:srgbClr val="EEEFD6"/>
          </a:solidFill>
          <a:ln w="10000">
            <a:solidFill>
              <a:srgbClr val="B88472"/>
            </a:solidFill>
            <a:miter lim="800000"/>
            <a:headEnd/>
            <a:tailEnd/>
          </a:ln>
          <a:effectLst>
            <a:outerShdw blurRad="38100" dist="30000" dir="5400000" rotWithShape="0">
              <a:srgbClr val="808080">
                <a:alpha val="45000"/>
              </a:srgbClr>
            </a:outerShdw>
          </a:effectLst>
        </p:spPr>
        <p:txBody>
          <a:bodyPr>
            <a:spAutoFit/>
          </a:bodyPr>
          <a:lstStyle/>
          <a:p>
            <a:pPr marL="285750" indent="-285750" eaLnBrk="1" hangingPunct="1">
              <a:buClr>
                <a:srgbClr val="C00000"/>
              </a:buClr>
              <a:buFont typeface="Wingdings" charset="2"/>
              <a:buChar char="ü"/>
              <a:defRPr/>
            </a:pPr>
            <a:r>
              <a:rPr lang="en-US" sz="2000" b="1" dirty="0">
                <a:solidFill>
                  <a:schemeClr val="dk1"/>
                </a:solidFill>
                <a:latin typeface="Arial"/>
                <a:ea typeface="+mn-ea"/>
                <a:cs typeface="Arial"/>
              </a:rPr>
              <a:t>The relationship is linear in the population.</a:t>
            </a:r>
          </a:p>
          <a:p>
            <a:pPr marL="285750" indent="-285750" eaLnBrk="1" hangingPunct="1">
              <a:buClr>
                <a:srgbClr val="C00000"/>
              </a:buClr>
              <a:buFont typeface="Wingdings" charset="2"/>
              <a:buChar char="ü"/>
              <a:defRPr/>
            </a:pPr>
            <a:r>
              <a:rPr lang="en-US" sz="2000" b="1" dirty="0">
                <a:solidFill>
                  <a:schemeClr val="dk1"/>
                </a:solidFill>
                <a:latin typeface="Arial"/>
                <a:ea typeface="+mn-ea"/>
                <a:cs typeface="Arial"/>
              </a:rPr>
              <a:t>The response varies Normally about the population regression line.</a:t>
            </a:r>
          </a:p>
          <a:p>
            <a:pPr marL="285750" indent="-285750" eaLnBrk="1" hangingPunct="1">
              <a:buClr>
                <a:srgbClr val="C00000"/>
              </a:buClr>
              <a:buFont typeface="Wingdings" charset="2"/>
              <a:buChar char="ü"/>
              <a:defRPr/>
            </a:pPr>
            <a:r>
              <a:rPr lang="en-US" sz="2000" b="1" dirty="0">
                <a:solidFill>
                  <a:schemeClr val="dk1"/>
                </a:solidFill>
                <a:latin typeface="Arial"/>
                <a:ea typeface="+mn-ea"/>
                <a:cs typeface="Arial"/>
              </a:rPr>
              <a:t>Observations are independent.</a:t>
            </a:r>
          </a:p>
          <a:p>
            <a:pPr marL="285750" indent="-285750" eaLnBrk="1" hangingPunct="1">
              <a:buClr>
                <a:srgbClr val="C00000"/>
              </a:buClr>
              <a:buFont typeface="Wingdings" charset="2"/>
              <a:buChar char="ü"/>
              <a:defRPr/>
            </a:pPr>
            <a:r>
              <a:rPr lang="en-US" sz="2000" b="1" dirty="0">
                <a:solidFill>
                  <a:schemeClr val="dk1"/>
                </a:solidFill>
                <a:latin typeface="Arial"/>
                <a:ea typeface="+mn-ea"/>
                <a:cs typeface="Arial"/>
              </a:rPr>
              <a:t>The standard deviation of the responses is the same for all values of </a:t>
            </a:r>
            <a:r>
              <a:rPr lang="en-US" sz="2000" b="1" i="1" dirty="0">
                <a:solidFill>
                  <a:schemeClr val="dk1"/>
                </a:solidFill>
                <a:latin typeface="Arial"/>
                <a:ea typeface="+mn-ea"/>
                <a:cs typeface="Arial"/>
              </a:rPr>
              <a:t>x</a:t>
            </a:r>
            <a:r>
              <a:rPr lang="en-US" sz="2000" b="1" dirty="0">
                <a:solidFill>
                  <a:schemeClr val="dk1"/>
                </a:solidFill>
                <a:latin typeface="Arial"/>
                <a:ea typeface="+mn-ea"/>
                <a:cs typeface="Arial"/>
              </a:rPr>
              <a:t>.</a:t>
            </a:r>
          </a:p>
        </p:txBody>
      </p:sp>
      <p:sp>
        <p:nvSpPr>
          <p:cNvPr id="3" name="Rectangle 2"/>
          <p:cNvSpPr>
            <a:spLocks noChangeArrowheads="1"/>
          </p:cNvSpPr>
          <p:nvPr/>
        </p:nvSpPr>
        <p:spPr bwMode="auto">
          <a:xfrm>
            <a:off x="433388" y="5710238"/>
            <a:ext cx="8329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en-US" sz="2000" dirty="0"/>
              <a:t>You can check all of the conditions for regression inference by looking at graphs of the residuals or </a:t>
            </a:r>
            <a:r>
              <a:rPr lang="en-US" altLang="en-US" sz="2000" b="1" dirty="0">
                <a:solidFill>
                  <a:srgbClr val="800000"/>
                </a:solidFill>
              </a:rPr>
              <a:t>residual plots</a:t>
            </a:r>
            <a:r>
              <a:rPr lang="en-US" altLang="en-US" sz="2000" b="1" dirty="0"/>
              <a:t>.</a:t>
            </a:r>
            <a:endParaRPr lang="en-US" altLang="en-US" sz="20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dissolve">
                                      <p:cBhvr>
                                        <p:cTn id="22" dur="500"/>
                                        <p:tgtEl>
                                          <p:spTgt spid="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Plaza">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w:document xmlns:w="http://schemas.openxmlformats.org/wordprocessingml/2006/main">
  <RequestId>21c76ae3-ea22-4315-b366-9e18ab28bd31</RequestId>
  <RequestDate>3/21/2020 7:53:37 PM</RequestDate>
</w:document>
</file>

<file path=customXml/itemProps1.xml><?xml version="1.0" encoding="utf-8"?>
<ds:datastoreItem xmlns:ds="http://schemas.openxmlformats.org/officeDocument/2006/customXml" ds:itemID="{DC8B9E78-6556-4643-8667-BF1B99CCC2F3}">
  <ds:schemaRefs>
    <ds:schemaRef ds:uri="http://schemas.openxmlformats.org/wordprocessingml/2006/main"/>
  </ds:schemaRefs>
</ds:datastoreItem>
</file>

<file path=docProps/app.xml><?xml version="1.0" encoding="utf-8"?>
<Properties xmlns="http://schemas.openxmlformats.org/officeDocument/2006/extended-properties" xmlns:vt="http://schemas.openxmlformats.org/officeDocument/2006/docPropsVTypes">
  <Template>Plaza.thmx</Template>
  <TotalTime>3009</TotalTime>
  <Words>1168</Words>
  <Application>Microsoft Office PowerPoint</Application>
  <PresentationFormat>On-screen Show (4:3)</PresentationFormat>
  <Paragraphs>105</Paragraphs>
  <Slides>23</Slides>
  <Notes>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Cambria Math</vt:lpstr>
      <vt:lpstr>Symbol</vt:lpstr>
      <vt:lpstr>Times New Roman</vt:lpstr>
      <vt:lpstr>Wingdings</vt:lpstr>
      <vt:lpstr>Wingdings 2</vt:lpstr>
      <vt:lpstr>Plaza</vt:lpstr>
      <vt:lpstr>Equation</vt:lpstr>
      <vt:lpstr>Chapter 8: Simple Linear Regression</vt:lpstr>
      <vt:lpstr>Return to Peregrine Falcon Data</vt:lpstr>
      <vt:lpstr>Apply log transformation to concentration</vt:lpstr>
      <vt:lpstr>Residual Plot</vt:lpstr>
      <vt:lpstr>Inference for Regression</vt:lpstr>
      <vt:lpstr>Conditions for Regression Inference 1</vt:lpstr>
      <vt:lpstr>Conditions for Regression Inference 2</vt:lpstr>
      <vt:lpstr>Simple Linear Regression Model</vt:lpstr>
      <vt:lpstr>Checking the Conditions for Regression Inference</vt:lpstr>
      <vt:lpstr>Relationship between BMI and physical activity (sample: 100 undergraduate students, PABMI)</vt:lpstr>
      <vt:lpstr>Scatterplot with graph of least-squares regression line</vt:lpstr>
      <vt:lpstr>Plot(M_PABMI)</vt:lpstr>
      <vt:lpstr>Significance Test for Population Model  Slope</vt:lpstr>
      <vt:lpstr>Confidence Interval for Slope</vt:lpstr>
      <vt:lpstr>Confidence Interval for Slope</vt:lpstr>
      <vt:lpstr>PowerPoint Presentation</vt:lpstr>
      <vt:lpstr>Confidence Interval for Mean Response</vt:lpstr>
      <vt:lpstr>Confidence Interval for Mean Response</vt:lpstr>
      <vt:lpstr>Calculate the confidence interval for the mean response for x = 9</vt:lpstr>
      <vt:lpstr>Prediction Intervals 1</vt:lpstr>
      <vt:lpstr>Prediction Intervals 2</vt:lpstr>
      <vt:lpstr>Calculations for Regression Inference 2</vt:lpstr>
      <vt:lpstr>For individual y:</vt:lpstr>
    </vt:vector>
  </TitlesOfParts>
  <Company>ISD 194</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Inference for Regression</dc:title>
  <dc:creator>Jason Molesky</dc:creator>
  <cp:lastModifiedBy>Marsha Davis</cp:lastModifiedBy>
  <cp:revision>374</cp:revision>
  <dcterms:created xsi:type="dcterms:W3CDTF">2012-01-28T15:39:09Z</dcterms:created>
  <dcterms:modified xsi:type="dcterms:W3CDTF">2022-02-03T14:34:00Z</dcterms:modified>
</cp:coreProperties>
</file>