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9FE3-BF8F-47B8-BBC5-055308324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2F0EF-48A8-426C-B288-CE02A4797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6A52F-8836-4F5E-93D9-18B02E6316D9}"/>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5" name="Footer Placeholder 4">
            <a:extLst>
              <a:ext uri="{FF2B5EF4-FFF2-40B4-BE49-F238E27FC236}">
                <a16:creationId xmlns:a16="http://schemas.microsoft.com/office/drawing/2014/main" id="{A844568B-85E3-46A7-970B-3A3DBF570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2CEB2-9BD4-4B77-A86E-8AF9B0FDBC35}"/>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370633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8A38-B41A-46B5-8C1A-177F20AD72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40BFF-414B-4A39-BFBB-93C8C059C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07F01-E9E6-4616-9F6D-AFC79C582BAE}"/>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5" name="Footer Placeholder 4">
            <a:extLst>
              <a:ext uri="{FF2B5EF4-FFF2-40B4-BE49-F238E27FC236}">
                <a16:creationId xmlns:a16="http://schemas.microsoft.com/office/drawing/2014/main" id="{41FCF359-A40F-47D9-934F-27AF2DB9D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462C3-E571-452F-AB52-E73CBFC833D5}"/>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188908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0EC80-8CCD-4BA8-BB48-56CEAEEC66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BB689B-8C10-4155-822E-9C15D50738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CD593-8B47-4AFF-83E7-2D56C470806A}"/>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5" name="Footer Placeholder 4">
            <a:extLst>
              <a:ext uri="{FF2B5EF4-FFF2-40B4-BE49-F238E27FC236}">
                <a16:creationId xmlns:a16="http://schemas.microsoft.com/office/drawing/2014/main" id="{D0BED62E-DA04-4C27-92CE-F7B7ED969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AE35D-172A-4FD3-BF0C-8CA2240360BC}"/>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296424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78B3-941C-4259-826F-02AB8ED17D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54C46-95EA-4DF4-BEC7-B358EF464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90A62-434C-4BE2-B8D7-63B5C94177C3}"/>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5" name="Footer Placeholder 4">
            <a:extLst>
              <a:ext uri="{FF2B5EF4-FFF2-40B4-BE49-F238E27FC236}">
                <a16:creationId xmlns:a16="http://schemas.microsoft.com/office/drawing/2014/main" id="{B8BA07A6-7571-4FF6-8EAF-6A0AADDAD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053D0-C855-458F-B050-5B9CE7D8F52C}"/>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221258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0F91-B7AE-4C43-AEBF-8695A9D6C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3F366C-E95A-4BAA-8E60-8C6DC6D04A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6632D-160D-4547-963B-A73504613006}"/>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5" name="Footer Placeholder 4">
            <a:extLst>
              <a:ext uri="{FF2B5EF4-FFF2-40B4-BE49-F238E27FC236}">
                <a16:creationId xmlns:a16="http://schemas.microsoft.com/office/drawing/2014/main" id="{BD1FDE34-8F4C-4F47-9AB7-C44D06213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8B0E1-9A98-4E88-9365-A3060252259C}"/>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97692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24F6-2404-417A-9690-B9FFE07AD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486A5-A54F-4505-8389-82B11E9DA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498634-1C3F-4BC2-BCF0-54C534DB3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F62097-49BB-48B3-931B-12AA744C3A3B}"/>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6" name="Footer Placeholder 5">
            <a:extLst>
              <a:ext uri="{FF2B5EF4-FFF2-40B4-BE49-F238E27FC236}">
                <a16:creationId xmlns:a16="http://schemas.microsoft.com/office/drawing/2014/main" id="{28897F29-FF30-4E46-8018-D462BB004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48371-0601-4933-88CC-6981DA314E2D}"/>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39904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D334-F192-4592-942B-4C387DA7D1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3F09B5-E607-4D77-BB2E-414447556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BC17B0-0183-465B-AE26-F1431CB0B3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FD760F-5116-4339-8F2E-F8B371241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7167D-2235-4664-9E93-69C4D2A343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9BD0DF-56E6-4823-9587-37F5D73C824B}"/>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8" name="Footer Placeholder 7">
            <a:extLst>
              <a:ext uri="{FF2B5EF4-FFF2-40B4-BE49-F238E27FC236}">
                <a16:creationId xmlns:a16="http://schemas.microsoft.com/office/drawing/2014/main" id="{6CCBDDFC-E600-4A0A-AF48-78EAAF51E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BFB95-3E3F-4F72-BBA5-77BD267306F0}"/>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220404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C0AA-C56C-45FE-A8DD-A5BF35F1A5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3E5339-B752-413E-A2DB-0D511932EE4C}"/>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4" name="Footer Placeholder 3">
            <a:extLst>
              <a:ext uri="{FF2B5EF4-FFF2-40B4-BE49-F238E27FC236}">
                <a16:creationId xmlns:a16="http://schemas.microsoft.com/office/drawing/2014/main" id="{56A46A63-175C-4C31-9156-7433E6EE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B1B73-C913-44AB-B955-C18FADDBF0D1}"/>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181682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1A76A-FD82-42A4-BE55-2C5844FB487E}"/>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3" name="Footer Placeholder 2">
            <a:extLst>
              <a:ext uri="{FF2B5EF4-FFF2-40B4-BE49-F238E27FC236}">
                <a16:creationId xmlns:a16="http://schemas.microsoft.com/office/drawing/2014/main" id="{64A5629C-1EEE-4D78-BAEF-836F9301D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0E9A52-66C6-40B2-A96A-BD56AE11F238}"/>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348817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D421-CBD6-43F3-B088-8B69A0588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53AF8C-8DD9-4079-8053-67FE50956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589F72-0027-4ECF-834E-BE8B7E912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47F63-F7DE-4E0A-BCD2-4AD29CC541CE}"/>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6" name="Footer Placeholder 5">
            <a:extLst>
              <a:ext uri="{FF2B5EF4-FFF2-40B4-BE49-F238E27FC236}">
                <a16:creationId xmlns:a16="http://schemas.microsoft.com/office/drawing/2014/main" id="{E449B4B9-BA0A-4627-B2EF-3C3C79E50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D80F9-52A7-41D7-8084-F5B9EA08712D}"/>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3210196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2556-16C4-4A1E-B5D2-F5571D59D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6E5635-C075-4899-A1C4-6D9819914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0714EA-648D-4702-921C-6A3F72733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EAC9B-D6C5-43E0-9F1B-0B68F04E31E7}"/>
              </a:ext>
            </a:extLst>
          </p:cNvPr>
          <p:cNvSpPr>
            <a:spLocks noGrp="1"/>
          </p:cNvSpPr>
          <p:nvPr>
            <p:ph type="dt" sz="half" idx="10"/>
          </p:nvPr>
        </p:nvSpPr>
        <p:spPr/>
        <p:txBody>
          <a:bodyPr/>
          <a:lstStyle/>
          <a:p>
            <a:fld id="{2B89552D-3770-4A60-88C9-0BD4894E0F7C}" type="datetimeFigureOut">
              <a:rPr lang="en-US" smtClean="0"/>
              <a:t>2/17/22</a:t>
            </a:fld>
            <a:endParaRPr lang="en-US"/>
          </a:p>
        </p:txBody>
      </p:sp>
      <p:sp>
        <p:nvSpPr>
          <p:cNvPr id="6" name="Footer Placeholder 5">
            <a:extLst>
              <a:ext uri="{FF2B5EF4-FFF2-40B4-BE49-F238E27FC236}">
                <a16:creationId xmlns:a16="http://schemas.microsoft.com/office/drawing/2014/main" id="{391CBDB4-4BCC-4998-94C5-7354F0240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E1EBE-A277-4455-921B-09ABB96D648D}"/>
              </a:ext>
            </a:extLst>
          </p:cNvPr>
          <p:cNvSpPr>
            <a:spLocks noGrp="1"/>
          </p:cNvSpPr>
          <p:nvPr>
            <p:ph type="sldNum" sz="quarter" idx="12"/>
          </p:nvPr>
        </p:nvSpPr>
        <p:spPr/>
        <p:txBody>
          <a:bodyPr/>
          <a:lstStyle/>
          <a:p>
            <a:fld id="{676354ED-A76A-4160-A29A-48305A955F42}" type="slidenum">
              <a:rPr lang="en-US" smtClean="0"/>
              <a:t>‹#›</a:t>
            </a:fld>
            <a:endParaRPr lang="en-US"/>
          </a:p>
        </p:txBody>
      </p:sp>
    </p:spTree>
    <p:extLst>
      <p:ext uri="{BB962C8B-B14F-4D97-AF65-F5344CB8AC3E}">
        <p14:creationId xmlns:p14="http://schemas.microsoft.com/office/powerpoint/2010/main" val="2777463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782F7-A033-4801-BEF6-EDBDFA27A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D05200-1466-46FA-90BF-29E17D6E2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E1B20-E7DB-41A5-9752-41795A652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9552D-3770-4A60-88C9-0BD4894E0F7C}" type="datetimeFigureOut">
              <a:rPr lang="en-US" smtClean="0"/>
              <a:t>2/17/22</a:t>
            </a:fld>
            <a:endParaRPr lang="en-US"/>
          </a:p>
        </p:txBody>
      </p:sp>
      <p:sp>
        <p:nvSpPr>
          <p:cNvPr id="5" name="Footer Placeholder 4">
            <a:extLst>
              <a:ext uri="{FF2B5EF4-FFF2-40B4-BE49-F238E27FC236}">
                <a16:creationId xmlns:a16="http://schemas.microsoft.com/office/drawing/2014/main" id="{9830C06D-837B-4F58-8E2A-8E973527C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8BD6C8-EB39-4022-9A39-F83243800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354ED-A76A-4160-A29A-48305A955F42}" type="slidenum">
              <a:rPr lang="en-US" smtClean="0"/>
              <a:t>‹#›</a:t>
            </a:fld>
            <a:endParaRPr lang="en-US"/>
          </a:p>
        </p:txBody>
      </p:sp>
    </p:spTree>
    <p:extLst>
      <p:ext uri="{BB962C8B-B14F-4D97-AF65-F5344CB8AC3E}">
        <p14:creationId xmlns:p14="http://schemas.microsoft.com/office/powerpoint/2010/main" val="2433667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84E475-4583-4A5A-8171-5ECD6BB63C71}"/>
              </a:ext>
            </a:extLst>
          </p:cNvPr>
          <p:cNvSpPr>
            <a:spLocks noGrp="1"/>
          </p:cNvSpPr>
          <p:nvPr>
            <p:ph type="title"/>
          </p:nvPr>
        </p:nvSpPr>
        <p:spPr/>
        <p:txBody>
          <a:bodyPr>
            <a:normAutofit/>
          </a:bodyPr>
          <a:lstStyle/>
          <a:p>
            <a:r>
              <a:rPr lang="en-US" sz="3200" b="1" dirty="0">
                <a:solidFill>
                  <a:srgbClr val="0070C0"/>
                </a:solidFill>
              </a:rPr>
              <a:t>Chapter 9: Multiple Linear Regression</a:t>
            </a:r>
          </a:p>
        </p:txBody>
      </p:sp>
      <p:sp>
        <p:nvSpPr>
          <p:cNvPr id="11" name="Content Placeholder 10">
            <a:extLst>
              <a:ext uri="{FF2B5EF4-FFF2-40B4-BE49-F238E27FC236}">
                <a16:creationId xmlns:a16="http://schemas.microsoft.com/office/drawing/2014/main" id="{9D4E81F1-98C8-4202-AFC9-8D3D5E82D376}"/>
              </a:ext>
            </a:extLst>
          </p:cNvPr>
          <p:cNvSpPr>
            <a:spLocks noGrp="1"/>
          </p:cNvSpPr>
          <p:nvPr>
            <p:ph idx="1"/>
          </p:nvPr>
        </p:nvSpPr>
        <p:spPr>
          <a:xfrm>
            <a:off x="838200" y="1245704"/>
            <a:ext cx="10515600" cy="4931259"/>
          </a:xfrm>
        </p:spPr>
        <p:txBody>
          <a:bodyPr/>
          <a:lstStyle/>
          <a:p>
            <a:pPr marL="0" indent="0">
              <a:buNone/>
            </a:pPr>
            <a:r>
              <a:rPr lang="en-US" dirty="0"/>
              <a:t>Return to cereals data. Previously, used simple linear regression to fit relationship between nutritional rating (target or response variable) and sugars (predictor or explanatory variable). But there were other possible explanatory variables in the dataset:</a:t>
            </a:r>
          </a:p>
          <a:p>
            <a:pPr marL="0" indent="0">
              <a:buNone/>
            </a:pPr>
            <a:endParaRPr lang="en-US" dirty="0"/>
          </a:p>
        </p:txBody>
      </p:sp>
      <p:graphicFrame>
        <p:nvGraphicFramePr>
          <p:cNvPr id="12" name="Table 11">
            <a:extLst>
              <a:ext uri="{FF2B5EF4-FFF2-40B4-BE49-F238E27FC236}">
                <a16:creationId xmlns:a16="http://schemas.microsoft.com/office/drawing/2014/main" id="{E7742B14-90CC-434F-88D9-D3D242B47206}"/>
              </a:ext>
            </a:extLst>
          </p:cNvPr>
          <p:cNvGraphicFramePr>
            <a:graphicFrameLocks noGrp="1"/>
          </p:cNvGraphicFramePr>
          <p:nvPr>
            <p:extLst>
              <p:ext uri="{D42A27DB-BD31-4B8C-83A1-F6EECF244321}">
                <p14:modId xmlns:p14="http://schemas.microsoft.com/office/powerpoint/2010/main" val="1821043381"/>
              </p:ext>
            </p:extLst>
          </p:nvPr>
        </p:nvGraphicFramePr>
        <p:xfrm>
          <a:off x="939800" y="3031882"/>
          <a:ext cx="10287000" cy="3522700"/>
        </p:xfrm>
        <a:graphic>
          <a:graphicData uri="http://schemas.openxmlformats.org/drawingml/2006/table">
            <a:tbl>
              <a:tblPr>
                <a:tableStyleId>{5C22544A-7EE6-4342-B048-85BDC9FD1C3A}</a:tableStyleId>
              </a:tblPr>
              <a:tblGrid>
                <a:gridCol w="1806910">
                  <a:extLst>
                    <a:ext uri="{9D8B030D-6E8A-4147-A177-3AD203B41FA5}">
                      <a16:colId xmlns:a16="http://schemas.microsoft.com/office/drawing/2014/main" val="3101187283"/>
                    </a:ext>
                  </a:extLst>
                </a:gridCol>
                <a:gridCol w="1222021">
                  <a:extLst>
                    <a:ext uri="{9D8B030D-6E8A-4147-A177-3AD203B41FA5}">
                      <a16:colId xmlns:a16="http://schemas.microsoft.com/office/drawing/2014/main" val="557493180"/>
                    </a:ext>
                  </a:extLst>
                </a:gridCol>
                <a:gridCol w="1184991">
                  <a:extLst>
                    <a:ext uri="{9D8B030D-6E8A-4147-A177-3AD203B41FA5}">
                      <a16:colId xmlns:a16="http://schemas.microsoft.com/office/drawing/2014/main" val="4216024694"/>
                    </a:ext>
                  </a:extLst>
                </a:gridCol>
                <a:gridCol w="533246">
                  <a:extLst>
                    <a:ext uri="{9D8B030D-6E8A-4147-A177-3AD203B41FA5}">
                      <a16:colId xmlns:a16="http://schemas.microsoft.com/office/drawing/2014/main" val="790316087"/>
                    </a:ext>
                  </a:extLst>
                </a:gridCol>
                <a:gridCol w="1184991">
                  <a:extLst>
                    <a:ext uri="{9D8B030D-6E8A-4147-A177-3AD203B41FA5}">
                      <a16:colId xmlns:a16="http://schemas.microsoft.com/office/drawing/2014/main" val="3637103009"/>
                    </a:ext>
                  </a:extLst>
                </a:gridCol>
                <a:gridCol w="829493">
                  <a:extLst>
                    <a:ext uri="{9D8B030D-6E8A-4147-A177-3AD203B41FA5}">
                      <a16:colId xmlns:a16="http://schemas.microsoft.com/office/drawing/2014/main" val="998158381"/>
                    </a:ext>
                  </a:extLst>
                </a:gridCol>
                <a:gridCol w="918368">
                  <a:extLst>
                    <a:ext uri="{9D8B030D-6E8A-4147-A177-3AD203B41FA5}">
                      <a16:colId xmlns:a16="http://schemas.microsoft.com/office/drawing/2014/main" val="1769123666"/>
                    </a:ext>
                  </a:extLst>
                </a:gridCol>
                <a:gridCol w="1036867">
                  <a:extLst>
                    <a:ext uri="{9D8B030D-6E8A-4147-A177-3AD203B41FA5}">
                      <a16:colId xmlns:a16="http://schemas.microsoft.com/office/drawing/2014/main" val="1384144219"/>
                    </a:ext>
                  </a:extLst>
                </a:gridCol>
                <a:gridCol w="1570113">
                  <a:extLst>
                    <a:ext uri="{9D8B030D-6E8A-4147-A177-3AD203B41FA5}">
                      <a16:colId xmlns:a16="http://schemas.microsoft.com/office/drawing/2014/main" val="3600659966"/>
                    </a:ext>
                  </a:extLst>
                </a:gridCol>
              </a:tblGrid>
              <a:tr h="481274">
                <a:tc>
                  <a:txBody>
                    <a:bodyPr/>
                    <a:lstStyle/>
                    <a:p>
                      <a:pPr algn="l" fontAlgn="b"/>
                      <a:r>
                        <a:rPr lang="en-US" sz="1800" u="none" strike="noStrike" dirty="0">
                          <a:effectLst/>
                        </a:rPr>
                        <a:t>name</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calories</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protein</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fat</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sodium</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fiber</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carbo</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u="none" strike="noStrike" dirty="0">
                          <a:effectLst/>
                        </a:rPr>
                        <a:t>sugars</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ctr" fontAlgn="b"/>
                      <a:r>
                        <a:rPr lang="en-US" sz="1800" b="1" u="none" strike="noStrike" dirty="0">
                          <a:solidFill>
                            <a:srgbClr val="FF0000"/>
                          </a:solidFill>
                          <a:effectLst/>
                        </a:rPr>
                        <a:t>rating</a:t>
                      </a:r>
                      <a:endParaRPr lang="en-US" sz="1800" b="1" i="0" u="none" strike="noStrike" dirty="0">
                        <a:solidFill>
                          <a:srgbClr val="FF0000"/>
                        </a:solidFill>
                        <a:effectLst/>
                        <a:latin typeface="Calibri" panose="020F0502020204030204" pitchFamily="34" charset="0"/>
                      </a:endParaRPr>
                    </a:p>
                  </a:txBody>
                  <a:tcPr marL="9525" marR="9525" marT="9525" marB="0" anchor="b">
                    <a:solidFill>
                      <a:schemeClr val="accent5">
                        <a:lumMod val="40000"/>
                        <a:lumOff val="60000"/>
                      </a:schemeClr>
                    </a:solidFill>
                  </a:tcPr>
                </a:tc>
                <a:extLst>
                  <a:ext uri="{0D108BD9-81ED-4DB2-BD59-A6C34878D82A}">
                    <a16:rowId xmlns:a16="http://schemas.microsoft.com/office/drawing/2014/main" val="3320328873"/>
                  </a:ext>
                </a:extLst>
              </a:tr>
              <a:tr h="481274">
                <a:tc>
                  <a:txBody>
                    <a:bodyPr/>
                    <a:lstStyle/>
                    <a:p>
                      <a:pPr algn="l" fontAlgn="b"/>
                      <a:r>
                        <a:rPr lang="en-US" sz="1800" u="none" strike="noStrike" dirty="0">
                          <a:effectLst/>
                        </a:rPr>
                        <a:t>100% Bran</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70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130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68.402973</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3843537997"/>
                  </a:ext>
                </a:extLst>
              </a:tr>
              <a:tr h="481274">
                <a:tc>
                  <a:txBody>
                    <a:bodyPr/>
                    <a:lstStyle/>
                    <a:p>
                      <a:pPr algn="l" fontAlgn="b"/>
                      <a:r>
                        <a:rPr lang="en-US" sz="1800" u="none" strike="noStrike">
                          <a:effectLst/>
                        </a:rPr>
                        <a:t>100% Natural Bran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120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33.983679</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529890948"/>
                  </a:ext>
                </a:extLst>
              </a:tr>
              <a:tr h="481274">
                <a:tc>
                  <a:txBody>
                    <a:bodyPr/>
                    <a:lstStyle/>
                    <a:p>
                      <a:pPr algn="l" fontAlgn="b"/>
                      <a:r>
                        <a:rPr lang="en-US" sz="1800" u="none" strike="noStrike">
                          <a:effectLst/>
                        </a:rPr>
                        <a:t>All-Bran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70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260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59.425505</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796320731"/>
                  </a:ext>
                </a:extLst>
              </a:tr>
              <a:tr h="481274">
                <a:tc>
                  <a:txBody>
                    <a:bodyPr/>
                    <a:lstStyle/>
                    <a:p>
                      <a:pPr algn="l" fontAlgn="b"/>
                      <a:r>
                        <a:rPr lang="en-US" sz="1800" u="none" strike="noStrike">
                          <a:effectLst/>
                        </a:rPr>
                        <a:t>All-Bran with Extra Fiber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50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93.704912</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437905033"/>
                  </a:ext>
                </a:extLst>
              </a:tr>
              <a:tr h="481274">
                <a:tc>
                  <a:txBody>
                    <a:bodyPr/>
                    <a:lstStyle/>
                    <a:p>
                      <a:pPr algn="l" fontAlgn="b"/>
                      <a:r>
                        <a:rPr lang="en-US" sz="1800" u="none" strike="noStrike">
                          <a:effectLst/>
                        </a:rPr>
                        <a:t>Almond Delight</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34.384843</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2873577797"/>
                  </a:ext>
                </a:extLst>
              </a:tr>
              <a:tr h="481274">
                <a:tc>
                  <a:txBody>
                    <a:bodyPr/>
                    <a:lstStyle/>
                    <a:p>
                      <a:pPr algn="l" fontAlgn="b"/>
                      <a:r>
                        <a:rPr lang="en-US" sz="1800" u="none" strike="noStrike">
                          <a:effectLst/>
                        </a:rPr>
                        <a:t>Apple Cinnamon Cheerios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180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29.509541</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2833052403"/>
                  </a:ext>
                </a:extLst>
              </a:tr>
            </a:tbl>
          </a:graphicData>
        </a:graphic>
      </p:graphicFrame>
      <p:sp>
        <p:nvSpPr>
          <p:cNvPr id="13" name="Rectangle 12">
            <a:extLst>
              <a:ext uri="{FF2B5EF4-FFF2-40B4-BE49-F238E27FC236}">
                <a16:creationId xmlns:a16="http://schemas.microsoft.com/office/drawing/2014/main" id="{B347049B-EA52-4AF1-9B92-42E66F96AD2E}"/>
              </a:ext>
            </a:extLst>
          </p:cNvPr>
          <p:cNvSpPr/>
          <p:nvPr/>
        </p:nvSpPr>
        <p:spPr>
          <a:xfrm>
            <a:off x="8623300" y="3031882"/>
            <a:ext cx="1003300" cy="486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CA624E-5669-4438-9A98-CDE262B26DA9}"/>
              </a:ext>
            </a:extLst>
          </p:cNvPr>
          <p:cNvSpPr/>
          <p:nvPr/>
        </p:nvSpPr>
        <p:spPr>
          <a:xfrm>
            <a:off x="6870700" y="3031882"/>
            <a:ext cx="825500" cy="486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83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BAD8-CA8F-46AE-B6E5-EE83DB708151}"/>
              </a:ext>
            </a:extLst>
          </p:cNvPr>
          <p:cNvSpPr>
            <a:spLocks noGrp="1"/>
          </p:cNvSpPr>
          <p:nvPr>
            <p:ph type="title"/>
          </p:nvPr>
        </p:nvSpPr>
        <p:spPr>
          <a:xfrm>
            <a:off x="838200" y="365126"/>
            <a:ext cx="10515600" cy="624776"/>
          </a:xfrm>
        </p:spPr>
        <p:txBody>
          <a:bodyPr>
            <a:normAutofit/>
          </a:bodyPr>
          <a:lstStyle/>
          <a:p>
            <a:r>
              <a:rPr lang="en-US" sz="3200" b="1" dirty="0">
                <a:solidFill>
                  <a:srgbClr val="0070C0"/>
                </a:solidFill>
              </a:rPr>
              <a:t>Multiple Regression Model Building</a:t>
            </a:r>
          </a:p>
        </p:txBody>
      </p:sp>
      <p:sp>
        <p:nvSpPr>
          <p:cNvPr id="3" name="Content Placeholder 2">
            <a:extLst>
              <a:ext uri="{FF2B5EF4-FFF2-40B4-BE49-F238E27FC236}">
                <a16:creationId xmlns:a16="http://schemas.microsoft.com/office/drawing/2014/main" id="{AC318E47-02BA-4AA1-B5A7-347786753B22}"/>
              </a:ext>
            </a:extLst>
          </p:cNvPr>
          <p:cNvSpPr>
            <a:spLocks noGrp="1"/>
          </p:cNvSpPr>
          <p:nvPr>
            <p:ph idx="1"/>
          </p:nvPr>
        </p:nvSpPr>
        <p:spPr>
          <a:xfrm>
            <a:off x="838200" y="989902"/>
            <a:ext cx="10515600" cy="4351338"/>
          </a:xfrm>
        </p:spPr>
        <p:txBody>
          <a:bodyPr/>
          <a:lstStyle/>
          <a:p>
            <a:r>
              <a:rPr lang="en-US" dirty="0"/>
              <a:t>Models set of predictors to single response (continuous quantitative variable)</a:t>
            </a:r>
          </a:p>
          <a:p>
            <a:r>
              <a:rPr lang="en-US" dirty="0"/>
              <a:t>Provide improved precision for estimation and prediction</a:t>
            </a:r>
          </a:p>
          <a:p>
            <a:r>
              <a:rPr lang="en-US" dirty="0"/>
              <a:t>Model uses plane or hyper-plane to approximate relationship between predictor set and single continuous response</a:t>
            </a:r>
          </a:p>
          <a:p>
            <a:r>
              <a:rPr lang="en-US" dirty="0"/>
              <a:t>Predictors typically continuous; but can include categorical predictors via indicator (dummy) variables. </a:t>
            </a:r>
          </a:p>
          <a:p>
            <a:endParaRPr lang="en-US" dirty="0"/>
          </a:p>
          <a:p>
            <a:pPr marL="0" indent="0">
              <a:buNone/>
            </a:pPr>
            <a:endParaRPr lang="en-US" dirty="0"/>
          </a:p>
        </p:txBody>
      </p:sp>
    </p:spTree>
    <p:extLst>
      <p:ext uri="{BB962C8B-B14F-4D97-AF65-F5344CB8AC3E}">
        <p14:creationId xmlns:p14="http://schemas.microsoft.com/office/powerpoint/2010/main" val="380059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CFB0-9B83-4EC2-90E9-D76206BD2BD8}"/>
              </a:ext>
            </a:extLst>
          </p:cNvPr>
          <p:cNvSpPr>
            <a:spLocks noGrp="1"/>
          </p:cNvSpPr>
          <p:nvPr>
            <p:ph type="title"/>
          </p:nvPr>
        </p:nvSpPr>
        <p:spPr>
          <a:xfrm>
            <a:off x="838200" y="365126"/>
            <a:ext cx="10515600" cy="507330"/>
          </a:xfrm>
        </p:spPr>
        <p:txBody>
          <a:bodyPr>
            <a:normAutofit fontScale="90000"/>
          </a:bodyPr>
          <a:lstStyle/>
          <a:p>
            <a:r>
              <a:rPr lang="en-US" sz="3200" b="1" dirty="0">
                <a:solidFill>
                  <a:srgbClr val="0070C0"/>
                </a:solidFill>
              </a:rPr>
              <a:t>Example: nutritional rating on sugars and fiber</a:t>
            </a:r>
          </a:p>
        </p:txBody>
      </p:sp>
      <p:sp>
        <p:nvSpPr>
          <p:cNvPr id="3" name="Content Placeholder 2">
            <a:extLst>
              <a:ext uri="{FF2B5EF4-FFF2-40B4-BE49-F238E27FC236}">
                <a16:creationId xmlns:a16="http://schemas.microsoft.com/office/drawing/2014/main" id="{35CDC114-906A-4A20-9CB2-14D123C5614A}"/>
              </a:ext>
            </a:extLst>
          </p:cNvPr>
          <p:cNvSpPr>
            <a:spLocks noGrp="1"/>
          </p:cNvSpPr>
          <p:nvPr>
            <p:ph idx="1"/>
          </p:nvPr>
        </p:nvSpPr>
        <p:spPr>
          <a:xfrm>
            <a:off x="838200" y="872456"/>
            <a:ext cx="10515600" cy="5863904"/>
          </a:xfrm>
        </p:spPr>
        <p:txBody>
          <a:bodyPr/>
          <a:lstStyle/>
          <a:p>
            <a:r>
              <a:rPr lang="en-US" dirty="0"/>
              <a:t>Scatterplot in 3 dimensions. Find best-fitting plane to data. </a:t>
            </a:r>
          </a:p>
          <a:p>
            <a:endParaRPr lang="en-US" dirty="0"/>
          </a:p>
          <a:p>
            <a:endParaRPr lang="en-US" dirty="0"/>
          </a:p>
          <a:p>
            <a:endParaRPr lang="en-US" dirty="0"/>
          </a:p>
          <a:p>
            <a:endParaRPr lang="en-US" dirty="0"/>
          </a:p>
          <a:p>
            <a:endParaRPr lang="en-US" dirty="0"/>
          </a:p>
          <a:p>
            <a:pPr marL="0" indent="0">
              <a:buNone/>
            </a:pPr>
            <a:endParaRPr lang="en-US" dirty="0"/>
          </a:p>
          <a:p>
            <a:r>
              <a:rPr lang="en-US" dirty="0"/>
              <a:t>High fiber level associated with high rating</a:t>
            </a:r>
          </a:p>
          <a:p>
            <a:r>
              <a:rPr lang="en-US" dirty="0"/>
              <a:t>High sugar level associated with low rating</a:t>
            </a:r>
          </a:p>
          <a:p>
            <a:r>
              <a:rPr lang="en-US" dirty="0"/>
              <a:t>Fitted Model: </a:t>
            </a:r>
          </a:p>
        </p:txBody>
      </p:sp>
      <p:grpSp>
        <p:nvGrpSpPr>
          <p:cNvPr id="4" name="Group 13">
            <a:extLst>
              <a:ext uri="{FF2B5EF4-FFF2-40B4-BE49-F238E27FC236}">
                <a16:creationId xmlns:a16="http://schemas.microsoft.com/office/drawing/2014/main" id="{C216DC0A-CE3F-427E-874D-FC75CF006783}"/>
              </a:ext>
            </a:extLst>
          </p:cNvPr>
          <p:cNvGrpSpPr>
            <a:grpSpLocks/>
          </p:cNvGrpSpPr>
          <p:nvPr/>
        </p:nvGrpSpPr>
        <p:grpSpPr bwMode="auto">
          <a:xfrm>
            <a:off x="1186111" y="1300745"/>
            <a:ext cx="4753295" cy="3086697"/>
            <a:chOff x="3090" y="912"/>
            <a:chExt cx="2430" cy="1493"/>
          </a:xfrm>
        </p:grpSpPr>
        <p:pic>
          <p:nvPicPr>
            <p:cNvPr id="5" name="Picture 7" descr="3D%20Scatterplot%20of%20Rating%20vs%20Fiber%20vs%20Sugars">
              <a:extLst>
                <a:ext uri="{FF2B5EF4-FFF2-40B4-BE49-F238E27FC236}">
                  <a16:creationId xmlns:a16="http://schemas.microsoft.com/office/drawing/2014/main" id="{20C7590C-A909-4637-9BBB-2969F90B5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 y="912"/>
              <a:ext cx="2430" cy="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8">
              <a:extLst>
                <a:ext uri="{FF2B5EF4-FFF2-40B4-BE49-F238E27FC236}">
                  <a16:creationId xmlns:a16="http://schemas.microsoft.com/office/drawing/2014/main" id="{77374B60-D991-489A-971F-DA2FFFD1D1B4}"/>
                </a:ext>
              </a:extLst>
            </p:cNvPr>
            <p:cNvSpPr>
              <a:spLocks noChangeArrowheads="1"/>
            </p:cNvSpPr>
            <p:nvPr/>
          </p:nvSpPr>
          <p:spPr bwMode="auto">
            <a:xfrm rot="1335830">
              <a:off x="3696" y="1440"/>
              <a:ext cx="1200" cy="528"/>
            </a:xfrm>
            <a:prstGeom prst="parallelogram">
              <a:avLst>
                <a:gd name="adj" fmla="val 36395"/>
              </a:avLst>
            </a:prstGeom>
            <a:solidFill>
              <a:srgbClr val="000000">
                <a:alpha val="7059"/>
              </a:srgbClr>
            </a:solidFill>
            <a:ln w="28575">
              <a:solidFill>
                <a:schemeClr val="accent1"/>
              </a:solidFill>
              <a:miter lim="800000"/>
              <a:headEnd/>
              <a:tailEnd/>
            </a:ln>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ltLang="en-US"/>
            </a:p>
          </p:txBody>
        </p:sp>
      </p:grpSp>
      <p:pic>
        <p:nvPicPr>
          <p:cNvPr id="8" name="Picture 7">
            <a:extLst>
              <a:ext uri="{FF2B5EF4-FFF2-40B4-BE49-F238E27FC236}">
                <a16:creationId xmlns:a16="http://schemas.microsoft.com/office/drawing/2014/main" id="{ED963FE0-7CC3-4BFA-A472-121959A76C28}"/>
              </a:ext>
            </a:extLst>
          </p:cNvPr>
          <p:cNvPicPr>
            <a:picLocks noChangeAspect="1"/>
          </p:cNvPicPr>
          <p:nvPr/>
        </p:nvPicPr>
        <p:blipFill>
          <a:blip r:embed="rId3"/>
          <a:stretch>
            <a:fillRect/>
          </a:stretch>
        </p:blipFill>
        <p:spPr>
          <a:xfrm>
            <a:off x="3262111" y="5335922"/>
            <a:ext cx="3566291" cy="1308159"/>
          </a:xfrm>
          <a:prstGeom prst="rect">
            <a:avLst/>
          </a:prstGeom>
        </p:spPr>
      </p:pic>
    </p:spTree>
    <p:extLst>
      <p:ext uri="{BB962C8B-B14F-4D97-AF65-F5344CB8AC3E}">
        <p14:creationId xmlns:p14="http://schemas.microsoft.com/office/powerpoint/2010/main" val="298135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5EC5-C2B0-4A8A-927D-CC88FC1E296A}"/>
              </a:ext>
            </a:extLst>
          </p:cNvPr>
          <p:cNvSpPr>
            <a:spLocks noGrp="1"/>
          </p:cNvSpPr>
          <p:nvPr>
            <p:ph type="title"/>
          </p:nvPr>
        </p:nvSpPr>
        <p:spPr>
          <a:xfrm>
            <a:off x="838200" y="365125"/>
            <a:ext cx="10515600" cy="515719"/>
          </a:xfrm>
        </p:spPr>
        <p:txBody>
          <a:bodyPr>
            <a:normAutofit fontScale="90000"/>
          </a:bodyPr>
          <a:lstStyle/>
          <a:p>
            <a:r>
              <a:rPr lang="en-US" sz="3200" b="1" dirty="0">
                <a:solidFill>
                  <a:srgbClr val="0070C0"/>
                </a:solidFill>
              </a:rPr>
              <a:t>3D Plot of Data</a:t>
            </a:r>
          </a:p>
        </p:txBody>
      </p:sp>
      <p:pic>
        <p:nvPicPr>
          <p:cNvPr id="5" name="Content Placeholder 4">
            <a:extLst>
              <a:ext uri="{FF2B5EF4-FFF2-40B4-BE49-F238E27FC236}">
                <a16:creationId xmlns:a16="http://schemas.microsoft.com/office/drawing/2014/main" id="{4E2F86FE-B262-48B3-9BC8-9D0CD543FD87}"/>
              </a:ext>
            </a:extLst>
          </p:cNvPr>
          <p:cNvPicPr>
            <a:picLocks noGrp="1" noChangeAspect="1"/>
          </p:cNvPicPr>
          <p:nvPr>
            <p:ph idx="1"/>
          </p:nvPr>
        </p:nvPicPr>
        <p:blipFill>
          <a:blip r:embed="rId2"/>
          <a:stretch>
            <a:fillRect/>
          </a:stretch>
        </p:blipFill>
        <p:spPr>
          <a:xfrm>
            <a:off x="838200" y="774322"/>
            <a:ext cx="7374622" cy="3923482"/>
          </a:xfrm>
        </p:spPr>
      </p:pic>
      <p:pic>
        <p:nvPicPr>
          <p:cNvPr id="7" name="Picture 6">
            <a:extLst>
              <a:ext uri="{FF2B5EF4-FFF2-40B4-BE49-F238E27FC236}">
                <a16:creationId xmlns:a16="http://schemas.microsoft.com/office/drawing/2014/main" id="{331CA37C-9F30-471B-9B3A-6FFB067D04C1}"/>
              </a:ext>
            </a:extLst>
          </p:cNvPr>
          <p:cNvPicPr>
            <a:picLocks noChangeAspect="1"/>
          </p:cNvPicPr>
          <p:nvPr/>
        </p:nvPicPr>
        <p:blipFill>
          <a:blip r:embed="rId3"/>
          <a:stretch>
            <a:fillRect/>
          </a:stretch>
        </p:blipFill>
        <p:spPr>
          <a:xfrm>
            <a:off x="838200" y="4697804"/>
            <a:ext cx="8398079" cy="1928314"/>
          </a:xfrm>
          <a:prstGeom prst="rect">
            <a:avLst/>
          </a:prstGeom>
        </p:spPr>
      </p:pic>
    </p:spTree>
    <p:extLst>
      <p:ext uri="{BB962C8B-B14F-4D97-AF65-F5344CB8AC3E}">
        <p14:creationId xmlns:p14="http://schemas.microsoft.com/office/powerpoint/2010/main" val="22393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0DCC-487D-4654-9FBB-25AC5EBBAC19}"/>
              </a:ext>
            </a:extLst>
          </p:cNvPr>
          <p:cNvSpPr>
            <a:spLocks noGrp="1"/>
          </p:cNvSpPr>
          <p:nvPr>
            <p:ph type="title"/>
          </p:nvPr>
        </p:nvSpPr>
        <p:spPr>
          <a:xfrm>
            <a:off x="838200" y="365125"/>
            <a:ext cx="10515600" cy="532497"/>
          </a:xfrm>
        </p:spPr>
        <p:txBody>
          <a:bodyPr>
            <a:normAutofit/>
          </a:bodyPr>
          <a:lstStyle/>
          <a:p>
            <a:r>
              <a:rPr lang="en-US" sz="3200" b="1" dirty="0">
                <a:solidFill>
                  <a:srgbClr val="0070C0"/>
                </a:solidFill>
              </a:rPr>
              <a:t>3D Plot of Data</a:t>
            </a:r>
          </a:p>
        </p:txBody>
      </p:sp>
      <p:pic>
        <p:nvPicPr>
          <p:cNvPr id="5" name="Content Placeholder 4">
            <a:extLst>
              <a:ext uri="{FF2B5EF4-FFF2-40B4-BE49-F238E27FC236}">
                <a16:creationId xmlns:a16="http://schemas.microsoft.com/office/drawing/2014/main" id="{A1929FC4-639B-4602-9C0A-563099ECBE14}"/>
              </a:ext>
            </a:extLst>
          </p:cNvPr>
          <p:cNvPicPr>
            <a:picLocks noGrp="1" noChangeAspect="1"/>
          </p:cNvPicPr>
          <p:nvPr>
            <p:ph idx="1"/>
          </p:nvPr>
        </p:nvPicPr>
        <p:blipFill>
          <a:blip r:embed="rId2"/>
          <a:stretch>
            <a:fillRect/>
          </a:stretch>
        </p:blipFill>
        <p:spPr>
          <a:xfrm>
            <a:off x="779347" y="897622"/>
            <a:ext cx="7198814" cy="3708480"/>
          </a:xfrm>
          <a:prstGeom prst="rect">
            <a:avLst/>
          </a:prstGeom>
        </p:spPr>
      </p:pic>
      <p:pic>
        <p:nvPicPr>
          <p:cNvPr id="7" name="Picture 6">
            <a:extLst>
              <a:ext uri="{FF2B5EF4-FFF2-40B4-BE49-F238E27FC236}">
                <a16:creationId xmlns:a16="http://schemas.microsoft.com/office/drawing/2014/main" id="{A53163BB-9A62-41C9-AD30-2DD35DCD1962}"/>
              </a:ext>
            </a:extLst>
          </p:cNvPr>
          <p:cNvPicPr>
            <a:picLocks noChangeAspect="1"/>
          </p:cNvPicPr>
          <p:nvPr/>
        </p:nvPicPr>
        <p:blipFill>
          <a:blip r:embed="rId3"/>
          <a:stretch>
            <a:fillRect/>
          </a:stretch>
        </p:blipFill>
        <p:spPr>
          <a:xfrm>
            <a:off x="1556331" y="4715792"/>
            <a:ext cx="7234933" cy="1651452"/>
          </a:xfrm>
          <a:prstGeom prst="rect">
            <a:avLst/>
          </a:prstGeom>
        </p:spPr>
      </p:pic>
    </p:spTree>
    <p:extLst>
      <p:ext uri="{BB962C8B-B14F-4D97-AF65-F5344CB8AC3E}">
        <p14:creationId xmlns:p14="http://schemas.microsoft.com/office/powerpoint/2010/main" val="216724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2E773-FDAD-4419-B516-12EDF7A50E4D}"/>
              </a:ext>
            </a:extLst>
          </p:cNvPr>
          <p:cNvSpPr>
            <a:spLocks noGrp="1"/>
          </p:cNvSpPr>
          <p:nvPr>
            <p:ph type="title"/>
          </p:nvPr>
        </p:nvSpPr>
        <p:spPr>
          <a:xfrm>
            <a:off x="838200" y="365126"/>
            <a:ext cx="10515600" cy="574442"/>
          </a:xfrm>
        </p:spPr>
        <p:txBody>
          <a:bodyPr>
            <a:normAutofit/>
          </a:bodyPr>
          <a:lstStyle/>
          <a:p>
            <a:r>
              <a:rPr lang="en-US" sz="3200" b="1" dirty="0">
                <a:solidFill>
                  <a:srgbClr val="0070C0"/>
                </a:solidFill>
              </a:rPr>
              <a:t>Using R to fit the model</a:t>
            </a:r>
          </a:p>
        </p:txBody>
      </p:sp>
      <p:sp>
        <p:nvSpPr>
          <p:cNvPr id="3" name="Content Placeholder 2">
            <a:extLst>
              <a:ext uri="{FF2B5EF4-FFF2-40B4-BE49-F238E27FC236}">
                <a16:creationId xmlns:a16="http://schemas.microsoft.com/office/drawing/2014/main" id="{DD989251-5256-4DE3-80C4-FFA0F932A157}"/>
              </a:ext>
            </a:extLst>
          </p:cNvPr>
          <p:cNvSpPr>
            <a:spLocks noGrp="1"/>
          </p:cNvSpPr>
          <p:nvPr>
            <p:ph idx="1"/>
          </p:nvPr>
        </p:nvSpPr>
        <p:spPr>
          <a:xfrm>
            <a:off x="838200" y="939568"/>
            <a:ext cx="10515600" cy="4351338"/>
          </a:xfrm>
        </p:spPr>
        <p:txBody>
          <a:bodyPr/>
          <a:lstStyle/>
          <a:p>
            <a:r>
              <a:rPr lang="en-US" sz="2400" dirty="0"/>
              <a:t>Cleaned up data: </a:t>
            </a:r>
            <a:r>
              <a:rPr lang="en-US" sz="2400" dirty="0" err="1"/>
              <a:t>modcereal</a:t>
            </a:r>
            <a:r>
              <a:rPr lang="en-US" sz="2400" dirty="0"/>
              <a:t> – removed NA’s so that I have complete cases. (Only one NA removed.)</a:t>
            </a:r>
          </a:p>
          <a:p>
            <a:r>
              <a:rPr lang="pt-BR" sz="2400" dirty="0"/>
              <a:t>(M_cereal &lt;- lm(rating~sugars+fiber, data = modcereal))</a:t>
            </a:r>
            <a:endParaRPr lang="en-US" sz="2400" dirty="0"/>
          </a:p>
        </p:txBody>
      </p:sp>
      <p:pic>
        <p:nvPicPr>
          <p:cNvPr id="5" name="Picture 4">
            <a:extLst>
              <a:ext uri="{FF2B5EF4-FFF2-40B4-BE49-F238E27FC236}">
                <a16:creationId xmlns:a16="http://schemas.microsoft.com/office/drawing/2014/main" id="{2E84B258-E398-4467-8427-3799BA96FF4F}"/>
              </a:ext>
            </a:extLst>
          </p:cNvPr>
          <p:cNvPicPr>
            <a:picLocks noChangeAspect="1"/>
          </p:cNvPicPr>
          <p:nvPr/>
        </p:nvPicPr>
        <p:blipFill>
          <a:blip r:embed="rId2"/>
          <a:stretch>
            <a:fillRect/>
          </a:stretch>
        </p:blipFill>
        <p:spPr>
          <a:xfrm>
            <a:off x="929367" y="2209800"/>
            <a:ext cx="8401245" cy="2427448"/>
          </a:xfrm>
          <a:prstGeom prst="rect">
            <a:avLst/>
          </a:prstGeom>
        </p:spPr>
      </p:pic>
      <p:pic>
        <p:nvPicPr>
          <p:cNvPr id="7" name="Picture 6">
            <a:extLst>
              <a:ext uri="{FF2B5EF4-FFF2-40B4-BE49-F238E27FC236}">
                <a16:creationId xmlns:a16="http://schemas.microsoft.com/office/drawing/2014/main" id="{D46CAB09-E315-4D60-90D0-A4337F0BBD58}"/>
              </a:ext>
            </a:extLst>
          </p:cNvPr>
          <p:cNvPicPr>
            <a:picLocks noChangeAspect="1"/>
          </p:cNvPicPr>
          <p:nvPr/>
        </p:nvPicPr>
        <p:blipFill>
          <a:blip r:embed="rId3"/>
          <a:stretch>
            <a:fillRect/>
          </a:stretch>
        </p:blipFill>
        <p:spPr>
          <a:xfrm>
            <a:off x="994681" y="4637248"/>
            <a:ext cx="5226862" cy="793517"/>
          </a:xfrm>
          <a:prstGeom prst="rect">
            <a:avLst/>
          </a:prstGeom>
        </p:spPr>
      </p:pic>
      <p:pic>
        <p:nvPicPr>
          <p:cNvPr id="9" name="Picture 8">
            <a:extLst>
              <a:ext uri="{FF2B5EF4-FFF2-40B4-BE49-F238E27FC236}">
                <a16:creationId xmlns:a16="http://schemas.microsoft.com/office/drawing/2014/main" id="{B7A02832-ED0E-411E-A8AE-45ABB227D34A}"/>
              </a:ext>
            </a:extLst>
          </p:cNvPr>
          <p:cNvPicPr>
            <a:picLocks noChangeAspect="1"/>
          </p:cNvPicPr>
          <p:nvPr/>
        </p:nvPicPr>
        <p:blipFill>
          <a:blip r:embed="rId4"/>
          <a:stretch>
            <a:fillRect/>
          </a:stretch>
        </p:blipFill>
        <p:spPr>
          <a:xfrm>
            <a:off x="994681" y="5408210"/>
            <a:ext cx="5728385" cy="510221"/>
          </a:xfrm>
          <a:prstGeom prst="rect">
            <a:avLst/>
          </a:prstGeom>
        </p:spPr>
      </p:pic>
    </p:spTree>
    <p:extLst>
      <p:ext uri="{BB962C8B-B14F-4D97-AF65-F5344CB8AC3E}">
        <p14:creationId xmlns:p14="http://schemas.microsoft.com/office/powerpoint/2010/main" val="32071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3D5F-B5DE-4B2A-98CC-300F6CBBB0AE}"/>
              </a:ext>
            </a:extLst>
          </p:cNvPr>
          <p:cNvSpPr>
            <a:spLocks noGrp="1"/>
          </p:cNvSpPr>
          <p:nvPr>
            <p:ph type="title"/>
          </p:nvPr>
        </p:nvSpPr>
        <p:spPr/>
        <p:txBody>
          <a:bodyPr>
            <a:normAutofit/>
          </a:bodyPr>
          <a:lstStyle/>
          <a:p>
            <a:r>
              <a:rPr lang="en-US" sz="3200" b="1" dirty="0">
                <a:solidFill>
                  <a:srgbClr val="0070C0"/>
                </a:solidFill>
              </a:rPr>
              <a:t>Does it matter which predictor you enter into the command first?</a:t>
            </a:r>
          </a:p>
        </p:txBody>
      </p:sp>
      <p:pic>
        <p:nvPicPr>
          <p:cNvPr id="4" name="Content Placeholder 3">
            <a:extLst>
              <a:ext uri="{FF2B5EF4-FFF2-40B4-BE49-F238E27FC236}">
                <a16:creationId xmlns:a16="http://schemas.microsoft.com/office/drawing/2014/main" id="{9909CC10-2D0B-4DED-9487-5DB1A1536F9E}"/>
              </a:ext>
            </a:extLst>
          </p:cNvPr>
          <p:cNvPicPr>
            <a:picLocks noGrp="1" noChangeAspect="1"/>
          </p:cNvPicPr>
          <p:nvPr>
            <p:ph idx="1"/>
          </p:nvPr>
        </p:nvPicPr>
        <p:blipFill>
          <a:blip r:embed="rId2"/>
          <a:stretch>
            <a:fillRect/>
          </a:stretch>
        </p:blipFill>
        <p:spPr>
          <a:xfrm>
            <a:off x="838200" y="1470614"/>
            <a:ext cx="6777848" cy="1958385"/>
          </a:xfrm>
          <a:prstGeom prst="rect">
            <a:avLst/>
          </a:prstGeom>
        </p:spPr>
      </p:pic>
      <p:pic>
        <p:nvPicPr>
          <p:cNvPr id="8" name="Picture 7">
            <a:extLst>
              <a:ext uri="{FF2B5EF4-FFF2-40B4-BE49-F238E27FC236}">
                <a16:creationId xmlns:a16="http://schemas.microsoft.com/office/drawing/2014/main" id="{94AD41E7-124C-49FE-89D6-363C4968E66D}"/>
              </a:ext>
            </a:extLst>
          </p:cNvPr>
          <p:cNvPicPr>
            <a:picLocks noChangeAspect="1"/>
          </p:cNvPicPr>
          <p:nvPr/>
        </p:nvPicPr>
        <p:blipFill>
          <a:blip r:embed="rId3"/>
          <a:stretch>
            <a:fillRect/>
          </a:stretch>
        </p:blipFill>
        <p:spPr>
          <a:xfrm>
            <a:off x="838200" y="3428999"/>
            <a:ext cx="6794086" cy="1958384"/>
          </a:xfrm>
          <a:prstGeom prst="rect">
            <a:avLst/>
          </a:prstGeom>
        </p:spPr>
      </p:pic>
    </p:spTree>
    <p:extLst>
      <p:ext uri="{BB962C8B-B14F-4D97-AF65-F5344CB8AC3E}">
        <p14:creationId xmlns:p14="http://schemas.microsoft.com/office/powerpoint/2010/main" val="24469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80">
                                          <p:stCondLst>
                                            <p:cond delay="0"/>
                                          </p:stCondLst>
                                        </p:cTn>
                                        <p:tgtEl>
                                          <p:spTgt spid="8"/>
                                        </p:tgtEl>
                                      </p:cBhvr>
                                    </p:animEffect>
                                    <p:anim calcmode="lin" valueType="num">
                                      <p:cBhvr>
                                        <p:cTn id="1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7" dur="26">
                                          <p:stCondLst>
                                            <p:cond delay="650"/>
                                          </p:stCondLst>
                                        </p:cTn>
                                        <p:tgtEl>
                                          <p:spTgt spid="8"/>
                                        </p:tgtEl>
                                      </p:cBhvr>
                                      <p:to x="100000" y="60000"/>
                                    </p:animScale>
                                    <p:animScale>
                                      <p:cBhvr>
                                        <p:cTn id="18" dur="166" decel="50000">
                                          <p:stCondLst>
                                            <p:cond delay="676"/>
                                          </p:stCondLst>
                                        </p:cTn>
                                        <p:tgtEl>
                                          <p:spTgt spid="8"/>
                                        </p:tgtEl>
                                      </p:cBhvr>
                                      <p:to x="100000" y="100000"/>
                                    </p:animScale>
                                    <p:animScale>
                                      <p:cBhvr>
                                        <p:cTn id="19" dur="26">
                                          <p:stCondLst>
                                            <p:cond delay="1312"/>
                                          </p:stCondLst>
                                        </p:cTn>
                                        <p:tgtEl>
                                          <p:spTgt spid="8"/>
                                        </p:tgtEl>
                                      </p:cBhvr>
                                      <p:to x="100000" y="80000"/>
                                    </p:animScale>
                                    <p:animScale>
                                      <p:cBhvr>
                                        <p:cTn id="20" dur="166" decel="50000">
                                          <p:stCondLst>
                                            <p:cond delay="1338"/>
                                          </p:stCondLst>
                                        </p:cTn>
                                        <p:tgtEl>
                                          <p:spTgt spid="8"/>
                                        </p:tgtEl>
                                      </p:cBhvr>
                                      <p:to x="100000" y="100000"/>
                                    </p:animScale>
                                    <p:animScale>
                                      <p:cBhvr>
                                        <p:cTn id="21" dur="26">
                                          <p:stCondLst>
                                            <p:cond delay="1642"/>
                                          </p:stCondLst>
                                        </p:cTn>
                                        <p:tgtEl>
                                          <p:spTgt spid="8"/>
                                        </p:tgtEl>
                                      </p:cBhvr>
                                      <p:to x="100000" y="90000"/>
                                    </p:animScale>
                                    <p:animScale>
                                      <p:cBhvr>
                                        <p:cTn id="22" dur="166" decel="50000">
                                          <p:stCondLst>
                                            <p:cond delay="1668"/>
                                          </p:stCondLst>
                                        </p:cTn>
                                        <p:tgtEl>
                                          <p:spTgt spid="8"/>
                                        </p:tgtEl>
                                      </p:cBhvr>
                                      <p:to x="100000" y="100000"/>
                                    </p:animScale>
                                    <p:animScale>
                                      <p:cBhvr>
                                        <p:cTn id="23" dur="26">
                                          <p:stCondLst>
                                            <p:cond delay="1808"/>
                                          </p:stCondLst>
                                        </p:cTn>
                                        <p:tgtEl>
                                          <p:spTgt spid="8"/>
                                        </p:tgtEl>
                                      </p:cBhvr>
                                      <p:to x="100000" y="95000"/>
                                    </p:animScale>
                                    <p:animScale>
                                      <p:cBhvr>
                                        <p:cTn id="2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276</Words>
  <Application>Microsoft Macintosh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Tahoma</vt:lpstr>
      <vt:lpstr>Office Theme</vt:lpstr>
      <vt:lpstr>Chapter 9: Multiple Linear Regression</vt:lpstr>
      <vt:lpstr>Multiple Regression Model Building</vt:lpstr>
      <vt:lpstr>Example: nutritional rating on sugars and fiber</vt:lpstr>
      <vt:lpstr>3D Plot of Data</vt:lpstr>
      <vt:lpstr>3D Plot of Data</vt:lpstr>
      <vt:lpstr>Using R to fit the model</vt:lpstr>
      <vt:lpstr>Does it matter which predictor you enter into the command first?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Multiple Linear Regression</dc:title>
  <dc:creator>Marsha Davis</dc:creator>
  <cp:lastModifiedBy>Villegas,Juan G.(Student)</cp:lastModifiedBy>
  <cp:revision>1</cp:revision>
  <dcterms:created xsi:type="dcterms:W3CDTF">2022-02-10T01:33:32Z</dcterms:created>
  <dcterms:modified xsi:type="dcterms:W3CDTF">2022-02-17T16:15:29Z</dcterms:modified>
</cp:coreProperties>
</file>