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6" r:id="rId4"/>
    <p:sldId id="263" r:id="rId5"/>
    <p:sldId id="264" r:id="rId6"/>
    <p:sldId id="265" r:id="rId7"/>
    <p:sldId id="268" r:id="rId8"/>
    <p:sldId id="269" r:id="rId9"/>
    <p:sldId id="270" r:id="rId10"/>
    <p:sldId id="271" r:id="rId11"/>
    <p:sldId id="272" r:id="rId12"/>
    <p:sldId id="273" r:id="rId13"/>
    <p:sldId id="275" r:id="rId14"/>
    <p:sldId id="282" r:id="rId15"/>
    <p:sldId id="274" r:id="rId16"/>
    <p:sldId id="283" r:id="rId17"/>
    <p:sldId id="267" r:id="rId18"/>
    <p:sldId id="285" r:id="rId19"/>
    <p:sldId id="286" r:id="rId20"/>
    <p:sldId id="287" r:id="rId2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4" autoAdjust="0"/>
    <p:restoredTop sz="94660"/>
  </p:normalViewPr>
  <p:slideViewPr>
    <p:cSldViewPr snapToGrid="0">
      <p:cViewPr>
        <p:scale>
          <a:sx n="67" d="100"/>
          <a:sy n="67" d="100"/>
        </p:scale>
        <p:origin x="-272" y="20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 Id="rId9" Type="http://schemas.openxmlformats.org/officeDocument/2006/relationships/image" Target="../media/image4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9FE3-BF8F-47B8-BBC5-055308324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92F0EF-48A8-426C-B288-CE02A47974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46A52F-8836-4F5E-93D9-18B02E6316D9}"/>
              </a:ext>
            </a:extLst>
          </p:cNvPr>
          <p:cNvSpPr>
            <a:spLocks noGrp="1"/>
          </p:cNvSpPr>
          <p:nvPr>
            <p:ph type="dt" sz="half" idx="10"/>
          </p:nvPr>
        </p:nvSpPr>
        <p:spPr/>
        <p:txBody>
          <a:bodyPr/>
          <a:lstStyle/>
          <a:p>
            <a:fld id="{2B89552D-3770-4A60-88C9-0BD4894E0F7C}" type="datetimeFigureOut">
              <a:rPr lang="en-US" smtClean="0"/>
              <a:t>2/23/22</a:t>
            </a:fld>
            <a:endParaRPr lang="en-US"/>
          </a:p>
        </p:txBody>
      </p:sp>
      <p:sp>
        <p:nvSpPr>
          <p:cNvPr id="5" name="Footer Placeholder 4">
            <a:extLst>
              <a:ext uri="{FF2B5EF4-FFF2-40B4-BE49-F238E27FC236}">
                <a16:creationId xmlns:a16="http://schemas.microsoft.com/office/drawing/2014/main" id="{A844568B-85E3-46A7-970B-3A3DBF570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2CEB2-9BD4-4B77-A86E-8AF9B0FDBC35}"/>
              </a:ext>
            </a:extLst>
          </p:cNvPr>
          <p:cNvSpPr>
            <a:spLocks noGrp="1"/>
          </p:cNvSpPr>
          <p:nvPr>
            <p:ph type="sldNum" sz="quarter" idx="12"/>
          </p:nvPr>
        </p:nvSpPr>
        <p:spPr/>
        <p:txBody>
          <a:bodyPr/>
          <a:lstStyle/>
          <a:p>
            <a:fld id="{676354ED-A76A-4160-A29A-48305A955F42}" type="slidenum">
              <a:rPr lang="en-US" smtClean="0"/>
              <a:t>‹#›</a:t>
            </a:fld>
            <a:endParaRPr lang="en-US"/>
          </a:p>
        </p:txBody>
      </p:sp>
    </p:spTree>
    <p:extLst>
      <p:ext uri="{BB962C8B-B14F-4D97-AF65-F5344CB8AC3E}">
        <p14:creationId xmlns:p14="http://schemas.microsoft.com/office/powerpoint/2010/main" val="3706333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58A38-B41A-46B5-8C1A-177F20AD72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940BFF-414B-4A39-BFBB-93C8C059CC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07F01-E9E6-4616-9F6D-AFC79C582BAE}"/>
              </a:ext>
            </a:extLst>
          </p:cNvPr>
          <p:cNvSpPr>
            <a:spLocks noGrp="1"/>
          </p:cNvSpPr>
          <p:nvPr>
            <p:ph type="dt" sz="half" idx="10"/>
          </p:nvPr>
        </p:nvSpPr>
        <p:spPr/>
        <p:txBody>
          <a:bodyPr/>
          <a:lstStyle/>
          <a:p>
            <a:fld id="{2B89552D-3770-4A60-88C9-0BD4894E0F7C}" type="datetimeFigureOut">
              <a:rPr lang="en-US" smtClean="0"/>
              <a:t>2/23/22</a:t>
            </a:fld>
            <a:endParaRPr lang="en-US"/>
          </a:p>
        </p:txBody>
      </p:sp>
      <p:sp>
        <p:nvSpPr>
          <p:cNvPr id="5" name="Footer Placeholder 4">
            <a:extLst>
              <a:ext uri="{FF2B5EF4-FFF2-40B4-BE49-F238E27FC236}">
                <a16:creationId xmlns:a16="http://schemas.microsoft.com/office/drawing/2014/main" id="{41FCF359-A40F-47D9-934F-27AF2DB9D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A462C3-E571-452F-AB52-E73CBFC833D5}"/>
              </a:ext>
            </a:extLst>
          </p:cNvPr>
          <p:cNvSpPr>
            <a:spLocks noGrp="1"/>
          </p:cNvSpPr>
          <p:nvPr>
            <p:ph type="sldNum" sz="quarter" idx="12"/>
          </p:nvPr>
        </p:nvSpPr>
        <p:spPr/>
        <p:txBody>
          <a:bodyPr/>
          <a:lstStyle/>
          <a:p>
            <a:fld id="{676354ED-A76A-4160-A29A-48305A955F42}" type="slidenum">
              <a:rPr lang="en-US" smtClean="0"/>
              <a:t>‹#›</a:t>
            </a:fld>
            <a:endParaRPr lang="en-US"/>
          </a:p>
        </p:txBody>
      </p:sp>
    </p:spTree>
    <p:extLst>
      <p:ext uri="{BB962C8B-B14F-4D97-AF65-F5344CB8AC3E}">
        <p14:creationId xmlns:p14="http://schemas.microsoft.com/office/powerpoint/2010/main" val="1889081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40EC80-8CCD-4BA8-BB48-56CEAEEC66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BB689B-8C10-4155-822E-9C15D50738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CD593-8B47-4AFF-83E7-2D56C470806A}"/>
              </a:ext>
            </a:extLst>
          </p:cNvPr>
          <p:cNvSpPr>
            <a:spLocks noGrp="1"/>
          </p:cNvSpPr>
          <p:nvPr>
            <p:ph type="dt" sz="half" idx="10"/>
          </p:nvPr>
        </p:nvSpPr>
        <p:spPr/>
        <p:txBody>
          <a:bodyPr/>
          <a:lstStyle/>
          <a:p>
            <a:fld id="{2B89552D-3770-4A60-88C9-0BD4894E0F7C}" type="datetimeFigureOut">
              <a:rPr lang="en-US" smtClean="0"/>
              <a:t>2/23/22</a:t>
            </a:fld>
            <a:endParaRPr lang="en-US"/>
          </a:p>
        </p:txBody>
      </p:sp>
      <p:sp>
        <p:nvSpPr>
          <p:cNvPr id="5" name="Footer Placeholder 4">
            <a:extLst>
              <a:ext uri="{FF2B5EF4-FFF2-40B4-BE49-F238E27FC236}">
                <a16:creationId xmlns:a16="http://schemas.microsoft.com/office/drawing/2014/main" id="{D0BED62E-DA04-4C27-92CE-F7B7ED969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AE35D-172A-4FD3-BF0C-8CA2240360BC}"/>
              </a:ext>
            </a:extLst>
          </p:cNvPr>
          <p:cNvSpPr>
            <a:spLocks noGrp="1"/>
          </p:cNvSpPr>
          <p:nvPr>
            <p:ph type="sldNum" sz="quarter" idx="12"/>
          </p:nvPr>
        </p:nvSpPr>
        <p:spPr/>
        <p:txBody>
          <a:bodyPr/>
          <a:lstStyle/>
          <a:p>
            <a:fld id="{676354ED-A76A-4160-A29A-48305A955F42}" type="slidenum">
              <a:rPr lang="en-US" smtClean="0"/>
              <a:t>‹#›</a:t>
            </a:fld>
            <a:endParaRPr lang="en-US"/>
          </a:p>
        </p:txBody>
      </p:sp>
    </p:spTree>
    <p:extLst>
      <p:ext uri="{BB962C8B-B14F-4D97-AF65-F5344CB8AC3E}">
        <p14:creationId xmlns:p14="http://schemas.microsoft.com/office/powerpoint/2010/main" val="2964247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78B3-941C-4259-826F-02AB8ED17D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F54C46-95EA-4DF4-BEC7-B358EF4640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90A62-434C-4BE2-B8D7-63B5C94177C3}"/>
              </a:ext>
            </a:extLst>
          </p:cNvPr>
          <p:cNvSpPr>
            <a:spLocks noGrp="1"/>
          </p:cNvSpPr>
          <p:nvPr>
            <p:ph type="dt" sz="half" idx="10"/>
          </p:nvPr>
        </p:nvSpPr>
        <p:spPr/>
        <p:txBody>
          <a:bodyPr/>
          <a:lstStyle/>
          <a:p>
            <a:fld id="{2B89552D-3770-4A60-88C9-0BD4894E0F7C}" type="datetimeFigureOut">
              <a:rPr lang="en-US" smtClean="0"/>
              <a:t>2/23/22</a:t>
            </a:fld>
            <a:endParaRPr lang="en-US"/>
          </a:p>
        </p:txBody>
      </p:sp>
      <p:sp>
        <p:nvSpPr>
          <p:cNvPr id="5" name="Footer Placeholder 4">
            <a:extLst>
              <a:ext uri="{FF2B5EF4-FFF2-40B4-BE49-F238E27FC236}">
                <a16:creationId xmlns:a16="http://schemas.microsoft.com/office/drawing/2014/main" id="{B8BA07A6-7571-4FF6-8EAF-6A0AADDAD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053D0-C855-458F-B050-5B9CE7D8F52C}"/>
              </a:ext>
            </a:extLst>
          </p:cNvPr>
          <p:cNvSpPr>
            <a:spLocks noGrp="1"/>
          </p:cNvSpPr>
          <p:nvPr>
            <p:ph type="sldNum" sz="quarter" idx="12"/>
          </p:nvPr>
        </p:nvSpPr>
        <p:spPr/>
        <p:txBody>
          <a:bodyPr/>
          <a:lstStyle/>
          <a:p>
            <a:fld id="{676354ED-A76A-4160-A29A-48305A955F42}" type="slidenum">
              <a:rPr lang="en-US" smtClean="0"/>
              <a:t>‹#›</a:t>
            </a:fld>
            <a:endParaRPr lang="en-US"/>
          </a:p>
        </p:txBody>
      </p:sp>
    </p:spTree>
    <p:extLst>
      <p:ext uri="{BB962C8B-B14F-4D97-AF65-F5344CB8AC3E}">
        <p14:creationId xmlns:p14="http://schemas.microsoft.com/office/powerpoint/2010/main" val="2212585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00F91-B7AE-4C43-AEBF-8695A9D6C8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3F366C-E95A-4BAA-8E60-8C6DC6D04A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C6632D-160D-4547-963B-A73504613006}"/>
              </a:ext>
            </a:extLst>
          </p:cNvPr>
          <p:cNvSpPr>
            <a:spLocks noGrp="1"/>
          </p:cNvSpPr>
          <p:nvPr>
            <p:ph type="dt" sz="half" idx="10"/>
          </p:nvPr>
        </p:nvSpPr>
        <p:spPr/>
        <p:txBody>
          <a:bodyPr/>
          <a:lstStyle/>
          <a:p>
            <a:fld id="{2B89552D-3770-4A60-88C9-0BD4894E0F7C}" type="datetimeFigureOut">
              <a:rPr lang="en-US" smtClean="0"/>
              <a:t>2/23/22</a:t>
            </a:fld>
            <a:endParaRPr lang="en-US"/>
          </a:p>
        </p:txBody>
      </p:sp>
      <p:sp>
        <p:nvSpPr>
          <p:cNvPr id="5" name="Footer Placeholder 4">
            <a:extLst>
              <a:ext uri="{FF2B5EF4-FFF2-40B4-BE49-F238E27FC236}">
                <a16:creationId xmlns:a16="http://schemas.microsoft.com/office/drawing/2014/main" id="{BD1FDE34-8F4C-4F47-9AB7-C44D06213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8B0E1-9A98-4E88-9365-A3060252259C}"/>
              </a:ext>
            </a:extLst>
          </p:cNvPr>
          <p:cNvSpPr>
            <a:spLocks noGrp="1"/>
          </p:cNvSpPr>
          <p:nvPr>
            <p:ph type="sldNum" sz="quarter" idx="12"/>
          </p:nvPr>
        </p:nvSpPr>
        <p:spPr/>
        <p:txBody>
          <a:bodyPr/>
          <a:lstStyle/>
          <a:p>
            <a:fld id="{676354ED-A76A-4160-A29A-48305A955F42}" type="slidenum">
              <a:rPr lang="en-US" smtClean="0"/>
              <a:t>‹#›</a:t>
            </a:fld>
            <a:endParaRPr lang="en-US"/>
          </a:p>
        </p:txBody>
      </p:sp>
    </p:spTree>
    <p:extLst>
      <p:ext uri="{BB962C8B-B14F-4D97-AF65-F5344CB8AC3E}">
        <p14:creationId xmlns:p14="http://schemas.microsoft.com/office/powerpoint/2010/main" val="97692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24F6-2404-417A-9690-B9FFE07AD4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7486A5-A54F-4505-8389-82B11E9DA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498634-1C3F-4BC2-BCF0-54C534DB3F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F62097-49BB-48B3-931B-12AA744C3A3B}"/>
              </a:ext>
            </a:extLst>
          </p:cNvPr>
          <p:cNvSpPr>
            <a:spLocks noGrp="1"/>
          </p:cNvSpPr>
          <p:nvPr>
            <p:ph type="dt" sz="half" idx="10"/>
          </p:nvPr>
        </p:nvSpPr>
        <p:spPr/>
        <p:txBody>
          <a:bodyPr/>
          <a:lstStyle/>
          <a:p>
            <a:fld id="{2B89552D-3770-4A60-88C9-0BD4894E0F7C}" type="datetimeFigureOut">
              <a:rPr lang="en-US" smtClean="0"/>
              <a:t>2/23/22</a:t>
            </a:fld>
            <a:endParaRPr lang="en-US"/>
          </a:p>
        </p:txBody>
      </p:sp>
      <p:sp>
        <p:nvSpPr>
          <p:cNvPr id="6" name="Footer Placeholder 5">
            <a:extLst>
              <a:ext uri="{FF2B5EF4-FFF2-40B4-BE49-F238E27FC236}">
                <a16:creationId xmlns:a16="http://schemas.microsoft.com/office/drawing/2014/main" id="{28897F29-FF30-4E46-8018-D462BB0042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D48371-0601-4933-88CC-6981DA314E2D}"/>
              </a:ext>
            </a:extLst>
          </p:cNvPr>
          <p:cNvSpPr>
            <a:spLocks noGrp="1"/>
          </p:cNvSpPr>
          <p:nvPr>
            <p:ph type="sldNum" sz="quarter" idx="12"/>
          </p:nvPr>
        </p:nvSpPr>
        <p:spPr/>
        <p:txBody>
          <a:bodyPr/>
          <a:lstStyle/>
          <a:p>
            <a:fld id="{676354ED-A76A-4160-A29A-48305A955F42}" type="slidenum">
              <a:rPr lang="en-US" smtClean="0"/>
              <a:t>‹#›</a:t>
            </a:fld>
            <a:endParaRPr lang="en-US"/>
          </a:p>
        </p:txBody>
      </p:sp>
    </p:spTree>
    <p:extLst>
      <p:ext uri="{BB962C8B-B14F-4D97-AF65-F5344CB8AC3E}">
        <p14:creationId xmlns:p14="http://schemas.microsoft.com/office/powerpoint/2010/main" val="399046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3D334-F192-4592-942B-4C387DA7D1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3F09B5-E607-4D77-BB2E-4144475567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BC17B0-0183-465B-AE26-F1431CB0B3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FD760F-5116-4339-8F2E-F8B371241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C7167D-2235-4664-9E93-69C4D2A343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9BD0DF-56E6-4823-9587-37F5D73C824B}"/>
              </a:ext>
            </a:extLst>
          </p:cNvPr>
          <p:cNvSpPr>
            <a:spLocks noGrp="1"/>
          </p:cNvSpPr>
          <p:nvPr>
            <p:ph type="dt" sz="half" idx="10"/>
          </p:nvPr>
        </p:nvSpPr>
        <p:spPr/>
        <p:txBody>
          <a:bodyPr/>
          <a:lstStyle/>
          <a:p>
            <a:fld id="{2B89552D-3770-4A60-88C9-0BD4894E0F7C}" type="datetimeFigureOut">
              <a:rPr lang="en-US" smtClean="0"/>
              <a:t>2/23/22</a:t>
            </a:fld>
            <a:endParaRPr lang="en-US"/>
          </a:p>
        </p:txBody>
      </p:sp>
      <p:sp>
        <p:nvSpPr>
          <p:cNvPr id="8" name="Footer Placeholder 7">
            <a:extLst>
              <a:ext uri="{FF2B5EF4-FFF2-40B4-BE49-F238E27FC236}">
                <a16:creationId xmlns:a16="http://schemas.microsoft.com/office/drawing/2014/main" id="{6CCBDDFC-E600-4A0A-AF48-78EAAF51E7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0BFB95-3E3F-4F72-BBA5-77BD267306F0}"/>
              </a:ext>
            </a:extLst>
          </p:cNvPr>
          <p:cNvSpPr>
            <a:spLocks noGrp="1"/>
          </p:cNvSpPr>
          <p:nvPr>
            <p:ph type="sldNum" sz="quarter" idx="12"/>
          </p:nvPr>
        </p:nvSpPr>
        <p:spPr/>
        <p:txBody>
          <a:bodyPr/>
          <a:lstStyle/>
          <a:p>
            <a:fld id="{676354ED-A76A-4160-A29A-48305A955F42}" type="slidenum">
              <a:rPr lang="en-US" smtClean="0"/>
              <a:t>‹#›</a:t>
            </a:fld>
            <a:endParaRPr lang="en-US"/>
          </a:p>
        </p:txBody>
      </p:sp>
    </p:spTree>
    <p:extLst>
      <p:ext uri="{BB962C8B-B14F-4D97-AF65-F5344CB8AC3E}">
        <p14:creationId xmlns:p14="http://schemas.microsoft.com/office/powerpoint/2010/main" val="220404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C0AA-C56C-45FE-A8DD-A5BF35F1A5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3E5339-B752-413E-A2DB-0D511932EE4C}"/>
              </a:ext>
            </a:extLst>
          </p:cNvPr>
          <p:cNvSpPr>
            <a:spLocks noGrp="1"/>
          </p:cNvSpPr>
          <p:nvPr>
            <p:ph type="dt" sz="half" idx="10"/>
          </p:nvPr>
        </p:nvSpPr>
        <p:spPr/>
        <p:txBody>
          <a:bodyPr/>
          <a:lstStyle/>
          <a:p>
            <a:fld id="{2B89552D-3770-4A60-88C9-0BD4894E0F7C}" type="datetimeFigureOut">
              <a:rPr lang="en-US" smtClean="0"/>
              <a:t>2/23/22</a:t>
            </a:fld>
            <a:endParaRPr lang="en-US"/>
          </a:p>
        </p:txBody>
      </p:sp>
      <p:sp>
        <p:nvSpPr>
          <p:cNvPr id="4" name="Footer Placeholder 3">
            <a:extLst>
              <a:ext uri="{FF2B5EF4-FFF2-40B4-BE49-F238E27FC236}">
                <a16:creationId xmlns:a16="http://schemas.microsoft.com/office/drawing/2014/main" id="{56A46A63-175C-4C31-9156-7433E6EE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BB1B73-C913-44AB-B955-C18FADDBF0D1}"/>
              </a:ext>
            </a:extLst>
          </p:cNvPr>
          <p:cNvSpPr>
            <a:spLocks noGrp="1"/>
          </p:cNvSpPr>
          <p:nvPr>
            <p:ph type="sldNum" sz="quarter" idx="12"/>
          </p:nvPr>
        </p:nvSpPr>
        <p:spPr/>
        <p:txBody>
          <a:bodyPr/>
          <a:lstStyle/>
          <a:p>
            <a:fld id="{676354ED-A76A-4160-A29A-48305A955F42}" type="slidenum">
              <a:rPr lang="en-US" smtClean="0"/>
              <a:t>‹#›</a:t>
            </a:fld>
            <a:endParaRPr lang="en-US"/>
          </a:p>
        </p:txBody>
      </p:sp>
    </p:spTree>
    <p:extLst>
      <p:ext uri="{BB962C8B-B14F-4D97-AF65-F5344CB8AC3E}">
        <p14:creationId xmlns:p14="http://schemas.microsoft.com/office/powerpoint/2010/main" val="1816826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E1A76A-FD82-42A4-BE55-2C5844FB487E}"/>
              </a:ext>
            </a:extLst>
          </p:cNvPr>
          <p:cNvSpPr>
            <a:spLocks noGrp="1"/>
          </p:cNvSpPr>
          <p:nvPr>
            <p:ph type="dt" sz="half" idx="10"/>
          </p:nvPr>
        </p:nvSpPr>
        <p:spPr/>
        <p:txBody>
          <a:bodyPr/>
          <a:lstStyle/>
          <a:p>
            <a:fld id="{2B89552D-3770-4A60-88C9-0BD4894E0F7C}" type="datetimeFigureOut">
              <a:rPr lang="en-US" smtClean="0"/>
              <a:t>2/23/22</a:t>
            </a:fld>
            <a:endParaRPr lang="en-US"/>
          </a:p>
        </p:txBody>
      </p:sp>
      <p:sp>
        <p:nvSpPr>
          <p:cNvPr id="3" name="Footer Placeholder 2">
            <a:extLst>
              <a:ext uri="{FF2B5EF4-FFF2-40B4-BE49-F238E27FC236}">
                <a16:creationId xmlns:a16="http://schemas.microsoft.com/office/drawing/2014/main" id="{64A5629C-1EEE-4D78-BAEF-836F9301D0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0E9A52-66C6-40B2-A96A-BD56AE11F238}"/>
              </a:ext>
            </a:extLst>
          </p:cNvPr>
          <p:cNvSpPr>
            <a:spLocks noGrp="1"/>
          </p:cNvSpPr>
          <p:nvPr>
            <p:ph type="sldNum" sz="quarter" idx="12"/>
          </p:nvPr>
        </p:nvSpPr>
        <p:spPr/>
        <p:txBody>
          <a:bodyPr/>
          <a:lstStyle/>
          <a:p>
            <a:fld id="{676354ED-A76A-4160-A29A-48305A955F42}" type="slidenum">
              <a:rPr lang="en-US" smtClean="0"/>
              <a:t>‹#›</a:t>
            </a:fld>
            <a:endParaRPr lang="en-US"/>
          </a:p>
        </p:txBody>
      </p:sp>
    </p:spTree>
    <p:extLst>
      <p:ext uri="{BB962C8B-B14F-4D97-AF65-F5344CB8AC3E}">
        <p14:creationId xmlns:p14="http://schemas.microsoft.com/office/powerpoint/2010/main" val="3488174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D421-CBD6-43F3-B088-8B69A05886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53AF8C-8DD9-4079-8053-67FE50956E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589F72-0027-4ECF-834E-BE8B7E912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47F63-F7DE-4E0A-BCD2-4AD29CC541CE}"/>
              </a:ext>
            </a:extLst>
          </p:cNvPr>
          <p:cNvSpPr>
            <a:spLocks noGrp="1"/>
          </p:cNvSpPr>
          <p:nvPr>
            <p:ph type="dt" sz="half" idx="10"/>
          </p:nvPr>
        </p:nvSpPr>
        <p:spPr/>
        <p:txBody>
          <a:bodyPr/>
          <a:lstStyle/>
          <a:p>
            <a:fld id="{2B89552D-3770-4A60-88C9-0BD4894E0F7C}" type="datetimeFigureOut">
              <a:rPr lang="en-US" smtClean="0"/>
              <a:t>2/23/22</a:t>
            </a:fld>
            <a:endParaRPr lang="en-US"/>
          </a:p>
        </p:txBody>
      </p:sp>
      <p:sp>
        <p:nvSpPr>
          <p:cNvPr id="6" name="Footer Placeholder 5">
            <a:extLst>
              <a:ext uri="{FF2B5EF4-FFF2-40B4-BE49-F238E27FC236}">
                <a16:creationId xmlns:a16="http://schemas.microsoft.com/office/drawing/2014/main" id="{E449B4B9-BA0A-4627-B2EF-3C3C79E50C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BD80F9-52A7-41D7-8084-F5B9EA08712D}"/>
              </a:ext>
            </a:extLst>
          </p:cNvPr>
          <p:cNvSpPr>
            <a:spLocks noGrp="1"/>
          </p:cNvSpPr>
          <p:nvPr>
            <p:ph type="sldNum" sz="quarter" idx="12"/>
          </p:nvPr>
        </p:nvSpPr>
        <p:spPr/>
        <p:txBody>
          <a:bodyPr/>
          <a:lstStyle/>
          <a:p>
            <a:fld id="{676354ED-A76A-4160-A29A-48305A955F42}" type="slidenum">
              <a:rPr lang="en-US" smtClean="0"/>
              <a:t>‹#›</a:t>
            </a:fld>
            <a:endParaRPr lang="en-US"/>
          </a:p>
        </p:txBody>
      </p:sp>
    </p:spTree>
    <p:extLst>
      <p:ext uri="{BB962C8B-B14F-4D97-AF65-F5344CB8AC3E}">
        <p14:creationId xmlns:p14="http://schemas.microsoft.com/office/powerpoint/2010/main" val="3210196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2556-16C4-4A1E-B5D2-F5571D59D5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6E5635-C075-4899-A1C4-6D98199148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0714EA-648D-4702-921C-6A3F72733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EEAC9B-D6C5-43E0-9F1B-0B68F04E31E7}"/>
              </a:ext>
            </a:extLst>
          </p:cNvPr>
          <p:cNvSpPr>
            <a:spLocks noGrp="1"/>
          </p:cNvSpPr>
          <p:nvPr>
            <p:ph type="dt" sz="half" idx="10"/>
          </p:nvPr>
        </p:nvSpPr>
        <p:spPr/>
        <p:txBody>
          <a:bodyPr/>
          <a:lstStyle/>
          <a:p>
            <a:fld id="{2B89552D-3770-4A60-88C9-0BD4894E0F7C}" type="datetimeFigureOut">
              <a:rPr lang="en-US" smtClean="0"/>
              <a:t>2/23/22</a:t>
            </a:fld>
            <a:endParaRPr lang="en-US"/>
          </a:p>
        </p:txBody>
      </p:sp>
      <p:sp>
        <p:nvSpPr>
          <p:cNvPr id="6" name="Footer Placeholder 5">
            <a:extLst>
              <a:ext uri="{FF2B5EF4-FFF2-40B4-BE49-F238E27FC236}">
                <a16:creationId xmlns:a16="http://schemas.microsoft.com/office/drawing/2014/main" id="{391CBDB4-4BCC-4998-94C5-7354F0240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1E1EBE-A277-4455-921B-09ABB96D648D}"/>
              </a:ext>
            </a:extLst>
          </p:cNvPr>
          <p:cNvSpPr>
            <a:spLocks noGrp="1"/>
          </p:cNvSpPr>
          <p:nvPr>
            <p:ph type="sldNum" sz="quarter" idx="12"/>
          </p:nvPr>
        </p:nvSpPr>
        <p:spPr/>
        <p:txBody>
          <a:bodyPr/>
          <a:lstStyle/>
          <a:p>
            <a:fld id="{676354ED-A76A-4160-A29A-48305A955F42}" type="slidenum">
              <a:rPr lang="en-US" smtClean="0"/>
              <a:t>‹#›</a:t>
            </a:fld>
            <a:endParaRPr lang="en-US"/>
          </a:p>
        </p:txBody>
      </p:sp>
    </p:spTree>
    <p:extLst>
      <p:ext uri="{BB962C8B-B14F-4D97-AF65-F5344CB8AC3E}">
        <p14:creationId xmlns:p14="http://schemas.microsoft.com/office/powerpoint/2010/main" val="2777463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C782F7-A033-4801-BEF6-EDBDFA27A6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D05200-1466-46FA-90BF-29E17D6E2A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E1B20-E7DB-41A5-9752-41795A6528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9552D-3770-4A60-88C9-0BD4894E0F7C}" type="datetimeFigureOut">
              <a:rPr lang="en-US" smtClean="0"/>
              <a:t>2/23/22</a:t>
            </a:fld>
            <a:endParaRPr lang="en-US"/>
          </a:p>
        </p:txBody>
      </p:sp>
      <p:sp>
        <p:nvSpPr>
          <p:cNvPr id="5" name="Footer Placeholder 4">
            <a:extLst>
              <a:ext uri="{FF2B5EF4-FFF2-40B4-BE49-F238E27FC236}">
                <a16:creationId xmlns:a16="http://schemas.microsoft.com/office/drawing/2014/main" id="{9830C06D-837B-4F58-8E2A-8E973527C6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8BD6C8-EB39-4022-9A39-F83243800B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6354ED-A76A-4160-A29A-48305A955F42}" type="slidenum">
              <a:rPr lang="en-US" smtClean="0"/>
              <a:t>‹#›</a:t>
            </a:fld>
            <a:endParaRPr lang="en-US"/>
          </a:p>
        </p:txBody>
      </p:sp>
    </p:spTree>
    <p:extLst>
      <p:ext uri="{BB962C8B-B14F-4D97-AF65-F5344CB8AC3E}">
        <p14:creationId xmlns:p14="http://schemas.microsoft.com/office/powerpoint/2010/main" val="2433667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8.wmf"/><Relationship Id="rId5" Type="http://schemas.openxmlformats.org/officeDocument/2006/relationships/oleObject" Target="../embeddings/oleObject2.bin"/><Relationship Id="rId4" Type="http://schemas.openxmlformats.org/officeDocument/2006/relationships/image" Target="../media/image37.wmf"/></Relationships>
</file>

<file path=ppt/slides/_rels/slide13.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9.bin"/><Relationship Id="rId18" Type="http://schemas.openxmlformats.org/officeDocument/2006/relationships/image" Target="../media/image47.wmf"/><Relationship Id="rId3" Type="http://schemas.openxmlformats.org/officeDocument/2006/relationships/oleObject" Target="../embeddings/oleObject4.bin"/><Relationship Id="rId21" Type="http://schemas.openxmlformats.org/officeDocument/2006/relationships/image" Target="../media/image8.png"/><Relationship Id="rId7" Type="http://schemas.openxmlformats.org/officeDocument/2006/relationships/oleObject" Target="../embeddings/oleObject6.bin"/><Relationship Id="rId12" Type="http://schemas.openxmlformats.org/officeDocument/2006/relationships/image" Target="../media/image44.wmf"/><Relationship Id="rId17" Type="http://schemas.openxmlformats.org/officeDocument/2006/relationships/oleObject" Target="../embeddings/oleObject11.bin"/><Relationship Id="rId2" Type="http://schemas.openxmlformats.org/officeDocument/2006/relationships/slideLayout" Target="../slideLayouts/slideLayout2.xml"/><Relationship Id="rId16" Type="http://schemas.openxmlformats.org/officeDocument/2006/relationships/image" Target="../media/image46.wmf"/><Relationship Id="rId20" Type="http://schemas.openxmlformats.org/officeDocument/2006/relationships/image" Target="../media/image48.wmf"/><Relationship Id="rId1" Type="http://schemas.openxmlformats.org/officeDocument/2006/relationships/vmlDrawing" Target="../drawings/vmlDrawing2.vml"/><Relationship Id="rId6" Type="http://schemas.openxmlformats.org/officeDocument/2006/relationships/image" Target="../media/image41.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43.wmf"/><Relationship Id="rId19" Type="http://schemas.openxmlformats.org/officeDocument/2006/relationships/oleObject" Target="../embeddings/oleObject12.bin"/><Relationship Id="rId4" Type="http://schemas.openxmlformats.org/officeDocument/2006/relationships/image" Target="../media/image40.wmf"/><Relationship Id="rId9" Type="http://schemas.openxmlformats.org/officeDocument/2006/relationships/oleObject" Target="../embeddings/oleObject7.bin"/><Relationship Id="rId14" Type="http://schemas.openxmlformats.org/officeDocument/2006/relationships/image" Target="../media/image45.wmf"/><Relationship Id="rId22" Type="http://schemas.openxmlformats.org/officeDocument/2006/relationships/image" Target="../media/image4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84E475-4583-4A5A-8171-5ECD6BB63C71}"/>
              </a:ext>
            </a:extLst>
          </p:cNvPr>
          <p:cNvSpPr>
            <a:spLocks noGrp="1"/>
          </p:cNvSpPr>
          <p:nvPr>
            <p:ph type="title"/>
          </p:nvPr>
        </p:nvSpPr>
        <p:spPr/>
        <p:txBody>
          <a:bodyPr>
            <a:normAutofit/>
          </a:bodyPr>
          <a:lstStyle/>
          <a:p>
            <a:r>
              <a:rPr lang="en-US" sz="3200" b="1" dirty="0">
                <a:solidFill>
                  <a:srgbClr val="0070C0"/>
                </a:solidFill>
              </a:rPr>
              <a:t>Chapter 9: Multiple Linear Regression</a:t>
            </a:r>
          </a:p>
        </p:txBody>
      </p:sp>
      <p:sp>
        <p:nvSpPr>
          <p:cNvPr id="11" name="Content Placeholder 10">
            <a:extLst>
              <a:ext uri="{FF2B5EF4-FFF2-40B4-BE49-F238E27FC236}">
                <a16:creationId xmlns:a16="http://schemas.microsoft.com/office/drawing/2014/main" id="{9D4E81F1-98C8-4202-AFC9-8D3D5E82D376}"/>
              </a:ext>
            </a:extLst>
          </p:cNvPr>
          <p:cNvSpPr>
            <a:spLocks noGrp="1"/>
          </p:cNvSpPr>
          <p:nvPr>
            <p:ph idx="1"/>
          </p:nvPr>
        </p:nvSpPr>
        <p:spPr>
          <a:xfrm>
            <a:off x="838200" y="1245704"/>
            <a:ext cx="10515600" cy="4931259"/>
          </a:xfrm>
        </p:spPr>
        <p:txBody>
          <a:bodyPr/>
          <a:lstStyle/>
          <a:p>
            <a:pPr marL="0" indent="0">
              <a:buNone/>
            </a:pPr>
            <a:r>
              <a:rPr lang="en-US" dirty="0"/>
              <a:t>Return to cereals data. Previously, used simple linear regression to fit relationship between nutritional rating (target or response variable) and sugars (predictor or explanatory variable). But there were other possible explanatory variables in the dataset:</a:t>
            </a:r>
          </a:p>
          <a:p>
            <a:pPr marL="0" indent="0">
              <a:buNone/>
            </a:pPr>
            <a:endParaRPr lang="en-US" dirty="0"/>
          </a:p>
        </p:txBody>
      </p:sp>
      <p:graphicFrame>
        <p:nvGraphicFramePr>
          <p:cNvPr id="12" name="Table 11">
            <a:extLst>
              <a:ext uri="{FF2B5EF4-FFF2-40B4-BE49-F238E27FC236}">
                <a16:creationId xmlns:a16="http://schemas.microsoft.com/office/drawing/2014/main" id="{E7742B14-90CC-434F-88D9-D3D242B47206}"/>
              </a:ext>
            </a:extLst>
          </p:cNvPr>
          <p:cNvGraphicFramePr>
            <a:graphicFrameLocks noGrp="1"/>
          </p:cNvGraphicFramePr>
          <p:nvPr>
            <p:extLst>
              <p:ext uri="{D42A27DB-BD31-4B8C-83A1-F6EECF244321}">
                <p14:modId xmlns:p14="http://schemas.microsoft.com/office/powerpoint/2010/main" val="1821043381"/>
              </p:ext>
            </p:extLst>
          </p:nvPr>
        </p:nvGraphicFramePr>
        <p:xfrm>
          <a:off x="939800" y="3031882"/>
          <a:ext cx="10287000" cy="3522700"/>
        </p:xfrm>
        <a:graphic>
          <a:graphicData uri="http://schemas.openxmlformats.org/drawingml/2006/table">
            <a:tbl>
              <a:tblPr>
                <a:tableStyleId>{5C22544A-7EE6-4342-B048-85BDC9FD1C3A}</a:tableStyleId>
              </a:tblPr>
              <a:tblGrid>
                <a:gridCol w="1806910">
                  <a:extLst>
                    <a:ext uri="{9D8B030D-6E8A-4147-A177-3AD203B41FA5}">
                      <a16:colId xmlns:a16="http://schemas.microsoft.com/office/drawing/2014/main" val="3101187283"/>
                    </a:ext>
                  </a:extLst>
                </a:gridCol>
                <a:gridCol w="1222021">
                  <a:extLst>
                    <a:ext uri="{9D8B030D-6E8A-4147-A177-3AD203B41FA5}">
                      <a16:colId xmlns:a16="http://schemas.microsoft.com/office/drawing/2014/main" val="557493180"/>
                    </a:ext>
                  </a:extLst>
                </a:gridCol>
                <a:gridCol w="1184991">
                  <a:extLst>
                    <a:ext uri="{9D8B030D-6E8A-4147-A177-3AD203B41FA5}">
                      <a16:colId xmlns:a16="http://schemas.microsoft.com/office/drawing/2014/main" val="4216024694"/>
                    </a:ext>
                  </a:extLst>
                </a:gridCol>
                <a:gridCol w="533246">
                  <a:extLst>
                    <a:ext uri="{9D8B030D-6E8A-4147-A177-3AD203B41FA5}">
                      <a16:colId xmlns:a16="http://schemas.microsoft.com/office/drawing/2014/main" val="790316087"/>
                    </a:ext>
                  </a:extLst>
                </a:gridCol>
                <a:gridCol w="1184991">
                  <a:extLst>
                    <a:ext uri="{9D8B030D-6E8A-4147-A177-3AD203B41FA5}">
                      <a16:colId xmlns:a16="http://schemas.microsoft.com/office/drawing/2014/main" val="3637103009"/>
                    </a:ext>
                  </a:extLst>
                </a:gridCol>
                <a:gridCol w="829493">
                  <a:extLst>
                    <a:ext uri="{9D8B030D-6E8A-4147-A177-3AD203B41FA5}">
                      <a16:colId xmlns:a16="http://schemas.microsoft.com/office/drawing/2014/main" val="998158381"/>
                    </a:ext>
                  </a:extLst>
                </a:gridCol>
                <a:gridCol w="918368">
                  <a:extLst>
                    <a:ext uri="{9D8B030D-6E8A-4147-A177-3AD203B41FA5}">
                      <a16:colId xmlns:a16="http://schemas.microsoft.com/office/drawing/2014/main" val="1769123666"/>
                    </a:ext>
                  </a:extLst>
                </a:gridCol>
                <a:gridCol w="1036867">
                  <a:extLst>
                    <a:ext uri="{9D8B030D-6E8A-4147-A177-3AD203B41FA5}">
                      <a16:colId xmlns:a16="http://schemas.microsoft.com/office/drawing/2014/main" val="1384144219"/>
                    </a:ext>
                  </a:extLst>
                </a:gridCol>
                <a:gridCol w="1570113">
                  <a:extLst>
                    <a:ext uri="{9D8B030D-6E8A-4147-A177-3AD203B41FA5}">
                      <a16:colId xmlns:a16="http://schemas.microsoft.com/office/drawing/2014/main" val="3600659966"/>
                    </a:ext>
                  </a:extLst>
                </a:gridCol>
              </a:tblGrid>
              <a:tr h="481274">
                <a:tc>
                  <a:txBody>
                    <a:bodyPr/>
                    <a:lstStyle/>
                    <a:p>
                      <a:pPr algn="l" fontAlgn="b"/>
                      <a:r>
                        <a:rPr lang="en-US" sz="1800" u="none" strike="noStrike" dirty="0">
                          <a:effectLst/>
                        </a:rPr>
                        <a:t>name</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US" sz="1800" u="none" strike="noStrike" dirty="0">
                          <a:effectLst/>
                        </a:rPr>
                        <a:t>calories</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US" sz="1800" u="none" strike="noStrike" dirty="0">
                          <a:effectLst/>
                        </a:rPr>
                        <a:t>protein</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US" sz="1800" u="none" strike="noStrike" dirty="0">
                          <a:effectLst/>
                        </a:rPr>
                        <a:t>fat</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US" sz="1800" u="none" strike="noStrike" dirty="0">
                          <a:effectLst/>
                        </a:rPr>
                        <a:t>sodium</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US" sz="1800" u="none" strike="noStrike" dirty="0">
                          <a:effectLst/>
                        </a:rPr>
                        <a:t>fiber</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US" sz="1800" u="none" strike="noStrike" dirty="0">
                          <a:effectLst/>
                        </a:rPr>
                        <a:t>carbo</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US" sz="1800" u="none" strike="noStrike" dirty="0">
                          <a:effectLst/>
                        </a:rPr>
                        <a:t>sugars</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US" sz="1800" b="1" u="none" strike="noStrike" dirty="0">
                          <a:solidFill>
                            <a:srgbClr val="FF0000"/>
                          </a:solidFill>
                          <a:effectLst/>
                        </a:rPr>
                        <a:t>rating</a:t>
                      </a:r>
                      <a:endParaRPr lang="en-US" sz="1800" b="1" i="0" u="none" strike="noStrike" dirty="0">
                        <a:solidFill>
                          <a:srgbClr val="FF0000"/>
                        </a:solidFill>
                        <a:effectLst/>
                        <a:latin typeface="Calibri" panose="020F0502020204030204" pitchFamily="34" charset="0"/>
                      </a:endParaRPr>
                    </a:p>
                  </a:txBody>
                  <a:tcPr marL="9525" marR="9525" marT="9525" marB="0" anchor="b">
                    <a:solidFill>
                      <a:schemeClr val="accent5">
                        <a:lumMod val="40000"/>
                        <a:lumOff val="60000"/>
                      </a:schemeClr>
                    </a:solidFill>
                  </a:tcPr>
                </a:tc>
                <a:extLst>
                  <a:ext uri="{0D108BD9-81ED-4DB2-BD59-A6C34878D82A}">
                    <a16:rowId xmlns:a16="http://schemas.microsoft.com/office/drawing/2014/main" val="3320328873"/>
                  </a:ext>
                </a:extLst>
              </a:tr>
              <a:tr h="481274">
                <a:tc>
                  <a:txBody>
                    <a:bodyPr/>
                    <a:lstStyle/>
                    <a:p>
                      <a:pPr algn="l" fontAlgn="b"/>
                      <a:r>
                        <a:rPr lang="en-US" sz="1800" u="none" strike="noStrike" dirty="0">
                          <a:effectLst/>
                        </a:rPr>
                        <a:t>100% Bran</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70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130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10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5</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68.402973</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3843537997"/>
                  </a:ext>
                </a:extLst>
              </a:tr>
              <a:tr h="481274">
                <a:tc>
                  <a:txBody>
                    <a:bodyPr/>
                    <a:lstStyle/>
                    <a:p>
                      <a:pPr algn="l" fontAlgn="b"/>
                      <a:r>
                        <a:rPr lang="en-US" sz="1800" u="none" strike="noStrike">
                          <a:effectLst/>
                        </a:rPr>
                        <a:t>100% Natural Bran</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120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15</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33.983679</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1529890948"/>
                  </a:ext>
                </a:extLst>
              </a:tr>
              <a:tr h="481274">
                <a:tc>
                  <a:txBody>
                    <a:bodyPr/>
                    <a:lstStyle/>
                    <a:p>
                      <a:pPr algn="l" fontAlgn="b"/>
                      <a:r>
                        <a:rPr lang="en-US" sz="1800" u="none" strike="noStrike">
                          <a:effectLst/>
                        </a:rPr>
                        <a:t>All-Bran</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70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260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7</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5</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59.425505</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1796320731"/>
                  </a:ext>
                </a:extLst>
              </a:tr>
              <a:tr h="481274">
                <a:tc>
                  <a:txBody>
                    <a:bodyPr/>
                    <a:lstStyle/>
                    <a:p>
                      <a:pPr algn="l" fontAlgn="b"/>
                      <a:r>
                        <a:rPr lang="en-US" sz="1800" u="none" strike="noStrike">
                          <a:effectLst/>
                        </a:rPr>
                        <a:t>All-Bran with Extra Fiber</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50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140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93.704912</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437905033"/>
                  </a:ext>
                </a:extLst>
              </a:tr>
              <a:tr h="481274">
                <a:tc>
                  <a:txBody>
                    <a:bodyPr/>
                    <a:lstStyle/>
                    <a:p>
                      <a:pPr algn="l" fontAlgn="b"/>
                      <a:r>
                        <a:rPr lang="en-US" sz="1800" u="none" strike="noStrike">
                          <a:effectLst/>
                        </a:rPr>
                        <a:t>Almond Delight</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110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200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34.384843</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2873577797"/>
                  </a:ext>
                </a:extLst>
              </a:tr>
              <a:tr h="481274">
                <a:tc>
                  <a:txBody>
                    <a:bodyPr/>
                    <a:lstStyle/>
                    <a:p>
                      <a:pPr algn="l" fontAlgn="b"/>
                      <a:r>
                        <a:rPr lang="en-US" sz="1800" u="none" strike="noStrike">
                          <a:effectLst/>
                        </a:rPr>
                        <a:t>Apple Cinnamon Cheerios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110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180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10.5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29.509541</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2833052403"/>
                  </a:ext>
                </a:extLst>
              </a:tr>
            </a:tbl>
          </a:graphicData>
        </a:graphic>
      </p:graphicFrame>
      <p:sp>
        <p:nvSpPr>
          <p:cNvPr id="13" name="Rectangle 12">
            <a:extLst>
              <a:ext uri="{FF2B5EF4-FFF2-40B4-BE49-F238E27FC236}">
                <a16:creationId xmlns:a16="http://schemas.microsoft.com/office/drawing/2014/main" id="{B347049B-EA52-4AF1-9B92-42E66F96AD2E}"/>
              </a:ext>
            </a:extLst>
          </p:cNvPr>
          <p:cNvSpPr/>
          <p:nvPr/>
        </p:nvSpPr>
        <p:spPr>
          <a:xfrm>
            <a:off x="8623300" y="3031882"/>
            <a:ext cx="1003300" cy="4860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3CA624E-5669-4438-9A98-CDE262B26DA9}"/>
              </a:ext>
            </a:extLst>
          </p:cNvPr>
          <p:cNvSpPr/>
          <p:nvPr/>
        </p:nvSpPr>
        <p:spPr>
          <a:xfrm>
            <a:off x="6870700" y="3031882"/>
            <a:ext cx="825500" cy="4860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83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5550-F4A1-4363-AC89-B107ED65FCD0}"/>
              </a:ext>
            </a:extLst>
          </p:cNvPr>
          <p:cNvSpPr>
            <a:spLocks noGrp="1"/>
          </p:cNvSpPr>
          <p:nvPr>
            <p:ph type="title"/>
          </p:nvPr>
        </p:nvSpPr>
        <p:spPr>
          <a:xfrm>
            <a:off x="838200" y="365126"/>
            <a:ext cx="10515600" cy="486522"/>
          </a:xfrm>
        </p:spPr>
        <p:txBody>
          <a:bodyPr>
            <a:normAutofit fontScale="90000"/>
          </a:bodyPr>
          <a:lstStyle/>
          <a:p>
            <a:r>
              <a:rPr lang="en-US" sz="3200" b="1" i="1" dirty="0">
                <a:solidFill>
                  <a:srgbClr val="0070C0"/>
                </a:solidFill>
              </a:rPr>
              <a:t>t</a:t>
            </a:r>
            <a:r>
              <a:rPr lang="en-US" sz="3200" b="1" dirty="0">
                <a:solidFill>
                  <a:srgbClr val="0070C0"/>
                </a:solidFill>
              </a:rPr>
              <a:t>-tests for model coefficients</a:t>
            </a:r>
          </a:p>
        </p:txBody>
      </p:sp>
      <p:sp>
        <p:nvSpPr>
          <p:cNvPr id="3" name="Content Placeholder 2">
            <a:extLst>
              <a:ext uri="{FF2B5EF4-FFF2-40B4-BE49-F238E27FC236}">
                <a16:creationId xmlns:a16="http://schemas.microsoft.com/office/drawing/2014/main" id="{2F5CE944-15C4-4496-8B1D-06C28362B41D}"/>
              </a:ext>
            </a:extLst>
          </p:cNvPr>
          <p:cNvSpPr>
            <a:spLocks noGrp="1"/>
          </p:cNvSpPr>
          <p:nvPr>
            <p:ph idx="1"/>
          </p:nvPr>
        </p:nvSpPr>
        <p:spPr>
          <a:xfrm>
            <a:off x="838200" y="851648"/>
            <a:ext cx="10515600" cy="5325315"/>
          </a:xfrm>
        </p:spPr>
        <p:txBody>
          <a:bodyPr/>
          <a:lstStyle/>
          <a:p>
            <a:r>
              <a:rPr lang="en-US" dirty="0">
                <a:solidFill>
                  <a:srgbClr val="FF0000"/>
                </a:solidFill>
              </a:rPr>
              <a:t>Check assumptions</a:t>
            </a:r>
          </a:p>
          <a:p>
            <a:pPr marL="0" indent="0">
              <a:spcBef>
                <a:spcPts val="0"/>
              </a:spcBef>
              <a:buNone/>
            </a:pPr>
            <a:r>
              <a:rPr lang="fr-FR" sz="2400" dirty="0"/>
              <a:t>par(</a:t>
            </a:r>
            <a:r>
              <a:rPr lang="fr-FR" sz="2400" dirty="0" err="1"/>
              <a:t>mfrow</a:t>
            </a:r>
            <a:r>
              <a:rPr lang="fr-FR" sz="2400" dirty="0"/>
              <a:t>=c(2,2))</a:t>
            </a:r>
          </a:p>
          <a:p>
            <a:pPr marL="0" indent="0">
              <a:spcBef>
                <a:spcPts val="0"/>
              </a:spcBef>
              <a:buNone/>
            </a:pPr>
            <a:r>
              <a:rPr lang="fr-FR" sz="2400" dirty="0"/>
              <a:t>plot(fit)</a:t>
            </a:r>
          </a:p>
          <a:p>
            <a:pPr marL="0" indent="0">
              <a:spcBef>
                <a:spcPts val="0"/>
              </a:spcBef>
              <a:buNone/>
            </a:pPr>
            <a:r>
              <a:rPr lang="fr-FR" sz="2400" dirty="0"/>
              <a:t>par(</a:t>
            </a:r>
            <a:r>
              <a:rPr lang="fr-FR" sz="2400" dirty="0" err="1"/>
              <a:t>mfrow</a:t>
            </a:r>
            <a:r>
              <a:rPr lang="fr-FR" sz="2400" dirty="0"/>
              <a:t>=c(1,1))</a:t>
            </a:r>
          </a:p>
          <a:p>
            <a:pPr marL="0" indent="0">
              <a:spcBef>
                <a:spcPts val="0"/>
              </a:spcBef>
              <a:buNone/>
            </a:pPr>
            <a:endParaRPr lang="fr-FR" sz="2400" dirty="0"/>
          </a:p>
          <a:p>
            <a:pPr marL="0" indent="0">
              <a:spcBef>
                <a:spcPts val="0"/>
              </a:spcBef>
              <a:buNone/>
            </a:pPr>
            <a:endParaRPr lang="en-US" sz="2400" dirty="0"/>
          </a:p>
        </p:txBody>
      </p:sp>
      <p:pic>
        <p:nvPicPr>
          <p:cNvPr id="5" name="Picture 4">
            <a:extLst>
              <a:ext uri="{FF2B5EF4-FFF2-40B4-BE49-F238E27FC236}">
                <a16:creationId xmlns:a16="http://schemas.microsoft.com/office/drawing/2014/main" id="{184DBC80-40C4-45A2-87F9-1BD122ABD04D}"/>
              </a:ext>
            </a:extLst>
          </p:cNvPr>
          <p:cNvPicPr>
            <a:picLocks noChangeAspect="1"/>
          </p:cNvPicPr>
          <p:nvPr/>
        </p:nvPicPr>
        <p:blipFill>
          <a:blip r:embed="rId2"/>
          <a:stretch>
            <a:fillRect/>
          </a:stretch>
        </p:blipFill>
        <p:spPr>
          <a:xfrm>
            <a:off x="4592730" y="851647"/>
            <a:ext cx="7579200" cy="2550461"/>
          </a:xfrm>
          <a:prstGeom prst="rect">
            <a:avLst/>
          </a:prstGeom>
        </p:spPr>
      </p:pic>
      <p:pic>
        <p:nvPicPr>
          <p:cNvPr id="7" name="Picture 6">
            <a:extLst>
              <a:ext uri="{FF2B5EF4-FFF2-40B4-BE49-F238E27FC236}">
                <a16:creationId xmlns:a16="http://schemas.microsoft.com/office/drawing/2014/main" id="{395469C7-B75A-45F2-9630-BDA6D48DC0EC}"/>
              </a:ext>
            </a:extLst>
          </p:cNvPr>
          <p:cNvPicPr>
            <a:picLocks noChangeAspect="1"/>
          </p:cNvPicPr>
          <p:nvPr/>
        </p:nvPicPr>
        <p:blipFill>
          <a:blip r:embed="rId3"/>
          <a:stretch>
            <a:fillRect/>
          </a:stretch>
        </p:blipFill>
        <p:spPr>
          <a:xfrm>
            <a:off x="1095376" y="3538268"/>
            <a:ext cx="4261498" cy="2937342"/>
          </a:xfrm>
          <a:prstGeom prst="rect">
            <a:avLst/>
          </a:prstGeom>
        </p:spPr>
      </p:pic>
      <p:pic>
        <p:nvPicPr>
          <p:cNvPr id="11" name="Picture 10">
            <a:extLst>
              <a:ext uri="{FF2B5EF4-FFF2-40B4-BE49-F238E27FC236}">
                <a16:creationId xmlns:a16="http://schemas.microsoft.com/office/drawing/2014/main" id="{C29DE377-CAFD-4257-93F5-67EBCF8A347C}"/>
              </a:ext>
            </a:extLst>
          </p:cNvPr>
          <p:cNvPicPr>
            <a:picLocks noChangeAspect="1"/>
          </p:cNvPicPr>
          <p:nvPr/>
        </p:nvPicPr>
        <p:blipFill>
          <a:blip r:embed="rId4"/>
          <a:stretch>
            <a:fillRect/>
          </a:stretch>
        </p:blipFill>
        <p:spPr>
          <a:xfrm>
            <a:off x="5752539" y="3514305"/>
            <a:ext cx="4440331" cy="2985269"/>
          </a:xfrm>
          <a:prstGeom prst="rect">
            <a:avLst/>
          </a:prstGeom>
        </p:spPr>
      </p:pic>
    </p:spTree>
    <p:extLst>
      <p:ext uri="{BB962C8B-B14F-4D97-AF65-F5344CB8AC3E}">
        <p14:creationId xmlns:p14="http://schemas.microsoft.com/office/powerpoint/2010/main" val="220164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F44E8-D98C-4FF7-A9D5-8DACB657E510}"/>
              </a:ext>
            </a:extLst>
          </p:cNvPr>
          <p:cNvSpPr>
            <a:spLocks noGrp="1"/>
          </p:cNvSpPr>
          <p:nvPr>
            <p:ph type="title"/>
          </p:nvPr>
        </p:nvSpPr>
        <p:spPr>
          <a:xfrm>
            <a:off x="838200" y="365126"/>
            <a:ext cx="10515600" cy="513416"/>
          </a:xfrm>
        </p:spPr>
        <p:txBody>
          <a:bodyPr>
            <a:noAutofit/>
          </a:bodyPr>
          <a:lstStyle/>
          <a:p>
            <a:r>
              <a:rPr lang="en-US" sz="3200" b="1" i="1" dirty="0">
                <a:solidFill>
                  <a:srgbClr val="0070C0"/>
                </a:solidFill>
              </a:rPr>
              <a:t>t</a:t>
            </a:r>
            <a:r>
              <a:rPr lang="en-US" sz="3200" b="1" dirty="0">
                <a:solidFill>
                  <a:srgbClr val="0070C0"/>
                </a:solidFill>
              </a:rPr>
              <a:t>-tests for model coefficients (continued)</a:t>
            </a:r>
            <a:endParaRPr lang="en-US" sz="3200" dirty="0"/>
          </a:p>
        </p:txBody>
      </p:sp>
      <p:pic>
        <p:nvPicPr>
          <p:cNvPr id="8" name="Content Placeholder 7">
            <a:extLst>
              <a:ext uri="{FF2B5EF4-FFF2-40B4-BE49-F238E27FC236}">
                <a16:creationId xmlns:a16="http://schemas.microsoft.com/office/drawing/2014/main" id="{64949F82-074A-42EB-90C8-7CCF10657786}"/>
              </a:ext>
            </a:extLst>
          </p:cNvPr>
          <p:cNvPicPr>
            <a:picLocks noGrp="1" noChangeAspect="1"/>
          </p:cNvPicPr>
          <p:nvPr>
            <p:ph idx="1"/>
          </p:nvPr>
        </p:nvPicPr>
        <p:blipFill>
          <a:blip r:embed="rId2"/>
          <a:stretch>
            <a:fillRect/>
          </a:stretch>
        </p:blipFill>
        <p:spPr>
          <a:xfrm>
            <a:off x="838200" y="878542"/>
            <a:ext cx="6796771" cy="1228164"/>
          </a:xfrm>
          <a:prstGeom prst="rect">
            <a:avLst/>
          </a:prstGeom>
        </p:spPr>
      </p:pic>
      <p:pic>
        <p:nvPicPr>
          <p:cNvPr id="10" name="Picture 9">
            <a:extLst>
              <a:ext uri="{FF2B5EF4-FFF2-40B4-BE49-F238E27FC236}">
                <a16:creationId xmlns:a16="http://schemas.microsoft.com/office/drawing/2014/main" id="{85E5880A-25E4-4086-B673-F012AFA64005}"/>
              </a:ext>
            </a:extLst>
          </p:cNvPr>
          <p:cNvPicPr>
            <a:picLocks noChangeAspect="1"/>
          </p:cNvPicPr>
          <p:nvPr/>
        </p:nvPicPr>
        <p:blipFill>
          <a:blip r:embed="rId3"/>
          <a:stretch>
            <a:fillRect/>
          </a:stretch>
        </p:blipFill>
        <p:spPr>
          <a:xfrm>
            <a:off x="961184" y="2106706"/>
            <a:ext cx="6329208" cy="3921779"/>
          </a:xfrm>
          <a:prstGeom prst="rect">
            <a:avLst/>
          </a:prstGeom>
        </p:spPr>
      </p:pic>
      <p:pic>
        <p:nvPicPr>
          <p:cNvPr id="12" name="Picture 11">
            <a:extLst>
              <a:ext uri="{FF2B5EF4-FFF2-40B4-BE49-F238E27FC236}">
                <a16:creationId xmlns:a16="http://schemas.microsoft.com/office/drawing/2014/main" id="{B1090ED5-6DBA-40D7-B79A-69067AEBD8E7}"/>
              </a:ext>
            </a:extLst>
          </p:cNvPr>
          <p:cNvPicPr>
            <a:picLocks noChangeAspect="1"/>
          </p:cNvPicPr>
          <p:nvPr/>
        </p:nvPicPr>
        <p:blipFill>
          <a:blip r:embed="rId4"/>
          <a:stretch>
            <a:fillRect/>
          </a:stretch>
        </p:blipFill>
        <p:spPr>
          <a:xfrm>
            <a:off x="7413376" y="2106706"/>
            <a:ext cx="1381000" cy="1434115"/>
          </a:xfrm>
          <a:prstGeom prst="rect">
            <a:avLst/>
          </a:prstGeom>
        </p:spPr>
      </p:pic>
      <p:sp>
        <p:nvSpPr>
          <p:cNvPr id="13" name="Rectangle 12">
            <a:extLst>
              <a:ext uri="{FF2B5EF4-FFF2-40B4-BE49-F238E27FC236}">
                <a16:creationId xmlns:a16="http://schemas.microsoft.com/office/drawing/2014/main" id="{E4F96A2A-A3B8-4D03-8DB6-792829A51532}"/>
              </a:ext>
            </a:extLst>
          </p:cNvPr>
          <p:cNvSpPr/>
          <p:nvPr/>
        </p:nvSpPr>
        <p:spPr>
          <a:xfrm>
            <a:off x="2223247" y="4347882"/>
            <a:ext cx="860612" cy="19722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2A9E787-BB7A-4E79-BEB0-960536A35330}"/>
              </a:ext>
            </a:extLst>
          </p:cNvPr>
          <p:cNvSpPr/>
          <p:nvPr/>
        </p:nvSpPr>
        <p:spPr>
          <a:xfrm>
            <a:off x="3352800" y="4347882"/>
            <a:ext cx="681318" cy="19722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EF1451EA-58A2-4916-9C80-588D535A9F46}"/>
              </a:ext>
            </a:extLst>
          </p:cNvPr>
          <p:cNvCxnSpPr/>
          <p:nvPr/>
        </p:nvCxnSpPr>
        <p:spPr>
          <a:xfrm flipV="1">
            <a:off x="3083859" y="2519082"/>
            <a:ext cx="5047129" cy="182880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D77D2346-F1BC-4C71-A04B-A5235DC6EFEA}"/>
              </a:ext>
            </a:extLst>
          </p:cNvPr>
          <p:cNvSpPr/>
          <p:nvPr/>
        </p:nvSpPr>
        <p:spPr>
          <a:xfrm>
            <a:off x="4069977" y="4347882"/>
            <a:ext cx="1981200" cy="197224"/>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E37C9046-CDD0-48DD-BC67-E81538983FC0}"/>
              </a:ext>
            </a:extLst>
          </p:cNvPr>
          <p:cNvCxnSpPr/>
          <p:nvPr/>
        </p:nvCxnSpPr>
        <p:spPr>
          <a:xfrm flipV="1">
            <a:off x="3944471" y="2967318"/>
            <a:ext cx="4159405" cy="13805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87986A77-3ABC-434A-989E-C1B20B34FEB5}"/>
              </a:ext>
            </a:extLst>
          </p:cNvPr>
          <p:cNvPicPr>
            <a:picLocks noChangeAspect="1"/>
          </p:cNvPicPr>
          <p:nvPr/>
        </p:nvPicPr>
        <p:blipFill>
          <a:blip r:embed="rId5"/>
          <a:stretch>
            <a:fillRect/>
          </a:stretch>
        </p:blipFill>
        <p:spPr>
          <a:xfrm>
            <a:off x="961184" y="6102477"/>
            <a:ext cx="7523809" cy="542857"/>
          </a:xfrm>
          <a:prstGeom prst="rect">
            <a:avLst/>
          </a:prstGeom>
        </p:spPr>
      </p:pic>
    </p:spTree>
    <p:extLst>
      <p:ext uri="{BB962C8B-B14F-4D97-AF65-F5344CB8AC3E}">
        <p14:creationId xmlns:p14="http://schemas.microsoft.com/office/powerpoint/2010/main" val="366767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fltVal val="0"/>
                                          </p:val>
                                        </p:tav>
                                        <p:tav tm="100000">
                                          <p:val>
                                            <p:strVal val="#ppt_h"/>
                                          </p:val>
                                        </p:tav>
                                      </p:tavLst>
                                    </p:anim>
                                    <p:animEffect transition="in" filter="fade">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CD4B-168E-437A-BCB1-0FE9F5CB0B48}"/>
              </a:ext>
            </a:extLst>
          </p:cNvPr>
          <p:cNvSpPr>
            <a:spLocks noGrp="1"/>
          </p:cNvSpPr>
          <p:nvPr>
            <p:ph type="title"/>
          </p:nvPr>
        </p:nvSpPr>
        <p:spPr>
          <a:xfrm>
            <a:off x="838200" y="365126"/>
            <a:ext cx="10515600" cy="567204"/>
          </a:xfrm>
        </p:spPr>
        <p:txBody>
          <a:bodyPr>
            <a:normAutofit/>
          </a:bodyPr>
          <a:lstStyle/>
          <a:p>
            <a:r>
              <a:rPr lang="en-US" sz="3200" b="1" dirty="0">
                <a:solidFill>
                  <a:srgbClr val="0070C0"/>
                </a:solidFill>
              </a:rPr>
              <a:t>F-Test for Significance of the Overall Regression Model</a:t>
            </a:r>
          </a:p>
        </p:txBody>
      </p:sp>
      <p:sp>
        <p:nvSpPr>
          <p:cNvPr id="3" name="Content Placeholder 2">
            <a:extLst>
              <a:ext uri="{FF2B5EF4-FFF2-40B4-BE49-F238E27FC236}">
                <a16:creationId xmlns:a16="http://schemas.microsoft.com/office/drawing/2014/main" id="{5952A6BD-0252-4683-AF95-3CB1B4316816}"/>
              </a:ext>
            </a:extLst>
          </p:cNvPr>
          <p:cNvSpPr>
            <a:spLocks noGrp="1"/>
          </p:cNvSpPr>
          <p:nvPr>
            <p:ph idx="1"/>
          </p:nvPr>
        </p:nvSpPr>
        <p:spPr>
          <a:xfrm>
            <a:off x="838200" y="932330"/>
            <a:ext cx="10515600" cy="5244633"/>
          </a:xfrm>
        </p:spPr>
        <p:txBody>
          <a:bodyPr/>
          <a:lstStyle/>
          <a:p>
            <a:r>
              <a:rPr lang="en-US" dirty="0"/>
              <a:t>F-test: linear relationship between target variable y and the set of predictor variables                    , taken as a whole.</a:t>
            </a:r>
          </a:p>
          <a:p>
            <a:r>
              <a:rPr lang="en-US" dirty="0">
                <a:solidFill>
                  <a:srgbClr val="FF0000"/>
                </a:solidFill>
              </a:rPr>
              <a:t>For our case: linear relationship between rating and {sugars, fiber}.</a:t>
            </a:r>
          </a:p>
          <a:p>
            <a:r>
              <a:rPr lang="en-US" dirty="0"/>
              <a:t>General case: </a:t>
            </a:r>
          </a:p>
          <a:p>
            <a:endParaRPr lang="en-US" dirty="0"/>
          </a:p>
          <a:p>
            <a:r>
              <a:rPr lang="en-US" dirty="0"/>
              <a:t>Model for </a:t>
            </a:r>
            <a:r>
              <a:rPr lang="en-US" i="1" dirty="0"/>
              <a:t>H</a:t>
            </a:r>
            <a:r>
              <a:rPr lang="en-US" baseline="-25000" dirty="0"/>
              <a:t>0</a:t>
            </a:r>
            <a:r>
              <a:rPr lang="en-US" dirty="0"/>
              <a:t>:</a:t>
            </a:r>
          </a:p>
          <a:p>
            <a:r>
              <a:rPr lang="en-US" dirty="0"/>
              <a:t>For the test, need to return to ANOVA and Sum of Squares: </a:t>
            </a:r>
          </a:p>
          <a:p>
            <a:pPr marL="0" indent="0">
              <a:buNone/>
            </a:pPr>
            <a:r>
              <a:rPr lang="en-US" dirty="0"/>
              <a:t>	SSE, SSR, SST: SST = SSE + SSR</a:t>
            </a:r>
          </a:p>
        </p:txBody>
      </p:sp>
      <p:graphicFrame>
        <p:nvGraphicFramePr>
          <p:cNvPr id="4" name="Object 3">
            <a:extLst>
              <a:ext uri="{FF2B5EF4-FFF2-40B4-BE49-F238E27FC236}">
                <a16:creationId xmlns:a16="http://schemas.microsoft.com/office/drawing/2014/main" id="{E8B53644-B419-4232-9A7C-FEF43187BA21}"/>
              </a:ext>
            </a:extLst>
          </p:cNvPr>
          <p:cNvGraphicFramePr>
            <a:graphicFrameLocks noChangeAspect="1"/>
          </p:cNvGraphicFramePr>
          <p:nvPr>
            <p:extLst>
              <p:ext uri="{D42A27DB-BD31-4B8C-83A1-F6EECF244321}">
                <p14:modId xmlns:p14="http://schemas.microsoft.com/office/powerpoint/2010/main" val="3866570191"/>
              </p:ext>
            </p:extLst>
          </p:nvPr>
        </p:nvGraphicFramePr>
        <p:xfrm>
          <a:off x="3981275" y="1334434"/>
          <a:ext cx="1452454" cy="410476"/>
        </p:xfrm>
        <a:graphic>
          <a:graphicData uri="http://schemas.openxmlformats.org/presentationml/2006/ole">
            <mc:AlternateContent xmlns:mc="http://schemas.openxmlformats.org/markup-compatibility/2006">
              <mc:Choice xmlns:v="urn:schemas-microsoft-com:vml" Requires="v">
                <p:oleObj spid="_x0000_s1025" name="Equation" r:id="rId3" imgW="1168200" imgH="330120" progId="Equation.DSMT4">
                  <p:embed/>
                </p:oleObj>
              </mc:Choice>
              <mc:Fallback>
                <p:oleObj name="Equation" r:id="rId3" imgW="1168200" imgH="330120" progId="Equation.DSMT4">
                  <p:embed/>
                  <p:pic>
                    <p:nvPicPr>
                      <p:cNvPr id="4" name="Object 3">
                        <a:extLst>
                          <a:ext uri="{FF2B5EF4-FFF2-40B4-BE49-F238E27FC236}">
                            <a16:creationId xmlns:a16="http://schemas.microsoft.com/office/drawing/2014/main" id="{E8B53644-B419-4232-9A7C-FEF43187BA21}"/>
                          </a:ext>
                        </a:extLst>
                      </p:cNvPr>
                      <p:cNvPicPr/>
                      <p:nvPr/>
                    </p:nvPicPr>
                    <p:blipFill>
                      <a:blip r:embed="rId4"/>
                      <a:stretch>
                        <a:fillRect/>
                      </a:stretch>
                    </p:blipFill>
                    <p:spPr>
                      <a:xfrm>
                        <a:off x="3981275" y="1334434"/>
                        <a:ext cx="1452454" cy="410476"/>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A7818EF5-6F22-44FB-8317-C04D3D1D818F}"/>
              </a:ext>
            </a:extLst>
          </p:cNvPr>
          <p:cNvGraphicFramePr>
            <a:graphicFrameLocks noChangeAspect="1"/>
          </p:cNvGraphicFramePr>
          <p:nvPr>
            <p:extLst>
              <p:ext uri="{D42A27DB-BD31-4B8C-83A1-F6EECF244321}">
                <p14:modId xmlns:p14="http://schemas.microsoft.com/office/powerpoint/2010/main" val="1737205343"/>
              </p:ext>
            </p:extLst>
          </p:nvPr>
        </p:nvGraphicFramePr>
        <p:xfrm>
          <a:off x="3284538" y="2435225"/>
          <a:ext cx="2679700" cy="711200"/>
        </p:xfrm>
        <a:graphic>
          <a:graphicData uri="http://schemas.openxmlformats.org/presentationml/2006/ole">
            <mc:AlternateContent xmlns:mc="http://schemas.openxmlformats.org/markup-compatibility/2006">
              <mc:Choice xmlns:v="urn:schemas-microsoft-com:vml" Requires="v">
                <p:oleObj spid="_x0000_s1026" name="Equation" r:id="rId5" imgW="2679480" imgH="711000" progId="Equation.DSMT4">
                  <p:embed/>
                </p:oleObj>
              </mc:Choice>
              <mc:Fallback>
                <p:oleObj name="Equation" r:id="rId5" imgW="2679480" imgH="711000" progId="Equation.DSMT4">
                  <p:embed/>
                  <p:pic>
                    <p:nvPicPr>
                      <p:cNvPr id="5" name="Object 4">
                        <a:extLst>
                          <a:ext uri="{FF2B5EF4-FFF2-40B4-BE49-F238E27FC236}">
                            <a16:creationId xmlns:a16="http://schemas.microsoft.com/office/drawing/2014/main" id="{A7818EF5-6F22-44FB-8317-C04D3D1D818F}"/>
                          </a:ext>
                        </a:extLst>
                      </p:cNvPr>
                      <p:cNvPicPr/>
                      <p:nvPr/>
                    </p:nvPicPr>
                    <p:blipFill>
                      <a:blip r:embed="rId6"/>
                      <a:stretch>
                        <a:fillRect/>
                      </a:stretch>
                    </p:blipFill>
                    <p:spPr>
                      <a:xfrm>
                        <a:off x="3284538" y="2435225"/>
                        <a:ext cx="2679700" cy="7112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8E6F239B-C5E0-4044-8274-F2311E0956E5}"/>
              </a:ext>
            </a:extLst>
          </p:cNvPr>
          <p:cNvGraphicFramePr>
            <a:graphicFrameLocks noChangeAspect="1"/>
          </p:cNvGraphicFramePr>
          <p:nvPr>
            <p:extLst>
              <p:ext uri="{D42A27DB-BD31-4B8C-83A1-F6EECF244321}">
                <p14:modId xmlns:p14="http://schemas.microsoft.com/office/powerpoint/2010/main" val="2166308468"/>
              </p:ext>
            </p:extLst>
          </p:nvPr>
        </p:nvGraphicFramePr>
        <p:xfrm>
          <a:off x="3284537" y="3396056"/>
          <a:ext cx="1406795" cy="440683"/>
        </p:xfrm>
        <a:graphic>
          <a:graphicData uri="http://schemas.openxmlformats.org/presentationml/2006/ole">
            <mc:AlternateContent xmlns:mc="http://schemas.openxmlformats.org/markup-compatibility/2006">
              <mc:Choice xmlns:v="urn:schemas-microsoft-com:vml" Requires="v">
                <p:oleObj spid="_x0000_s1027" name="Equation" r:id="rId7" imgW="1054080" imgH="330120" progId="Equation.DSMT4">
                  <p:embed/>
                </p:oleObj>
              </mc:Choice>
              <mc:Fallback>
                <p:oleObj name="Equation" r:id="rId7" imgW="1054080" imgH="330120" progId="Equation.DSMT4">
                  <p:embed/>
                  <p:pic>
                    <p:nvPicPr>
                      <p:cNvPr id="6" name="Object 5">
                        <a:extLst>
                          <a:ext uri="{FF2B5EF4-FFF2-40B4-BE49-F238E27FC236}">
                            <a16:creationId xmlns:a16="http://schemas.microsoft.com/office/drawing/2014/main" id="{8E6F239B-C5E0-4044-8274-F2311E0956E5}"/>
                          </a:ext>
                        </a:extLst>
                      </p:cNvPr>
                      <p:cNvPicPr/>
                      <p:nvPr/>
                    </p:nvPicPr>
                    <p:blipFill>
                      <a:blip r:embed="rId8"/>
                      <a:stretch>
                        <a:fillRect/>
                      </a:stretch>
                    </p:blipFill>
                    <p:spPr>
                      <a:xfrm>
                        <a:off x="3284537" y="3396056"/>
                        <a:ext cx="1406795" cy="440683"/>
                      </a:xfrm>
                      <a:prstGeom prst="rect">
                        <a:avLst/>
                      </a:prstGeom>
                    </p:spPr>
                  </p:pic>
                </p:oleObj>
              </mc:Fallback>
            </mc:AlternateContent>
          </a:graphicData>
        </a:graphic>
      </p:graphicFrame>
    </p:spTree>
    <p:extLst>
      <p:ext uri="{BB962C8B-B14F-4D97-AF65-F5344CB8AC3E}">
        <p14:creationId xmlns:p14="http://schemas.microsoft.com/office/powerpoint/2010/main" val="279264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ooter Placeholder 3">
            <a:extLst>
              <a:ext uri="{FF2B5EF4-FFF2-40B4-BE49-F238E27FC236}">
                <a16:creationId xmlns:a16="http://schemas.microsoft.com/office/drawing/2014/main" id="{7599CA71-FE41-4153-BD23-A39E9E498525}"/>
              </a:ext>
            </a:extLst>
          </p:cNvPr>
          <p:cNvSpPr>
            <a:spLocks noGrp="1"/>
          </p:cNvSpPr>
          <p:nvPr>
            <p:ph type="ftr" sz="quarter" idx="10"/>
          </p:nvPr>
        </p:nvSpPr>
        <p:spPr>
          <a:xfrm>
            <a:off x="609600" y="6356350"/>
            <a:ext cx="484094" cy="365125"/>
          </a:xfrm>
        </p:spPr>
        <p:txBody>
          <a:bodyPr/>
          <a:lstStyle/>
          <a:p>
            <a:pPr>
              <a:defRPr/>
            </a:pPr>
            <a:endParaRPr lang="en-US" dirty="0"/>
          </a:p>
        </p:txBody>
      </p:sp>
      <p:sp>
        <p:nvSpPr>
          <p:cNvPr id="51" name="Slide Number Placeholder 4">
            <a:extLst>
              <a:ext uri="{FF2B5EF4-FFF2-40B4-BE49-F238E27FC236}">
                <a16:creationId xmlns:a16="http://schemas.microsoft.com/office/drawing/2014/main" id="{9D341FA4-B8B7-4D46-A74C-2A33943C6274}"/>
              </a:ext>
            </a:extLst>
          </p:cNvPr>
          <p:cNvSpPr>
            <a:spLocks noGrp="1"/>
          </p:cNvSpPr>
          <p:nvPr>
            <p:ph type="sldNum" sz="quarter" idx="11"/>
          </p:nvPr>
        </p:nvSpPr>
        <p:spPr/>
        <p:txBody>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sz="1400" dirty="0">
              <a:latin typeface="Arial" panose="020B0604020202020204" pitchFamily="34" charset="0"/>
            </a:endParaRPr>
          </a:p>
        </p:txBody>
      </p:sp>
      <p:sp>
        <p:nvSpPr>
          <p:cNvPr id="282626" name="Rectangle 2">
            <a:extLst>
              <a:ext uri="{FF2B5EF4-FFF2-40B4-BE49-F238E27FC236}">
                <a16:creationId xmlns:a16="http://schemas.microsoft.com/office/drawing/2014/main" id="{D6AA6245-9ADC-4A4D-A228-BE46302D0DD0}"/>
              </a:ext>
            </a:extLst>
          </p:cNvPr>
          <p:cNvSpPr>
            <a:spLocks noGrp="1" noChangeArrowheads="1"/>
          </p:cNvSpPr>
          <p:nvPr>
            <p:ph type="title"/>
          </p:nvPr>
        </p:nvSpPr>
        <p:spPr>
          <a:xfrm>
            <a:off x="838200" y="365126"/>
            <a:ext cx="10515600" cy="400110"/>
          </a:xfrm>
        </p:spPr>
        <p:txBody>
          <a:bodyPr>
            <a:normAutofit fontScale="90000"/>
          </a:bodyPr>
          <a:lstStyle/>
          <a:p>
            <a:pPr eaLnBrk="1" hangingPunct="1">
              <a:defRPr/>
            </a:pPr>
            <a:r>
              <a:rPr lang="en-US" sz="3200" b="1" dirty="0">
                <a:solidFill>
                  <a:srgbClr val="0070C0"/>
                </a:solidFill>
              </a:rPr>
              <a:t>ANOVA Table</a:t>
            </a:r>
            <a:endParaRPr lang="en-US" sz="3200" b="1" i="1" dirty="0">
              <a:solidFill>
                <a:srgbClr val="0070C0"/>
              </a:solidFill>
            </a:endParaRPr>
          </a:p>
        </p:txBody>
      </p:sp>
      <p:sp>
        <p:nvSpPr>
          <p:cNvPr id="282627" name="Rectangle 3">
            <a:extLst>
              <a:ext uri="{FF2B5EF4-FFF2-40B4-BE49-F238E27FC236}">
                <a16:creationId xmlns:a16="http://schemas.microsoft.com/office/drawing/2014/main" id="{DD9255A8-2B8B-4771-8A38-A1A7A6FCE7DC}"/>
              </a:ext>
            </a:extLst>
          </p:cNvPr>
          <p:cNvSpPr>
            <a:spLocks noGrp="1" noChangeArrowheads="1"/>
          </p:cNvSpPr>
          <p:nvPr>
            <p:ph type="body" idx="1"/>
          </p:nvPr>
        </p:nvSpPr>
        <p:spPr/>
        <p:txBody>
          <a:bodyPr/>
          <a:lstStyle/>
          <a:p>
            <a:pPr eaLnBrk="1" hangingPunct="1">
              <a:defRPr/>
            </a:pPr>
            <a:r>
              <a:rPr lang="en-US" sz="2400" dirty="0"/>
              <a:t>Recall SSE measures overall estimation error</a:t>
            </a:r>
          </a:p>
          <a:p>
            <a:pPr eaLnBrk="1" hangingPunct="1">
              <a:defRPr/>
            </a:pPr>
            <a:r>
              <a:rPr lang="en-US" sz="2400" dirty="0"/>
              <a:t>Three Sum of Squares formulas defined:</a:t>
            </a:r>
          </a:p>
          <a:p>
            <a:pPr eaLnBrk="1" hangingPunct="1">
              <a:defRPr/>
            </a:pPr>
            <a:endParaRPr lang="en-US" sz="2400" dirty="0"/>
          </a:p>
          <a:p>
            <a:pPr eaLnBrk="1" hangingPunct="1">
              <a:defRPr/>
            </a:pPr>
            <a:endParaRPr lang="en-US" sz="2400" dirty="0"/>
          </a:p>
          <a:p>
            <a:pPr eaLnBrk="1" hangingPunct="1">
              <a:defRPr/>
            </a:pPr>
            <a:r>
              <a:rPr lang="en-US" sz="2400" dirty="0"/>
              <a:t>Regression statistics shown in ANOVA table, where </a:t>
            </a:r>
            <a:r>
              <a:rPr lang="en-US" sz="2400" i="1" dirty="0"/>
              <a:t>m</a:t>
            </a:r>
            <a:r>
              <a:rPr lang="en-US" sz="2400" dirty="0"/>
              <a:t> = number of predictors </a:t>
            </a:r>
          </a:p>
          <a:p>
            <a:pPr eaLnBrk="1" hangingPunct="1">
              <a:buFontTx/>
              <a:buNone/>
              <a:defRPr/>
            </a:pPr>
            <a:endParaRPr lang="en-US" sz="2400" dirty="0"/>
          </a:p>
          <a:p>
            <a:pPr eaLnBrk="1" hangingPunct="1">
              <a:defRPr/>
            </a:pPr>
            <a:endParaRPr lang="en-US" sz="2400" dirty="0"/>
          </a:p>
        </p:txBody>
      </p:sp>
      <p:sp>
        <p:nvSpPr>
          <p:cNvPr id="10246" name="Rectangle 4">
            <a:extLst>
              <a:ext uri="{FF2B5EF4-FFF2-40B4-BE49-F238E27FC236}">
                <a16:creationId xmlns:a16="http://schemas.microsoft.com/office/drawing/2014/main" id="{F43D67E5-26E8-403B-99A2-BADA10199148}"/>
              </a:ext>
            </a:extLst>
          </p:cNvPr>
          <p:cNvSpPr>
            <a:spLocks noChangeArrowheads="1"/>
          </p:cNvSpPr>
          <p:nvPr/>
        </p:nvSpPr>
        <p:spPr bwMode="auto">
          <a:xfrm>
            <a:off x="1524001" y="141919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10247" name="Rectangle 5">
            <a:extLst>
              <a:ext uri="{FF2B5EF4-FFF2-40B4-BE49-F238E27FC236}">
                <a16:creationId xmlns:a16="http://schemas.microsoft.com/office/drawing/2014/main" id="{D5BC2D25-67AB-4C82-8696-EAD999B680D9}"/>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10248" name="Rectangle 8">
            <a:extLst>
              <a:ext uri="{FF2B5EF4-FFF2-40B4-BE49-F238E27FC236}">
                <a16:creationId xmlns:a16="http://schemas.microsoft.com/office/drawing/2014/main" id="{6ABAA80D-686D-4DB3-B7B2-A0FE2F8D6CFA}"/>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10249" name="Rectangle 10">
            <a:extLst>
              <a:ext uri="{FF2B5EF4-FFF2-40B4-BE49-F238E27FC236}">
                <a16:creationId xmlns:a16="http://schemas.microsoft.com/office/drawing/2014/main" id="{8D10CA84-D2B1-400D-912F-B099DD7176A6}"/>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10250" name="Rectangle 12">
            <a:extLst>
              <a:ext uri="{FF2B5EF4-FFF2-40B4-BE49-F238E27FC236}">
                <a16:creationId xmlns:a16="http://schemas.microsoft.com/office/drawing/2014/main" id="{E80CA61E-2AB8-442B-A274-02AAE641EC02}"/>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grpSp>
        <p:nvGrpSpPr>
          <p:cNvPr id="10251" name="Group 51">
            <a:extLst>
              <a:ext uri="{FF2B5EF4-FFF2-40B4-BE49-F238E27FC236}">
                <a16:creationId xmlns:a16="http://schemas.microsoft.com/office/drawing/2014/main" id="{654F9F09-CC38-4E46-B976-578771DE6AC9}"/>
              </a:ext>
            </a:extLst>
          </p:cNvPr>
          <p:cNvGrpSpPr>
            <a:grpSpLocks/>
          </p:cNvGrpSpPr>
          <p:nvPr/>
        </p:nvGrpSpPr>
        <p:grpSpPr bwMode="auto">
          <a:xfrm>
            <a:off x="3352800" y="3065464"/>
            <a:ext cx="5526088" cy="396875"/>
            <a:chOff x="1152" y="1824"/>
            <a:chExt cx="3481" cy="250"/>
          </a:xfrm>
        </p:grpSpPr>
        <p:graphicFrame>
          <p:nvGraphicFramePr>
            <p:cNvPr id="10289" name="Object 7">
              <a:extLst>
                <a:ext uri="{FF2B5EF4-FFF2-40B4-BE49-F238E27FC236}">
                  <a16:creationId xmlns:a16="http://schemas.microsoft.com/office/drawing/2014/main" id="{63B96D76-2196-4F42-B834-315FBC802BE2}"/>
                </a:ext>
              </a:extLst>
            </p:cNvPr>
            <p:cNvGraphicFramePr>
              <a:graphicFrameLocks noChangeAspect="1"/>
            </p:cNvGraphicFramePr>
            <p:nvPr/>
          </p:nvGraphicFramePr>
          <p:xfrm>
            <a:off x="1152" y="1824"/>
            <a:ext cx="1008" cy="250"/>
          </p:xfrm>
          <a:graphic>
            <a:graphicData uri="http://schemas.openxmlformats.org/presentationml/2006/ole">
              <mc:AlternateContent xmlns:mc="http://schemas.openxmlformats.org/markup-compatibility/2006">
                <mc:Choice xmlns:v="urn:schemas-microsoft-com:vml" Requires="v">
                  <p:oleObj spid="_x0000_s2049" name="Equation" r:id="rId3" imgW="1117600" imgH="279400" progId="Equation.3">
                    <p:embed/>
                  </p:oleObj>
                </mc:Choice>
                <mc:Fallback>
                  <p:oleObj name="Equation" r:id="rId3" imgW="1117600" imgH="279400" progId="Equation.3">
                    <p:embed/>
                    <p:pic>
                      <p:nvPicPr>
                        <p:cNvPr id="10289" name="Object 7">
                          <a:extLst>
                            <a:ext uri="{FF2B5EF4-FFF2-40B4-BE49-F238E27FC236}">
                              <a16:creationId xmlns:a16="http://schemas.microsoft.com/office/drawing/2014/main" id="{63B96D76-2196-4F42-B834-315FBC802B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1824"/>
                          <a:ext cx="1008"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90" name="Object 9">
              <a:extLst>
                <a:ext uri="{FF2B5EF4-FFF2-40B4-BE49-F238E27FC236}">
                  <a16:creationId xmlns:a16="http://schemas.microsoft.com/office/drawing/2014/main" id="{425E6F57-680C-4241-83D5-2FC4257E4AA5}"/>
                </a:ext>
              </a:extLst>
            </p:cNvPr>
            <p:cNvGraphicFramePr>
              <a:graphicFrameLocks noChangeAspect="1"/>
            </p:cNvGraphicFramePr>
            <p:nvPr/>
          </p:nvGraphicFramePr>
          <p:xfrm>
            <a:off x="2390" y="1824"/>
            <a:ext cx="1002" cy="248"/>
          </p:xfrm>
          <a:graphic>
            <a:graphicData uri="http://schemas.openxmlformats.org/presentationml/2006/ole">
              <mc:AlternateContent xmlns:mc="http://schemas.openxmlformats.org/markup-compatibility/2006">
                <mc:Choice xmlns:v="urn:schemas-microsoft-com:vml" Requires="v">
                  <p:oleObj spid="_x0000_s2050" name="Equation" r:id="rId5" imgW="1117600" imgH="279400" progId="Equation.3">
                    <p:embed/>
                  </p:oleObj>
                </mc:Choice>
                <mc:Fallback>
                  <p:oleObj name="Equation" r:id="rId5" imgW="1117600" imgH="279400" progId="Equation.3">
                    <p:embed/>
                    <p:pic>
                      <p:nvPicPr>
                        <p:cNvPr id="10290" name="Object 9">
                          <a:extLst>
                            <a:ext uri="{FF2B5EF4-FFF2-40B4-BE49-F238E27FC236}">
                              <a16:creationId xmlns:a16="http://schemas.microsoft.com/office/drawing/2014/main" id="{425E6F57-680C-4241-83D5-2FC4257E4A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0" y="1824"/>
                          <a:ext cx="1002" cy="2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91" name="Object 11">
              <a:extLst>
                <a:ext uri="{FF2B5EF4-FFF2-40B4-BE49-F238E27FC236}">
                  <a16:creationId xmlns:a16="http://schemas.microsoft.com/office/drawing/2014/main" id="{CB018F8E-4F1A-4B83-9F8C-66613BD57738}"/>
                </a:ext>
              </a:extLst>
            </p:cNvPr>
            <p:cNvGraphicFramePr>
              <a:graphicFrameLocks noChangeAspect="1"/>
            </p:cNvGraphicFramePr>
            <p:nvPr/>
          </p:nvGraphicFramePr>
          <p:xfrm>
            <a:off x="3648" y="1824"/>
            <a:ext cx="985" cy="249"/>
          </p:xfrm>
          <a:graphic>
            <a:graphicData uri="http://schemas.openxmlformats.org/presentationml/2006/ole">
              <mc:AlternateContent xmlns:mc="http://schemas.openxmlformats.org/markup-compatibility/2006">
                <mc:Choice xmlns:v="urn:schemas-microsoft-com:vml" Requires="v">
                  <p:oleObj spid="_x0000_s2051" name="Equation" r:id="rId7" imgW="1091726" imgH="279279" progId="Equation.3">
                    <p:embed/>
                  </p:oleObj>
                </mc:Choice>
                <mc:Fallback>
                  <p:oleObj name="Equation" r:id="rId7" imgW="1091726" imgH="279279" progId="Equation.3">
                    <p:embed/>
                    <p:pic>
                      <p:nvPicPr>
                        <p:cNvPr id="10291" name="Object 11">
                          <a:extLst>
                            <a:ext uri="{FF2B5EF4-FFF2-40B4-BE49-F238E27FC236}">
                              <a16:creationId xmlns:a16="http://schemas.microsoft.com/office/drawing/2014/main" id="{CB018F8E-4F1A-4B83-9F8C-66613BD577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8" y="1824"/>
                          <a:ext cx="985" cy="2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82638" name="Group 14">
            <a:extLst>
              <a:ext uri="{FF2B5EF4-FFF2-40B4-BE49-F238E27FC236}">
                <a16:creationId xmlns:a16="http://schemas.microsoft.com/office/drawing/2014/main" id="{98191684-76CF-4DF8-A03E-DEBFD9C3FF96}"/>
              </a:ext>
            </a:extLst>
          </p:cNvPr>
          <p:cNvGraphicFramePr>
            <a:graphicFrameLocks noGrp="1"/>
          </p:cNvGraphicFramePr>
          <p:nvPr/>
        </p:nvGraphicFramePr>
        <p:xfrm>
          <a:off x="2944813" y="4468813"/>
          <a:ext cx="6240462" cy="2011536"/>
        </p:xfrm>
        <a:graphic>
          <a:graphicData uri="http://schemas.openxmlformats.org/drawingml/2006/table">
            <a:tbl>
              <a:tblPr/>
              <a:tblGrid>
                <a:gridCol w="11430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106487">
                  <a:extLst>
                    <a:ext uri="{9D8B030D-6E8A-4147-A177-3AD203B41FA5}">
                      <a16:colId xmlns:a16="http://schemas.microsoft.com/office/drawing/2014/main" val="20002"/>
                    </a:ext>
                  </a:extLst>
                </a:gridCol>
                <a:gridCol w="1335088">
                  <a:extLst>
                    <a:ext uri="{9D8B030D-6E8A-4147-A177-3AD203B41FA5}">
                      <a16:colId xmlns:a16="http://schemas.microsoft.com/office/drawing/2014/main" val="20003"/>
                    </a:ext>
                  </a:extLst>
                </a:gridCol>
                <a:gridCol w="1055687">
                  <a:extLst>
                    <a:ext uri="{9D8B030D-6E8A-4147-A177-3AD203B41FA5}">
                      <a16:colId xmlns:a16="http://schemas.microsoft.com/office/drawing/2014/main" val="20004"/>
                    </a:ext>
                  </a:extLst>
                </a:gridCol>
              </a:tblGrid>
              <a:tr h="457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cs typeface="Times New Roman" pitchFamily="18" charset="0"/>
                        </a:rPr>
                        <a:t>Source of Variation</a:t>
                      </a:r>
                      <a:endParaRPr kumimoji="0" lang="en-US" sz="1800" b="0" i="0" u="none" strike="noStrike" cap="none" normalizeH="0" baseline="0" dirty="0">
                        <a:ln>
                          <a:noFill/>
                        </a:ln>
                        <a:solidFill>
                          <a:schemeClr val="tx1"/>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cs typeface="Times New Roman" pitchFamily="18" charset="0"/>
                        </a:rPr>
                        <a:t>Sum of Squares</a:t>
                      </a:r>
                      <a:endParaRPr kumimoji="0" lang="en-US" sz="1800" b="0" i="0" u="none" strike="noStrike" cap="none" normalizeH="0" baseline="0" dirty="0">
                        <a:ln>
                          <a:noFill/>
                        </a:ln>
                        <a:solidFill>
                          <a:schemeClr val="tx1"/>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Degrees of Freedom</a:t>
                      </a:r>
                      <a:endParaRPr kumimoji="0" lang="en-US" sz="1800" b="0" i="0" u="none" strike="noStrike" cap="none" normalizeH="0" baseline="0">
                        <a:ln>
                          <a:noFill/>
                        </a:ln>
                        <a:solidFill>
                          <a:schemeClr val="tx1"/>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Mean Square</a:t>
                      </a:r>
                      <a:endParaRPr kumimoji="0" lang="en-US" sz="1800" b="0" i="0" u="none" strike="noStrike" cap="none" normalizeH="0" baseline="0">
                        <a:ln>
                          <a:noFill/>
                        </a:ln>
                        <a:solidFill>
                          <a:schemeClr val="tx1"/>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F</a:t>
                      </a:r>
                      <a:endParaRPr kumimoji="0" lang="en-US" sz="1800" b="0" i="0" u="none" strike="noStrike" cap="none" normalizeH="0" baseline="0">
                        <a:ln>
                          <a:noFill/>
                        </a:ln>
                        <a:solidFill>
                          <a:schemeClr val="tx1"/>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0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Regression</a:t>
                      </a:r>
                      <a:endParaRPr kumimoji="0" lang="en-US" sz="1800" b="0" i="0" u="none" strike="noStrike" cap="none" normalizeH="0" baseline="0">
                        <a:ln>
                          <a:noFill/>
                        </a:ln>
                        <a:solidFill>
                          <a:schemeClr val="tx1"/>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a:ln>
                            <a:noFill/>
                          </a:ln>
                          <a:solidFill>
                            <a:srgbClr val="000000"/>
                          </a:solidFill>
                          <a:effectLst/>
                          <a:latin typeface="Times New Roman" pitchFamily="18" charset="0"/>
                          <a:cs typeface="Times New Roman" pitchFamily="18" charset="0"/>
                        </a:rPr>
                        <a:t>SSR</a:t>
                      </a:r>
                      <a:endParaRPr kumimoji="0" lang="en-US" sz="1800" b="0" i="0" u="none" strike="noStrike" cap="none" normalizeH="0" baseline="0" dirty="0">
                        <a:ln>
                          <a:noFill/>
                        </a:ln>
                        <a:solidFill>
                          <a:srgbClr val="000000"/>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a:ln>
                            <a:noFill/>
                          </a:ln>
                          <a:solidFill>
                            <a:srgbClr val="000000"/>
                          </a:solidFill>
                          <a:effectLst/>
                          <a:latin typeface="Times New Roman" pitchFamily="18" charset="0"/>
                          <a:cs typeface="Times New Roman" pitchFamily="18" charset="0"/>
                        </a:rPr>
                        <a:t>m</a:t>
                      </a:r>
                      <a:endParaRPr kumimoji="0" lang="en-US" sz="1800" b="0" i="0" u="none" strike="noStrike" cap="none" normalizeH="0" baseline="0" dirty="0">
                        <a:ln>
                          <a:noFill/>
                        </a:ln>
                        <a:solidFill>
                          <a:srgbClr val="000000"/>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800" b="0" i="0" u="none" strike="noStrike" cap="none" normalizeH="0" baseline="0" dirty="0">
                        <a:ln>
                          <a:noFill/>
                        </a:ln>
                        <a:solidFill>
                          <a:schemeClr val="tx1"/>
                        </a:solidFill>
                        <a:effectLst>
                          <a:outerShdw blurRad="38100" dist="38100" dir="2700000" algn="tl">
                            <a:srgbClr val="C0C0C0"/>
                          </a:outerShdw>
                        </a:effectLst>
                        <a:latin typeface="Tahoma"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800" b="0" i="0" u="none" strike="noStrike" cap="none" normalizeH="0" baseline="0" dirty="0">
                        <a:ln>
                          <a:noFill/>
                        </a:ln>
                        <a:solidFill>
                          <a:schemeClr val="tx1"/>
                        </a:solidFill>
                        <a:effectLst>
                          <a:outerShdw blurRad="38100" dist="38100" dir="2700000" algn="tl">
                            <a:srgbClr val="C0C0C0"/>
                          </a:outerShdw>
                        </a:effectLst>
                        <a:latin typeface="Tahoma"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0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Error</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(or Residual)</a:t>
                      </a:r>
                      <a:endParaRPr kumimoji="0" lang="en-US" sz="1800" b="0" i="0" u="none" strike="noStrike" cap="none" normalizeH="0" baseline="0">
                        <a:ln>
                          <a:noFill/>
                        </a:ln>
                        <a:solidFill>
                          <a:schemeClr val="tx1"/>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a:ln>
                            <a:noFill/>
                          </a:ln>
                          <a:solidFill>
                            <a:srgbClr val="000000"/>
                          </a:solidFill>
                          <a:effectLst/>
                          <a:latin typeface="Times New Roman" pitchFamily="18" charset="0"/>
                          <a:cs typeface="Times New Roman" pitchFamily="18" charset="0"/>
                        </a:rPr>
                        <a:t>SSE</a:t>
                      </a:r>
                      <a:endParaRPr kumimoji="0" lang="en-US" sz="1800" b="0" i="0" u="none" strike="noStrike" cap="none" normalizeH="0" baseline="0" dirty="0">
                        <a:ln>
                          <a:noFill/>
                        </a:ln>
                        <a:solidFill>
                          <a:srgbClr val="000000"/>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800" b="0" i="0" u="none" strike="noStrike" cap="none" normalizeH="0" baseline="0" dirty="0">
                        <a:ln>
                          <a:noFill/>
                        </a:ln>
                        <a:solidFill>
                          <a:schemeClr val="tx1"/>
                        </a:solidFill>
                        <a:effectLst>
                          <a:outerShdw blurRad="38100" dist="38100" dir="2700000" algn="tl">
                            <a:srgbClr val="C0C0C0"/>
                          </a:outerShdw>
                        </a:effectLst>
                        <a:latin typeface="Tahoma"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800" b="0" i="0" u="none" strike="noStrike" cap="none" normalizeH="0" baseline="0" dirty="0">
                        <a:ln>
                          <a:noFill/>
                        </a:ln>
                        <a:solidFill>
                          <a:schemeClr val="tx1"/>
                        </a:solidFill>
                        <a:effectLst>
                          <a:outerShdw blurRad="38100" dist="38100" dir="2700000" algn="tl">
                            <a:srgbClr val="C0C0C0"/>
                          </a:outerShdw>
                        </a:effectLst>
                        <a:latin typeface="Tahoma"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2"/>
                  </a:ext>
                </a:extLst>
              </a:tr>
              <a:tr h="5180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Total</a:t>
                      </a:r>
                      <a:endParaRPr kumimoji="0" lang="en-US" sz="1800" b="0" i="0" u="none" strike="noStrike" cap="none" normalizeH="0" baseline="0">
                        <a:ln>
                          <a:noFill/>
                        </a:ln>
                        <a:solidFill>
                          <a:schemeClr val="tx1"/>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800" b="0" i="0" u="none" strike="noStrike" cap="none" normalizeH="0" baseline="0" dirty="0">
                        <a:ln>
                          <a:noFill/>
                        </a:ln>
                        <a:solidFill>
                          <a:schemeClr val="tx1"/>
                        </a:solidFill>
                        <a:effectLst>
                          <a:outerShdw blurRad="38100" dist="38100" dir="2700000" algn="tl">
                            <a:srgbClr val="C0C0C0"/>
                          </a:outerShdw>
                        </a:effectLst>
                        <a:latin typeface="Tahoma"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800" b="0" i="0" u="none" strike="noStrike" cap="none" normalizeH="0" baseline="0" dirty="0">
                        <a:ln>
                          <a:noFill/>
                        </a:ln>
                        <a:solidFill>
                          <a:schemeClr val="tx1"/>
                        </a:solidFill>
                        <a:effectLst>
                          <a:outerShdw blurRad="38100" dist="38100" dir="2700000" algn="tl">
                            <a:srgbClr val="C0C0C0"/>
                          </a:outerShdw>
                        </a:effectLst>
                        <a:latin typeface="Tahoma"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800" b="0" i="0" u="none" strike="noStrike" cap="none" normalizeH="0" baseline="0" dirty="0">
                        <a:ln>
                          <a:noFill/>
                        </a:ln>
                        <a:solidFill>
                          <a:schemeClr val="tx1"/>
                        </a:solidFill>
                        <a:effectLst>
                          <a:outerShdw blurRad="38100" dist="38100" dir="2700000" algn="tl">
                            <a:srgbClr val="C0C0C0"/>
                          </a:outerShdw>
                        </a:effectLst>
                        <a:latin typeface="Tahoma"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3"/>
                  </a:ext>
                </a:extLst>
              </a:tr>
            </a:tbl>
          </a:graphicData>
        </a:graphic>
      </p:graphicFrame>
      <p:grpSp>
        <p:nvGrpSpPr>
          <p:cNvPr id="10282" name="Group 44">
            <a:extLst>
              <a:ext uri="{FF2B5EF4-FFF2-40B4-BE49-F238E27FC236}">
                <a16:creationId xmlns:a16="http://schemas.microsoft.com/office/drawing/2014/main" id="{BB860B09-8424-46C4-99A7-8FC44A79CD0F}"/>
              </a:ext>
            </a:extLst>
          </p:cNvPr>
          <p:cNvGrpSpPr>
            <a:grpSpLocks/>
          </p:cNvGrpSpPr>
          <p:nvPr/>
        </p:nvGrpSpPr>
        <p:grpSpPr bwMode="auto">
          <a:xfrm>
            <a:off x="4262439" y="5029201"/>
            <a:ext cx="4695825" cy="1344613"/>
            <a:chOff x="1550" y="2243"/>
            <a:chExt cx="2958" cy="847"/>
          </a:xfrm>
        </p:grpSpPr>
        <p:graphicFrame>
          <p:nvGraphicFramePr>
            <p:cNvPr id="10283" name="Object 45">
              <a:extLst>
                <a:ext uri="{FF2B5EF4-FFF2-40B4-BE49-F238E27FC236}">
                  <a16:creationId xmlns:a16="http://schemas.microsoft.com/office/drawing/2014/main" id="{696353C5-3A81-4BC2-8430-0B6B71BA3595}"/>
                </a:ext>
              </a:extLst>
            </p:cNvPr>
            <p:cNvGraphicFramePr>
              <a:graphicFrameLocks noChangeAspect="1"/>
            </p:cNvGraphicFramePr>
            <p:nvPr/>
          </p:nvGraphicFramePr>
          <p:xfrm>
            <a:off x="3309" y="2243"/>
            <a:ext cx="504" cy="246"/>
          </p:xfrm>
          <a:graphic>
            <a:graphicData uri="http://schemas.openxmlformats.org/presentationml/2006/ole">
              <mc:AlternateContent xmlns:mc="http://schemas.openxmlformats.org/markup-compatibility/2006">
                <mc:Choice xmlns:v="urn:schemas-microsoft-com:vml" Requires="v">
                  <p:oleObj spid="_x0000_s2052" name="Equation" r:id="rId9" imgW="799753" imgH="393529" progId="Equation.3">
                    <p:embed/>
                  </p:oleObj>
                </mc:Choice>
                <mc:Fallback>
                  <p:oleObj name="Equation" r:id="rId9" imgW="799753" imgH="393529" progId="Equation.3">
                    <p:embed/>
                    <p:pic>
                      <p:nvPicPr>
                        <p:cNvPr id="10283" name="Object 45">
                          <a:extLst>
                            <a:ext uri="{FF2B5EF4-FFF2-40B4-BE49-F238E27FC236}">
                              <a16:creationId xmlns:a16="http://schemas.microsoft.com/office/drawing/2014/main" id="{696353C5-3A81-4BC2-8430-0B6B71BA359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09" y="2243"/>
                          <a:ext cx="50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84" name="Object 46">
              <a:extLst>
                <a:ext uri="{FF2B5EF4-FFF2-40B4-BE49-F238E27FC236}">
                  <a16:creationId xmlns:a16="http://schemas.microsoft.com/office/drawing/2014/main" id="{136D9060-C5A9-4ACD-B038-F80FED01B9C7}"/>
                </a:ext>
              </a:extLst>
            </p:cNvPr>
            <p:cNvGraphicFramePr>
              <a:graphicFrameLocks noChangeAspect="1"/>
            </p:cNvGraphicFramePr>
            <p:nvPr/>
          </p:nvGraphicFramePr>
          <p:xfrm>
            <a:off x="4094" y="2407"/>
            <a:ext cx="414" cy="246"/>
          </p:xfrm>
          <a:graphic>
            <a:graphicData uri="http://schemas.openxmlformats.org/presentationml/2006/ole">
              <mc:AlternateContent xmlns:mc="http://schemas.openxmlformats.org/markup-compatibility/2006">
                <mc:Choice xmlns:v="urn:schemas-microsoft-com:vml" Requires="v">
                  <p:oleObj spid="_x0000_s2053" name="Equation" r:id="rId11" imgW="660113" imgH="393529" progId="Equation.3">
                    <p:embed/>
                  </p:oleObj>
                </mc:Choice>
                <mc:Fallback>
                  <p:oleObj name="Equation" r:id="rId11" imgW="660113" imgH="393529" progId="Equation.3">
                    <p:embed/>
                    <p:pic>
                      <p:nvPicPr>
                        <p:cNvPr id="10284" name="Object 46">
                          <a:extLst>
                            <a:ext uri="{FF2B5EF4-FFF2-40B4-BE49-F238E27FC236}">
                              <a16:creationId xmlns:a16="http://schemas.microsoft.com/office/drawing/2014/main" id="{136D9060-C5A9-4ACD-B038-F80FED01B9C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94" y="2407"/>
                          <a:ext cx="41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85" name="Object 47">
              <a:extLst>
                <a:ext uri="{FF2B5EF4-FFF2-40B4-BE49-F238E27FC236}">
                  <a16:creationId xmlns:a16="http://schemas.microsoft.com/office/drawing/2014/main" id="{304DC665-A7EE-4EBE-9F57-F2BB52557905}"/>
                </a:ext>
              </a:extLst>
            </p:cNvPr>
            <p:cNvGraphicFramePr>
              <a:graphicFrameLocks noChangeAspect="1"/>
            </p:cNvGraphicFramePr>
            <p:nvPr/>
          </p:nvGraphicFramePr>
          <p:xfrm>
            <a:off x="2613" y="2647"/>
            <a:ext cx="360" cy="114"/>
          </p:xfrm>
          <a:graphic>
            <a:graphicData uri="http://schemas.openxmlformats.org/presentationml/2006/ole">
              <mc:AlternateContent xmlns:mc="http://schemas.openxmlformats.org/markup-compatibility/2006">
                <mc:Choice xmlns:v="urn:schemas-microsoft-com:vml" Requires="v">
                  <p:oleObj spid="_x0000_s2054" name="Equation" r:id="rId13" imgW="571004" imgH="177646" progId="Equation.3">
                    <p:embed/>
                  </p:oleObj>
                </mc:Choice>
                <mc:Fallback>
                  <p:oleObj name="Equation" r:id="rId13" imgW="571004" imgH="177646" progId="Equation.3">
                    <p:embed/>
                    <p:pic>
                      <p:nvPicPr>
                        <p:cNvPr id="10285" name="Object 47">
                          <a:extLst>
                            <a:ext uri="{FF2B5EF4-FFF2-40B4-BE49-F238E27FC236}">
                              <a16:creationId xmlns:a16="http://schemas.microsoft.com/office/drawing/2014/main" id="{304DC665-A7EE-4EBE-9F57-F2BB5255790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13" y="2647"/>
                          <a:ext cx="360"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86" name="Object 48">
              <a:extLst>
                <a:ext uri="{FF2B5EF4-FFF2-40B4-BE49-F238E27FC236}">
                  <a16:creationId xmlns:a16="http://schemas.microsoft.com/office/drawing/2014/main" id="{9BAB9DED-F1C6-40FB-AAFD-85A21D596515}"/>
                </a:ext>
              </a:extLst>
            </p:cNvPr>
            <p:cNvGraphicFramePr>
              <a:graphicFrameLocks noChangeAspect="1"/>
            </p:cNvGraphicFramePr>
            <p:nvPr/>
          </p:nvGraphicFramePr>
          <p:xfrm>
            <a:off x="3223" y="2572"/>
            <a:ext cx="672" cy="246"/>
          </p:xfrm>
          <a:graphic>
            <a:graphicData uri="http://schemas.openxmlformats.org/presentationml/2006/ole">
              <mc:AlternateContent xmlns:mc="http://schemas.openxmlformats.org/markup-compatibility/2006">
                <mc:Choice xmlns:v="urn:schemas-microsoft-com:vml" Requires="v">
                  <p:oleObj spid="_x0000_s2055" name="Equation" r:id="rId15" imgW="1066337" imgH="393529" progId="Equation.3">
                    <p:embed/>
                  </p:oleObj>
                </mc:Choice>
                <mc:Fallback>
                  <p:oleObj name="Equation" r:id="rId15" imgW="1066337" imgH="393529" progId="Equation.3">
                    <p:embed/>
                    <p:pic>
                      <p:nvPicPr>
                        <p:cNvPr id="10286" name="Object 48">
                          <a:extLst>
                            <a:ext uri="{FF2B5EF4-FFF2-40B4-BE49-F238E27FC236}">
                              <a16:creationId xmlns:a16="http://schemas.microsoft.com/office/drawing/2014/main" id="{9BAB9DED-F1C6-40FB-AAFD-85A21D59651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23" y="2572"/>
                          <a:ext cx="672"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87" name="Object 49">
              <a:extLst>
                <a:ext uri="{FF2B5EF4-FFF2-40B4-BE49-F238E27FC236}">
                  <a16:creationId xmlns:a16="http://schemas.microsoft.com/office/drawing/2014/main" id="{4E8E4045-DF4F-4127-BF9A-0DC6D8E56F9D}"/>
                </a:ext>
              </a:extLst>
            </p:cNvPr>
            <p:cNvGraphicFramePr>
              <a:graphicFrameLocks noChangeAspect="1"/>
            </p:cNvGraphicFramePr>
            <p:nvPr/>
          </p:nvGraphicFramePr>
          <p:xfrm>
            <a:off x="1550" y="2976"/>
            <a:ext cx="810" cy="114"/>
          </p:xfrm>
          <a:graphic>
            <a:graphicData uri="http://schemas.openxmlformats.org/presentationml/2006/ole">
              <mc:AlternateContent xmlns:mc="http://schemas.openxmlformats.org/markup-compatibility/2006">
                <mc:Choice xmlns:v="urn:schemas-microsoft-com:vml" Requires="v">
                  <p:oleObj spid="_x0000_s2056" name="Equation" r:id="rId17" imgW="1104421" imgH="177723" progId="Equation.3">
                    <p:embed/>
                  </p:oleObj>
                </mc:Choice>
                <mc:Fallback>
                  <p:oleObj name="Equation" r:id="rId17" imgW="1104421" imgH="177723" progId="Equation.3">
                    <p:embed/>
                    <p:pic>
                      <p:nvPicPr>
                        <p:cNvPr id="10287" name="Object 49">
                          <a:extLst>
                            <a:ext uri="{FF2B5EF4-FFF2-40B4-BE49-F238E27FC236}">
                              <a16:creationId xmlns:a16="http://schemas.microsoft.com/office/drawing/2014/main" id="{4E8E4045-DF4F-4127-BF9A-0DC6D8E56F9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50" y="2976"/>
                          <a:ext cx="810"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88" name="Object 50">
              <a:extLst>
                <a:ext uri="{FF2B5EF4-FFF2-40B4-BE49-F238E27FC236}">
                  <a16:creationId xmlns:a16="http://schemas.microsoft.com/office/drawing/2014/main" id="{5E869919-33C2-4147-9B3A-4EC18217A936}"/>
                </a:ext>
              </a:extLst>
            </p:cNvPr>
            <p:cNvGraphicFramePr>
              <a:graphicFrameLocks noChangeAspect="1"/>
            </p:cNvGraphicFramePr>
            <p:nvPr/>
          </p:nvGraphicFramePr>
          <p:xfrm>
            <a:off x="2695" y="2976"/>
            <a:ext cx="198" cy="114"/>
          </p:xfrm>
          <a:graphic>
            <a:graphicData uri="http://schemas.openxmlformats.org/presentationml/2006/ole">
              <mc:AlternateContent xmlns:mc="http://schemas.openxmlformats.org/markup-compatibility/2006">
                <mc:Choice xmlns:v="urn:schemas-microsoft-com:vml" Requires="v">
                  <p:oleObj spid="_x0000_s2057" name="Equation" r:id="rId19" imgW="317087" imgH="177569" progId="Equation.3">
                    <p:embed/>
                  </p:oleObj>
                </mc:Choice>
                <mc:Fallback>
                  <p:oleObj name="Equation" r:id="rId19" imgW="317087" imgH="177569" progId="Equation.3">
                    <p:embed/>
                    <p:pic>
                      <p:nvPicPr>
                        <p:cNvPr id="10288" name="Object 50">
                          <a:extLst>
                            <a:ext uri="{FF2B5EF4-FFF2-40B4-BE49-F238E27FC236}">
                              <a16:creationId xmlns:a16="http://schemas.microsoft.com/office/drawing/2014/main" id="{5E869919-33C2-4147-9B3A-4EC18217A93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95" y="2976"/>
                          <a:ext cx="198"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23" name="Picture 22">
            <a:extLst>
              <a:ext uri="{FF2B5EF4-FFF2-40B4-BE49-F238E27FC236}">
                <a16:creationId xmlns:a16="http://schemas.microsoft.com/office/drawing/2014/main" id="{EEBAB0A6-919C-4B95-A8A6-5C9C38417844}"/>
              </a:ext>
            </a:extLst>
          </p:cNvPr>
          <p:cNvPicPr>
            <a:picLocks noChangeAspect="1"/>
          </p:cNvPicPr>
          <p:nvPr/>
        </p:nvPicPr>
        <p:blipFill>
          <a:blip r:embed="rId21"/>
          <a:stretch>
            <a:fillRect/>
          </a:stretch>
        </p:blipFill>
        <p:spPr>
          <a:xfrm>
            <a:off x="7985127" y="187373"/>
            <a:ext cx="3158002" cy="2819644"/>
          </a:xfrm>
          <a:prstGeom prst="rect">
            <a:avLst/>
          </a:prstGeom>
        </p:spPr>
      </p:pic>
      <p:cxnSp>
        <p:nvCxnSpPr>
          <p:cNvPr id="3" name="Straight Arrow Connector 2">
            <a:extLst>
              <a:ext uri="{FF2B5EF4-FFF2-40B4-BE49-F238E27FC236}">
                <a16:creationId xmlns:a16="http://schemas.microsoft.com/office/drawing/2014/main" id="{FDF47A0D-4C1B-4F26-9AEC-3EBBEA789834}"/>
              </a:ext>
            </a:extLst>
          </p:cNvPr>
          <p:cNvCxnSpPr/>
          <p:nvPr/>
        </p:nvCxnSpPr>
        <p:spPr>
          <a:xfrm flipV="1">
            <a:off x="6642847" y="1882588"/>
            <a:ext cx="1837765" cy="1232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6974129-8BA8-436D-BC55-70963F7DC08A}"/>
              </a:ext>
            </a:extLst>
          </p:cNvPr>
          <p:cNvSpPr txBox="1"/>
          <p:nvPr/>
        </p:nvSpPr>
        <p:spPr>
          <a:xfrm flipH="1">
            <a:off x="7123167" y="2144590"/>
            <a:ext cx="731785" cy="369332"/>
          </a:xfrm>
          <a:prstGeom prst="rect">
            <a:avLst/>
          </a:prstGeom>
          <a:noFill/>
        </p:spPr>
        <p:txBody>
          <a:bodyPr wrap="square" rtlCol="0">
            <a:spAutoFit/>
          </a:bodyPr>
          <a:lstStyle/>
          <a:p>
            <a:r>
              <a:rPr lang="en-US" dirty="0"/>
              <a:t>42.77</a:t>
            </a:r>
          </a:p>
        </p:txBody>
      </p:sp>
      <p:sp>
        <p:nvSpPr>
          <p:cNvPr id="5" name="Rectangle 4">
            <a:extLst>
              <a:ext uri="{FF2B5EF4-FFF2-40B4-BE49-F238E27FC236}">
                <a16:creationId xmlns:a16="http://schemas.microsoft.com/office/drawing/2014/main" id="{E4159D24-1FCB-4F09-B196-B439A0A247CE}"/>
              </a:ext>
            </a:extLst>
          </p:cNvPr>
          <p:cNvSpPr/>
          <p:nvPr/>
        </p:nvSpPr>
        <p:spPr>
          <a:xfrm>
            <a:off x="8193088" y="4957056"/>
            <a:ext cx="914400" cy="914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6777F8C-805B-4BC6-B0C4-898651EC6BE9}"/>
              </a:ext>
            </a:extLst>
          </p:cNvPr>
          <p:cNvPicPr>
            <a:picLocks noChangeAspect="1"/>
          </p:cNvPicPr>
          <p:nvPr/>
        </p:nvPicPr>
        <p:blipFill>
          <a:blip r:embed="rId22"/>
          <a:stretch>
            <a:fillRect/>
          </a:stretch>
        </p:blipFill>
        <p:spPr>
          <a:xfrm>
            <a:off x="8193088" y="6010163"/>
            <a:ext cx="2924175" cy="666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262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262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26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3">
            <a:extLst>
              <a:ext uri="{FF2B5EF4-FFF2-40B4-BE49-F238E27FC236}">
                <a16:creationId xmlns:a16="http://schemas.microsoft.com/office/drawing/2014/main" id="{4FAE9F88-91B7-4292-8027-3A919B17501D}"/>
              </a:ext>
            </a:extLst>
          </p:cNvPr>
          <p:cNvSpPr>
            <a:spLocks noGrp="1"/>
          </p:cNvSpPr>
          <p:nvPr>
            <p:ph type="ftr" sz="quarter" idx="10"/>
          </p:nvPr>
        </p:nvSpPr>
        <p:spPr/>
        <p:txBody>
          <a:bodyPr/>
          <a:lstStyle/>
          <a:p>
            <a:pPr>
              <a:defRPr/>
            </a:pPr>
            <a:endParaRPr lang="en-US" dirty="0"/>
          </a:p>
        </p:txBody>
      </p:sp>
      <p:sp>
        <p:nvSpPr>
          <p:cNvPr id="18" name="Slide Number Placeholder 4">
            <a:extLst>
              <a:ext uri="{FF2B5EF4-FFF2-40B4-BE49-F238E27FC236}">
                <a16:creationId xmlns:a16="http://schemas.microsoft.com/office/drawing/2014/main" id="{6FFA69C6-4E0E-4850-9BE4-03CA1AF0CBE8}"/>
              </a:ext>
            </a:extLst>
          </p:cNvPr>
          <p:cNvSpPr>
            <a:spLocks noGrp="1"/>
          </p:cNvSpPr>
          <p:nvPr>
            <p:ph type="sldNum" sz="quarter" idx="11"/>
          </p:nvPr>
        </p:nvSpPr>
        <p:spPr/>
        <p:txBody>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r>
              <a:rPr lang="en-US" altLang="en-US" sz="1400" dirty="0">
                <a:latin typeface="Arial" panose="020B0604020202020204" pitchFamily="34" charset="0"/>
              </a:rPr>
              <a:t>14</a:t>
            </a:r>
          </a:p>
        </p:txBody>
      </p:sp>
      <p:sp>
        <p:nvSpPr>
          <p:cNvPr id="301058" name="Rectangle 2">
            <a:extLst>
              <a:ext uri="{FF2B5EF4-FFF2-40B4-BE49-F238E27FC236}">
                <a16:creationId xmlns:a16="http://schemas.microsoft.com/office/drawing/2014/main" id="{E89F27B7-77F1-48E5-8640-A2F553AD6BC4}"/>
              </a:ext>
            </a:extLst>
          </p:cNvPr>
          <p:cNvSpPr>
            <a:spLocks noGrp="1" noChangeArrowheads="1"/>
          </p:cNvSpPr>
          <p:nvPr>
            <p:ph type="title"/>
          </p:nvPr>
        </p:nvSpPr>
        <p:spPr/>
        <p:txBody>
          <a:bodyPr/>
          <a:lstStyle/>
          <a:p>
            <a:pPr eaLnBrk="1" hangingPunct="1">
              <a:defRPr/>
            </a:pPr>
            <a:r>
              <a:rPr lang="en-US" sz="4000"/>
              <a:t>F-test for Significance of Overall Regression Model </a:t>
            </a:r>
            <a:r>
              <a:rPr lang="en-US" sz="3200" i="1"/>
              <a:t>(cont’d)</a:t>
            </a:r>
          </a:p>
        </p:txBody>
      </p:sp>
      <p:sp>
        <p:nvSpPr>
          <p:cNvPr id="301059" name="Rectangle 3">
            <a:extLst>
              <a:ext uri="{FF2B5EF4-FFF2-40B4-BE49-F238E27FC236}">
                <a16:creationId xmlns:a16="http://schemas.microsoft.com/office/drawing/2014/main" id="{CD9BCBE4-0EBE-4C5F-AF59-A2592A1C0C7E}"/>
              </a:ext>
            </a:extLst>
          </p:cNvPr>
          <p:cNvSpPr>
            <a:spLocks noGrp="1" noChangeArrowheads="1"/>
          </p:cNvSpPr>
          <p:nvPr>
            <p:ph type="body" idx="1"/>
          </p:nvPr>
        </p:nvSpPr>
        <p:spPr/>
        <p:txBody>
          <a:bodyPr/>
          <a:lstStyle/>
          <a:p>
            <a:pPr eaLnBrk="1" hangingPunct="1">
              <a:defRPr/>
            </a:pPr>
            <a:r>
              <a:rPr lang="en-US" sz="2400"/>
              <a:t>Observed F-statistic F</a:t>
            </a:r>
            <a:r>
              <a:rPr lang="en-US" sz="2400" baseline="-10000"/>
              <a:t>obs</a:t>
            </a:r>
            <a:r>
              <a:rPr lang="en-US" sz="2400"/>
              <a:t> = MSR/MSE follows F</a:t>
            </a:r>
            <a:r>
              <a:rPr lang="en-US" sz="2400" baseline="-10000"/>
              <a:t>m, n-m-1</a:t>
            </a:r>
            <a:r>
              <a:rPr lang="en-US" sz="2400"/>
              <a:t> distribution</a:t>
            </a:r>
          </a:p>
          <a:p>
            <a:pPr eaLnBrk="1" hangingPunct="1">
              <a:defRPr/>
            </a:pPr>
            <a:r>
              <a:rPr lang="en-US" sz="2400"/>
              <a:t>F-test is right-tailed test, since values non-negative</a:t>
            </a:r>
          </a:p>
          <a:p>
            <a:pPr eaLnBrk="1" hangingPunct="1">
              <a:defRPr/>
            </a:pPr>
            <a:r>
              <a:rPr lang="en-US" sz="2400"/>
              <a:t>Ho rejected when p-value small</a:t>
            </a:r>
          </a:p>
          <a:p>
            <a:pPr eaLnBrk="1" hangingPunct="1">
              <a:defRPr/>
            </a:pPr>
            <a:r>
              <a:rPr lang="en-US" sz="2400"/>
              <a:t>Where p-value = p(F</a:t>
            </a:r>
            <a:r>
              <a:rPr lang="en-US" sz="2400" baseline="-10000"/>
              <a:t>m, n-m-1</a:t>
            </a:r>
            <a:r>
              <a:rPr lang="en-US" sz="2400"/>
              <a:t> &gt; F</a:t>
            </a:r>
            <a:r>
              <a:rPr lang="en-US" sz="2400" baseline="-10000"/>
              <a:t>obs</a:t>
            </a:r>
            <a:r>
              <a:rPr lang="en-US" sz="2400"/>
              <a:t>), represents area in tail to right of observed value</a:t>
            </a:r>
            <a:endParaRPr lang="el-GR" sz="2400"/>
          </a:p>
        </p:txBody>
      </p:sp>
      <p:sp>
        <p:nvSpPr>
          <p:cNvPr id="27654" name="Rectangle 4">
            <a:extLst>
              <a:ext uri="{FF2B5EF4-FFF2-40B4-BE49-F238E27FC236}">
                <a16:creationId xmlns:a16="http://schemas.microsoft.com/office/drawing/2014/main" id="{2B9821D2-55EC-43F8-8817-082316B9DC5F}"/>
              </a:ext>
            </a:extLst>
          </p:cNvPr>
          <p:cNvSpPr>
            <a:spLocks noChangeArrowheads="1"/>
          </p:cNvSpPr>
          <p:nvPr/>
        </p:nvSpPr>
        <p:spPr bwMode="auto">
          <a:xfrm>
            <a:off x="1524001" y="141919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27655" name="Rectangle 5">
            <a:extLst>
              <a:ext uri="{FF2B5EF4-FFF2-40B4-BE49-F238E27FC236}">
                <a16:creationId xmlns:a16="http://schemas.microsoft.com/office/drawing/2014/main" id="{29D4D3F1-1A75-4C4F-83EA-E1DC5813423C}"/>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27656" name="Rectangle 6">
            <a:extLst>
              <a:ext uri="{FF2B5EF4-FFF2-40B4-BE49-F238E27FC236}">
                <a16:creationId xmlns:a16="http://schemas.microsoft.com/office/drawing/2014/main" id="{E65C6DD3-9591-404A-8D9F-13519A3C7431}"/>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27657" name="Rectangle 7">
            <a:extLst>
              <a:ext uri="{FF2B5EF4-FFF2-40B4-BE49-F238E27FC236}">
                <a16:creationId xmlns:a16="http://schemas.microsoft.com/office/drawing/2014/main" id="{83F3507C-2DE1-46A5-BEC8-593E9CCC0765}"/>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27658" name="Rectangle 8">
            <a:extLst>
              <a:ext uri="{FF2B5EF4-FFF2-40B4-BE49-F238E27FC236}">
                <a16:creationId xmlns:a16="http://schemas.microsoft.com/office/drawing/2014/main" id="{34518831-56B1-49C2-91B4-1965664BDD48}"/>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27659" name="Rectangle 9">
            <a:extLst>
              <a:ext uri="{FF2B5EF4-FFF2-40B4-BE49-F238E27FC236}">
                <a16:creationId xmlns:a16="http://schemas.microsoft.com/office/drawing/2014/main" id="{DCEE28E3-7DDB-4CC5-9B93-433277FF5311}"/>
              </a:ext>
            </a:extLst>
          </p:cNvPr>
          <p:cNvSpPr>
            <a:spLocks noChangeArrowheads="1"/>
          </p:cNvSpPr>
          <p:nvPr/>
        </p:nvSpPr>
        <p:spPr bwMode="auto">
          <a:xfrm>
            <a:off x="1524001" y="30336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27660" name="Rectangle 10">
            <a:extLst>
              <a:ext uri="{FF2B5EF4-FFF2-40B4-BE49-F238E27FC236}">
                <a16:creationId xmlns:a16="http://schemas.microsoft.com/office/drawing/2014/main" id="{0161CC39-DCF0-43B5-A1D2-8B18266F5722}"/>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27661" name="Rectangle 11">
            <a:extLst>
              <a:ext uri="{FF2B5EF4-FFF2-40B4-BE49-F238E27FC236}">
                <a16:creationId xmlns:a16="http://schemas.microsoft.com/office/drawing/2014/main" id="{5A378CB4-EFD3-4059-8FE8-3655709B5D94}"/>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27662" name="Rectangle 12">
            <a:extLst>
              <a:ext uri="{FF2B5EF4-FFF2-40B4-BE49-F238E27FC236}">
                <a16:creationId xmlns:a16="http://schemas.microsoft.com/office/drawing/2014/main" id="{4D4359CD-2A52-4BC6-9377-35CE5A057943}"/>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27663" name="Rectangle 13">
            <a:extLst>
              <a:ext uri="{FF2B5EF4-FFF2-40B4-BE49-F238E27FC236}">
                <a16:creationId xmlns:a16="http://schemas.microsoft.com/office/drawing/2014/main" id="{527512DF-AD2E-49FA-B3C6-EEEDA066A3D9}"/>
              </a:ext>
            </a:extLst>
          </p:cNvPr>
          <p:cNvSpPr>
            <a:spLocks noChangeArrowheads="1"/>
          </p:cNvSpPr>
          <p:nvPr/>
        </p:nvSpPr>
        <p:spPr bwMode="auto">
          <a:xfrm>
            <a:off x="1524001" y="31098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27664" name="Rectangle 14">
            <a:extLst>
              <a:ext uri="{FF2B5EF4-FFF2-40B4-BE49-F238E27FC236}">
                <a16:creationId xmlns:a16="http://schemas.microsoft.com/office/drawing/2014/main" id="{491E462B-F128-4681-9F4A-49086CA43403}"/>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27665" name="Rectangle 15">
            <a:extLst>
              <a:ext uri="{FF2B5EF4-FFF2-40B4-BE49-F238E27FC236}">
                <a16:creationId xmlns:a16="http://schemas.microsoft.com/office/drawing/2014/main" id="{002E4447-2198-4823-8198-EDD3A6C053ED}"/>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27666" name="Rectangle 16">
            <a:extLst>
              <a:ext uri="{FF2B5EF4-FFF2-40B4-BE49-F238E27FC236}">
                <a16:creationId xmlns:a16="http://schemas.microsoft.com/office/drawing/2014/main" id="{B9DCBDAF-61D3-4F37-B274-EDE0FC5FD366}"/>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646D8-A0C3-4308-B759-1F2F6C0C0B6D}"/>
              </a:ext>
            </a:extLst>
          </p:cNvPr>
          <p:cNvSpPr>
            <a:spLocks noGrp="1"/>
          </p:cNvSpPr>
          <p:nvPr>
            <p:ph type="title"/>
          </p:nvPr>
        </p:nvSpPr>
        <p:spPr>
          <a:xfrm>
            <a:off x="838200" y="365126"/>
            <a:ext cx="10515600" cy="531346"/>
          </a:xfrm>
        </p:spPr>
        <p:txBody>
          <a:bodyPr>
            <a:normAutofit/>
          </a:bodyPr>
          <a:lstStyle/>
          <a:p>
            <a:r>
              <a:rPr lang="en-US" sz="3200" b="1" dirty="0">
                <a:solidFill>
                  <a:srgbClr val="0070C0"/>
                </a:solidFill>
              </a:rPr>
              <a:t>Cereals: F-Test </a:t>
            </a:r>
          </a:p>
        </p:txBody>
      </p:sp>
      <p:pic>
        <p:nvPicPr>
          <p:cNvPr id="13" name="Content Placeholder 12">
            <a:extLst>
              <a:ext uri="{FF2B5EF4-FFF2-40B4-BE49-F238E27FC236}">
                <a16:creationId xmlns:a16="http://schemas.microsoft.com/office/drawing/2014/main" id="{F56D2170-AA96-45BE-B985-AA956DA165F4}"/>
              </a:ext>
            </a:extLst>
          </p:cNvPr>
          <p:cNvPicPr>
            <a:picLocks noGrp="1" noChangeAspect="1"/>
          </p:cNvPicPr>
          <p:nvPr>
            <p:ph idx="1"/>
          </p:nvPr>
        </p:nvPicPr>
        <p:blipFill>
          <a:blip r:embed="rId2"/>
          <a:stretch>
            <a:fillRect/>
          </a:stretch>
        </p:blipFill>
        <p:spPr>
          <a:xfrm>
            <a:off x="911597" y="896472"/>
            <a:ext cx="5074081" cy="3137646"/>
          </a:xfrm>
          <a:prstGeom prst="rect">
            <a:avLst/>
          </a:prstGeom>
        </p:spPr>
      </p:pic>
      <p:pic>
        <p:nvPicPr>
          <p:cNvPr id="15" name="Picture 14">
            <a:extLst>
              <a:ext uri="{FF2B5EF4-FFF2-40B4-BE49-F238E27FC236}">
                <a16:creationId xmlns:a16="http://schemas.microsoft.com/office/drawing/2014/main" id="{E5C9D1D7-6FF2-4018-A840-5FE81ED9B2F1}"/>
              </a:ext>
            </a:extLst>
          </p:cNvPr>
          <p:cNvPicPr>
            <a:picLocks noChangeAspect="1"/>
          </p:cNvPicPr>
          <p:nvPr/>
        </p:nvPicPr>
        <p:blipFill>
          <a:blip r:embed="rId3"/>
          <a:stretch>
            <a:fillRect/>
          </a:stretch>
        </p:blipFill>
        <p:spPr>
          <a:xfrm>
            <a:off x="6450441" y="152402"/>
            <a:ext cx="4438596" cy="2959064"/>
          </a:xfrm>
          <a:prstGeom prst="rect">
            <a:avLst/>
          </a:prstGeom>
        </p:spPr>
      </p:pic>
      <p:pic>
        <p:nvPicPr>
          <p:cNvPr id="17" name="Picture 16">
            <a:extLst>
              <a:ext uri="{FF2B5EF4-FFF2-40B4-BE49-F238E27FC236}">
                <a16:creationId xmlns:a16="http://schemas.microsoft.com/office/drawing/2014/main" id="{6DD9AFFC-AF52-4A83-A7C7-944267E5A49E}"/>
              </a:ext>
            </a:extLst>
          </p:cNvPr>
          <p:cNvPicPr>
            <a:picLocks noChangeAspect="1"/>
          </p:cNvPicPr>
          <p:nvPr/>
        </p:nvPicPr>
        <p:blipFill>
          <a:blip r:embed="rId4"/>
          <a:stretch>
            <a:fillRect/>
          </a:stretch>
        </p:blipFill>
        <p:spPr>
          <a:xfrm>
            <a:off x="6450441" y="3233067"/>
            <a:ext cx="4341664" cy="2894443"/>
          </a:xfrm>
          <a:prstGeom prst="rect">
            <a:avLst/>
          </a:prstGeom>
        </p:spPr>
      </p:pic>
      <p:cxnSp>
        <p:nvCxnSpPr>
          <p:cNvPr id="19" name="Straight Arrow Connector 18">
            <a:extLst>
              <a:ext uri="{FF2B5EF4-FFF2-40B4-BE49-F238E27FC236}">
                <a16:creationId xmlns:a16="http://schemas.microsoft.com/office/drawing/2014/main" id="{24D774FD-622C-4CF5-8955-BEA80171DFB6}"/>
              </a:ext>
            </a:extLst>
          </p:cNvPr>
          <p:cNvCxnSpPr/>
          <p:nvPr/>
        </p:nvCxnSpPr>
        <p:spPr>
          <a:xfrm>
            <a:off x="2339788" y="3872753"/>
            <a:ext cx="7602071" cy="195430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2D6C9E9-640C-46C1-8A8B-B19E90AC330E}"/>
              </a:ext>
            </a:extLst>
          </p:cNvPr>
          <p:cNvCxnSpPr/>
          <p:nvPr/>
        </p:nvCxnSpPr>
        <p:spPr>
          <a:xfrm>
            <a:off x="5038165" y="3872753"/>
            <a:ext cx="5029200" cy="1748118"/>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FB7C6CBD-3040-4036-BF99-00651E9DD553}"/>
              </a:ext>
            </a:extLst>
          </p:cNvPr>
          <p:cNvPicPr>
            <a:picLocks noChangeAspect="1"/>
          </p:cNvPicPr>
          <p:nvPr/>
        </p:nvPicPr>
        <p:blipFill>
          <a:blip r:embed="rId5"/>
          <a:stretch>
            <a:fillRect/>
          </a:stretch>
        </p:blipFill>
        <p:spPr>
          <a:xfrm>
            <a:off x="838200" y="5633612"/>
            <a:ext cx="4533333" cy="504762"/>
          </a:xfrm>
          <a:prstGeom prst="rect">
            <a:avLst/>
          </a:prstGeom>
        </p:spPr>
      </p:pic>
    </p:spTree>
    <p:extLst>
      <p:ext uri="{BB962C8B-B14F-4D97-AF65-F5344CB8AC3E}">
        <p14:creationId xmlns:p14="http://schemas.microsoft.com/office/powerpoint/2010/main" val="300053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438D1-B7B5-4E53-889D-56D3560D02FD}"/>
              </a:ext>
            </a:extLst>
          </p:cNvPr>
          <p:cNvSpPr>
            <a:spLocks noGrp="1"/>
          </p:cNvSpPr>
          <p:nvPr>
            <p:ph type="title"/>
          </p:nvPr>
        </p:nvSpPr>
        <p:spPr>
          <a:xfrm>
            <a:off x="838200" y="365125"/>
            <a:ext cx="10515600" cy="576169"/>
          </a:xfrm>
        </p:spPr>
        <p:txBody>
          <a:bodyPr>
            <a:normAutofit/>
          </a:bodyPr>
          <a:lstStyle/>
          <a:p>
            <a:r>
              <a:rPr lang="en-US" sz="3200" b="1" dirty="0">
                <a:solidFill>
                  <a:srgbClr val="0070C0"/>
                </a:solidFill>
              </a:rPr>
              <a:t>ANOVA Table: F-Test</a:t>
            </a:r>
          </a:p>
        </p:txBody>
      </p:sp>
      <p:pic>
        <p:nvPicPr>
          <p:cNvPr id="13" name="Content Placeholder 12">
            <a:extLst>
              <a:ext uri="{FF2B5EF4-FFF2-40B4-BE49-F238E27FC236}">
                <a16:creationId xmlns:a16="http://schemas.microsoft.com/office/drawing/2014/main" id="{869DD200-57A9-46D5-BF88-F8138EB5F5F9}"/>
              </a:ext>
            </a:extLst>
          </p:cNvPr>
          <p:cNvPicPr>
            <a:picLocks noGrp="1" noChangeAspect="1"/>
          </p:cNvPicPr>
          <p:nvPr>
            <p:ph idx="1"/>
          </p:nvPr>
        </p:nvPicPr>
        <p:blipFill>
          <a:blip r:embed="rId2"/>
          <a:stretch>
            <a:fillRect/>
          </a:stretch>
        </p:blipFill>
        <p:spPr>
          <a:xfrm>
            <a:off x="838200" y="941294"/>
            <a:ext cx="6620435" cy="4214434"/>
          </a:xfrm>
          <a:prstGeom prst="rect">
            <a:avLst/>
          </a:prstGeom>
        </p:spPr>
      </p:pic>
      <p:sp>
        <p:nvSpPr>
          <p:cNvPr id="14" name="Rectangle 13">
            <a:extLst>
              <a:ext uri="{FF2B5EF4-FFF2-40B4-BE49-F238E27FC236}">
                <a16:creationId xmlns:a16="http://schemas.microsoft.com/office/drawing/2014/main" id="{028C97B2-C163-4E83-A097-A6DB189E6476}"/>
              </a:ext>
            </a:extLst>
          </p:cNvPr>
          <p:cNvSpPr/>
          <p:nvPr/>
        </p:nvSpPr>
        <p:spPr>
          <a:xfrm>
            <a:off x="2250141" y="4240306"/>
            <a:ext cx="1102659" cy="43927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3CAFA98-653F-4C4D-922C-D2CAF43CD427}"/>
              </a:ext>
            </a:extLst>
          </p:cNvPr>
          <p:cNvSpPr/>
          <p:nvPr/>
        </p:nvSpPr>
        <p:spPr>
          <a:xfrm>
            <a:off x="2420471" y="1900518"/>
            <a:ext cx="1192305" cy="233082"/>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6B4B05E7-6B7B-490F-819D-D95E785B6962}"/>
              </a:ext>
            </a:extLst>
          </p:cNvPr>
          <p:cNvPicPr>
            <a:picLocks noChangeAspect="1"/>
          </p:cNvPicPr>
          <p:nvPr/>
        </p:nvPicPr>
        <p:blipFill>
          <a:blip r:embed="rId3"/>
          <a:stretch>
            <a:fillRect/>
          </a:stretch>
        </p:blipFill>
        <p:spPr>
          <a:xfrm>
            <a:off x="7335090" y="2986269"/>
            <a:ext cx="4352925" cy="1285875"/>
          </a:xfrm>
          <a:prstGeom prst="rect">
            <a:avLst/>
          </a:prstGeom>
        </p:spPr>
      </p:pic>
    </p:spTree>
    <p:extLst>
      <p:ext uri="{BB962C8B-B14F-4D97-AF65-F5344CB8AC3E}">
        <p14:creationId xmlns:p14="http://schemas.microsoft.com/office/powerpoint/2010/main" val="120846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FAFE-05C7-445A-9DD8-2E0A7A029FFA}"/>
              </a:ext>
            </a:extLst>
          </p:cNvPr>
          <p:cNvSpPr>
            <a:spLocks noGrp="1"/>
          </p:cNvSpPr>
          <p:nvPr>
            <p:ph type="title"/>
          </p:nvPr>
        </p:nvSpPr>
        <p:spPr>
          <a:xfrm>
            <a:off x="838200" y="365125"/>
            <a:ext cx="10515600" cy="594099"/>
          </a:xfrm>
        </p:spPr>
        <p:txBody>
          <a:bodyPr>
            <a:normAutofit/>
          </a:bodyPr>
          <a:lstStyle/>
          <a:p>
            <a:r>
              <a:rPr lang="en-US" sz="3200" b="1" dirty="0">
                <a:solidFill>
                  <a:srgbClr val="0070C0"/>
                </a:solidFill>
              </a:rPr>
              <a:t>Add slide about </a:t>
            </a:r>
            <a:r>
              <a:rPr lang="en-US" sz="3200" b="1" i="1" dirty="0">
                <a:solidFill>
                  <a:srgbClr val="0070C0"/>
                </a:solidFill>
              </a:rPr>
              <a:t>R</a:t>
            </a:r>
            <a:r>
              <a:rPr lang="en-US" sz="3200" b="1" baseline="30000" dirty="0">
                <a:solidFill>
                  <a:srgbClr val="0070C0"/>
                </a:solidFill>
              </a:rPr>
              <a:t>2 </a:t>
            </a:r>
            <a:r>
              <a:rPr lang="en-US" sz="3200" b="1" dirty="0">
                <a:solidFill>
                  <a:srgbClr val="0070C0"/>
                </a:solidFill>
              </a:rPr>
              <a:t>and </a:t>
            </a:r>
            <a:r>
              <a:rPr lang="en-US" sz="3200" b="1" i="1" dirty="0">
                <a:solidFill>
                  <a:srgbClr val="0070C0"/>
                </a:solidFill>
              </a:rPr>
              <a:t>s</a:t>
            </a:r>
            <a:r>
              <a:rPr lang="en-US" sz="3200" b="1" i="1" baseline="-25000" dirty="0">
                <a:solidFill>
                  <a:srgbClr val="0070C0"/>
                </a:solidFill>
              </a:rPr>
              <a:t>e</a:t>
            </a:r>
          </a:p>
        </p:txBody>
      </p:sp>
      <p:pic>
        <p:nvPicPr>
          <p:cNvPr id="4" name="Content Placeholder 12">
            <a:extLst>
              <a:ext uri="{FF2B5EF4-FFF2-40B4-BE49-F238E27FC236}">
                <a16:creationId xmlns:a16="http://schemas.microsoft.com/office/drawing/2014/main" id="{D3E4324A-9CEC-4AF7-B079-C72C27CD902F}"/>
              </a:ext>
            </a:extLst>
          </p:cNvPr>
          <p:cNvPicPr>
            <a:picLocks noGrp="1" noChangeAspect="1"/>
          </p:cNvPicPr>
          <p:nvPr>
            <p:ph idx="1"/>
          </p:nvPr>
        </p:nvPicPr>
        <p:blipFill>
          <a:blip r:embed="rId2"/>
          <a:stretch>
            <a:fillRect/>
          </a:stretch>
        </p:blipFill>
        <p:spPr>
          <a:xfrm>
            <a:off x="372036" y="959224"/>
            <a:ext cx="7195307" cy="4449343"/>
          </a:xfrm>
          <a:prstGeom prst="rect">
            <a:avLst/>
          </a:prstGeom>
        </p:spPr>
      </p:pic>
      <p:sp>
        <p:nvSpPr>
          <p:cNvPr id="8" name="Rectangle 7">
            <a:extLst>
              <a:ext uri="{FF2B5EF4-FFF2-40B4-BE49-F238E27FC236}">
                <a16:creationId xmlns:a16="http://schemas.microsoft.com/office/drawing/2014/main" id="{CE596003-5B43-4D9F-BF1E-B59CD4709BA0}"/>
              </a:ext>
            </a:extLst>
          </p:cNvPr>
          <p:cNvSpPr/>
          <p:nvPr/>
        </p:nvSpPr>
        <p:spPr>
          <a:xfrm>
            <a:off x="584393" y="4769224"/>
            <a:ext cx="6382870" cy="215153"/>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9AB16D7-172F-4D2E-AA5C-5D6338D3C5B4}"/>
              </a:ext>
            </a:extLst>
          </p:cNvPr>
          <p:cNvPicPr>
            <a:picLocks noChangeAspect="1"/>
          </p:cNvPicPr>
          <p:nvPr/>
        </p:nvPicPr>
        <p:blipFill>
          <a:blip r:embed="rId3"/>
          <a:stretch>
            <a:fillRect/>
          </a:stretch>
        </p:blipFill>
        <p:spPr>
          <a:xfrm>
            <a:off x="6498339" y="1716201"/>
            <a:ext cx="4933333" cy="390476"/>
          </a:xfrm>
          <a:prstGeom prst="rect">
            <a:avLst/>
          </a:prstGeom>
        </p:spPr>
      </p:pic>
      <p:pic>
        <p:nvPicPr>
          <p:cNvPr id="12" name="Picture 11">
            <a:extLst>
              <a:ext uri="{FF2B5EF4-FFF2-40B4-BE49-F238E27FC236}">
                <a16:creationId xmlns:a16="http://schemas.microsoft.com/office/drawing/2014/main" id="{B1A62FC2-DE0C-459A-A58F-284F21111FF4}"/>
              </a:ext>
            </a:extLst>
          </p:cNvPr>
          <p:cNvPicPr>
            <a:picLocks noChangeAspect="1"/>
          </p:cNvPicPr>
          <p:nvPr/>
        </p:nvPicPr>
        <p:blipFill>
          <a:blip r:embed="rId4"/>
          <a:stretch>
            <a:fillRect/>
          </a:stretch>
        </p:blipFill>
        <p:spPr>
          <a:xfrm>
            <a:off x="6519624" y="2119129"/>
            <a:ext cx="5171429" cy="409524"/>
          </a:xfrm>
          <a:prstGeom prst="rect">
            <a:avLst/>
          </a:prstGeom>
        </p:spPr>
      </p:pic>
      <p:pic>
        <p:nvPicPr>
          <p:cNvPr id="14" name="Picture 13">
            <a:extLst>
              <a:ext uri="{FF2B5EF4-FFF2-40B4-BE49-F238E27FC236}">
                <a16:creationId xmlns:a16="http://schemas.microsoft.com/office/drawing/2014/main" id="{0BF7AA85-B36C-4058-BFB6-BB4B915A6C27}"/>
              </a:ext>
            </a:extLst>
          </p:cNvPr>
          <p:cNvPicPr>
            <a:picLocks noChangeAspect="1"/>
          </p:cNvPicPr>
          <p:nvPr/>
        </p:nvPicPr>
        <p:blipFill>
          <a:blip r:embed="rId5"/>
          <a:stretch>
            <a:fillRect/>
          </a:stretch>
        </p:blipFill>
        <p:spPr>
          <a:xfrm>
            <a:off x="6390714" y="2507265"/>
            <a:ext cx="5429250" cy="1647825"/>
          </a:xfrm>
          <a:prstGeom prst="rect">
            <a:avLst/>
          </a:prstGeom>
        </p:spPr>
      </p:pic>
      <p:pic>
        <p:nvPicPr>
          <p:cNvPr id="16" name="Picture 15">
            <a:extLst>
              <a:ext uri="{FF2B5EF4-FFF2-40B4-BE49-F238E27FC236}">
                <a16:creationId xmlns:a16="http://schemas.microsoft.com/office/drawing/2014/main" id="{3E8B7C75-EE8B-46C3-8E45-1B5B7BA2CE8B}"/>
              </a:ext>
            </a:extLst>
          </p:cNvPr>
          <p:cNvPicPr>
            <a:picLocks noChangeAspect="1"/>
          </p:cNvPicPr>
          <p:nvPr/>
        </p:nvPicPr>
        <p:blipFill>
          <a:blip r:embed="rId6"/>
          <a:stretch>
            <a:fillRect/>
          </a:stretch>
        </p:blipFill>
        <p:spPr>
          <a:xfrm>
            <a:off x="7536255" y="4001134"/>
            <a:ext cx="2857500" cy="1714500"/>
          </a:xfrm>
          <a:prstGeom prst="rect">
            <a:avLst/>
          </a:prstGeom>
        </p:spPr>
      </p:pic>
      <p:sp>
        <p:nvSpPr>
          <p:cNvPr id="18" name="Rectangle 17">
            <a:extLst>
              <a:ext uri="{FF2B5EF4-FFF2-40B4-BE49-F238E27FC236}">
                <a16:creationId xmlns:a16="http://schemas.microsoft.com/office/drawing/2014/main" id="{333B6DA9-0FA7-4B6D-AA1B-68B741DC9398}"/>
              </a:ext>
            </a:extLst>
          </p:cNvPr>
          <p:cNvSpPr/>
          <p:nvPr/>
        </p:nvSpPr>
        <p:spPr>
          <a:xfrm>
            <a:off x="645459" y="4580965"/>
            <a:ext cx="3146612" cy="17929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7FEDC961-1C89-4677-A991-EDA847DB59C7}"/>
              </a:ext>
            </a:extLst>
          </p:cNvPr>
          <p:cNvPicPr>
            <a:picLocks noChangeAspect="1"/>
          </p:cNvPicPr>
          <p:nvPr/>
        </p:nvPicPr>
        <p:blipFill>
          <a:blip r:embed="rId7"/>
          <a:stretch>
            <a:fillRect/>
          </a:stretch>
        </p:blipFill>
        <p:spPr>
          <a:xfrm>
            <a:off x="1202111" y="5374393"/>
            <a:ext cx="2016219" cy="1029378"/>
          </a:xfrm>
          <a:prstGeom prst="rect">
            <a:avLst/>
          </a:prstGeom>
        </p:spPr>
      </p:pic>
      <p:pic>
        <p:nvPicPr>
          <p:cNvPr id="22" name="Picture 21">
            <a:extLst>
              <a:ext uri="{FF2B5EF4-FFF2-40B4-BE49-F238E27FC236}">
                <a16:creationId xmlns:a16="http://schemas.microsoft.com/office/drawing/2014/main" id="{2DEF94E2-3C91-4F39-BFF2-83067610A10B}"/>
              </a:ext>
            </a:extLst>
          </p:cNvPr>
          <p:cNvPicPr>
            <a:picLocks noChangeAspect="1"/>
          </p:cNvPicPr>
          <p:nvPr/>
        </p:nvPicPr>
        <p:blipFill>
          <a:blip r:embed="rId8"/>
          <a:stretch>
            <a:fillRect/>
          </a:stretch>
        </p:blipFill>
        <p:spPr>
          <a:xfrm>
            <a:off x="10393755" y="5132271"/>
            <a:ext cx="1419225" cy="495300"/>
          </a:xfrm>
          <a:prstGeom prst="rect">
            <a:avLst/>
          </a:prstGeom>
        </p:spPr>
      </p:pic>
    </p:spTree>
    <p:extLst>
      <p:ext uri="{BB962C8B-B14F-4D97-AF65-F5344CB8AC3E}">
        <p14:creationId xmlns:p14="http://schemas.microsoft.com/office/powerpoint/2010/main" val="331056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80">
                                          <p:stCondLst>
                                            <p:cond delay="0"/>
                                          </p:stCondLst>
                                        </p:cTn>
                                        <p:tgtEl>
                                          <p:spTgt spid="18"/>
                                        </p:tgtEl>
                                      </p:cBhvr>
                                    </p:animEffect>
                                    <p:anim calcmode="lin" valueType="num">
                                      <p:cBhvr>
                                        <p:cTn id="3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43" dur="26">
                                          <p:stCondLst>
                                            <p:cond delay="650"/>
                                          </p:stCondLst>
                                        </p:cTn>
                                        <p:tgtEl>
                                          <p:spTgt spid="18"/>
                                        </p:tgtEl>
                                      </p:cBhvr>
                                      <p:to x="100000" y="60000"/>
                                    </p:animScale>
                                    <p:animScale>
                                      <p:cBhvr>
                                        <p:cTn id="44" dur="166" decel="50000">
                                          <p:stCondLst>
                                            <p:cond delay="676"/>
                                          </p:stCondLst>
                                        </p:cTn>
                                        <p:tgtEl>
                                          <p:spTgt spid="18"/>
                                        </p:tgtEl>
                                      </p:cBhvr>
                                      <p:to x="100000" y="100000"/>
                                    </p:animScale>
                                    <p:animScale>
                                      <p:cBhvr>
                                        <p:cTn id="45" dur="26">
                                          <p:stCondLst>
                                            <p:cond delay="1312"/>
                                          </p:stCondLst>
                                        </p:cTn>
                                        <p:tgtEl>
                                          <p:spTgt spid="18"/>
                                        </p:tgtEl>
                                      </p:cBhvr>
                                      <p:to x="100000" y="80000"/>
                                    </p:animScale>
                                    <p:animScale>
                                      <p:cBhvr>
                                        <p:cTn id="46" dur="166" decel="50000">
                                          <p:stCondLst>
                                            <p:cond delay="1338"/>
                                          </p:stCondLst>
                                        </p:cTn>
                                        <p:tgtEl>
                                          <p:spTgt spid="18"/>
                                        </p:tgtEl>
                                      </p:cBhvr>
                                      <p:to x="100000" y="100000"/>
                                    </p:animScale>
                                    <p:animScale>
                                      <p:cBhvr>
                                        <p:cTn id="47" dur="26">
                                          <p:stCondLst>
                                            <p:cond delay="1642"/>
                                          </p:stCondLst>
                                        </p:cTn>
                                        <p:tgtEl>
                                          <p:spTgt spid="18"/>
                                        </p:tgtEl>
                                      </p:cBhvr>
                                      <p:to x="100000" y="90000"/>
                                    </p:animScale>
                                    <p:animScale>
                                      <p:cBhvr>
                                        <p:cTn id="48" dur="166" decel="50000">
                                          <p:stCondLst>
                                            <p:cond delay="1668"/>
                                          </p:stCondLst>
                                        </p:cTn>
                                        <p:tgtEl>
                                          <p:spTgt spid="18"/>
                                        </p:tgtEl>
                                      </p:cBhvr>
                                      <p:to x="100000" y="100000"/>
                                    </p:animScale>
                                    <p:animScale>
                                      <p:cBhvr>
                                        <p:cTn id="49" dur="26">
                                          <p:stCondLst>
                                            <p:cond delay="1808"/>
                                          </p:stCondLst>
                                        </p:cTn>
                                        <p:tgtEl>
                                          <p:spTgt spid="18"/>
                                        </p:tgtEl>
                                      </p:cBhvr>
                                      <p:to x="100000" y="95000"/>
                                    </p:animScale>
                                    <p:animScale>
                                      <p:cBhvr>
                                        <p:cTn id="50" dur="166" decel="50000">
                                          <p:stCondLst>
                                            <p:cond delay="1834"/>
                                          </p:stCondLst>
                                        </p:cTn>
                                        <p:tgtEl>
                                          <p:spTgt spid="18"/>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9E7A8BA8-E111-4A00-8E04-ED180ACC71AD}"/>
              </a:ext>
            </a:extLst>
          </p:cNvPr>
          <p:cNvSpPr>
            <a:spLocks noGrp="1" noChangeArrowheads="1"/>
          </p:cNvSpPr>
          <p:nvPr>
            <p:ph type="title"/>
          </p:nvPr>
        </p:nvSpPr>
        <p:spPr>
          <a:xfrm>
            <a:off x="838200" y="365125"/>
            <a:ext cx="10515600" cy="576169"/>
          </a:xfrm>
        </p:spPr>
        <p:txBody>
          <a:bodyPr>
            <a:normAutofit/>
          </a:bodyPr>
          <a:lstStyle/>
          <a:p>
            <a:pPr eaLnBrk="1" hangingPunct="1">
              <a:defRPr/>
            </a:pPr>
            <a:r>
              <a:rPr lang="en-US" sz="3200" b="1" dirty="0">
                <a:solidFill>
                  <a:srgbClr val="0070C0"/>
                </a:solidFill>
              </a:rPr>
              <a:t>Confidence Interval for Particular Coefficient, </a:t>
            </a:r>
            <a:r>
              <a:rPr lang="el-GR" sz="3200" b="1" i="1" dirty="0">
                <a:solidFill>
                  <a:srgbClr val="0070C0"/>
                </a:solidFill>
                <a:latin typeface="Times New Roman" panose="02020603050405020304" pitchFamily="18" charset="0"/>
                <a:cs typeface="Times New Roman" panose="02020603050405020304" pitchFamily="18" charset="0"/>
              </a:rPr>
              <a:t>β</a:t>
            </a:r>
            <a:r>
              <a:rPr lang="en-US" sz="3200" b="1" i="1" baseline="-10000" dirty="0" err="1">
                <a:solidFill>
                  <a:srgbClr val="0070C0"/>
                </a:solidFill>
                <a:latin typeface="Times New Roman" panose="02020603050405020304" pitchFamily="18" charset="0"/>
                <a:cs typeface="Times New Roman" panose="02020603050405020304" pitchFamily="18" charset="0"/>
              </a:rPr>
              <a:t>i</a:t>
            </a:r>
            <a:endParaRPr lang="el-GR" sz="3200" b="1" i="1" baseline="-10000" dirty="0">
              <a:solidFill>
                <a:srgbClr val="0070C0"/>
              </a:solidFill>
              <a:latin typeface="Times New Roman" panose="02020603050405020304" pitchFamily="18" charset="0"/>
              <a:cs typeface="Times New Roman" panose="02020603050405020304" pitchFamily="18" charset="0"/>
            </a:endParaRPr>
          </a:p>
        </p:txBody>
      </p:sp>
      <p:sp>
        <p:nvSpPr>
          <p:cNvPr id="303107" name="Rectangle 3">
            <a:extLst>
              <a:ext uri="{FF2B5EF4-FFF2-40B4-BE49-F238E27FC236}">
                <a16:creationId xmlns:a16="http://schemas.microsoft.com/office/drawing/2014/main" id="{CF8DA5CC-0FF8-4175-BB62-9BAF13A7B9DA}"/>
              </a:ext>
            </a:extLst>
          </p:cNvPr>
          <p:cNvSpPr>
            <a:spLocks noGrp="1" noChangeArrowheads="1"/>
          </p:cNvSpPr>
          <p:nvPr>
            <p:ph type="body" idx="1"/>
          </p:nvPr>
        </p:nvSpPr>
        <p:spPr>
          <a:xfrm>
            <a:off x="434787" y="1033678"/>
            <a:ext cx="11604813" cy="5653993"/>
          </a:xfrm>
        </p:spPr>
        <p:txBody>
          <a:bodyPr>
            <a:normAutofit/>
          </a:bodyPr>
          <a:lstStyle/>
          <a:p>
            <a:pPr eaLnBrk="1" hangingPunct="1">
              <a:defRPr/>
            </a:pPr>
            <a:r>
              <a:rPr lang="en-US" sz="2400" dirty="0"/>
              <a:t>100(1-alpha)% confidence interval for coefficient </a:t>
            </a:r>
            <a:r>
              <a:rPr lang="el-GR" sz="2400" i="1" dirty="0">
                <a:latin typeface="Times New Roman" panose="02020603050405020304" pitchFamily="18" charset="0"/>
                <a:cs typeface="Times New Roman" panose="02020603050405020304" pitchFamily="18" charset="0"/>
              </a:rPr>
              <a:t>β</a:t>
            </a:r>
            <a:r>
              <a:rPr lang="en-US" sz="2400" i="1" baseline="-25000" dirty="0" err="1">
                <a:latin typeface="Times New Roman" panose="02020603050405020304" pitchFamily="18" charset="0"/>
                <a:cs typeface="Times New Roman" panose="02020603050405020304" pitchFamily="18" charset="0"/>
              </a:rPr>
              <a:t>i</a:t>
            </a:r>
            <a:r>
              <a:rPr lang="en-US" sz="2400" dirty="0"/>
              <a:t>, where </a:t>
            </a:r>
            <a:r>
              <a:rPr lang="en-US" sz="2400" i="1" dirty="0"/>
              <a:t>t</a:t>
            </a:r>
            <a:r>
              <a:rPr lang="en-US" sz="2400" baseline="-10000" dirty="0"/>
              <a:t>n-m-1</a:t>
            </a:r>
            <a:r>
              <a:rPr lang="en-US" sz="2400" dirty="0"/>
              <a:t> based on n-m-1 degrees of freedom:</a:t>
            </a:r>
          </a:p>
          <a:p>
            <a:pPr eaLnBrk="1" hangingPunct="1">
              <a:defRPr/>
            </a:pPr>
            <a:r>
              <a:rPr lang="en-US" sz="2400" dirty="0"/>
              <a:t>We are 100(1-alpha)% confident true slope </a:t>
            </a:r>
            <a:r>
              <a:rPr lang="el-GR" sz="2400" i="1" dirty="0">
                <a:latin typeface="Times New Roman" panose="02020603050405020304" pitchFamily="18" charset="0"/>
                <a:cs typeface="Times New Roman" panose="02020603050405020304" pitchFamily="18" charset="0"/>
              </a:rPr>
              <a:t>β</a:t>
            </a:r>
            <a:r>
              <a:rPr lang="en-US" sz="2400" i="1" baseline="-25000" dirty="0" err="1">
                <a:latin typeface="Times New Roman" panose="02020603050405020304" pitchFamily="18" charset="0"/>
                <a:cs typeface="Times New Roman" panose="02020603050405020304" pitchFamily="18" charset="0"/>
              </a:rPr>
              <a:t>i</a:t>
            </a:r>
            <a:r>
              <a:rPr lang="en-US" sz="2400" dirty="0"/>
              <a:t> lies within interval</a:t>
            </a:r>
          </a:p>
          <a:p>
            <a:pPr eaLnBrk="1" hangingPunct="1">
              <a:defRPr/>
            </a:pPr>
            <a:r>
              <a:rPr lang="en-US" sz="2400" dirty="0">
                <a:solidFill>
                  <a:srgbClr val="FF0000"/>
                </a:solidFill>
              </a:rPr>
              <a:t>Example: </a:t>
            </a:r>
            <a:r>
              <a:rPr lang="en-US" sz="2400" dirty="0"/>
              <a:t>Construct 95% confidence interval for </a:t>
            </a:r>
            <a:r>
              <a:rPr lang="el-GR" sz="2400" i="1" dirty="0">
                <a:latin typeface="Times New Roman" panose="02020603050405020304" pitchFamily="18" charset="0"/>
                <a:cs typeface="Times New Roman" panose="02020603050405020304" pitchFamily="18" charset="0"/>
              </a:rPr>
              <a:t>β</a:t>
            </a:r>
            <a:r>
              <a:rPr lang="en-US" sz="2400" i="1" baseline="-25000" dirty="0">
                <a:latin typeface="Times New Roman" panose="02020603050405020304" pitchFamily="18" charset="0"/>
                <a:cs typeface="Times New Roman" panose="02020603050405020304" pitchFamily="18" charset="0"/>
              </a:rPr>
              <a:t>1</a:t>
            </a:r>
            <a:r>
              <a:rPr lang="en-US" sz="2400" dirty="0"/>
              <a:t>, for </a:t>
            </a:r>
            <a:r>
              <a:rPr lang="en-US" sz="2400" i="1" dirty="0"/>
              <a:t>sugars</a:t>
            </a:r>
          </a:p>
          <a:p>
            <a:pPr eaLnBrk="1" hangingPunct="1">
              <a:defRPr/>
            </a:pPr>
            <a:r>
              <a:rPr lang="en-US" sz="2400" i="1" dirty="0"/>
              <a:t>b</a:t>
            </a:r>
            <a:r>
              <a:rPr lang="en-US" sz="2400" baseline="-10000" dirty="0"/>
              <a:t>1</a:t>
            </a:r>
            <a:r>
              <a:rPr lang="en-US" sz="2400" dirty="0"/>
              <a:t> = –2.2313, and s</a:t>
            </a:r>
            <a:r>
              <a:rPr lang="en-US" sz="2400" baseline="-10000" dirty="0"/>
              <a:t>b</a:t>
            </a:r>
            <a:r>
              <a:rPr lang="en-US" sz="2400" baseline="-30000" dirty="0"/>
              <a:t>1</a:t>
            </a:r>
            <a:r>
              <a:rPr lang="en-US" sz="2400" dirty="0"/>
              <a:t>= 0.1693</a:t>
            </a:r>
          </a:p>
          <a:p>
            <a:pPr eaLnBrk="1" hangingPunct="1">
              <a:defRPr/>
            </a:pPr>
            <a:endParaRPr lang="en-US" sz="2400" i="1" dirty="0"/>
          </a:p>
          <a:p>
            <a:pPr eaLnBrk="1" hangingPunct="1">
              <a:defRPr/>
            </a:pPr>
            <a:endParaRPr lang="en-US" sz="2400" i="1" dirty="0"/>
          </a:p>
          <a:p>
            <a:pPr eaLnBrk="1" hangingPunct="1">
              <a:defRPr/>
            </a:pPr>
            <a:r>
              <a:rPr lang="en-US" sz="2400" i="1" dirty="0"/>
              <a:t>t</a:t>
            </a:r>
            <a:r>
              <a:rPr lang="en-US" sz="2400" dirty="0"/>
              <a:t>*=1.9944</a:t>
            </a:r>
          </a:p>
          <a:p>
            <a:pPr marL="0" indent="0" eaLnBrk="1" hangingPunct="1">
              <a:buNone/>
              <a:defRPr/>
            </a:pPr>
            <a:endParaRPr lang="en-US" sz="2400" dirty="0"/>
          </a:p>
          <a:p>
            <a:pPr eaLnBrk="1" hangingPunct="1">
              <a:defRPr/>
            </a:pPr>
            <a:r>
              <a:rPr lang="en-US" sz="2400" dirty="0"/>
              <a:t>Therefore, confidence interval equals –2.2313 ± (1.9944) (0.1693) = (–2.569, –1.894)</a:t>
            </a:r>
            <a:endParaRPr lang="el-GR" sz="2400" dirty="0"/>
          </a:p>
        </p:txBody>
      </p:sp>
      <p:sp>
        <p:nvSpPr>
          <p:cNvPr id="29702" name="Rectangle 4">
            <a:extLst>
              <a:ext uri="{FF2B5EF4-FFF2-40B4-BE49-F238E27FC236}">
                <a16:creationId xmlns:a16="http://schemas.microsoft.com/office/drawing/2014/main" id="{7C671634-92CE-49A7-B76C-31A4EFB1F883}"/>
              </a:ext>
            </a:extLst>
          </p:cNvPr>
          <p:cNvSpPr>
            <a:spLocks noChangeArrowheads="1"/>
          </p:cNvSpPr>
          <p:nvPr/>
        </p:nvSpPr>
        <p:spPr bwMode="auto">
          <a:xfrm>
            <a:off x="1524001" y="141919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29703" name="Rectangle 5">
            <a:extLst>
              <a:ext uri="{FF2B5EF4-FFF2-40B4-BE49-F238E27FC236}">
                <a16:creationId xmlns:a16="http://schemas.microsoft.com/office/drawing/2014/main" id="{30871101-6287-4257-B930-6A90C76B986E}"/>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29704" name="Rectangle 6">
            <a:extLst>
              <a:ext uri="{FF2B5EF4-FFF2-40B4-BE49-F238E27FC236}">
                <a16:creationId xmlns:a16="http://schemas.microsoft.com/office/drawing/2014/main" id="{1063B8F4-8B00-4EDC-8B93-B2AAFAD892F9}"/>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29705" name="Rectangle 7">
            <a:extLst>
              <a:ext uri="{FF2B5EF4-FFF2-40B4-BE49-F238E27FC236}">
                <a16:creationId xmlns:a16="http://schemas.microsoft.com/office/drawing/2014/main" id="{69233330-88CC-4D71-BC14-B969D3512E27}"/>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29706" name="Rectangle 8">
            <a:extLst>
              <a:ext uri="{FF2B5EF4-FFF2-40B4-BE49-F238E27FC236}">
                <a16:creationId xmlns:a16="http://schemas.microsoft.com/office/drawing/2014/main" id="{C1CCDDC0-8927-45FE-9C3D-B372A12C79DD}"/>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29707" name="Rectangle 9">
            <a:extLst>
              <a:ext uri="{FF2B5EF4-FFF2-40B4-BE49-F238E27FC236}">
                <a16:creationId xmlns:a16="http://schemas.microsoft.com/office/drawing/2014/main" id="{C29B21B9-F840-42D2-8A5C-758B34816DEC}"/>
              </a:ext>
            </a:extLst>
          </p:cNvPr>
          <p:cNvSpPr>
            <a:spLocks noChangeArrowheads="1"/>
          </p:cNvSpPr>
          <p:nvPr/>
        </p:nvSpPr>
        <p:spPr bwMode="auto">
          <a:xfrm>
            <a:off x="1524001" y="30336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29708" name="Rectangle 10">
            <a:extLst>
              <a:ext uri="{FF2B5EF4-FFF2-40B4-BE49-F238E27FC236}">
                <a16:creationId xmlns:a16="http://schemas.microsoft.com/office/drawing/2014/main" id="{1EB6A58A-D015-4ABA-9A4B-777B36D44840}"/>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29709" name="Rectangle 11">
            <a:extLst>
              <a:ext uri="{FF2B5EF4-FFF2-40B4-BE49-F238E27FC236}">
                <a16:creationId xmlns:a16="http://schemas.microsoft.com/office/drawing/2014/main" id="{4F225F42-2604-4A43-ADD5-099A31FB1BA1}"/>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29710" name="Rectangle 12">
            <a:extLst>
              <a:ext uri="{FF2B5EF4-FFF2-40B4-BE49-F238E27FC236}">
                <a16:creationId xmlns:a16="http://schemas.microsoft.com/office/drawing/2014/main" id="{750C4262-EEE3-4841-957C-B23AAA68B428}"/>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29711" name="Rectangle 13">
            <a:extLst>
              <a:ext uri="{FF2B5EF4-FFF2-40B4-BE49-F238E27FC236}">
                <a16:creationId xmlns:a16="http://schemas.microsoft.com/office/drawing/2014/main" id="{47F9B351-D12A-40E5-B479-CF8DC3EAA479}"/>
              </a:ext>
            </a:extLst>
          </p:cNvPr>
          <p:cNvSpPr>
            <a:spLocks noChangeArrowheads="1"/>
          </p:cNvSpPr>
          <p:nvPr/>
        </p:nvSpPr>
        <p:spPr bwMode="auto">
          <a:xfrm>
            <a:off x="1524001" y="31098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29712" name="Rectangle 14">
            <a:extLst>
              <a:ext uri="{FF2B5EF4-FFF2-40B4-BE49-F238E27FC236}">
                <a16:creationId xmlns:a16="http://schemas.microsoft.com/office/drawing/2014/main" id="{EC2284F6-392D-4F5C-BFD0-3AF95DC8F394}"/>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29713" name="Rectangle 15">
            <a:extLst>
              <a:ext uri="{FF2B5EF4-FFF2-40B4-BE49-F238E27FC236}">
                <a16:creationId xmlns:a16="http://schemas.microsoft.com/office/drawing/2014/main" id="{EF0E902A-6618-4E39-8B4F-995338DF507D}"/>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29714" name="Rectangle 16">
            <a:extLst>
              <a:ext uri="{FF2B5EF4-FFF2-40B4-BE49-F238E27FC236}">
                <a16:creationId xmlns:a16="http://schemas.microsoft.com/office/drawing/2014/main" id="{12106524-F956-4B95-B8CA-2B8CEA235CB9}"/>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29715" name="Rectangle 18">
            <a:extLst>
              <a:ext uri="{FF2B5EF4-FFF2-40B4-BE49-F238E27FC236}">
                <a16:creationId xmlns:a16="http://schemas.microsoft.com/office/drawing/2014/main" id="{7F86E4E1-3ECC-4EB0-A75B-34029E8B3183}"/>
              </a:ext>
            </a:extLst>
          </p:cNvPr>
          <p:cNvSpPr>
            <a:spLocks noChangeArrowheads="1"/>
          </p:cNvSpPr>
          <p:nvPr/>
        </p:nvSpPr>
        <p:spPr bwMode="auto">
          <a:xfrm>
            <a:off x="1524001" y="31098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graphicFrame>
        <p:nvGraphicFramePr>
          <p:cNvPr id="29716" name="Object 17">
            <a:extLst>
              <a:ext uri="{FF2B5EF4-FFF2-40B4-BE49-F238E27FC236}">
                <a16:creationId xmlns:a16="http://schemas.microsoft.com/office/drawing/2014/main" id="{2AF85906-0315-4904-8326-49329EB29C19}"/>
              </a:ext>
            </a:extLst>
          </p:cNvPr>
          <p:cNvGraphicFramePr>
            <a:graphicFrameLocks noChangeAspect="1"/>
          </p:cNvGraphicFramePr>
          <p:nvPr>
            <p:extLst>
              <p:ext uri="{D42A27DB-BD31-4B8C-83A1-F6EECF244321}">
                <p14:modId xmlns:p14="http://schemas.microsoft.com/office/powerpoint/2010/main" val="2110038960"/>
              </p:ext>
            </p:extLst>
          </p:nvPr>
        </p:nvGraphicFramePr>
        <p:xfrm>
          <a:off x="2422839" y="1385392"/>
          <a:ext cx="1828800" cy="423863"/>
        </p:xfrm>
        <a:graphic>
          <a:graphicData uri="http://schemas.openxmlformats.org/presentationml/2006/ole">
            <mc:AlternateContent xmlns:mc="http://schemas.openxmlformats.org/markup-compatibility/2006">
              <mc:Choice xmlns:v="urn:schemas-microsoft-com:vml" Requires="v">
                <p:oleObj spid="_x0000_s3073" name="Equation" r:id="rId3" imgW="1028254" imgH="241195" progId="Equation.3">
                  <p:embed/>
                </p:oleObj>
              </mc:Choice>
              <mc:Fallback>
                <p:oleObj name="Equation" r:id="rId3" imgW="1028254" imgH="241195" progId="Equation.3">
                  <p:embed/>
                  <p:pic>
                    <p:nvPicPr>
                      <p:cNvPr id="29716" name="Object 17">
                        <a:extLst>
                          <a:ext uri="{FF2B5EF4-FFF2-40B4-BE49-F238E27FC236}">
                            <a16:creationId xmlns:a16="http://schemas.microsoft.com/office/drawing/2014/main" id="{2AF85906-0315-4904-8326-49329EB29C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2839" y="1385392"/>
                        <a:ext cx="1828800" cy="4238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Picture 2">
            <a:extLst>
              <a:ext uri="{FF2B5EF4-FFF2-40B4-BE49-F238E27FC236}">
                <a16:creationId xmlns:a16="http://schemas.microsoft.com/office/drawing/2014/main" id="{5AE1730C-9680-4BE2-AC7C-469F6DEAF9C9}"/>
              </a:ext>
            </a:extLst>
          </p:cNvPr>
          <p:cNvPicPr>
            <a:picLocks noChangeAspect="1"/>
          </p:cNvPicPr>
          <p:nvPr/>
        </p:nvPicPr>
        <p:blipFill>
          <a:blip r:embed="rId5"/>
          <a:stretch>
            <a:fillRect/>
          </a:stretch>
        </p:blipFill>
        <p:spPr>
          <a:xfrm>
            <a:off x="4504547" y="2645428"/>
            <a:ext cx="3559825" cy="1608059"/>
          </a:xfrm>
          <a:prstGeom prst="rect">
            <a:avLst/>
          </a:prstGeom>
        </p:spPr>
      </p:pic>
      <p:pic>
        <p:nvPicPr>
          <p:cNvPr id="5" name="Picture 4">
            <a:extLst>
              <a:ext uri="{FF2B5EF4-FFF2-40B4-BE49-F238E27FC236}">
                <a16:creationId xmlns:a16="http://schemas.microsoft.com/office/drawing/2014/main" id="{AEB1BBC0-D187-4DE8-A222-3E0355190AD8}"/>
              </a:ext>
            </a:extLst>
          </p:cNvPr>
          <p:cNvPicPr>
            <a:picLocks noChangeAspect="1"/>
          </p:cNvPicPr>
          <p:nvPr/>
        </p:nvPicPr>
        <p:blipFill>
          <a:blip r:embed="rId6"/>
          <a:stretch>
            <a:fillRect/>
          </a:stretch>
        </p:blipFill>
        <p:spPr>
          <a:xfrm>
            <a:off x="2013987" y="3846110"/>
            <a:ext cx="1668813" cy="670378"/>
          </a:xfrm>
          <a:prstGeom prst="rect">
            <a:avLst/>
          </a:prstGeom>
        </p:spPr>
      </p:pic>
      <p:pic>
        <p:nvPicPr>
          <p:cNvPr id="7" name="Picture 6">
            <a:extLst>
              <a:ext uri="{FF2B5EF4-FFF2-40B4-BE49-F238E27FC236}">
                <a16:creationId xmlns:a16="http://schemas.microsoft.com/office/drawing/2014/main" id="{72318C2D-81CA-4432-95F4-BA89DF4D9351}"/>
              </a:ext>
            </a:extLst>
          </p:cNvPr>
          <p:cNvPicPr>
            <a:picLocks noChangeAspect="1"/>
          </p:cNvPicPr>
          <p:nvPr/>
        </p:nvPicPr>
        <p:blipFill>
          <a:blip r:embed="rId7"/>
          <a:stretch>
            <a:fillRect/>
          </a:stretch>
        </p:blipFill>
        <p:spPr>
          <a:xfrm>
            <a:off x="8152005" y="2645428"/>
            <a:ext cx="3887596" cy="2401364"/>
          </a:xfrm>
          <a:prstGeom prst="rect">
            <a:avLst/>
          </a:prstGeom>
        </p:spPr>
      </p:pic>
      <p:cxnSp>
        <p:nvCxnSpPr>
          <p:cNvPr id="13" name="Straight Arrow Connector 12">
            <a:extLst>
              <a:ext uri="{FF2B5EF4-FFF2-40B4-BE49-F238E27FC236}">
                <a16:creationId xmlns:a16="http://schemas.microsoft.com/office/drawing/2014/main" id="{DEBEC6E3-088B-4003-8A7C-439E3F274759}"/>
              </a:ext>
            </a:extLst>
          </p:cNvPr>
          <p:cNvCxnSpPr/>
          <p:nvPr/>
        </p:nvCxnSpPr>
        <p:spPr>
          <a:xfrm>
            <a:off x="3626324" y="4446494"/>
            <a:ext cx="4621205"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310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310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3107">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3107">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303107">
                                            <p:txEl>
                                              <p:pRg st="8" end="8"/>
                                            </p:txEl>
                                          </p:spTgt>
                                        </p:tgtEl>
                                        <p:attrNameLst>
                                          <p:attrName>style.visibility</p:attrName>
                                        </p:attrNameLst>
                                      </p:cBhvr>
                                      <p:to>
                                        <p:strVal val="visible"/>
                                      </p:to>
                                    </p:set>
                                    <p:animEffect transition="in" filter="circle(in)">
                                      <p:cBhvr>
                                        <p:cTn id="49" dur="2000"/>
                                        <p:tgtEl>
                                          <p:spTgt spid="3031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a:extLst>
              <a:ext uri="{FF2B5EF4-FFF2-40B4-BE49-F238E27FC236}">
                <a16:creationId xmlns:a16="http://schemas.microsoft.com/office/drawing/2014/main" id="{4C8C8357-A17A-43B4-ADCD-4F05DD1DEE1B}"/>
              </a:ext>
            </a:extLst>
          </p:cNvPr>
          <p:cNvSpPr>
            <a:spLocks noGrp="1" noChangeArrowheads="1"/>
          </p:cNvSpPr>
          <p:nvPr>
            <p:ph type="title"/>
          </p:nvPr>
        </p:nvSpPr>
        <p:spPr/>
        <p:txBody>
          <a:bodyPr/>
          <a:lstStyle/>
          <a:p>
            <a:pPr eaLnBrk="1" hangingPunct="1">
              <a:defRPr/>
            </a:pPr>
            <a:r>
              <a:rPr lang="en-US" sz="3200" b="1" dirty="0">
                <a:solidFill>
                  <a:srgbClr val="0070C0"/>
                </a:solidFill>
              </a:rPr>
              <a:t>Confidence Interval for Particular Coefficient, </a:t>
            </a:r>
            <a:r>
              <a:rPr lang="el-GR" sz="3200" b="1" i="1" dirty="0">
                <a:solidFill>
                  <a:srgbClr val="0070C0"/>
                </a:solidFill>
                <a:latin typeface="Times New Roman" panose="02020603050405020304" pitchFamily="18" charset="0"/>
                <a:cs typeface="Times New Roman" panose="02020603050405020304" pitchFamily="18" charset="0"/>
              </a:rPr>
              <a:t>β</a:t>
            </a:r>
            <a:r>
              <a:rPr lang="en-US" sz="3200" b="1" i="1" baseline="-10000" dirty="0" err="1">
                <a:solidFill>
                  <a:srgbClr val="0070C0"/>
                </a:solidFill>
                <a:latin typeface="Times New Roman" panose="02020603050405020304" pitchFamily="18" charset="0"/>
                <a:cs typeface="Times New Roman" panose="02020603050405020304" pitchFamily="18" charset="0"/>
              </a:rPr>
              <a:t>i</a:t>
            </a:r>
            <a:r>
              <a:rPr lang="en-US" sz="3200" b="1" i="1" dirty="0">
                <a:solidFill>
                  <a:srgbClr val="0070C0"/>
                </a:solidFill>
              </a:rPr>
              <a:t> </a:t>
            </a:r>
            <a:r>
              <a:rPr lang="en-US" sz="3200" i="1" dirty="0">
                <a:solidFill>
                  <a:srgbClr val="0070C0"/>
                </a:solidFill>
              </a:rPr>
              <a:t>(cont’d)</a:t>
            </a:r>
            <a:endParaRPr lang="el-GR" sz="3200" i="1" dirty="0">
              <a:solidFill>
                <a:srgbClr val="0070C0"/>
              </a:solidFill>
            </a:endParaRPr>
          </a:p>
        </p:txBody>
      </p:sp>
      <p:sp>
        <p:nvSpPr>
          <p:cNvPr id="304131" name="Rectangle 3">
            <a:extLst>
              <a:ext uri="{FF2B5EF4-FFF2-40B4-BE49-F238E27FC236}">
                <a16:creationId xmlns:a16="http://schemas.microsoft.com/office/drawing/2014/main" id="{B2736237-C673-4B61-B60C-196EB5597664}"/>
              </a:ext>
            </a:extLst>
          </p:cNvPr>
          <p:cNvSpPr>
            <a:spLocks noGrp="1" noChangeArrowheads="1"/>
          </p:cNvSpPr>
          <p:nvPr>
            <p:ph type="body" idx="1"/>
          </p:nvPr>
        </p:nvSpPr>
        <p:spPr/>
        <p:txBody>
          <a:bodyPr/>
          <a:lstStyle/>
          <a:p>
            <a:pPr eaLnBrk="1" hangingPunct="1">
              <a:defRPr/>
            </a:pPr>
            <a:r>
              <a:rPr lang="en-US" sz="2400" dirty="0"/>
              <a:t>We are 95% confident </a:t>
            </a:r>
            <a:r>
              <a:rPr lang="el-GR" sz="2400" i="1" dirty="0">
                <a:latin typeface="Times New Roman" panose="02020603050405020304" pitchFamily="18" charset="0"/>
                <a:cs typeface="Times New Roman" panose="02020603050405020304" pitchFamily="18" charset="0"/>
              </a:rPr>
              <a:t>β</a:t>
            </a:r>
            <a:r>
              <a:rPr lang="en-US" sz="2400" i="1" baseline="-25000" dirty="0">
                <a:latin typeface="Times New Roman" panose="02020603050405020304" pitchFamily="18" charset="0"/>
                <a:cs typeface="Times New Roman" panose="02020603050405020304" pitchFamily="18" charset="0"/>
              </a:rPr>
              <a:t>1</a:t>
            </a:r>
            <a:r>
              <a:rPr lang="en-US" sz="2400" dirty="0"/>
              <a:t> lies between -2.57 and -1.89</a:t>
            </a:r>
          </a:p>
          <a:p>
            <a:pPr eaLnBrk="1" hangingPunct="1">
              <a:defRPr/>
            </a:pPr>
            <a:r>
              <a:rPr lang="en-US" sz="2400" dirty="0"/>
              <a:t>For every gram of additional sugar, nutritional rating will decrease between 1.89 and 2.57 rating points, when </a:t>
            </a:r>
            <a:r>
              <a:rPr lang="en-US" sz="2400" i="1" u="sng" dirty="0">
                <a:solidFill>
                  <a:srgbClr val="FF0000"/>
                </a:solidFill>
              </a:rPr>
              <a:t>fiber</a:t>
            </a:r>
            <a:r>
              <a:rPr lang="en-US" sz="2400" u="sng" dirty="0">
                <a:solidFill>
                  <a:srgbClr val="FF0000"/>
                </a:solidFill>
              </a:rPr>
              <a:t> held constant</a:t>
            </a:r>
          </a:p>
          <a:p>
            <a:pPr eaLnBrk="1" hangingPunct="1">
              <a:defRPr/>
            </a:pPr>
            <a:r>
              <a:rPr lang="en-US" sz="2400" dirty="0"/>
              <a:t>Suppose researcher claims rating falls two points, for every additional gram sugar, when fiber held constant</a:t>
            </a:r>
          </a:p>
          <a:p>
            <a:pPr eaLnBrk="1" hangingPunct="1">
              <a:defRPr/>
            </a:pPr>
            <a:r>
              <a:rPr lang="en-US" sz="2400" dirty="0"/>
              <a:t>Because 2.0 lies within 95% confidence interval, we would not reject this assertion, with 95 percent confidence</a:t>
            </a:r>
            <a:endParaRPr lang="el-GR" sz="2400" dirty="0"/>
          </a:p>
        </p:txBody>
      </p:sp>
      <p:sp>
        <p:nvSpPr>
          <p:cNvPr id="30726" name="Rectangle 4">
            <a:extLst>
              <a:ext uri="{FF2B5EF4-FFF2-40B4-BE49-F238E27FC236}">
                <a16:creationId xmlns:a16="http://schemas.microsoft.com/office/drawing/2014/main" id="{4204A5B3-F813-47AF-B4AF-9959CCDC7D75}"/>
              </a:ext>
            </a:extLst>
          </p:cNvPr>
          <p:cNvSpPr>
            <a:spLocks noChangeArrowheads="1"/>
          </p:cNvSpPr>
          <p:nvPr/>
        </p:nvSpPr>
        <p:spPr bwMode="auto">
          <a:xfrm>
            <a:off x="1524001" y="141919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0727" name="Rectangle 5">
            <a:extLst>
              <a:ext uri="{FF2B5EF4-FFF2-40B4-BE49-F238E27FC236}">
                <a16:creationId xmlns:a16="http://schemas.microsoft.com/office/drawing/2014/main" id="{FB5C1691-1626-48B4-9A4B-8AADB424486A}"/>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0728" name="Rectangle 6">
            <a:extLst>
              <a:ext uri="{FF2B5EF4-FFF2-40B4-BE49-F238E27FC236}">
                <a16:creationId xmlns:a16="http://schemas.microsoft.com/office/drawing/2014/main" id="{FD07828C-922A-4F62-AA78-DFCE60EB6F19}"/>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0729" name="Rectangle 7">
            <a:extLst>
              <a:ext uri="{FF2B5EF4-FFF2-40B4-BE49-F238E27FC236}">
                <a16:creationId xmlns:a16="http://schemas.microsoft.com/office/drawing/2014/main" id="{11AF14D8-24CC-44D0-BA4B-B291D0957D2D}"/>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0730" name="Rectangle 8">
            <a:extLst>
              <a:ext uri="{FF2B5EF4-FFF2-40B4-BE49-F238E27FC236}">
                <a16:creationId xmlns:a16="http://schemas.microsoft.com/office/drawing/2014/main" id="{EA9722A4-B415-4A3A-BBD6-0D9D64A145E3}"/>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0731" name="Rectangle 9">
            <a:extLst>
              <a:ext uri="{FF2B5EF4-FFF2-40B4-BE49-F238E27FC236}">
                <a16:creationId xmlns:a16="http://schemas.microsoft.com/office/drawing/2014/main" id="{A424806C-870B-4EFF-AB4D-80E21695C0B1}"/>
              </a:ext>
            </a:extLst>
          </p:cNvPr>
          <p:cNvSpPr>
            <a:spLocks noChangeArrowheads="1"/>
          </p:cNvSpPr>
          <p:nvPr/>
        </p:nvSpPr>
        <p:spPr bwMode="auto">
          <a:xfrm>
            <a:off x="1524001" y="30336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0732" name="Rectangle 10">
            <a:extLst>
              <a:ext uri="{FF2B5EF4-FFF2-40B4-BE49-F238E27FC236}">
                <a16:creationId xmlns:a16="http://schemas.microsoft.com/office/drawing/2014/main" id="{A59580B6-06BC-4E3D-96AC-B832D7D7D625}"/>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0733" name="Rectangle 11">
            <a:extLst>
              <a:ext uri="{FF2B5EF4-FFF2-40B4-BE49-F238E27FC236}">
                <a16:creationId xmlns:a16="http://schemas.microsoft.com/office/drawing/2014/main" id="{E2750D81-6732-4A83-A4E3-0801DF544B7D}"/>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0734" name="Rectangle 12">
            <a:extLst>
              <a:ext uri="{FF2B5EF4-FFF2-40B4-BE49-F238E27FC236}">
                <a16:creationId xmlns:a16="http://schemas.microsoft.com/office/drawing/2014/main" id="{B8BF9067-F836-45A8-B3B3-52385B790334}"/>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0735" name="Rectangle 13">
            <a:extLst>
              <a:ext uri="{FF2B5EF4-FFF2-40B4-BE49-F238E27FC236}">
                <a16:creationId xmlns:a16="http://schemas.microsoft.com/office/drawing/2014/main" id="{067BE46B-65C1-4A7A-8B77-37BEE997E65D}"/>
              </a:ext>
            </a:extLst>
          </p:cNvPr>
          <p:cNvSpPr>
            <a:spLocks noChangeArrowheads="1"/>
          </p:cNvSpPr>
          <p:nvPr/>
        </p:nvSpPr>
        <p:spPr bwMode="auto">
          <a:xfrm>
            <a:off x="1524001" y="31098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0736" name="Rectangle 14">
            <a:extLst>
              <a:ext uri="{FF2B5EF4-FFF2-40B4-BE49-F238E27FC236}">
                <a16:creationId xmlns:a16="http://schemas.microsoft.com/office/drawing/2014/main" id="{339D4FBF-8EC4-4A1C-9898-3C582B8C346B}"/>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0737" name="Rectangle 15">
            <a:extLst>
              <a:ext uri="{FF2B5EF4-FFF2-40B4-BE49-F238E27FC236}">
                <a16:creationId xmlns:a16="http://schemas.microsoft.com/office/drawing/2014/main" id="{68CDCC25-1B9C-42E3-A4A1-58A0CE2352CE}"/>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0738" name="Rectangle 16">
            <a:extLst>
              <a:ext uri="{FF2B5EF4-FFF2-40B4-BE49-F238E27FC236}">
                <a16:creationId xmlns:a16="http://schemas.microsoft.com/office/drawing/2014/main" id="{398D3196-61A6-4258-8677-301920FBD784}"/>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0739" name="Rectangle 17">
            <a:extLst>
              <a:ext uri="{FF2B5EF4-FFF2-40B4-BE49-F238E27FC236}">
                <a16:creationId xmlns:a16="http://schemas.microsoft.com/office/drawing/2014/main" id="{BE5684B6-1005-4A91-9B03-98794F71143B}"/>
              </a:ext>
            </a:extLst>
          </p:cNvPr>
          <p:cNvSpPr>
            <a:spLocks noChangeArrowheads="1"/>
          </p:cNvSpPr>
          <p:nvPr/>
        </p:nvSpPr>
        <p:spPr bwMode="auto">
          <a:xfrm>
            <a:off x="1524001" y="31098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4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4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4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CFB0-9B83-4EC2-90E9-D76206BD2BD8}"/>
              </a:ext>
            </a:extLst>
          </p:cNvPr>
          <p:cNvSpPr>
            <a:spLocks noGrp="1"/>
          </p:cNvSpPr>
          <p:nvPr>
            <p:ph type="title"/>
          </p:nvPr>
        </p:nvSpPr>
        <p:spPr>
          <a:xfrm>
            <a:off x="838200" y="365126"/>
            <a:ext cx="10515600" cy="507330"/>
          </a:xfrm>
        </p:spPr>
        <p:txBody>
          <a:bodyPr>
            <a:normAutofit fontScale="90000"/>
          </a:bodyPr>
          <a:lstStyle/>
          <a:p>
            <a:r>
              <a:rPr lang="en-US" sz="3200" b="1" dirty="0">
                <a:solidFill>
                  <a:srgbClr val="0070C0"/>
                </a:solidFill>
              </a:rPr>
              <a:t>Example: nutritional rating on sugars and fiber</a:t>
            </a:r>
          </a:p>
        </p:txBody>
      </p:sp>
      <p:sp>
        <p:nvSpPr>
          <p:cNvPr id="3" name="Content Placeholder 2">
            <a:extLst>
              <a:ext uri="{FF2B5EF4-FFF2-40B4-BE49-F238E27FC236}">
                <a16:creationId xmlns:a16="http://schemas.microsoft.com/office/drawing/2014/main" id="{35CDC114-906A-4A20-9CB2-14D123C5614A}"/>
              </a:ext>
            </a:extLst>
          </p:cNvPr>
          <p:cNvSpPr>
            <a:spLocks noGrp="1"/>
          </p:cNvSpPr>
          <p:nvPr>
            <p:ph idx="1"/>
          </p:nvPr>
        </p:nvSpPr>
        <p:spPr>
          <a:xfrm>
            <a:off x="838200" y="872456"/>
            <a:ext cx="10515600" cy="5863904"/>
          </a:xfrm>
        </p:spPr>
        <p:txBody>
          <a:bodyPr/>
          <a:lstStyle/>
          <a:p>
            <a:r>
              <a:rPr lang="en-US" dirty="0"/>
              <a:t>Scatterplot in 3 dimensions. Find best-fitting plane to data. </a:t>
            </a:r>
          </a:p>
          <a:p>
            <a:endParaRPr lang="en-US" dirty="0"/>
          </a:p>
          <a:p>
            <a:endParaRPr lang="en-US" dirty="0"/>
          </a:p>
          <a:p>
            <a:endParaRPr lang="en-US" dirty="0"/>
          </a:p>
          <a:p>
            <a:endParaRPr lang="en-US" dirty="0"/>
          </a:p>
          <a:p>
            <a:endParaRPr lang="en-US" dirty="0"/>
          </a:p>
          <a:p>
            <a:pPr marL="0" indent="0">
              <a:buNone/>
            </a:pPr>
            <a:endParaRPr lang="en-US" dirty="0"/>
          </a:p>
          <a:p>
            <a:r>
              <a:rPr lang="en-US" dirty="0"/>
              <a:t>High fiber level associated with high rating</a:t>
            </a:r>
          </a:p>
          <a:p>
            <a:r>
              <a:rPr lang="en-US" dirty="0"/>
              <a:t>High sugar level associated with low rating</a:t>
            </a:r>
          </a:p>
          <a:p>
            <a:r>
              <a:rPr lang="en-US" dirty="0"/>
              <a:t>Fitted Model: </a:t>
            </a:r>
          </a:p>
        </p:txBody>
      </p:sp>
      <p:grpSp>
        <p:nvGrpSpPr>
          <p:cNvPr id="4" name="Group 13">
            <a:extLst>
              <a:ext uri="{FF2B5EF4-FFF2-40B4-BE49-F238E27FC236}">
                <a16:creationId xmlns:a16="http://schemas.microsoft.com/office/drawing/2014/main" id="{C216DC0A-CE3F-427E-874D-FC75CF006783}"/>
              </a:ext>
            </a:extLst>
          </p:cNvPr>
          <p:cNvGrpSpPr>
            <a:grpSpLocks/>
          </p:cNvGrpSpPr>
          <p:nvPr/>
        </p:nvGrpSpPr>
        <p:grpSpPr bwMode="auto">
          <a:xfrm>
            <a:off x="1186111" y="1300745"/>
            <a:ext cx="4753295" cy="3086697"/>
            <a:chOff x="3090" y="912"/>
            <a:chExt cx="2430" cy="1493"/>
          </a:xfrm>
        </p:grpSpPr>
        <p:pic>
          <p:nvPicPr>
            <p:cNvPr id="5" name="Picture 7" descr="3D%20Scatterplot%20of%20Rating%20vs%20Fiber%20vs%20Sugars">
              <a:extLst>
                <a:ext uri="{FF2B5EF4-FFF2-40B4-BE49-F238E27FC236}">
                  <a16:creationId xmlns:a16="http://schemas.microsoft.com/office/drawing/2014/main" id="{20C7590C-A909-4637-9BBB-2969F90B5E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 y="912"/>
              <a:ext cx="2430" cy="1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8">
              <a:extLst>
                <a:ext uri="{FF2B5EF4-FFF2-40B4-BE49-F238E27FC236}">
                  <a16:creationId xmlns:a16="http://schemas.microsoft.com/office/drawing/2014/main" id="{77374B60-D991-489A-971F-DA2FFFD1D1B4}"/>
                </a:ext>
              </a:extLst>
            </p:cNvPr>
            <p:cNvSpPr>
              <a:spLocks noChangeArrowheads="1"/>
            </p:cNvSpPr>
            <p:nvPr/>
          </p:nvSpPr>
          <p:spPr bwMode="auto">
            <a:xfrm rot="1335830">
              <a:off x="3696" y="1440"/>
              <a:ext cx="1200" cy="528"/>
            </a:xfrm>
            <a:prstGeom prst="parallelogram">
              <a:avLst>
                <a:gd name="adj" fmla="val 36395"/>
              </a:avLst>
            </a:prstGeom>
            <a:solidFill>
              <a:srgbClr val="000000">
                <a:alpha val="7059"/>
              </a:srgbClr>
            </a:solidFill>
            <a:ln w="28575">
              <a:solidFill>
                <a:schemeClr val="accent1"/>
              </a:solidFill>
              <a:miter lim="800000"/>
              <a:headEnd/>
              <a:tailEnd/>
            </a:ln>
          </p:spPr>
          <p:txBody>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grpSp>
      <p:pic>
        <p:nvPicPr>
          <p:cNvPr id="8" name="Picture 7">
            <a:extLst>
              <a:ext uri="{FF2B5EF4-FFF2-40B4-BE49-F238E27FC236}">
                <a16:creationId xmlns:a16="http://schemas.microsoft.com/office/drawing/2014/main" id="{ED963FE0-7CC3-4BFA-A472-121959A76C28}"/>
              </a:ext>
            </a:extLst>
          </p:cNvPr>
          <p:cNvPicPr>
            <a:picLocks noChangeAspect="1"/>
          </p:cNvPicPr>
          <p:nvPr/>
        </p:nvPicPr>
        <p:blipFill>
          <a:blip r:embed="rId3"/>
          <a:stretch>
            <a:fillRect/>
          </a:stretch>
        </p:blipFill>
        <p:spPr>
          <a:xfrm>
            <a:off x="3262111" y="5335922"/>
            <a:ext cx="3566291" cy="1308159"/>
          </a:xfrm>
          <a:prstGeom prst="rect">
            <a:avLst/>
          </a:prstGeom>
        </p:spPr>
      </p:pic>
    </p:spTree>
    <p:extLst>
      <p:ext uri="{BB962C8B-B14F-4D97-AF65-F5344CB8AC3E}">
        <p14:creationId xmlns:p14="http://schemas.microsoft.com/office/powerpoint/2010/main" val="298135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4742945C-B4D6-403B-8DEF-88943F034DA0}"/>
              </a:ext>
            </a:extLst>
          </p:cNvPr>
          <p:cNvSpPr>
            <a:spLocks noGrp="1" noChangeArrowheads="1"/>
          </p:cNvSpPr>
          <p:nvPr>
            <p:ph type="title"/>
          </p:nvPr>
        </p:nvSpPr>
        <p:spPr/>
        <p:txBody>
          <a:bodyPr>
            <a:normAutofit/>
          </a:bodyPr>
          <a:lstStyle/>
          <a:p>
            <a:pPr eaLnBrk="1" hangingPunct="1">
              <a:defRPr/>
            </a:pPr>
            <a:r>
              <a:rPr lang="en-US" sz="3200" b="1" dirty="0">
                <a:solidFill>
                  <a:srgbClr val="0070C0"/>
                </a:solidFill>
              </a:rPr>
              <a:t>Confidence Interval for Mean Value of </a:t>
            </a:r>
            <a:r>
              <a:rPr lang="en-US" sz="3200" b="1" i="1" dirty="0">
                <a:solidFill>
                  <a:srgbClr val="0070C0"/>
                </a:solidFill>
              </a:rPr>
              <a:t>y</a:t>
            </a:r>
            <a:r>
              <a:rPr lang="en-US" sz="3200" b="1" dirty="0">
                <a:solidFill>
                  <a:srgbClr val="0070C0"/>
                </a:solidFill>
              </a:rPr>
              <a:t>, Given </a:t>
            </a:r>
            <a:r>
              <a:rPr lang="en-US" sz="3200" b="1" i="1" dirty="0">
                <a:solidFill>
                  <a:srgbClr val="0070C0"/>
                </a:solidFill>
              </a:rPr>
              <a:t>x</a:t>
            </a:r>
            <a:r>
              <a:rPr lang="en-US" sz="3200" b="1" baseline="-10000" dirty="0">
                <a:solidFill>
                  <a:srgbClr val="0070C0"/>
                </a:solidFill>
              </a:rPr>
              <a:t>1</a:t>
            </a:r>
            <a:r>
              <a:rPr lang="en-US" sz="3200" b="1" dirty="0">
                <a:solidFill>
                  <a:srgbClr val="0070C0"/>
                </a:solidFill>
              </a:rPr>
              <a:t>, </a:t>
            </a:r>
            <a:r>
              <a:rPr lang="en-US" sz="3200" b="1" i="1" dirty="0">
                <a:solidFill>
                  <a:srgbClr val="0070C0"/>
                </a:solidFill>
              </a:rPr>
              <a:t>x</a:t>
            </a:r>
            <a:r>
              <a:rPr lang="en-US" sz="3200" b="1" baseline="-10000" dirty="0">
                <a:solidFill>
                  <a:srgbClr val="0070C0"/>
                </a:solidFill>
              </a:rPr>
              <a:t>2</a:t>
            </a:r>
            <a:r>
              <a:rPr lang="en-US" sz="3200" b="1" dirty="0">
                <a:solidFill>
                  <a:srgbClr val="0070C0"/>
                </a:solidFill>
              </a:rPr>
              <a:t>, …, </a:t>
            </a:r>
            <a:r>
              <a:rPr lang="en-US" sz="3200" b="1" i="1" dirty="0" err="1">
                <a:solidFill>
                  <a:srgbClr val="0070C0"/>
                </a:solidFill>
              </a:rPr>
              <a:t>x</a:t>
            </a:r>
            <a:r>
              <a:rPr lang="en-US" sz="3200" b="1" baseline="-10000" dirty="0" err="1">
                <a:solidFill>
                  <a:srgbClr val="0070C0"/>
                </a:solidFill>
              </a:rPr>
              <a:t>m</a:t>
            </a:r>
            <a:r>
              <a:rPr lang="en-US" sz="3200" b="1" dirty="0">
                <a:solidFill>
                  <a:srgbClr val="0070C0"/>
                </a:solidFill>
              </a:rPr>
              <a:t> </a:t>
            </a:r>
            <a:endParaRPr lang="el-GR" sz="3200" b="1" dirty="0">
              <a:solidFill>
                <a:srgbClr val="0070C0"/>
              </a:solidFill>
            </a:endParaRPr>
          </a:p>
        </p:txBody>
      </p:sp>
      <p:sp>
        <p:nvSpPr>
          <p:cNvPr id="305155" name="Rectangle 3">
            <a:extLst>
              <a:ext uri="{FF2B5EF4-FFF2-40B4-BE49-F238E27FC236}">
                <a16:creationId xmlns:a16="http://schemas.microsoft.com/office/drawing/2014/main" id="{F0E84A89-9883-4F18-8820-0416167B4BF5}"/>
              </a:ext>
            </a:extLst>
          </p:cNvPr>
          <p:cNvSpPr>
            <a:spLocks noGrp="1" noChangeArrowheads="1"/>
          </p:cNvSpPr>
          <p:nvPr>
            <p:ph type="body" idx="1"/>
          </p:nvPr>
        </p:nvSpPr>
        <p:spPr/>
        <p:txBody>
          <a:bodyPr>
            <a:normAutofit/>
          </a:bodyPr>
          <a:lstStyle/>
          <a:p>
            <a:pPr eaLnBrk="1" hangingPunct="1">
              <a:defRPr/>
            </a:pPr>
            <a:r>
              <a:rPr lang="en-US" sz="2400" i="1" dirty="0"/>
              <a:t>sugars </a:t>
            </a:r>
            <a:r>
              <a:rPr lang="en-US" sz="2400" dirty="0"/>
              <a:t>= 4, </a:t>
            </a:r>
            <a:r>
              <a:rPr lang="en-US" sz="2400" i="1" dirty="0"/>
              <a:t>fiber</a:t>
            </a:r>
            <a:r>
              <a:rPr lang="en-US" sz="2400" dirty="0"/>
              <a:t> = 12: point estimates for mean value of rating and rating are analogous to simple linear regression case. Just plug into formula for plane. </a:t>
            </a:r>
          </a:p>
          <a:p>
            <a:pPr eaLnBrk="1" hangingPunct="1">
              <a:defRPr/>
            </a:pPr>
            <a:r>
              <a:rPr lang="en-US" sz="2400" dirty="0"/>
              <a:t>Confidence interval and prediction interval is multivariate extension but requires matrix multiplication. But the predict command in R works the same way as it did in simple linear regression. </a:t>
            </a:r>
          </a:p>
          <a:p>
            <a:pPr eaLnBrk="1" hangingPunct="1">
              <a:defRPr/>
            </a:pPr>
            <a:endParaRPr lang="en-US" sz="2000" dirty="0"/>
          </a:p>
        </p:txBody>
      </p:sp>
      <p:sp>
        <p:nvSpPr>
          <p:cNvPr id="31750" name="Rectangle 4">
            <a:extLst>
              <a:ext uri="{FF2B5EF4-FFF2-40B4-BE49-F238E27FC236}">
                <a16:creationId xmlns:a16="http://schemas.microsoft.com/office/drawing/2014/main" id="{E4BAA3CA-02DB-4C50-8260-625AE4FE30A9}"/>
              </a:ext>
            </a:extLst>
          </p:cNvPr>
          <p:cNvSpPr>
            <a:spLocks noChangeArrowheads="1"/>
          </p:cNvSpPr>
          <p:nvPr/>
        </p:nvSpPr>
        <p:spPr bwMode="auto">
          <a:xfrm>
            <a:off x="1524001" y="141919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1751" name="Rectangle 5">
            <a:extLst>
              <a:ext uri="{FF2B5EF4-FFF2-40B4-BE49-F238E27FC236}">
                <a16:creationId xmlns:a16="http://schemas.microsoft.com/office/drawing/2014/main" id="{9C7521CC-8D23-4251-A2FB-2CE637E51C0A}"/>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1752" name="Rectangle 6">
            <a:extLst>
              <a:ext uri="{FF2B5EF4-FFF2-40B4-BE49-F238E27FC236}">
                <a16:creationId xmlns:a16="http://schemas.microsoft.com/office/drawing/2014/main" id="{1377D431-2760-4CD4-9EED-F4D166DEAAF7}"/>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1753" name="Rectangle 7">
            <a:extLst>
              <a:ext uri="{FF2B5EF4-FFF2-40B4-BE49-F238E27FC236}">
                <a16:creationId xmlns:a16="http://schemas.microsoft.com/office/drawing/2014/main" id="{637E88C8-9194-454D-AA7A-94110374271A}"/>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1754" name="Rectangle 8">
            <a:extLst>
              <a:ext uri="{FF2B5EF4-FFF2-40B4-BE49-F238E27FC236}">
                <a16:creationId xmlns:a16="http://schemas.microsoft.com/office/drawing/2014/main" id="{40A5AFDC-94E6-4E0F-B1A0-9BB771556C77}"/>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1755" name="Rectangle 9">
            <a:extLst>
              <a:ext uri="{FF2B5EF4-FFF2-40B4-BE49-F238E27FC236}">
                <a16:creationId xmlns:a16="http://schemas.microsoft.com/office/drawing/2014/main" id="{15343533-4FAE-4C31-9D95-ACFDAB884534}"/>
              </a:ext>
            </a:extLst>
          </p:cNvPr>
          <p:cNvSpPr>
            <a:spLocks noChangeArrowheads="1"/>
          </p:cNvSpPr>
          <p:nvPr/>
        </p:nvSpPr>
        <p:spPr bwMode="auto">
          <a:xfrm>
            <a:off x="1524001" y="30336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1756" name="Rectangle 10">
            <a:extLst>
              <a:ext uri="{FF2B5EF4-FFF2-40B4-BE49-F238E27FC236}">
                <a16:creationId xmlns:a16="http://schemas.microsoft.com/office/drawing/2014/main" id="{CA433366-97F6-4570-805F-9F87A51175B3}"/>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1757" name="Rectangle 11">
            <a:extLst>
              <a:ext uri="{FF2B5EF4-FFF2-40B4-BE49-F238E27FC236}">
                <a16:creationId xmlns:a16="http://schemas.microsoft.com/office/drawing/2014/main" id="{D8B4A8AB-C783-40B4-AB7E-419AE8FF847B}"/>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1758" name="Rectangle 12">
            <a:extLst>
              <a:ext uri="{FF2B5EF4-FFF2-40B4-BE49-F238E27FC236}">
                <a16:creationId xmlns:a16="http://schemas.microsoft.com/office/drawing/2014/main" id="{B05E8433-A655-4689-977E-DF15CB734E01}"/>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1759" name="Rectangle 13">
            <a:extLst>
              <a:ext uri="{FF2B5EF4-FFF2-40B4-BE49-F238E27FC236}">
                <a16:creationId xmlns:a16="http://schemas.microsoft.com/office/drawing/2014/main" id="{F6166951-D7F4-4AA3-A39F-B2DF6B53482F}"/>
              </a:ext>
            </a:extLst>
          </p:cNvPr>
          <p:cNvSpPr>
            <a:spLocks noChangeArrowheads="1"/>
          </p:cNvSpPr>
          <p:nvPr/>
        </p:nvSpPr>
        <p:spPr bwMode="auto">
          <a:xfrm>
            <a:off x="1524001" y="31098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1760" name="Rectangle 14">
            <a:extLst>
              <a:ext uri="{FF2B5EF4-FFF2-40B4-BE49-F238E27FC236}">
                <a16:creationId xmlns:a16="http://schemas.microsoft.com/office/drawing/2014/main" id="{8DFCCC7D-F0DA-4D5B-A0CD-02271900C9EC}"/>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1761" name="Rectangle 15">
            <a:extLst>
              <a:ext uri="{FF2B5EF4-FFF2-40B4-BE49-F238E27FC236}">
                <a16:creationId xmlns:a16="http://schemas.microsoft.com/office/drawing/2014/main" id="{11E59726-FDF7-4336-89D3-BE5020799A41}"/>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1762" name="Rectangle 16">
            <a:extLst>
              <a:ext uri="{FF2B5EF4-FFF2-40B4-BE49-F238E27FC236}">
                <a16:creationId xmlns:a16="http://schemas.microsoft.com/office/drawing/2014/main" id="{C73B9F72-26B9-43CC-BD5D-9C951CA3B454}"/>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sp>
        <p:nvSpPr>
          <p:cNvPr id="31763" name="Rectangle 17">
            <a:extLst>
              <a:ext uri="{FF2B5EF4-FFF2-40B4-BE49-F238E27FC236}">
                <a16:creationId xmlns:a16="http://schemas.microsoft.com/office/drawing/2014/main" id="{6FD41BAD-90D5-4F0B-A2F0-285BD53EED53}"/>
              </a:ext>
            </a:extLst>
          </p:cNvPr>
          <p:cNvSpPr>
            <a:spLocks noChangeArrowheads="1"/>
          </p:cNvSpPr>
          <p:nvPr/>
        </p:nvSpPr>
        <p:spPr bwMode="auto">
          <a:xfrm>
            <a:off x="1524001" y="31098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pic>
        <p:nvPicPr>
          <p:cNvPr id="6" name="Picture 5">
            <a:extLst>
              <a:ext uri="{FF2B5EF4-FFF2-40B4-BE49-F238E27FC236}">
                <a16:creationId xmlns:a16="http://schemas.microsoft.com/office/drawing/2014/main" id="{B4B351C7-2968-4DED-AE9F-D1E9D5EF85B0}"/>
              </a:ext>
            </a:extLst>
          </p:cNvPr>
          <p:cNvPicPr>
            <a:picLocks noChangeAspect="1"/>
          </p:cNvPicPr>
          <p:nvPr/>
        </p:nvPicPr>
        <p:blipFill>
          <a:blip r:embed="rId2"/>
          <a:stretch>
            <a:fillRect/>
          </a:stretch>
        </p:blipFill>
        <p:spPr>
          <a:xfrm>
            <a:off x="838199" y="3751168"/>
            <a:ext cx="9750925" cy="302614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1D9E-F598-417F-9D12-A1703AE79953}"/>
              </a:ext>
            </a:extLst>
          </p:cNvPr>
          <p:cNvSpPr>
            <a:spLocks noGrp="1"/>
          </p:cNvSpPr>
          <p:nvPr>
            <p:ph type="title"/>
          </p:nvPr>
        </p:nvSpPr>
        <p:spPr>
          <a:xfrm>
            <a:off x="838200" y="365126"/>
            <a:ext cx="10515600" cy="641553"/>
          </a:xfrm>
        </p:spPr>
        <p:txBody>
          <a:bodyPr>
            <a:normAutofit/>
          </a:bodyPr>
          <a:lstStyle/>
          <a:p>
            <a:r>
              <a:rPr lang="en-US" sz="3200" b="1" dirty="0">
                <a:solidFill>
                  <a:srgbClr val="0070C0"/>
                </a:solidFill>
              </a:rPr>
              <a:t>Using </a:t>
            </a:r>
            <a:r>
              <a:rPr lang="en-US" sz="3200" b="1" dirty="0" err="1">
                <a:solidFill>
                  <a:srgbClr val="0070C0"/>
                </a:solidFill>
              </a:rPr>
              <a:t>lm</a:t>
            </a:r>
            <a:r>
              <a:rPr lang="en-US" sz="3200" b="1" dirty="0">
                <a:solidFill>
                  <a:srgbClr val="0070C0"/>
                </a:solidFill>
              </a:rPr>
              <a:t> to find best fitting plane – min SSE</a:t>
            </a:r>
          </a:p>
        </p:txBody>
      </p:sp>
      <p:pic>
        <p:nvPicPr>
          <p:cNvPr id="5" name="Content Placeholder 4">
            <a:extLst>
              <a:ext uri="{FF2B5EF4-FFF2-40B4-BE49-F238E27FC236}">
                <a16:creationId xmlns:a16="http://schemas.microsoft.com/office/drawing/2014/main" id="{49960B9D-C188-4290-92D5-C07898160CBA}"/>
              </a:ext>
            </a:extLst>
          </p:cNvPr>
          <p:cNvPicPr>
            <a:picLocks noGrp="1" noChangeAspect="1"/>
          </p:cNvPicPr>
          <p:nvPr>
            <p:ph idx="1"/>
          </p:nvPr>
        </p:nvPicPr>
        <p:blipFill>
          <a:blip r:embed="rId2"/>
          <a:stretch>
            <a:fillRect/>
          </a:stretch>
        </p:blipFill>
        <p:spPr>
          <a:xfrm>
            <a:off x="838200" y="1086206"/>
            <a:ext cx="8567840" cy="2604949"/>
          </a:xfrm>
        </p:spPr>
      </p:pic>
      <p:pic>
        <p:nvPicPr>
          <p:cNvPr id="4" name="Content Placeholder 3">
            <a:extLst>
              <a:ext uri="{FF2B5EF4-FFF2-40B4-BE49-F238E27FC236}">
                <a16:creationId xmlns:a16="http://schemas.microsoft.com/office/drawing/2014/main" id="{5693B7AA-B6B2-4EE7-8DD6-A5B8784E724D}"/>
              </a:ext>
            </a:extLst>
          </p:cNvPr>
          <p:cNvPicPr>
            <a:picLocks noChangeAspect="1"/>
          </p:cNvPicPr>
          <p:nvPr/>
        </p:nvPicPr>
        <p:blipFill>
          <a:blip r:embed="rId3"/>
          <a:stretch>
            <a:fillRect/>
          </a:stretch>
        </p:blipFill>
        <p:spPr>
          <a:xfrm>
            <a:off x="838200" y="3770682"/>
            <a:ext cx="8553700" cy="2471498"/>
          </a:xfrm>
          <a:prstGeom prst="rect">
            <a:avLst/>
          </a:prstGeom>
        </p:spPr>
      </p:pic>
    </p:spTree>
    <p:extLst>
      <p:ext uri="{BB962C8B-B14F-4D97-AF65-F5344CB8AC3E}">
        <p14:creationId xmlns:p14="http://schemas.microsoft.com/office/powerpoint/2010/main" val="301236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C572-673C-4026-825A-D25D9F2599C4}"/>
              </a:ext>
            </a:extLst>
          </p:cNvPr>
          <p:cNvSpPr>
            <a:spLocks noGrp="1"/>
          </p:cNvSpPr>
          <p:nvPr>
            <p:ph type="title"/>
          </p:nvPr>
        </p:nvSpPr>
        <p:spPr>
          <a:xfrm>
            <a:off x="896923" y="398681"/>
            <a:ext cx="10515600" cy="800945"/>
          </a:xfrm>
        </p:spPr>
        <p:txBody>
          <a:bodyPr>
            <a:noAutofit/>
          </a:bodyPr>
          <a:lstStyle/>
          <a:p>
            <a:r>
              <a:rPr lang="en-US" sz="3200" b="1" dirty="0" err="1">
                <a:solidFill>
                  <a:srgbClr val="0070C0"/>
                </a:solidFill>
              </a:rPr>
              <a:t>install.package</a:t>
            </a:r>
            <a:r>
              <a:rPr lang="en-US" sz="3200" b="1" dirty="0">
                <a:solidFill>
                  <a:srgbClr val="0070C0"/>
                </a:solidFill>
              </a:rPr>
              <a:t>(“</a:t>
            </a:r>
            <a:r>
              <a:rPr lang="en-US" sz="3200" b="1" dirty="0" err="1">
                <a:solidFill>
                  <a:srgbClr val="0070C0"/>
                </a:solidFill>
              </a:rPr>
              <a:t>plotly</a:t>
            </a:r>
            <a:r>
              <a:rPr lang="en-US" sz="3200" b="1" dirty="0">
                <a:solidFill>
                  <a:srgbClr val="0070C0"/>
                </a:solidFill>
              </a:rPr>
              <a:t>”)</a:t>
            </a:r>
            <a:br>
              <a:rPr lang="en-US" sz="3200" b="1" dirty="0">
                <a:solidFill>
                  <a:srgbClr val="0070C0"/>
                </a:solidFill>
              </a:rPr>
            </a:br>
            <a:r>
              <a:rPr lang="en-US" sz="3200" b="1" dirty="0">
                <a:solidFill>
                  <a:srgbClr val="0070C0"/>
                </a:solidFill>
              </a:rPr>
              <a:t>library(</a:t>
            </a:r>
            <a:r>
              <a:rPr lang="en-US" sz="3200" b="1" dirty="0" err="1">
                <a:solidFill>
                  <a:srgbClr val="0070C0"/>
                </a:solidFill>
              </a:rPr>
              <a:t>plotly</a:t>
            </a:r>
            <a:r>
              <a:rPr lang="en-US" sz="3200" b="1" dirty="0">
                <a:solidFill>
                  <a:srgbClr val="0070C0"/>
                </a:solidFill>
              </a:rPr>
              <a:t>)</a:t>
            </a:r>
          </a:p>
        </p:txBody>
      </p:sp>
      <p:sp>
        <p:nvSpPr>
          <p:cNvPr id="3" name="Content Placeholder 2">
            <a:extLst>
              <a:ext uri="{FF2B5EF4-FFF2-40B4-BE49-F238E27FC236}">
                <a16:creationId xmlns:a16="http://schemas.microsoft.com/office/drawing/2014/main" id="{DB3AC233-2395-4C9D-B762-B3F53C9071B6}"/>
              </a:ext>
            </a:extLst>
          </p:cNvPr>
          <p:cNvSpPr>
            <a:spLocks noGrp="1"/>
          </p:cNvSpPr>
          <p:nvPr>
            <p:ph idx="1"/>
          </p:nvPr>
        </p:nvSpPr>
        <p:spPr>
          <a:xfrm>
            <a:off x="838200" y="1263868"/>
            <a:ext cx="10515600" cy="5195451"/>
          </a:xfrm>
        </p:spPr>
        <p:txBody>
          <a:bodyPr>
            <a:normAutofit/>
          </a:bodyPr>
          <a:lstStyle/>
          <a:p>
            <a:pPr marL="0" indent="0">
              <a:spcBef>
                <a:spcPts val="0"/>
              </a:spcBef>
              <a:buNone/>
            </a:pPr>
            <a:r>
              <a:rPr lang="en-US" sz="2400" dirty="0" err="1"/>
              <a:t>plot_ly</a:t>
            </a:r>
            <a:r>
              <a:rPr lang="en-US" sz="2400" dirty="0"/>
              <a:t>(data = cereal, z = ~ rating, y = ~sugars, x = ~fiber,  </a:t>
            </a:r>
          </a:p>
          <a:p>
            <a:pPr marL="0" indent="0">
              <a:spcBef>
                <a:spcPts val="0"/>
              </a:spcBef>
              <a:buNone/>
            </a:pPr>
            <a:r>
              <a:rPr lang="en-US" sz="2400" dirty="0"/>
              <a:t>        opacity = 0.5) %&gt;%</a:t>
            </a:r>
          </a:p>
          <a:p>
            <a:pPr marL="0" indent="0">
              <a:spcBef>
                <a:spcPts val="0"/>
              </a:spcBef>
              <a:buNone/>
            </a:pPr>
            <a:r>
              <a:rPr lang="en-US" sz="2400" dirty="0"/>
              <a:t>     </a:t>
            </a:r>
            <a:r>
              <a:rPr lang="en-US" sz="2400" dirty="0" err="1"/>
              <a:t>add_markers</a:t>
            </a:r>
            <a:r>
              <a:rPr lang="en-US" sz="2400" dirty="0"/>
              <a:t>()</a:t>
            </a:r>
          </a:p>
        </p:txBody>
      </p:sp>
      <p:pic>
        <p:nvPicPr>
          <p:cNvPr id="9" name="Picture 8">
            <a:extLst>
              <a:ext uri="{FF2B5EF4-FFF2-40B4-BE49-F238E27FC236}">
                <a16:creationId xmlns:a16="http://schemas.microsoft.com/office/drawing/2014/main" id="{595E78D5-B010-4DF9-A8E1-B4ED9EF7B15C}"/>
              </a:ext>
            </a:extLst>
          </p:cNvPr>
          <p:cNvPicPr>
            <a:picLocks noChangeAspect="1"/>
          </p:cNvPicPr>
          <p:nvPr/>
        </p:nvPicPr>
        <p:blipFill>
          <a:blip r:embed="rId2"/>
          <a:stretch>
            <a:fillRect/>
          </a:stretch>
        </p:blipFill>
        <p:spPr>
          <a:xfrm>
            <a:off x="650618" y="2268621"/>
            <a:ext cx="4695238" cy="3952381"/>
          </a:xfrm>
          <a:prstGeom prst="rect">
            <a:avLst/>
          </a:prstGeom>
        </p:spPr>
      </p:pic>
      <p:pic>
        <p:nvPicPr>
          <p:cNvPr id="11" name="Picture 10">
            <a:extLst>
              <a:ext uri="{FF2B5EF4-FFF2-40B4-BE49-F238E27FC236}">
                <a16:creationId xmlns:a16="http://schemas.microsoft.com/office/drawing/2014/main" id="{E03DB9F0-E34E-4622-B2C0-D5F1E0DC0829}"/>
              </a:ext>
            </a:extLst>
          </p:cNvPr>
          <p:cNvPicPr>
            <a:picLocks noChangeAspect="1"/>
          </p:cNvPicPr>
          <p:nvPr/>
        </p:nvPicPr>
        <p:blipFill>
          <a:blip r:embed="rId3"/>
          <a:stretch>
            <a:fillRect/>
          </a:stretch>
        </p:blipFill>
        <p:spPr>
          <a:xfrm>
            <a:off x="6186627" y="2267524"/>
            <a:ext cx="4628571" cy="4590476"/>
          </a:xfrm>
          <a:prstGeom prst="rect">
            <a:avLst/>
          </a:prstGeom>
        </p:spPr>
      </p:pic>
    </p:spTree>
    <p:extLst>
      <p:ext uri="{BB962C8B-B14F-4D97-AF65-F5344CB8AC3E}">
        <p14:creationId xmlns:p14="http://schemas.microsoft.com/office/powerpoint/2010/main" val="411340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937F-75FD-483E-A956-6EA6CE706FE8}"/>
              </a:ext>
            </a:extLst>
          </p:cNvPr>
          <p:cNvSpPr>
            <a:spLocks noGrp="1"/>
          </p:cNvSpPr>
          <p:nvPr>
            <p:ph type="title"/>
          </p:nvPr>
        </p:nvSpPr>
        <p:spPr>
          <a:xfrm>
            <a:off x="838200" y="365126"/>
            <a:ext cx="10515600" cy="557664"/>
          </a:xfrm>
        </p:spPr>
        <p:txBody>
          <a:bodyPr>
            <a:normAutofit/>
          </a:bodyPr>
          <a:lstStyle/>
          <a:p>
            <a:r>
              <a:rPr lang="en-US" sz="3200" b="1" dirty="0">
                <a:solidFill>
                  <a:srgbClr val="0070C0"/>
                </a:solidFill>
              </a:rPr>
              <a:t>Fitting least-squares plane </a:t>
            </a:r>
          </a:p>
        </p:txBody>
      </p:sp>
      <p:sp>
        <p:nvSpPr>
          <p:cNvPr id="3" name="Content Placeholder 2">
            <a:extLst>
              <a:ext uri="{FF2B5EF4-FFF2-40B4-BE49-F238E27FC236}">
                <a16:creationId xmlns:a16="http://schemas.microsoft.com/office/drawing/2014/main" id="{D245331D-CF59-40B7-ADAD-23379683BC4B}"/>
              </a:ext>
            </a:extLst>
          </p:cNvPr>
          <p:cNvSpPr>
            <a:spLocks noGrp="1"/>
          </p:cNvSpPr>
          <p:nvPr>
            <p:ph idx="1"/>
          </p:nvPr>
        </p:nvSpPr>
        <p:spPr>
          <a:xfrm>
            <a:off x="838200" y="922790"/>
            <a:ext cx="10515600" cy="5254173"/>
          </a:xfrm>
        </p:spPr>
        <p:txBody>
          <a:bodyPr>
            <a:normAutofit/>
          </a:bodyPr>
          <a:lstStyle/>
          <a:p>
            <a:pPr marL="0" indent="0">
              <a:buNone/>
            </a:pPr>
            <a:r>
              <a:rPr lang="en-US" sz="2000" dirty="0"/>
              <a:t>(fit &lt;- </a:t>
            </a:r>
            <a:r>
              <a:rPr lang="en-US" sz="2000" dirty="0" err="1"/>
              <a:t>lm</a:t>
            </a:r>
            <a:r>
              <a:rPr lang="en-US" sz="2000" dirty="0"/>
              <a:t>(rating ~ sugars+ fiber, data = cereal3))</a:t>
            </a:r>
          </a:p>
          <a:p>
            <a:pPr marL="0" indent="0">
              <a:buNone/>
            </a:pPr>
            <a:r>
              <a:rPr lang="en-US" sz="2000" dirty="0" err="1"/>
              <a:t>plot_ly</a:t>
            </a:r>
            <a:r>
              <a:rPr lang="en-US" sz="2000" dirty="0"/>
              <a:t>(data = cereal3, z = ~rating, y = ~sugars, x = ~fiber, opacity = 0.5) %&gt;%</a:t>
            </a:r>
          </a:p>
          <a:p>
            <a:pPr marL="0" indent="0">
              <a:buNone/>
            </a:pPr>
            <a:r>
              <a:rPr lang="en-US" sz="2000" dirty="0"/>
              <a:t>  </a:t>
            </a:r>
            <a:r>
              <a:rPr lang="en-US" sz="2000" dirty="0" err="1"/>
              <a:t>add_markers</a:t>
            </a:r>
            <a:r>
              <a:rPr lang="en-US" sz="2000" dirty="0"/>
              <a:t>()</a:t>
            </a:r>
          </a:p>
          <a:p>
            <a:pPr marL="0" indent="0">
              <a:buNone/>
            </a:pPr>
            <a:r>
              <a:rPr lang="en-US" sz="2000" dirty="0"/>
              <a:t>x &lt;- seq(0,15,by = 0.01)</a:t>
            </a:r>
          </a:p>
          <a:p>
            <a:pPr marL="0" indent="0">
              <a:buNone/>
            </a:pPr>
            <a:r>
              <a:rPr lang="en-US" sz="2000" dirty="0"/>
              <a:t>y &lt;- seq(0,15,by = 0.01)</a:t>
            </a:r>
          </a:p>
          <a:p>
            <a:pPr marL="0" indent="0">
              <a:buNone/>
            </a:pPr>
            <a:r>
              <a:rPr lang="en-US" sz="2000" dirty="0"/>
              <a:t>plane &lt;- outer(</a:t>
            </a:r>
            <a:r>
              <a:rPr lang="en-US" sz="2000" dirty="0" err="1"/>
              <a:t>x,y,function</a:t>
            </a:r>
            <a:r>
              <a:rPr lang="en-US" sz="2000" dirty="0"/>
              <a:t>(</a:t>
            </a:r>
            <a:r>
              <a:rPr lang="en-US" sz="2000" dirty="0" err="1"/>
              <a:t>a,b</a:t>
            </a:r>
            <a:r>
              <a:rPr lang="en-US" sz="2000" dirty="0"/>
              <a:t>){</a:t>
            </a:r>
            <a:r>
              <a:rPr lang="en-US" sz="2000" dirty="0" err="1"/>
              <a:t>fit$coefficients</a:t>
            </a:r>
            <a:r>
              <a:rPr lang="en-US" sz="2000" dirty="0"/>
              <a:t>[1]+</a:t>
            </a:r>
            <a:r>
              <a:rPr lang="en-US" sz="2000" dirty="0" err="1"/>
              <a:t>fit$coefficients</a:t>
            </a:r>
            <a:r>
              <a:rPr lang="en-US" sz="2000" dirty="0"/>
              <a:t>[2]*</a:t>
            </a:r>
            <a:r>
              <a:rPr lang="en-US" sz="2000" dirty="0" err="1"/>
              <a:t>a+fit$coefficients</a:t>
            </a:r>
            <a:r>
              <a:rPr lang="en-US" sz="2000" dirty="0"/>
              <a:t>[3]*b})</a:t>
            </a:r>
          </a:p>
          <a:p>
            <a:pPr marL="0" indent="0">
              <a:buNone/>
            </a:pPr>
            <a:r>
              <a:rPr lang="en-US" sz="2000" dirty="0" err="1"/>
              <a:t>plot_ly</a:t>
            </a:r>
            <a:r>
              <a:rPr lang="en-US" sz="2000" dirty="0"/>
              <a:t>(data = cereal3, z = ~rating, x = ~fiber, y = ~sugars, opacity = 0.5) %&gt;%</a:t>
            </a:r>
          </a:p>
          <a:p>
            <a:pPr marL="0" indent="0">
              <a:buNone/>
            </a:pPr>
            <a:r>
              <a:rPr lang="en-US" sz="2000" dirty="0"/>
              <a:t>  </a:t>
            </a:r>
            <a:r>
              <a:rPr lang="en-US" sz="2000" dirty="0" err="1"/>
              <a:t>add_markers</a:t>
            </a:r>
            <a:r>
              <a:rPr lang="en-US" sz="2000" dirty="0"/>
              <a:t>() %&gt;%</a:t>
            </a:r>
          </a:p>
          <a:p>
            <a:pPr marL="0" indent="0">
              <a:buNone/>
            </a:pPr>
            <a:r>
              <a:rPr lang="en-US" sz="2000" dirty="0"/>
              <a:t>  </a:t>
            </a:r>
            <a:r>
              <a:rPr lang="en-US" sz="2000" dirty="0" err="1"/>
              <a:t>add_surface</a:t>
            </a:r>
            <a:r>
              <a:rPr lang="en-US" sz="2000" dirty="0"/>
              <a:t>(x = ~x, y = ~y, z = ~plane, </a:t>
            </a:r>
            <a:r>
              <a:rPr lang="en-US" sz="2000" dirty="0" err="1"/>
              <a:t>showscale</a:t>
            </a:r>
            <a:r>
              <a:rPr lang="en-US" sz="2000" dirty="0"/>
              <a:t> = FALSE)</a:t>
            </a:r>
          </a:p>
        </p:txBody>
      </p:sp>
    </p:spTree>
    <p:extLst>
      <p:ext uri="{BB962C8B-B14F-4D97-AF65-F5344CB8AC3E}">
        <p14:creationId xmlns:p14="http://schemas.microsoft.com/office/powerpoint/2010/main" val="136047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C21C3-123E-4804-BC8D-E6EE8883C727}"/>
              </a:ext>
            </a:extLst>
          </p:cNvPr>
          <p:cNvSpPr>
            <a:spLocks noGrp="1"/>
          </p:cNvSpPr>
          <p:nvPr>
            <p:ph type="title"/>
          </p:nvPr>
        </p:nvSpPr>
        <p:spPr>
          <a:xfrm>
            <a:off x="838200" y="365125"/>
            <a:ext cx="10515600" cy="482163"/>
          </a:xfrm>
        </p:spPr>
        <p:txBody>
          <a:bodyPr>
            <a:normAutofit fontScale="90000"/>
          </a:bodyPr>
          <a:lstStyle/>
          <a:p>
            <a:r>
              <a:rPr lang="en-US" sz="3200" b="1" dirty="0">
                <a:solidFill>
                  <a:srgbClr val="0070C0"/>
                </a:solidFill>
              </a:rPr>
              <a:t>Interactive: Sample Plots</a:t>
            </a:r>
          </a:p>
        </p:txBody>
      </p:sp>
      <p:pic>
        <p:nvPicPr>
          <p:cNvPr id="5" name="Content Placeholder 4">
            <a:extLst>
              <a:ext uri="{FF2B5EF4-FFF2-40B4-BE49-F238E27FC236}">
                <a16:creationId xmlns:a16="http://schemas.microsoft.com/office/drawing/2014/main" id="{C50B3FF7-1FE5-45A5-8EFC-2B8D551E977D}"/>
              </a:ext>
            </a:extLst>
          </p:cNvPr>
          <p:cNvPicPr>
            <a:picLocks noGrp="1" noChangeAspect="1"/>
          </p:cNvPicPr>
          <p:nvPr>
            <p:ph idx="1"/>
          </p:nvPr>
        </p:nvPicPr>
        <p:blipFill>
          <a:blip r:embed="rId2"/>
          <a:stretch>
            <a:fillRect/>
          </a:stretch>
        </p:blipFill>
        <p:spPr>
          <a:xfrm>
            <a:off x="1" y="1018697"/>
            <a:ext cx="4371242" cy="3452978"/>
          </a:xfrm>
        </p:spPr>
      </p:pic>
      <p:pic>
        <p:nvPicPr>
          <p:cNvPr id="7" name="Picture 6">
            <a:extLst>
              <a:ext uri="{FF2B5EF4-FFF2-40B4-BE49-F238E27FC236}">
                <a16:creationId xmlns:a16="http://schemas.microsoft.com/office/drawing/2014/main" id="{F39DE1AD-8DE1-46FC-8041-1D3FAA0A7AE1}"/>
              </a:ext>
            </a:extLst>
          </p:cNvPr>
          <p:cNvPicPr>
            <a:picLocks noChangeAspect="1"/>
          </p:cNvPicPr>
          <p:nvPr/>
        </p:nvPicPr>
        <p:blipFill>
          <a:blip r:embed="rId3"/>
          <a:stretch>
            <a:fillRect/>
          </a:stretch>
        </p:blipFill>
        <p:spPr>
          <a:xfrm>
            <a:off x="4824025" y="0"/>
            <a:ext cx="3867335" cy="3452978"/>
          </a:xfrm>
          <a:prstGeom prst="rect">
            <a:avLst/>
          </a:prstGeom>
        </p:spPr>
      </p:pic>
      <p:pic>
        <p:nvPicPr>
          <p:cNvPr id="11" name="Picture 10">
            <a:extLst>
              <a:ext uri="{FF2B5EF4-FFF2-40B4-BE49-F238E27FC236}">
                <a16:creationId xmlns:a16="http://schemas.microsoft.com/office/drawing/2014/main" id="{B5B3DC67-EF9A-4DCA-BA2C-45DD95245A12}"/>
              </a:ext>
            </a:extLst>
          </p:cNvPr>
          <p:cNvPicPr>
            <a:picLocks noChangeAspect="1"/>
          </p:cNvPicPr>
          <p:nvPr/>
        </p:nvPicPr>
        <p:blipFill>
          <a:blip r:embed="rId4"/>
          <a:stretch>
            <a:fillRect/>
          </a:stretch>
        </p:blipFill>
        <p:spPr>
          <a:xfrm>
            <a:off x="7892107" y="3245170"/>
            <a:ext cx="3867334" cy="3618302"/>
          </a:xfrm>
          <a:prstGeom prst="rect">
            <a:avLst/>
          </a:prstGeom>
        </p:spPr>
      </p:pic>
      <p:pic>
        <p:nvPicPr>
          <p:cNvPr id="13" name="Picture 12">
            <a:extLst>
              <a:ext uri="{FF2B5EF4-FFF2-40B4-BE49-F238E27FC236}">
                <a16:creationId xmlns:a16="http://schemas.microsoft.com/office/drawing/2014/main" id="{8916D870-AB32-4FE7-A0E9-660408887A5D}"/>
              </a:ext>
            </a:extLst>
          </p:cNvPr>
          <p:cNvPicPr>
            <a:picLocks noChangeAspect="1"/>
          </p:cNvPicPr>
          <p:nvPr/>
        </p:nvPicPr>
        <p:blipFill>
          <a:blip r:embed="rId5"/>
          <a:stretch>
            <a:fillRect/>
          </a:stretch>
        </p:blipFill>
        <p:spPr>
          <a:xfrm>
            <a:off x="3344628" y="4463771"/>
            <a:ext cx="3724275" cy="590550"/>
          </a:xfrm>
          <a:prstGeom prst="rect">
            <a:avLst/>
          </a:prstGeom>
        </p:spPr>
      </p:pic>
      <p:pic>
        <p:nvPicPr>
          <p:cNvPr id="15" name="Picture 14">
            <a:extLst>
              <a:ext uri="{FF2B5EF4-FFF2-40B4-BE49-F238E27FC236}">
                <a16:creationId xmlns:a16="http://schemas.microsoft.com/office/drawing/2014/main" id="{CB6AE791-DDCD-40CF-A1D9-F93C5BB614C4}"/>
              </a:ext>
            </a:extLst>
          </p:cNvPr>
          <p:cNvPicPr>
            <a:picLocks noChangeAspect="1"/>
          </p:cNvPicPr>
          <p:nvPr/>
        </p:nvPicPr>
        <p:blipFill>
          <a:blip r:embed="rId6"/>
          <a:stretch>
            <a:fillRect/>
          </a:stretch>
        </p:blipFill>
        <p:spPr>
          <a:xfrm>
            <a:off x="3423505" y="5597991"/>
            <a:ext cx="1895475" cy="1047750"/>
          </a:xfrm>
          <a:prstGeom prst="rect">
            <a:avLst/>
          </a:prstGeom>
        </p:spPr>
      </p:pic>
      <p:pic>
        <p:nvPicPr>
          <p:cNvPr id="19" name="Picture 18">
            <a:extLst>
              <a:ext uri="{FF2B5EF4-FFF2-40B4-BE49-F238E27FC236}">
                <a16:creationId xmlns:a16="http://schemas.microsoft.com/office/drawing/2014/main" id="{331C52DF-C6A3-489D-BA88-21FEF407A588}"/>
              </a:ext>
            </a:extLst>
          </p:cNvPr>
          <p:cNvPicPr>
            <a:picLocks noChangeAspect="1"/>
          </p:cNvPicPr>
          <p:nvPr/>
        </p:nvPicPr>
        <p:blipFill>
          <a:blip r:embed="rId7"/>
          <a:stretch>
            <a:fillRect/>
          </a:stretch>
        </p:blipFill>
        <p:spPr>
          <a:xfrm>
            <a:off x="3907787" y="6005483"/>
            <a:ext cx="752381" cy="447619"/>
          </a:xfrm>
          <a:prstGeom prst="rect">
            <a:avLst/>
          </a:prstGeom>
        </p:spPr>
      </p:pic>
      <p:pic>
        <p:nvPicPr>
          <p:cNvPr id="21" name="Picture 20">
            <a:extLst>
              <a:ext uri="{FF2B5EF4-FFF2-40B4-BE49-F238E27FC236}">
                <a16:creationId xmlns:a16="http://schemas.microsoft.com/office/drawing/2014/main" id="{F5EF6D76-0EBD-443B-96A3-7F64652EB4C3}"/>
              </a:ext>
            </a:extLst>
          </p:cNvPr>
          <p:cNvPicPr>
            <a:picLocks noChangeAspect="1"/>
          </p:cNvPicPr>
          <p:nvPr/>
        </p:nvPicPr>
        <p:blipFill>
          <a:blip r:embed="rId8"/>
          <a:stretch>
            <a:fillRect/>
          </a:stretch>
        </p:blipFill>
        <p:spPr>
          <a:xfrm>
            <a:off x="3374349" y="5107429"/>
            <a:ext cx="2428875" cy="409575"/>
          </a:xfrm>
          <a:prstGeom prst="rect">
            <a:avLst/>
          </a:prstGeom>
        </p:spPr>
      </p:pic>
      <p:pic>
        <p:nvPicPr>
          <p:cNvPr id="4" name="Picture 3">
            <a:extLst>
              <a:ext uri="{FF2B5EF4-FFF2-40B4-BE49-F238E27FC236}">
                <a16:creationId xmlns:a16="http://schemas.microsoft.com/office/drawing/2014/main" id="{1F631C8F-44AC-4BEE-85FE-F70E87E387C1}"/>
              </a:ext>
            </a:extLst>
          </p:cNvPr>
          <p:cNvPicPr>
            <a:picLocks noChangeAspect="1"/>
          </p:cNvPicPr>
          <p:nvPr/>
        </p:nvPicPr>
        <p:blipFill>
          <a:blip r:embed="rId9"/>
          <a:stretch>
            <a:fillRect/>
          </a:stretch>
        </p:blipFill>
        <p:spPr>
          <a:xfrm>
            <a:off x="5577622" y="5807075"/>
            <a:ext cx="1295400" cy="685800"/>
          </a:xfrm>
          <a:prstGeom prst="rect">
            <a:avLst/>
          </a:prstGeom>
        </p:spPr>
      </p:pic>
      <p:cxnSp>
        <p:nvCxnSpPr>
          <p:cNvPr id="8" name="Straight Arrow Connector 7">
            <a:extLst>
              <a:ext uri="{FF2B5EF4-FFF2-40B4-BE49-F238E27FC236}">
                <a16:creationId xmlns:a16="http://schemas.microsoft.com/office/drawing/2014/main" id="{B360AD3D-3632-4CFE-8478-EDFEDBBB1194}"/>
              </a:ext>
            </a:extLst>
          </p:cNvPr>
          <p:cNvCxnSpPr/>
          <p:nvPr/>
        </p:nvCxnSpPr>
        <p:spPr>
          <a:xfrm flipV="1">
            <a:off x="6873022" y="4392706"/>
            <a:ext cx="1491049" cy="141436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C10A222-15BF-4EFC-8C67-04B345308BE7}"/>
              </a:ext>
            </a:extLst>
          </p:cNvPr>
          <p:cNvPicPr>
            <a:picLocks noChangeAspect="1"/>
          </p:cNvPicPr>
          <p:nvPr/>
        </p:nvPicPr>
        <p:blipFill>
          <a:blip r:embed="rId10"/>
          <a:stretch>
            <a:fillRect/>
          </a:stretch>
        </p:blipFill>
        <p:spPr>
          <a:xfrm>
            <a:off x="7542346" y="4759046"/>
            <a:ext cx="152400" cy="247650"/>
          </a:xfrm>
          <a:prstGeom prst="rect">
            <a:avLst/>
          </a:prstGeom>
        </p:spPr>
      </p:pic>
    </p:spTree>
    <p:extLst>
      <p:ext uri="{BB962C8B-B14F-4D97-AF65-F5344CB8AC3E}">
        <p14:creationId xmlns:p14="http://schemas.microsoft.com/office/powerpoint/2010/main" val="250583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53D7-C671-4223-9A49-F4D90DEDAE97}"/>
              </a:ext>
            </a:extLst>
          </p:cNvPr>
          <p:cNvSpPr>
            <a:spLocks noGrp="1"/>
          </p:cNvSpPr>
          <p:nvPr>
            <p:ph type="title"/>
          </p:nvPr>
        </p:nvSpPr>
        <p:spPr>
          <a:xfrm>
            <a:off x="838200" y="365126"/>
            <a:ext cx="10515600" cy="540310"/>
          </a:xfrm>
        </p:spPr>
        <p:txBody>
          <a:bodyPr>
            <a:normAutofit/>
          </a:bodyPr>
          <a:lstStyle/>
          <a:p>
            <a:r>
              <a:rPr lang="en-US" sz="3200" b="1" dirty="0">
                <a:solidFill>
                  <a:srgbClr val="0070C0"/>
                </a:solidFill>
              </a:rPr>
              <a:t>Outliers, leverage, influential points</a:t>
            </a:r>
          </a:p>
        </p:txBody>
      </p:sp>
      <p:sp>
        <p:nvSpPr>
          <p:cNvPr id="3" name="Content Placeholder 2">
            <a:extLst>
              <a:ext uri="{FF2B5EF4-FFF2-40B4-BE49-F238E27FC236}">
                <a16:creationId xmlns:a16="http://schemas.microsoft.com/office/drawing/2014/main" id="{E2A2E6F0-AB46-427A-A517-E8FEEBC5B482}"/>
              </a:ext>
            </a:extLst>
          </p:cNvPr>
          <p:cNvSpPr>
            <a:spLocks noGrp="1"/>
          </p:cNvSpPr>
          <p:nvPr>
            <p:ph idx="1"/>
          </p:nvPr>
        </p:nvSpPr>
        <p:spPr>
          <a:xfrm>
            <a:off x="838200" y="905436"/>
            <a:ext cx="10515600" cy="5271527"/>
          </a:xfrm>
        </p:spPr>
        <p:txBody>
          <a:bodyPr/>
          <a:lstStyle/>
          <a:p>
            <a:pPr marL="0" marR="0">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stdres</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rstandard</a:t>
            </a:r>
            <a:r>
              <a:rPr lang="en-US" sz="1800" dirty="0">
                <a:effectLst/>
                <a:latin typeface="Calibri" panose="020F0502020204030204" pitchFamily="34" charset="0"/>
                <a:ea typeface="Calibri" panose="020F0502020204030204" pitchFamily="34" charset="0"/>
                <a:cs typeface="Times New Roman" panose="02020603050405020304" pitchFamily="18" charset="0"/>
              </a:rPr>
              <a:t>(fit)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leverage &lt;-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hatvalues</a:t>
            </a:r>
            <a:r>
              <a:rPr lang="en-US" sz="1800" dirty="0">
                <a:effectLst/>
                <a:latin typeface="Calibri" panose="020F0502020204030204" pitchFamily="34" charset="0"/>
                <a:ea typeface="Calibri" panose="020F0502020204030204" pitchFamily="34" charset="0"/>
                <a:cs typeface="Times New Roman" panose="02020603050405020304" pitchFamily="18" charset="0"/>
              </a:rPr>
              <a:t>(fit)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 &lt;-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cooks.distance</a:t>
            </a:r>
            <a:r>
              <a:rPr lang="en-US" sz="1800" dirty="0">
                <a:effectLst/>
                <a:latin typeface="Calibri" panose="020F0502020204030204" pitchFamily="34" charset="0"/>
                <a:ea typeface="Calibri" panose="020F0502020204030204" pitchFamily="34" charset="0"/>
                <a:cs typeface="Times New Roman" panose="02020603050405020304" pitchFamily="18" charset="0"/>
              </a:rPr>
              <a:t>(fit)</a:t>
            </a:r>
          </a:p>
          <a:p>
            <a:pPr marL="0" indent="0">
              <a:buNone/>
            </a:pPr>
            <a:r>
              <a:rPr lang="en-US" sz="2400" dirty="0">
                <a:solidFill>
                  <a:srgbClr val="FF0000"/>
                </a:solidFill>
              </a:rPr>
              <a:t>Outliers: Sort standardized residuals, any &gt;2?</a:t>
            </a:r>
          </a:p>
          <a:p>
            <a:pPr>
              <a:spcBef>
                <a:spcPts val="0"/>
              </a:spcBef>
            </a:pPr>
            <a:r>
              <a:rPr lang="en-US" sz="2000" dirty="0">
                <a:solidFill>
                  <a:srgbClr val="FF0000"/>
                </a:solidFill>
              </a:rPr>
              <a:t>Frosted Mini-Wheats: sugars = 7, fiber = 3, rating = 58.345</a:t>
            </a:r>
          </a:p>
          <a:p>
            <a:pPr>
              <a:spcBef>
                <a:spcPts val="0"/>
              </a:spcBef>
            </a:pPr>
            <a:r>
              <a:rPr lang="en-US" sz="2000" dirty="0">
                <a:solidFill>
                  <a:srgbClr val="FF0000"/>
                </a:solidFill>
              </a:rPr>
              <a:t>Golden Crisp: sugars = 15, fiber = 0, rating = 35.252</a:t>
            </a:r>
          </a:p>
          <a:p>
            <a:endParaRPr lang="en-US" sz="2000" dirty="0">
              <a:solidFill>
                <a:srgbClr val="FF0000"/>
              </a:solidFill>
            </a:endParaRPr>
          </a:p>
          <a:p>
            <a:endParaRPr lang="en-US" sz="2000" dirty="0">
              <a:solidFill>
                <a:srgbClr val="FF0000"/>
              </a:solidFill>
            </a:endParaRPr>
          </a:p>
          <a:p>
            <a:pPr marL="0" indent="0">
              <a:buNone/>
            </a:pPr>
            <a:endParaRPr lang="en-US" sz="2400" dirty="0">
              <a:solidFill>
                <a:srgbClr val="FF0000"/>
              </a:solidFill>
            </a:endParaRPr>
          </a:p>
        </p:txBody>
      </p:sp>
      <p:pic>
        <p:nvPicPr>
          <p:cNvPr id="6" name="Picture 5">
            <a:extLst>
              <a:ext uri="{FF2B5EF4-FFF2-40B4-BE49-F238E27FC236}">
                <a16:creationId xmlns:a16="http://schemas.microsoft.com/office/drawing/2014/main" id="{3B8E1738-B9FF-4334-A479-7223070BF41E}"/>
              </a:ext>
            </a:extLst>
          </p:cNvPr>
          <p:cNvPicPr>
            <a:picLocks noChangeAspect="1"/>
          </p:cNvPicPr>
          <p:nvPr/>
        </p:nvPicPr>
        <p:blipFill>
          <a:blip r:embed="rId2"/>
          <a:stretch>
            <a:fillRect/>
          </a:stretch>
        </p:blipFill>
        <p:spPr>
          <a:xfrm>
            <a:off x="838200" y="2833965"/>
            <a:ext cx="9421338" cy="1612527"/>
          </a:xfrm>
          <a:prstGeom prst="rect">
            <a:avLst/>
          </a:prstGeom>
        </p:spPr>
      </p:pic>
      <p:sp>
        <p:nvSpPr>
          <p:cNvPr id="7" name="Rectangle 6">
            <a:extLst>
              <a:ext uri="{FF2B5EF4-FFF2-40B4-BE49-F238E27FC236}">
                <a16:creationId xmlns:a16="http://schemas.microsoft.com/office/drawing/2014/main" id="{E1FBEFAA-1367-4098-A2EF-DC21EC9AE513}"/>
              </a:ext>
            </a:extLst>
          </p:cNvPr>
          <p:cNvSpPr/>
          <p:nvPr/>
        </p:nvSpPr>
        <p:spPr>
          <a:xfrm>
            <a:off x="1775012" y="3980329"/>
            <a:ext cx="1918447" cy="3944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6A933A1-4F27-4ABE-9458-EEEBE4E0B162}"/>
              </a:ext>
            </a:extLst>
          </p:cNvPr>
          <p:cNvPicPr>
            <a:picLocks noChangeAspect="1"/>
          </p:cNvPicPr>
          <p:nvPr/>
        </p:nvPicPr>
        <p:blipFill>
          <a:blip r:embed="rId3"/>
          <a:stretch>
            <a:fillRect/>
          </a:stretch>
        </p:blipFill>
        <p:spPr>
          <a:xfrm>
            <a:off x="6471950" y="2524125"/>
            <a:ext cx="4724400" cy="4333875"/>
          </a:xfrm>
          <a:prstGeom prst="rect">
            <a:avLst/>
          </a:prstGeom>
        </p:spPr>
      </p:pic>
      <p:cxnSp>
        <p:nvCxnSpPr>
          <p:cNvPr id="11" name="Straight Arrow Connector 10">
            <a:extLst>
              <a:ext uri="{FF2B5EF4-FFF2-40B4-BE49-F238E27FC236}">
                <a16:creationId xmlns:a16="http://schemas.microsoft.com/office/drawing/2014/main" id="{B62561EC-AA53-4342-815B-7A5EE8A2A9CA}"/>
              </a:ext>
            </a:extLst>
          </p:cNvPr>
          <p:cNvCxnSpPr/>
          <p:nvPr/>
        </p:nvCxnSpPr>
        <p:spPr>
          <a:xfrm>
            <a:off x="7144871" y="2402541"/>
            <a:ext cx="2294964" cy="14971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E215CF-3550-4C35-97B1-36B4BBEB9F6B}"/>
              </a:ext>
            </a:extLst>
          </p:cNvPr>
          <p:cNvCxnSpPr/>
          <p:nvPr/>
        </p:nvCxnSpPr>
        <p:spPr>
          <a:xfrm>
            <a:off x="6471950" y="2707341"/>
            <a:ext cx="4160191" cy="1882588"/>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15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7EF1-0887-487F-8442-935463EE35D4}"/>
              </a:ext>
            </a:extLst>
          </p:cNvPr>
          <p:cNvSpPr>
            <a:spLocks noGrp="1"/>
          </p:cNvSpPr>
          <p:nvPr>
            <p:ph type="title"/>
          </p:nvPr>
        </p:nvSpPr>
        <p:spPr>
          <a:xfrm>
            <a:off x="838200" y="365126"/>
            <a:ext cx="10515600" cy="459628"/>
          </a:xfrm>
        </p:spPr>
        <p:txBody>
          <a:bodyPr>
            <a:normAutofit fontScale="90000"/>
          </a:bodyPr>
          <a:lstStyle/>
          <a:p>
            <a:r>
              <a:rPr lang="en-US" sz="3200" b="1" dirty="0">
                <a:solidFill>
                  <a:srgbClr val="0070C0"/>
                </a:solidFill>
              </a:rPr>
              <a:t>Leverage and Influential Points</a:t>
            </a:r>
          </a:p>
        </p:txBody>
      </p:sp>
      <p:sp>
        <p:nvSpPr>
          <p:cNvPr id="3" name="Content Placeholder 2">
            <a:extLst>
              <a:ext uri="{FF2B5EF4-FFF2-40B4-BE49-F238E27FC236}">
                <a16:creationId xmlns:a16="http://schemas.microsoft.com/office/drawing/2014/main" id="{C0376304-1B86-42C8-A4C8-DBF3FC915708}"/>
              </a:ext>
            </a:extLst>
          </p:cNvPr>
          <p:cNvSpPr>
            <a:spLocks noGrp="1"/>
          </p:cNvSpPr>
          <p:nvPr>
            <p:ph idx="1"/>
          </p:nvPr>
        </p:nvSpPr>
        <p:spPr>
          <a:xfrm>
            <a:off x="838200" y="824753"/>
            <a:ext cx="10515600" cy="5907741"/>
          </a:xfrm>
          <a:ln>
            <a:solidFill>
              <a:srgbClr val="7030A0"/>
            </a:solidFill>
          </a:ln>
        </p:spPr>
        <p:txBody>
          <a:bodyPr/>
          <a:lstStyle/>
          <a:p>
            <a:pPr marL="0" indent="0">
              <a:buNone/>
            </a:pPr>
            <a:r>
              <a:rPr lang="en-US" dirty="0">
                <a:solidFill>
                  <a:srgbClr val="FF0000"/>
                </a:solidFill>
              </a:rPr>
              <a:t>High leverage: sort leverages – high leverage &gt;  2(2+1)/73 or 0.0827</a:t>
            </a:r>
          </a:p>
          <a:p>
            <a:pPr>
              <a:spcBef>
                <a:spcPts val="0"/>
              </a:spcBef>
            </a:pPr>
            <a:r>
              <a:rPr lang="en-US" sz="2000" dirty="0">
                <a:solidFill>
                  <a:srgbClr val="FF0000"/>
                </a:solidFill>
              </a:rPr>
              <a:t>#50 Post Nat. Raisin Bran: sugars = 14, fiber = 6, rating = 37.841(red)</a:t>
            </a:r>
          </a:p>
          <a:p>
            <a:pPr>
              <a:spcBef>
                <a:spcPts val="0"/>
              </a:spcBef>
            </a:pPr>
            <a:r>
              <a:rPr lang="en-US" sz="2000" dirty="0">
                <a:solidFill>
                  <a:srgbClr val="FF0000"/>
                </a:solidFill>
              </a:rPr>
              <a:t>#3 All-Bran: sugars = 5, fiber = 9, rating = 59.426 </a:t>
            </a:r>
            <a:r>
              <a:rPr lang="en-US" sz="2000" dirty="0">
                <a:solidFill>
                  <a:srgbClr val="00B050"/>
                </a:solidFill>
              </a:rPr>
              <a:t>(green)</a:t>
            </a:r>
          </a:p>
          <a:p>
            <a:pPr>
              <a:spcBef>
                <a:spcPts val="0"/>
              </a:spcBef>
            </a:pPr>
            <a:r>
              <a:rPr lang="en-US" sz="2000" dirty="0">
                <a:solidFill>
                  <a:srgbClr val="FF0000"/>
                </a:solidFill>
              </a:rPr>
              <a:t>#1 100% Bran: sugars = 2, fiber = 8, rating = 33.984</a:t>
            </a:r>
          </a:p>
          <a:p>
            <a:pPr>
              <a:spcBef>
                <a:spcPts val="0"/>
              </a:spcBef>
            </a:pPr>
            <a:r>
              <a:rPr lang="en-US" sz="2000" dirty="0">
                <a:solidFill>
                  <a:srgbClr val="FF0000"/>
                </a:solidFill>
              </a:rPr>
              <a:t>#4 All-Bran with Extra Fiber: sugars = 0, fiber = 14, rating = 93.705 </a:t>
            </a:r>
            <a:r>
              <a:rPr lang="en-US" sz="2000" dirty="0">
                <a:solidFill>
                  <a:srgbClr val="7030A0"/>
                </a:solidFill>
              </a:rPr>
              <a:t>(purple)</a:t>
            </a:r>
          </a:p>
          <a:p>
            <a:pPr>
              <a:spcBef>
                <a:spcPts val="0"/>
              </a:spcBef>
            </a:pPr>
            <a:endParaRPr lang="en-US" sz="2000" dirty="0">
              <a:solidFill>
                <a:srgbClr val="7030A0"/>
              </a:solidFill>
            </a:endParaRPr>
          </a:p>
          <a:p>
            <a:pPr>
              <a:spcBef>
                <a:spcPts val="0"/>
              </a:spcBef>
            </a:pPr>
            <a:endParaRPr lang="en-US" sz="2000" dirty="0">
              <a:solidFill>
                <a:srgbClr val="7030A0"/>
              </a:solidFill>
            </a:endParaRPr>
          </a:p>
          <a:p>
            <a:pPr>
              <a:spcBef>
                <a:spcPts val="0"/>
              </a:spcBef>
            </a:pPr>
            <a:endParaRPr lang="en-US" sz="2000" dirty="0">
              <a:solidFill>
                <a:srgbClr val="7030A0"/>
              </a:solidFill>
            </a:endParaRPr>
          </a:p>
          <a:p>
            <a:pPr>
              <a:spcBef>
                <a:spcPts val="0"/>
              </a:spcBef>
            </a:pPr>
            <a:endParaRPr lang="en-US" sz="2000" dirty="0">
              <a:solidFill>
                <a:srgbClr val="7030A0"/>
              </a:solidFill>
            </a:endParaRPr>
          </a:p>
          <a:p>
            <a:pPr>
              <a:spcBef>
                <a:spcPts val="0"/>
              </a:spcBef>
            </a:pPr>
            <a:endParaRPr lang="en-US" sz="2000" dirty="0">
              <a:solidFill>
                <a:srgbClr val="7030A0"/>
              </a:solidFill>
            </a:endParaRPr>
          </a:p>
          <a:p>
            <a:pPr>
              <a:spcBef>
                <a:spcPts val="0"/>
              </a:spcBef>
            </a:pPr>
            <a:endParaRPr lang="en-US" sz="2000" dirty="0">
              <a:solidFill>
                <a:srgbClr val="7030A0"/>
              </a:solidFill>
            </a:endParaRPr>
          </a:p>
          <a:p>
            <a:pPr marL="0" indent="0">
              <a:spcBef>
                <a:spcPts val="0"/>
              </a:spcBef>
              <a:buNone/>
            </a:pPr>
            <a:r>
              <a:rPr lang="en-US" sz="2000" dirty="0">
                <a:solidFill>
                  <a:srgbClr val="7030A0"/>
                </a:solidFill>
              </a:rPr>
              <a:t>Influential points</a:t>
            </a:r>
          </a:p>
        </p:txBody>
      </p:sp>
      <p:pic>
        <p:nvPicPr>
          <p:cNvPr id="5" name="Picture 4">
            <a:extLst>
              <a:ext uri="{FF2B5EF4-FFF2-40B4-BE49-F238E27FC236}">
                <a16:creationId xmlns:a16="http://schemas.microsoft.com/office/drawing/2014/main" id="{A8F646AE-ADE3-4EC3-AADF-3DECAF4EC862}"/>
              </a:ext>
            </a:extLst>
          </p:cNvPr>
          <p:cNvPicPr>
            <a:picLocks noChangeAspect="1"/>
          </p:cNvPicPr>
          <p:nvPr/>
        </p:nvPicPr>
        <p:blipFill>
          <a:blip r:embed="rId2"/>
          <a:stretch>
            <a:fillRect/>
          </a:stretch>
        </p:blipFill>
        <p:spPr>
          <a:xfrm>
            <a:off x="935249" y="2368085"/>
            <a:ext cx="6621998" cy="1328829"/>
          </a:xfrm>
          <a:prstGeom prst="rect">
            <a:avLst/>
          </a:prstGeom>
        </p:spPr>
      </p:pic>
      <p:pic>
        <p:nvPicPr>
          <p:cNvPr id="7" name="Picture 6">
            <a:extLst>
              <a:ext uri="{FF2B5EF4-FFF2-40B4-BE49-F238E27FC236}">
                <a16:creationId xmlns:a16="http://schemas.microsoft.com/office/drawing/2014/main" id="{F15375EA-7B8A-46D3-AB3B-39A93B90F9B9}"/>
              </a:ext>
            </a:extLst>
          </p:cNvPr>
          <p:cNvPicPr>
            <a:picLocks noChangeAspect="1"/>
          </p:cNvPicPr>
          <p:nvPr/>
        </p:nvPicPr>
        <p:blipFill>
          <a:blip r:embed="rId3"/>
          <a:stretch>
            <a:fillRect/>
          </a:stretch>
        </p:blipFill>
        <p:spPr>
          <a:xfrm>
            <a:off x="6488926" y="2345668"/>
            <a:ext cx="4690061" cy="4397563"/>
          </a:xfrm>
          <a:prstGeom prst="rect">
            <a:avLst/>
          </a:prstGeom>
        </p:spPr>
      </p:pic>
      <p:cxnSp>
        <p:nvCxnSpPr>
          <p:cNvPr id="9" name="Straight Arrow Connector 8">
            <a:extLst>
              <a:ext uri="{FF2B5EF4-FFF2-40B4-BE49-F238E27FC236}">
                <a16:creationId xmlns:a16="http://schemas.microsoft.com/office/drawing/2014/main" id="{73532099-B525-4281-B1C9-AAEA101AE635}"/>
              </a:ext>
            </a:extLst>
          </p:cNvPr>
          <p:cNvCxnSpPr/>
          <p:nvPr/>
        </p:nvCxnSpPr>
        <p:spPr>
          <a:xfrm>
            <a:off x="7933765" y="1479176"/>
            <a:ext cx="2402541" cy="30748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A6041E0-3D67-41FA-AC72-3272DA6C4FF2}"/>
              </a:ext>
            </a:extLst>
          </p:cNvPr>
          <p:cNvCxnSpPr/>
          <p:nvPr/>
        </p:nvCxnSpPr>
        <p:spPr>
          <a:xfrm>
            <a:off x="6571129" y="1775012"/>
            <a:ext cx="2088777" cy="218738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9A8EDE0-4B2E-43E2-A692-D60F246464F7}"/>
              </a:ext>
            </a:extLst>
          </p:cNvPr>
          <p:cNvCxnSpPr/>
          <p:nvPr/>
        </p:nvCxnSpPr>
        <p:spPr>
          <a:xfrm flipH="1">
            <a:off x="7324165" y="2334931"/>
            <a:ext cx="923364" cy="64135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B75A7FA-FDFD-4D45-A73D-D82B3000F573}"/>
              </a:ext>
            </a:extLst>
          </p:cNvPr>
          <p:cNvPicPr>
            <a:picLocks noChangeAspect="1"/>
          </p:cNvPicPr>
          <p:nvPr/>
        </p:nvPicPr>
        <p:blipFill>
          <a:blip r:embed="rId4"/>
          <a:stretch>
            <a:fillRect/>
          </a:stretch>
        </p:blipFill>
        <p:spPr>
          <a:xfrm>
            <a:off x="1013013" y="4277846"/>
            <a:ext cx="2052916" cy="1337856"/>
          </a:xfrm>
          <a:prstGeom prst="rect">
            <a:avLst/>
          </a:prstGeom>
        </p:spPr>
      </p:pic>
    </p:spTree>
    <p:extLst>
      <p:ext uri="{BB962C8B-B14F-4D97-AF65-F5344CB8AC3E}">
        <p14:creationId xmlns:p14="http://schemas.microsoft.com/office/powerpoint/2010/main" val="312049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DE05-E6CB-4908-B70E-00B44C0C896C}"/>
              </a:ext>
            </a:extLst>
          </p:cNvPr>
          <p:cNvSpPr>
            <a:spLocks noGrp="1"/>
          </p:cNvSpPr>
          <p:nvPr>
            <p:ph type="title"/>
          </p:nvPr>
        </p:nvSpPr>
        <p:spPr>
          <a:xfrm>
            <a:off x="721659" y="139001"/>
            <a:ext cx="10515600" cy="576169"/>
          </a:xfrm>
        </p:spPr>
        <p:txBody>
          <a:bodyPr>
            <a:normAutofit/>
          </a:bodyPr>
          <a:lstStyle/>
          <a:p>
            <a:r>
              <a:rPr lang="en-US" sz="3200" b="1" dirty="0">
                <a:solidFill>
                  <a:srgbClr val="0070C0"/>
                </a:solidFill>
              </a:rPr>
              <a:t>Inference: Model</a:t>
            </a:r>
          </a:p>
        </p:txBody>
      </p:sp>
      <p:sp>
        <p:nvSpPr>
          <p:cNvPr id="3" name="Content Placeholder 2">
            <a:extLst>
              <a:ext uri="{FF2B5EF4-FFF2-40B4-BE49-F238E27FC236}">
                <a16:creationId xmlns:a16="http://schemas.microsoft.com/office/drawing/2014/main" id="{12DB42AA-67D9-4CD7-B528-00F3BFA7EA28}"/>
              </a:ext>
            </a:extLst>
          </p:cNvPr>
          <p:cNvSpPr>
            <a:spLocks noGrp="1"/>
          </p:cNvSpPr>
          <p:nvPr>
            <p:ph idx="1"/>
          </p:nvPr>
        </p:nvSpPr>
        <p:spPr>
          <a:xfrm>
            <a:off x="838200" y="842682"/>
            <a:ext cx="10515600" cy="5737412"/>
          </a:xfrm>
        </p:spPr>
        <p:txBody>
          <a:bodyPr>
            <a:normAutofit/>
          </a:bodyPr>
          <a:lstStyle/>
          <a:p>
            <a:pPr marL="0" indent="0">
              <a:buNone/>
            </a:pPr>
            <a:r>
              <a:rPr lang="en-US" sz="2400" dirty="0"/>
              <a:t>Assumptions:</a:t>
            </a:r>
          </a:p>
          <a:p>
            <a:pPr>
              <a:spcBef>
                <a:spcPts val="0"/>
              </a:spcBef>
            </a:pPr>
            <a:r>
              <a:rPr lang="en-US" sz="2400" dirty="0"/>
              <a:t>Zero-Mean Assumption:</a:t>
            </a:r>
          </a:p>
          <a:p>
            <a:pPr marL="0" indent="0">
              <a:spcBef>
                <a:spcPts val="0"/>
              </a:spcBef>
              <a:buNone/>
            </a:pPr>
            <a:endParaRPr lang="en-US" sz="2400" dirty="0"/>
          </a:p>
          <a:p>
            <a:pPr>
              <a:spcBef>
                <a:spcPts val="0"/>
              </a:spcBef>
            </a:pPr>
            <a:endParaRPr lang="en-US" sz="2400" dirty="0"/>
          </a:p>
          <a:p>
            <a:pPr>
              <a:spcBef>
                <a:spcPts val="0"/>
              </a:spcBef>
            </a:pPr>
            <a:r>
              <a:rPr lang="en-US" sz="2400" dirty="0"/>
              <a:t>Constant variance Assumption:</a:t>
            </a:r>
          </a:p>
          <a:p>
            <a:pPr>
              <a:spcBef>
                <a:spcPts val="0"/>
              </a:spcBef>
            </a:pPr>
            <a:endParaRPr lang="en-US" sz="2400" dirty="0"/>
          </a:p>
          <a:p>
            <a:pPr>
              <a:spcBef>
                <a:spcPts val="0"/>
              </a:spcBef>
            </a:pPr>
            <a:endParaRPr lang="en-US" sz="2400" dirty="0"/>
          </a:p>
          <a:p>
            <a:pPr>
              <a:spcBef>
                <a:spcPts val="0"/>
              </a:spcBef>
            </a:pPr>
            <a:endParaRPr lang="en-US" sz="2400" dirty="0"/>
          </a:p>
          <a:p>
            <a:pPr>
              <a:spcBef>
                <a:spcPts val="0"/>
              </a:spcBef>
            </a:pPr>
            <a:r>
              <a:rPr lang="en-US" sz="2400" dirty="0"/>
              <a:t>Independence Assumption:</a:t>
            </a:r>
          </a:p>
          <a:p>
            <a:pPr>
              <a:spcBef>
                <a:spcPts val="0"/>
              </a:spcBef>
            </a:pPr>
            <a:endParaRPr lang="en-US" sz="2400" dirty="0"/>
          </a:p>
          <a:p>
            <a:pPr marL="0" indent="0">
              <a:spcBef>
                <a:spcPts val="0"/>
              </a:spcBef>
              <a:buNone/>
            </a:pPr>
            <a:endParaRPr lang="en-US" sz="2400" dirty="0"/>
          </a:p>
          <a:p>
            <a:pPr marL="0" indent="0">
              <a:spcBef>
                <a:spcPts val="0"/>
              </a:spcBef>
              <a:buNone/>
            </a:pPr>
            <a:endParaRPr lang="en-US" sz="2400" dirty="0"/>
          </a:p>
          <a:p>
            <a:pPr>
              <a:spcBef>
                <a:spcPts val="0"/>
              </a:spcBef>
            </a:pPr>
            <a:r>
              <a:rPr lang="en-US" sz="2400" dirty="0"/>
              <a:t>  Normality Assumption: </a:t>
            </a:r>
          </a:p>
        </p:txBody>
      </p:sp>
      <p:pic>
        <p:nvPicPr>
          <p:cNvPr id="7" name="Picture 6">
            <a:extLst>
              <a:ext uri="{FF2B5EF4-FFF2-40B4-BE49-F238E27FC236}">
                <a16:creationId xmlns:a16="http://schemas.microsoft.com/office/drawing/2014/main" id="{E326D193-316D-4EFD-8298-B3F436726A7F}"/>
              </a:ext>
            </a:extLst>
          </p:cNvPr>
          <p:cNvPicPr>
            <a:picLocks noChangeAspect="1"/>
          </p:cNvPicPr>
          <p:nvPr/>
        </p:nvPicPr>
        <p:blipFill>
          <a:blip r:embed="rId2"/>
          <a:stretch>
            <a:fillRect/>
          </a:stretch>
        </p:blipFill>
        <p:spPr>
          <a:xfrm>
            <a:off x="3528493" y="108618"/>
            <a:ext cx="4553198" cy="681318"/>
          </a:xfrm>
          <a:prstGeom prst="rect">
            <a:avLst/>
          </a:prstGeom>
        </p:spPr>
      </p:pic>
      <p:pic>
        <p:nvPicPr>
          <p:cNvPr id="9" name="Picture 8">
            <a:extLst>
              <a:ext uri="{FF2B5EF4-FFF2-40B4-BE49-F238E27FC236}">
                <a16:creationId xmlns:a16="http://schemas.microsoft.com/office/drawing/2014/main" id="{5BD87031-81EB-4ACF-BCCC-AE516FCFB19A}"/>
              </a:ext>
            </a:extLst>
          </p:cNvPr>
          <p:cNvPicPr>
            <a:picLocks noChangeAspect="1"/>
          </p:cNvPicPr>
          <p:nvPr/>
        </p:nvPicPr>
        <p:blipFill>
          <a:blip r:embed="rId3"/>
          <a:stretch>
            <a:fillRect/>
          </a:stretch>
        </p:blipFill>
        <p:spPr>
          <a:xfrm>
            <a:off x="4224792" y="1028277"/>
            <a:ext cx="1183731" cy="512950"/>
          </a:xfrm>
          <a:prstGeom prst="rect">
            <a:avLst/>
          </a:prstGeom>
        </p:spPr>
      </p:pic>
      <p:pic>
        <p:nvPicPr>
          <p:cNvPr id="11" name="Picture 10">
            <a:extLst>
              <a:ext uri="{FF2B5EF4-FFF2-40B4-BE49-F238E27FC236}">
                <a16:creationId xmlns:a16="http://schemas.microsoft.com/office/drawing/2014/main" id="{30A12E3E-5AB4-40D7-ABA0-CD25ABFA2BA3}"/>
              </a:ext>
            </a:extLst>
          </p:cNvPr>
          <p:cNvPicPr>
            <a:picLocks noChangeAspect="1"/>
          </p:cNvPicPr>
          <p:nvPr/>
        </p:nvPicPr>
        <p:blipFill>
          <a:blip r:embed="rId4"/>
          <a:stretch>
            <a:fillRect/>
          </a:stretch>
        </p:blipFill>
        <p:spPr>
          <a:xfrm>
            <a:off x="1219024" y="1587474"/>
            <a:ext cx="3305883" cy="577027"/>
          </a:xfrm>
          <a:prstGeom prst="rect">
            <a:avLst/>
          </a:prstGeom>
        </p:spPr>
      </p:pic>
      <p:pic>
        <p:nvPicPr>
          <p:cNvPr id="13" name="Picture 12">
            <a:extLst>
              <a:ext uri="{FF2B5EF4-FFF2-40B4-BE49-F238E27FC236}">
                <a16:creationId xmlns:a16="http://schemas.microsoft.com/office/drawing/2014/main" id="{ECE2C960-80A0-44DD-99B6-F6DD501FC4C9}"/>
              </a:ext>
            </a:extLst>
          </p:cNvPr>
          <p:cNvPicPr>
            <a:picLocks noChangeAspect="1"/>
          </p:cNvPicPr>
          <p:nvPr/>
        </p:nvPicPr>
        <p:blipFill>
          <a:blip r:embed="rId5"/>
          <a:stretch>
            <a:fillRect/>
          </a:stretch>
        </p:blipFill>
        <p:spPr>
          <a:xfrm>
            <a:off x="4984373" y="2023339"/>
            <a:ext cx="1641437" cy="492731"/>
          </a:xfrm>
          <a:prstGeom prst="rect">
            <a:avLst/>
          </a:prstGeom>
        </p:spPr>
      </p:pic>
      <p:pic>
        <p:nvPicPr>
          <p:cNvPr id="17" name="Picture 16">
            <a:extLst>
              <a:ext uri="{FF2B5EF4-FFF2-40B4-BE49-F238E27FC236}">
                <a16:creationId xmlns:a16="http://schemas.microsoft.com/office/drawing/2014/main" id="{12D1DBAC-8101-464A-AD8C-5DB6DE21A47B}"/>
              </a:ext>
            </a:extLst>
          </p:cNvPr>
          <p:cNvPicPr>
            <a:picLocks noChangeAspect="1"/>
          </p:cNvPicPr>
          <p:nvPr/>
        </p:nvPicPr>
        <p:blipFill>
          <a:blip r:embed="rId6"/>
          <a:stretch>
            <a:fillRect/>
          </a:stretch>
        </p:blipFill>
        <p:spPr>
          <a:xfrm>
            <a:off x="1086670" y="2601154"/>
            <a:ext cx="7608876" cy="689626"/>
          </a:xfrm>
          <a:prstGeom prst="rect">
            <a:avLst/>
          </a:prstGeom>
        </p:spPr>
      </p:pic>
      <p:pic>
        <p:nvPicPr>
          <p:cNvPr id="19" name="Picture 18">
            <a:extLst>
              <a:ext uri="{FF2B5EF4-FFF2-40B4-BE49-F238E27FC236}">
                <a16:creationId xmlns:a16="http://schemas.microsoft.com/office/drawing/2014/main" id="{C6B7C1EB-6A03-4855-90DD-E772C1924DDE}"/>
              </a:ext>
            </a:extLst>
          </p:cNvPr>
          <p:cNvPicPr>
            <a:picLocks noChangeAspect="1"/>
          </p:cNvPicPr>
          <p:nvPr/>
        </p:nvPicPr>
        <p:blipFill>
          <a:blip r:embed="rId7"/>
          <a:stretch>
            <a:fillRect/>
          </a:stretch>
        </p:blipFill>
        <p:spPr>
          <a:xfrm>
            <a:off x="4633024" y="3231681"/>
            <a:ext cx="1807583" cy="647310"/>
          </a:xfrm>
          <a:prstGeom prst="rect">
            <a:avLst/>
          </a:prstGeom>
        </p:spPr>
      </p:pic>
      <p:pic>
        <p:nvPicPr>
          <p:cNvPr id="21" name="Picture 20">
            <a:extLst>
              <a:ext uri="{FF2B5EF4-FFF2-40B4-BE49-F238E27FC236}">
                <a16:creationId xmlns:a16="http://schemas.microsoft.com/office/drawing/2014/main" id="{EC7205BD-9934-47BD-B914-1335BC42F0D1}"/>
              </a:ext>
            </a:extLst>
          </p:cNvPr>
          <p:cNvPicPr>
            <a:picLocks noChangeAspect="1"/>
          </p:cNvPicPr>
          <p:nvPr/>
        </p:nvPicPr>
        <p:blipFill>
          <a:blip r:embed="rId8"/>
          <a:stretch>
            <a:fillRect/>
          </a:stretch>
        </p:blipFill>
        <p:spPr>
          <a:xfrm>
            <a:off x="1086670" y="3996491"/>
            <a:ext cx="5941659" cy="582256"/>
          </a:xfrm>
          <a:prstGeom prst="rect">
            <a:avLst/>
          </a:prstGeom>
        </p:spPr>
      </p:pic>
      <p:pic>
        <p:nvPicPr>
          <p:cNvPr id="25" name="Picture 24">
            <a:extLst>
              <a:ext uri="{FF2B5EF4-FFF2-40B4-BE49-F238E27FC236}">
                <a16:creationId xmlns:a16="http://schemas.microsoft.com/office/drawing/2014/main" id="{ED8F05F3-6DD8-4558-964D-987BEE59DC33}"/>
              </a:ext>
            </a:extLst>
          </p:cNvPr>
          <p:cNvPicPr>
            <a:picLocks noChangeAspect="1"/>
          </p:cNvPicPr>
          <p:nvPr/>
        </p:nvPicPr>
        <p:blipFill>
          <a:blip r:embed="rId9"/>
          <a:stretch>
            <a:fillRect/>
          </a:stretch>
        </p:blipFill>
        <p:spPr>
          <a:xfrm>
            <a:off x="4224792" y="4621667"/>
            <a:ext cx="1871208" cy="595926"/>
          </a:xfrm>
          <a:prstGeom prst="rect">
            <a:avLst/>
          </a:prstGeom>
        </p:spPr>
      </p:pic>
      <p:pic>
        <p:nvPicPr>
          <p:cNvPr id="27" name="Picture 26">
            <a:extLst>
              <a:ext uri="{FF2B5EF4-FFF2-40B4-BE49-F238E27FC236}">
                <a16:creationId xmlns:a16="http://schemas.microsoft.com/office/drawing/2014/main" id="{2A5E9D3E-423B-4AB1-A899-BE9E84DF7BDF}"/>
              </a:ext>
            </a:extLst>
          </p:cNvPr>
          <p:cNvPicPr>
            <a:picLocks noChangeAspect="1"/>
          </p:cNvPicPr>
          <p:nvPr/>
        </p:nvPicPr>
        <p:blipFill>
          <a:blip r:embed="rId10"/>
          <a:stretch>
            <a:fillRect/>
          </a:stretch>
        </p:blipFill>
        <p:spPr>
          <a:xfrm>
            <a:off x="1090438" y="5217593"/>
            <a:ext cx="7312942" cy="1021842"/>
          </a:xfrm>
          <a:prstGeom prst="rect">
            <a:avLst/>
          </a:prstGeom>
        </p:spPr>
      </p:pic>
    </p:spTree>
    <p:extLst>
      <p:ext uri="{BB962C8B-B14F-4D97-AF65-F5344CB8AC3E}">
        <p14:creationId xmlns:p14="http://schemas.microsoft.com/office/powerpoint/2010/main" val="257911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500" fill="hold"/>
                                        <p:tgtEl>
                                          <p:spTgt spid="27"/>
                                        </p:tgtEl>
                                        <p:attrNameLst>
                                          <p:attrName>ppt_x</p:attrName>
                                        </p:attrNameLst>
                                      </p:cBhvr>
                                      <p:tavLst>
                                        <p:tav tm="0">
                                          <p:val>
                                            <p:strVal val="#ppt_x"/>
                                          </p:val>
                                        </p:tav>
                                        <p:tav tm="100000">
                                          <p:val>
                                            <p:strVal val="#ppt_x"/>
                                          </p:val>
                                        </p:tav>
                                      </p:tavLst>
                                    </p:anim>
                                    <p:anim calcmode="lin" valueType="num">
                                      <p:cBhvr additive="base">
                                        <p:cTn id="5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2803</TotalTime>
  <Words>1038</Words>
  <Application>Microsoft Macintosh PowerPoint</Application>
  <PresentationFormat>Widescreen</PresentationFormat>
  <Paragraphs>187</Paragraphs>
  <Slides>20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Calibri</vt:lpstr>
      <vt:lpstr>Calibri Light</vt:lpstr>
      <vt:lpstr>Tahoma</vt:lpstr>
      <vt:lpstr>Times New Roman</vt:lpstr>
      <vt:lpstr>Office Theme</vt:lpstr>
      <vt:lpstr>Equation</vt:lpstr>
      <vt:lpstr>Chapter 9: Multiple Linear Regression</vt:lpstr>
      <vt:lpstr>Example: nutritional rating on sugars and fiber</vt:lpstr>
      <vt:lpstr>Using lm to find best fitting plane – min SSE</vt:lpstr>
      <vt:lpstr>install.package(“plotly”) library(plotly)</vt:lpstr>
      <vt:lpstr>Fitting least-squares plane </vt:lpstr>
      <vt:lpstr>Interactive: Sample Plots</vt:lpstr>
      <vt:lpstr>Outliers, leverage, influential points</vt:lpstr>
      <vt:lpstr>Leverage and Influential Points</vt:lpstr>
      <vt:lpstr>Inference: Model</vt:lpstr>
      <vt:lpstr>t-tests for model coefficients</vt:lpstr>
      <vt:lpstr>t-tests for model coefficients (continued)</vt:lpstr>
      <vt:lpstr>F-Test for Significance of the Overall Regression Model</vt:lpstr>
      <vt:lpstr>ANOVA Table</vt:lpstr>
      <vt:lpstr>F-test for Significance of Overall Regression Model (cont’d)</vt:lpstr>
      <vt:lpstr>Cereals: F-Test </vt:lpstr>
      <vt:lpstr>ANOVA Table: F-Test</vt:lpstr>
      <vt:lpstr>Add slide about R2 and se</vt:lpstr>
      <vt:lpstr>Confidence Interval for Particular Coefficient, βi</vt:lpstr>
      <vt:lpstr>Confidence Interval for Particular Coefficient, βi (cont’d)</vt:lpstr>
      <vt:lpstr>Confidence Interval for Mean Value of y, Given x1, x2, …, xm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Multiple Linear Regression</dc:title>
  <dc:creator>Marsha Davis</dc:creator>
  <cp:lastModifiedBy>Villegas,Juan G.(Student)</cp:lastModifiedBy>
  <cp:revision>7</cp:revision>
  <cp:lastPrinted>2022-02-13T18:49:46Z</cp:lastPrinted>
  <dcterms:created xsi:type="dcterms:W3CDTF">2022-02-10T01:33:32Z</dcterms:created>
  <dcterms:modified xsi:type="dcterms:W3CDTF">2022-02-24T16:53:57Z</dcterms:modified>
</cp:coreProperties>
</file>