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320" r:id="rId15"/>
    <p:sldId id="319" r:id="rId16"/>
    <p:sldId id="321" r:id="rId17"/>
    <p:sldId id="322" r:id="rId18"/>
    <p:sldId id="323" r:id="rId19"/>
    <p:sldId id="324" r:id="rId20"/>
    <p:sldId id="315" r:id="rId21"/>
    <p:sldId id="316" r:id="rId22"/>
    <p:sldId id="317" r:id="rId23"/>
    <p:sldId id="325" r:id="rId24"/>
    <p:sldId id="326" r:id="rId25"/>
    <p:sldId id="327" r:id="rId26"/>
    <p:sldId id="318" r:id="rId27"/>
    <p:sldId id="270"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777" autoAdjust="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F3092EF-D1B5-4F53-95BB-C75DC3D45AA5}" type="datetimeFigureOut">
              <a:rPr lang="en-US" smtClean="0"/>
              <a:t>2/22/22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CE2B389-8EEF-460B-82EC-AEAEBDF813FD}" type="slidenum">
              <a:rPr lang="en-US" smtClean="0"/>
              <a:t>‹#›</a:t>
            </a:fld>
            <a:endParaRPr lang="en-US"/>
          </a:p>
        </p:txBody>
      </p:sp>
    </p:spTree>
    <p:extLst>
      <p:ext uri="{BB962C8B-B14F-4D97-AF65-F5344CB8AC3E}">
        <p14:creationId xmlns:p14="http://schemas.microsoft.com/office/powerpoint/2010/main" val="220284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Column 5: Looked at predicted (or fitted values) for rating using linear model that includes only sugars and fiber (not the indicator variables). Something interesting has happened here. Take the difference between Col 5 and Col 4. What we see for the cereals on shelf 2, this model has underestimated the nutritional rating by, on average, 1.729 points. On the other hand, for the cereals on shelf 3, this model has overestimated the nutritional rating by, on average, 1.377 points. </a:t>
            </a:r>
          </a:p>
        </p:txBody>
      </p:sp>
      <p:sp>
        <p:nvSpPr>
          <p:cNvPr id="4" name="Slide Number Placeholder 3"/>
          <p:cNvSpPr>
            <a:spLocks noGrp="1"/>
          </p:cNvSpPr>
          <p:nvPr>
            <p:ph type="sldNum" sz="quarter" idx="5"/>
          </p:nvPr>
        </p:nvSpPr>
        <p:spPr/>
        <p:txBody>
          <a:bodyPr/>
          <a:lstStyle/>
          <a:p>
            <a:fld id="{6CE2B389-8EEF-460B-82EC-AEAEBDF813FD}" type="slidenum">
              <a:rPr lang="en-US" smtClean="0"/>
              <a:t>8</a:t>
            </a:fld>
            <a:endParaRPr lang="en-US"/>
          </a:p>
        </p:txBody>
      </p:sp>
    </p:spTree>
    <p:extLst>
      <p:ext uri="{BB962C8B-B14F-4D97-AF65-F5344CB8AC3E}">
        <p14:creationId xmlns:p14="http://schemas.microsoft.com/office/powerpoint/2010/main" val="146015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EFDE-0028-481B-BFCB-33AA73620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C8C981-8D90-4F33-B446-53492A447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581FB0-8268-467D-931F-1ED175A8203C}"/>
              </a:ext>
            </a:extLst>
          </p:cNvPr>
          <p:cNvSpPr>
            <a:spLocks noGrp="1"/>
          </p:cNvSpPr>
          <p:nvPr>
            <p:ph type="dt" sz="half" idx="10"/>
          </p:nvPr>
        </p:nvSpPr>
        <p:spPr/>
        <p:txBody>
          <a:bodyPr/>
          <a:lstStyle/>
          <a:p>
            <a:fld id="{6EA19C12-472C-4744-B803-C285074AFA2B}" type="datetimeFigureOut">
              <a:rPr lang="en-US" smtClean="0"/>
              <a:t>2/22/22</a:t>
            </a:fld>
            <a:endParaRPr lang="en-US"/>
          </a:p>
        </p:txBody>
      </p:sp>
      <p:sp>
        <p:nvSpPr>
          <p:cNvPr id="5" name="Footer Placeholder 4">
            <a:extLst>
              <a:ext uri="{FF2B5EF4-FFF2-40B4-BE49-F238E27FC236}">
                <a16:creationId xmlns:a16="http://schemas.microsoft.com/office/drawing/2014/main" id="{F27ABEA5-7567-4C0C-8360-5784C082D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06B94-AC84-4AA3-A0C5-973D97413DE4}"/>
              </a:ext>
            </a:extLst>
          </p:cNvPr>
          <p:cNvSpPr>
            <a:spLocks noGrp="1"/>
          </p:cNvSpPr>
          <p:nvPr>
            <p:ph type="sldNum" sz="quarter" idx="12"/>
          </p:nvPr>
        </p:nvSpPr>
        <p:spPr/>
        <p:txBody>
          <a:bodyPr/>
          <a:lstStyle/>
          <a:p>
            <a:fld id="{F602A7B6-ED92-4BB2-BB5C-95AB03B049ED}" type="slidenum">
              <a:rPr lang="en-US" smtClean="0"/>
              <a:t>‹#›</a:t>
            </a:fld>
            <a:endParaRPr lang="en-US"/>
          </a:p>
        </p:txBody>
      </p:sp>
    </p:spTree>
    <p:extLst>
      <p:ext uri="{BB962C8B-B14F-4D97-AF65-F5344CB8AC3E}">
        <p14:creationId xmlns:p14="http://schemas.microsoft.com/office/powerpoint/2010/main" val="344958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C92C-257B-4BB2-93A8-A375173414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496BE0-9204-4BCF-A987-C2CB98C54B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0D6A8-EAD8-4110-AC8D-D06951D06491}"/>
              </a:ext>
            </a:extLst>
          </p:cNvPr>
          <p:cNvSpPr>
            <a:spLocks noGrp="1"/>
          </p:cNvSpPr>
          <p:nvPr>
            <p:ph type="dt" sz="half" idx="10"/>
          </p:nvPr>
        </p:nvSpPr>
        <p:spPr/>
        <p:txBody>
          <a:bodyPr/>
          <a:lstStyle/>
          <a:p>
            <a:fld id="{6EA19C12-472C-4744-B803-C285074AFA2B}" type="datetimeFigureOut">
              <a:rPr lang="en-US" smtClean="0"/>
              <a:t>2/22/22</a:t>
            </a:fld>
            <a:endParaRPr lang="en-US"/>
          </a:p>
        </p:txBody>
      </p:sp>
      <p:sp>
        <p:nvSpPr>
          <p:cNvPr id="5" name="Footer Placeholder 4">
            <a:extLst>
              <a:ext uri="{FF2B5EF4-FFF2-40B4-BE49-F238E27FC236}">
                <a16:creationId xmlns:a16="http://schemas.microsoft.com/office/drawing/2014/main" id="{684C81AD-72C2-4A92-8078-4075372F7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6810A-7B76-41DD-B55C-23B009C81D2D}"/>
              </a:ext>
            </a:extLst>
          </p:cNvPr>
          <p:cNvSpPr>
            <a:spLocks noGrp="1"/>
          </p:cNvSpPr>
          <p:nvPr>
            <p:ph type="sldNum" sz="quarter" idx="12"/>
          </p:nvPr>
        </p:nvSpPr>
        <p:spPr/>
        <p:txBody>
          <a:bodyPr/>
          <a:lstStyle/>
          <a:p>
            <a:fld id="{F602A7B6-ED92-4BB2-BB5C-95AB03B049ED}" type="slidenum">
              <a:rPr lang="en-US" smtClean="0"/>
              <a:t>‹#›</a:t>
            </a:fld>
            <a:endParaRPr lang="en-US"/>
          </a:p>
        </p:txBody>
      </p:sp>
    </p:spTree>
    <p:extLst>
      <p:ext uri="{BB962C8B-B14F-4D97-AF65-F5344CB8AC3E}">
        <p14:creationId xmlns:p14="http://schemas.microsoft.com/office/powerpoint/2010/main" val="206432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AB6F4-254E-4E0F-AC4F-A4404E2AF7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924952-9B71-482F-AA81-5801D6E0A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2BBF13-8058-414F-A2EA-1AE373D076B3}"/>
              </a:ext>
            </a:extLst>
          </p:cNvPr>
          <p:cNvSpPr>
            <a:spLocks noGrp="1"/>
          </p:cNvSpPr>
          <p:nvPr>
            <p:ph type="dt" sz="half" idx="10"/>
          </p:nvPr>
        </p:nvSpPr>
        <p:spPr/>
        <p:txBody>
          <a:bodyPr/>
          <a:lstStyle/>
          <a:p>
            <a:fld id="{6EA19C12-472C-4744-B803-C285074AFA2B}" type="datetimeFigureOut">
              <a:rPr lang="en-US" smtClean="0"/>
              <a:t>2/22/22</a:t>
            </a:fld>
            <a:endParaRPr lang="en-US"/>
          </a:p>
        </p:txBody>
      </p:sp>
      <p:sp>
        <p:nvSpPr>
          <p:cNvPr id="5" name="Footer Placeholder 4">
            <a:extLst>
              <a:ext uri="{FF2B5EF4-FFF2-40B4-BE49-F238E27FC236}">
                <a16:creationId xmlns:a16="http://schemas.microsoft.com/office/drawing/2014/main" id="{A3D54E98-DC0D-4D93-9CD0-6F12C9DFA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23477-F568-4F92-97C5-50DE07C71505}"/>
              </a:ext>
            </a:extLst>
          </p:cNvPr>
          <p:cNvSpPr>
            <a:spLocks noGrp="1"/>
          </p:cNvSpPr>
          <p:nvPr>
            <p:ph type="sldNum" sz="quarter" idx="12"/>
          </p:nvPr>
        </p:nvSpPr>
        <p:spPr/>
        <p:txBody>
          <a:bodyPr/>
          <a:lstStyle/>
          <a:p>
            <a:fld id="{F602A7B6-ED92-4BB2-BB5C-95AB03B049ED}" type="slidenum">
              <a:rPr lang="en-US" smtClean="0"/>
              <a:t>‹#›</a:t>
            </a:fld>
            <a:endParaRPr lang="en-US"/>
          </a:p>
        </p:txBody>
      </p:sp>
    </p:spTree>
    <p:extLst>
      <p:ext uri="{BB962C8B-B14F-4D97-AF65-F5344CB8AC3E}">
        <p14:creationId xmlns:p14="http://schemas.microsoft.com/office/powerpoint/2010/main" val="165438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5318-9A43-4462-AA87-52EECBB36C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04C958-9B73-464D-845E-721418604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41840-19B5-4378-8D7F-B90D662A0AC1}"/>
              </a:ext>
            </a:extLst>
          </p:cNvPr>
          <p:cNvSpPr>
            <a:spLocks noGrp="1"/>
          </p:cNvSpPr>
          <p:nvPr>
            <p:ph type="dt" sz="half" idx="10"/>
          </p:nvPr>
        </p:nvSpPr>
        <p:spPr/>
        <p:txBody>
          <a:bodyPr/>
          <a:lstStyle/>
          <a:p>
            <a:fld id="{6EA19C12-472C-4744-B803-C285074AFA2B}" type="datetimeFigureOut">
              <a:rPr lang="en-US" smtClean="0"/>
              <a:t>2/22/22</a:t>
            </a:fld>
            <a:endParaRPr lang="en-US"/>
          </a:p>
        </p:txBody>
      </p:sp>
      <p:sp>
        <p:nvSpPr>
          <p:cNvPr id="5" name="Footer Placeholder 4">
            <a:extLst>
              <a:ext uri="{FF2B5EF4-FFF2-40B4-BE49-F238E27FC236}">
                <a16:creationId xmlns:a16="http://schemas.microsoft.com/office/drawing/2014/main" id="{316F6A8C-535D-4FCA-82DF-CC070AC79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7EBF5-1AE7-4E37-B44A-1E4D350A9D8C}"/>
              </a:ext>
            </a:extLst>
          </p:cNvPr>
          <p:cNvSpPr>
            <a:spLocks noGrp="1"/>
          </p:cNvSpPr>
          <p:nvPr>
            <p:ph type="sldNum" sz="quarter" idx="12"/>
          </p:nvPr>
        </p:nvSpPr>
        <p:spPr/>
        <p:txBody>
          <a:bodyPr/>
          <a:lstStyle/>
          <a:p>
            <a:fld id="{F602A7B6-ED92-4BB2-BB5C-95AB03B049ED}" type="slidenum">
              <a:rPr lang="en-US" smtClean="0"/>
              <a:t>‹#›</a:t>
            </a:fld>
            <a:endParaRPr lang="en-US"/>
          </a:p>
        </p:txBody>
      </p:sp>
    </p:spTree>
    <p:extLst>
      <p:ext uri="{BB962C8B-B14F-4D97-AF65-F5344CB8AC3E}">
        <p14:creationId xmlns:p14="http://schemas.microsoft.com/office/powerpoint/2010/main" val="298269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4D53-368E-4D01-9F24-CE0745A8C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67D3B5-CCDD-434E-9CED-B4429E774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66510-40C9-455E-B86F-6B0D4CBDCDCA}"/>
              </a:ext>
            </a:extLst>
          </p:cNvPr>
          <p:cNvSpPr>
            <a:spLocks noGrp="1"/>
          </p:cNvSpPr>
          <p:nvPr>
            <p:ph type="dt" sz="half" idx="10"/>
          </p:nvPr>
        </p:nvSpPr>
        <p:spPr/>
        <p:txBody>
          <a:bodyPr/>
          <a:lstStyle/>
          <a:p>
            <a:fld id="{6EA19C12-472C-4744-B803-C285074AFA2B}" type="datetimeFigureOut">
              <a:rPr lang="en-US" smtClean="0"/>
              <a:t>2/22/22</a:t>
            </a:fld>
            <a:endParaRPr lang="en-US"/>
          </a:p>
        </p:txBody>
      </p:sp>
      <p:sp>
        <p:nvSpPr>
          <p:cNvPr id="5" name="Footer Placeholder 4">
            <a:extLst>
              <a:ext uri="{FF2B5EF4-FFF2-40B4-BE49-F238E27FC236}">
                <a16:creationId xmlns:a16="http://schemas.microsoft.com/office/drawing/2014/main" id="{CC99948A-A52D-40D2-B600-54D54AA64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D1D6D-FAE5-4271-A52D-56A24EDA0B05}"/>
              </a:ext>
            </a:extLst>
          </p:cNvPr>
          <p:cNvSpPr>
            <a:spLocks noGrp="1"/>
          </p:cNvSpPr>
          <p:nvPr>
            <p:ph type="sldNum" sz="quarter" idx="12"/>
          </p:nvPr>
        </p:nvSpPr>
        <p:spPr/>
        <p:txBody>
          <a:bodyPr/>
          <a:lstStyle/>
          <a:p>
            <a:fld id="{F602A7B6-ED92-4BB2-BB5C-95AB03B049ED}" type="slidenum">
              <a:rPr lang="en-US" smtClean="0"/>
              <a:t>‹#›</a:t>
            </a:fld>
            <a:endParaRPr lang="en-US"/>
          </a:p>
        </p:txBody>
      </p:sp>
    </p:spTree>
    <p:extLst>
      <p:ext uri="{BB962C8B-B14F-4D97-AF65-F5344CB8AC3E}">
        <p14:creationId xmlns:p14="http://schemas.microsoft.com/office/powerpoint/2010/main" val="2292335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6B60-4D92-4699-83B0-6D30AEF1D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4E43F1-219D-43EB-9492-3D3A803C1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2DDF6A-D388-438A-8DD6-AB9B69D7B8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6F3E66-1C9D-4507-949D-2630CFCF83B9}"/>
              </a:ext>
            </a:extLst>
          </p:cNvPr>
          <p:cNvSpPr>
            <a:spLocks noGrp="1"/>
          </p:cNvSpPr>
          <p:nvPr>
            <p:ph type="dt" sz="half" idx="10"/>
          </p:nvPr>
        </p:nvSpPr>
        <p:spPr/>
        <p:txBody>
          <a:bodyPr/>
          <a:lstStyle/>
          <a:p>
            <a:fld id="{6EA19C12-472C-4744-B803-C285074AFA2B}" type="datetimeFigureOut">
              <a:rPr lang="en-US" smtClean="0"/>
              <a:t>2/22/22</a:t>
            </a:fld>
            <a:endParaRPr lang="en-US"/>
          </a:p>
        </p:txBody>
      </p:sp>
      <p:sp>
        <p:nvSpPr>
          <p:cNvPr id="6" name="Footer Placeholder 5">
            <a:extLst>
              <a:ext uri="{FF2B5EF4-FFF2-40B4-BE49-F238E27FC236}">
                <a16:creationId xmlns:a16="http://schemas.microsoft.com/office/drawing/2014/main" id="{948003D4-3093-4659-82A4-96FE1CEC3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F801C-8567-4D1F-8960-45AD1397F5F9}"/>
              </a:ext>
            </a:extLst>
          </p:cNvPr>
          <p:cNvSpPr>
            <a:spLocks noGrp="1"/>
          </p:cNvSpPr>
          <p:nvPr>
            <p:ph type="sldNum" sz="quarter" idx="12"/>
          </p:nvPr>
        </p:nvSpPr>
        <p:spPr/>
        <p:txBody>
          <a:bodyPr/>
          <a:lstStyle/>
          <a:p>
            <a:fld id="{F602A7B6-ED92-4BB2-BB5C-95AB03B049ED}" type="slidenum">
              <a:rPr lang="en-US" smtClean="0"/>
              <a:t>‹#›</a:t>
            </a:fld>
            <a:endParaRPr lang="en-US"/>
          </a:p>
        </p:txBody>
      </p:sp>
    </p:spTree>
    <p:extLst>
      <p:ext uri="{BB962C8B-B14F-4D97-AF65-F5344CB8AC3E}">
        <p14:creationId xmlns:p14="http://schemas.microsoft.com/office/powerpoint/2010/main" val="386757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D53D-D905-4536-85DE-7A73CC0A9E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BB1F4-E7DF-4963-967B-D9DE9B2CC3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F2047-CF67-411E-940E-E8722A5A1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94B383-4239-4D6A-B747-FECEB38E5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695153-8A58-4DB3-BAA2-32B02C7B6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C35AB6-253A-47C6-B59B-D7E6B1AC3390}"/>
              </a:ext>
            </a:extLst>
          </p:cNvPr>
          <p:cNvSpPr>
            <a:spLocks noGrp="1"/>
          </p:cNvSpPr>
          <p:nvPr>
            <p:ph type="dt" sz="half" idx="10"/>
          </p:nvPr>
        </p:nvSpPr>
        <p:spPr/>
        <p:txBody>
          <a:bodyPr/>
          <a:lstStyle/>
          <a:p>
            <a:fld id="{6EA19C12-472C-4744-B803-C285074AFA2B}" type="datetimeFigureOut">
              <a:rPr lang="en-US" smtClean="0"/>
              <a:t>2/22/22</a:t>
            </a:fld>
            <a:endParaRPr lang="en-US"/>
          </a:p>
        </p:txBody>
      </p:sp>
      <p:sp>
        <p:nvSpPr>
          <p:cNvPr id="8" name="Footer Placeholder 7">
            <a:extLst>
              <a:ext uri="{FF2B5EF4-FFF2-40B4-BE49-F238E27FC236}">
                <a16:creationId xmlns:a16="http://schemas.microsoft.com/office/drawing/2014/main" id="{90A2A64B-BD7B-44EA-8940-E67022A3B5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11C0D2-7805-48D0-900A-191659150A2B}"/>
              </a:ext>
            </a:extLst>
          </p:cNvPr>
          <p:cNvSpPr>
            <a:spLocks noGrp="1"/>
          </p:cNvSpPr>
          <p:nvPr>
            <p:ph type="sldNum" sz="quarter" idx="12"/>
          </p:nvPr>
        </p:nvSpPr>
        <p:spPr/>
        <p:txBody>
          <a:bodyPr/>
          <a:lstStyle/>
          <a:p>
            <a:fld id="{F602A7B6-ED92-4BB2-BB5C-95AB03B049ED}" type="slidenum">
              <a:rPr lang="en-US" smtClean="0"/>
              <a:t>‹#›</a:t>
            </a:fld>
            <a:endParaRPr lang="en-US"/>
          </a:p>
        </p:txBody>
      </p:sp>
    </p:spTree>
    <p:extLst>
      <p:ext uri="{BB962C8B-B14F-4D97-AF65-F5344CB8AC3E}">
        <p14:creationId xmlns:p14="http://schemas.microsoft.com/office/powerpoint/2010/main" val="183992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C5A3-3465-4691-BAD1-9F36E165D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32FB3F-0681-4074-972D-495759BE26D6}"/>
              </a:ext>
            </a:extLst>
          </p:cNvPr>
          <p:cNvSpPr>
            <a:spLocks noGrp="1"/>
          </p:cNvSpPr>
          <p:nvPr>
            <p:ph type="dt" sz="half" idx="10"/>
          </p:nvPr>
        </p:nvSpPr>
        <p:spPr/>
        <p:txBody>
          <a:bodyPr/>
          <a:lstStyle/>
          <a:p>
            <a:fld id="{6EA19C12-472C-4744-B803-C285074AFA2B}" type="datetimeFigureOut">
              <a:rPr lang="en-US" smtClean="0"/>
              <a:t>2/22/22</a:t>
            </a:fld>
            <a:endParaRPr lang="en-US"/>
          </a:p>
        </p:txBody>
      </p:sp>
      <p:sp>
        <p:nvSpPr>
          <p:cNvPr id="4" name="Footer Placeholder 3">
            <a:extLst>
              <a:ext uri="{FF2B5EF4-FFF2-40B4-BE49-F238E27FC236}">
                <a16:creationId xmlns:a16="http://schemas.microsoft.com/office/drawing/2014/main" id="{1A768905-2B33-4A8E-9A34-47234EDEA1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BDB245-B158-48F6-B9BC-3F0E3E53BFA7}"/>
              </a:ext>
            </a:extLst>
          </p:cNvPr>
          <p:cNvSpPr>
            <a:spLocks noGrp="1"/>
          </p:cNvSpPr>
          <p:nvPr>
            <p:ph type="sldNum" sz="quarter" idx="12"/>
          </p:nvPr>
        </p:nvSpPr>
        <p:spPr/>
        <p:txBody>
          <a:bodyPr/>
          <a:lstStyle/>
          <a:p>
            <a:fld id="{F602A7B6-ED92-4BB2-BB5C-95AB03B049ED}" type="slidenum">
              <a:rPr lang="en-US" smtClean="0"/>
              <a:t>‹#›</a:t>
            </a:fld>
            <a:endParaRPr lang="en-US"/>
          </a:p>
        </p:txBody>
      </p:sp>
    </p:spTree>
    <p:extLst>
      <p:ext uri="{BB962C8B-B14F-4D97-AF65-F5344CB8AC3E}">
        <p14:creationId xmlns:p14="http://schemas.microsoft.com/office/powerpoint/2010/main" val="219764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5FCEC-CA7A-4E8B-BA9B-4F5CB8516006}"/>
              </a:ext>
            </a:extLst>
          </p:cNvPr>
          <p:cNvSpPr>
            <a:spLocks noGrp="1"/>
          </p:cNvSpPr>
          <p:nvPr>
            <p:ph type="dt" sz="half" idx="10"/>
          </p:nvPr>
        </p:nvSpPr>
        <p:spPr/>
        <p:txBody>
          <a:bodyPr/>
          <a:lstStyle/>
          <a:p>
            <a:fld id="{6EA19C12-472C-4744-B803-C285074AFA2B}" type="datetimeFigureOut">
              <a:rPr lang="en-US" smtClean="0"/>
              <a:t>2/22/22</a:t>
            </a:fld>
            <a:endParaRPr lang="en-US"/>
          </a:p>
        </p:txBody>
      </p:sp>
      <p:sp>
        <p:nvSpPr>
          <p:cNvPr id="3" name="Footer Placeholder 2">
            <a:extLst>
              <a:ext uri="{FF2B5EF4-FFF2-40B4-BE49-F238E27FC236}">
                <a16:creationId xmlns:a16="http://schemas.microsoft.com/office/drawing/2014/main" id="{63C04E0C-1414-45CF-8BDA-378309DA84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DCA49D-7C15-40A5-B12B-13DFC9EF8304}"/>
              </a:ext>
            </a:extLst>
          </p:cNvPr>
          <p:cNvSpPr>
            <a:spLocks noGrp="1"/>
          </p:cNvSpPr>
          <p:nvPr>
            <p:ph type="sldNum" sz="quarter" idx="12"/>
          </p:nvPr>
        </p:nvSpPr>
        <p:spPr/>
        <p:txBody>
          <a:bodyPr/>
          <a:lstStyle/>
          <a:p>
            <a:fld id="{F602A7B6-ED92-4BB2-BB5C-95AB03B049ED}" type="slidenum">
              <a:rPr lang="en-US" smtClean="0"/>
              <a:t>‹#›</a:t>
            </a:fld>
            <a:endParaRPr lang="en-US"/>
          </a:p>
        </p:txBody>
      </p:sp>
    </p:spTree>
    <p:extLst>
      <p:ext uri="{BB962C8B-B14F-4D97-AF65-F5344CB8AC3E}">
        <p14:creationId xmlns:p14="http://schemas.microsoft.com/office/powerpoint/2010/main" val="69193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D83D-AF18-4340-AF33-291D35C08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88E57-E4C6-439A-922B-DAA9E0C89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0422B5-71F8-44BE-B224-22DDF8EF8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13AC9-0799-45DA-97B2-10A9E0D0961E}"/>
              </a:ext>
            </a:extLst>
          </p:cNvPr>
          <p:cNvSpPr>
            <a:spLocks noGrp="1"/>
          </p:cNvSpPr>
          <p:nvPr>
            <p:ph type="dt" sz="half" idx="10"/>
          </p:nvPr>
        </p:nvSpPr>
        <p:spPr/>
        <p:txBody>
          <a:bodyPr/>
          <a:lstStyle/>
          <a:p>
            <a:fld id="{6EA19C12-472C-4744-B803-C285074AFA2B}" type="datetimeFigureOut">
              <a:rPr lang="en-US" smtClean="0"/>
              <a:t>2/22/22</a:t>
            </a:fld>
            <a:endParaRPr lang="en-US"/>
          </a:p>
        </p:txBody>
      </p:sp>
      <p:sp>
        <p:nvSpPr>
          <p:cNvPr id="6" name="Footer Placeholder 5">
            <a:extLst>
              <a:ext uri="{FF2B5EF4-FFF2-40B4-BE49-F238E27FC236}">
                <a16:creationId xmlns:a16="http://schemas.microsoft.com/office/drawing/2014/main" id="{F4CF0051-A372-4E36-9C46-D3F9C518C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2D35A-4E5C-455C-80CB-0D8247FB6FCC}"/>
              </a:ext>
            </a:extLst>
          </p:cNvPr>
          <p:cNvSpPr>
            <a:spLocks noGrp="1"/>
          </p:cNvSpPr>
          <p:nvPr>
            <p:ph type="sldNum" sz="quarter" idx="12"/>
          </p:nvPr>
        </p:nvSpPr>
        <p:spPr/>
        <p:txBody>
          <a:bodyPr/>
          <a:lstStyle/>
          <a:p>
            <a:fld id="{F602A7B6-ED92-4BB2-BB5C-95AB03B049ED}" type="slidenum">
              <a:rPr lang="en-US" smtClean="0"/>
              <a:t>‹#›</a:t>
            </a:fld>
            <a:endParaRPr lang="en-US"/>
          </a:p>
        </p:txBody>
      </p:sp>
    </p:spTree>
    <p:extLst>
      <p:ext uri="{BB962C8B-B14F-4D97-AF65-F5344CB8AC3E}">
        <p14:creationId xmlns:p14="http://schemas.microsoft.com/office/powerpoint/2010/main" val="12160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1B801-29DB-44E6-9DDA-5F7C45F60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7EE9BA-F91D-43BC-9DC5-411EC36F4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81429F-15A0-49AA-8817-FDB904E55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ABAA5-939B-47F8-9D1B-B8F2E294FC36}"/>
              </a:ext>
            </a:extLst>
          </p:cNvPr>
          <p:cNvSpPr>
            <a:spLocks noGrp="1"/>
          </p:cNvSpPr>
          <p:nvPr>
            <p:ph type="dt" sz="half" idx="10"/>
          </p:nvPr>
        </p:nvSpPr>
        <p:spPr/>
        <p:txBody>
          <a:bodyPr/>
          <a:lstStyle/>
          <a:p>
            <a:fld id="{6EA19C12-472C-4744-B803-C285074AFA2B}" type="datetimeFigureOut">
              <a:rPr lang="en-US" smtClean="0"/>
              <a:t>2/22/22</a:t>
            </a:fld>
            <a:endParaRPr lang="en-US"/>
          </a:p>
        </p:txBody>
      </p:sp>
      <p:sp>
        <p:nvSpPr>
          <p:cNvPr id="6" name="Footer Placeholder 5">
            <a:extLst>
              <a:ext uri="{FF2B5EF4-FFF2-40B4-BE49-F238E27FC236}">
                <a16:creationId xmlns:a16="http://schemas.microsoft.com/office/drawing/2014/main" id="{0844456D-19A5-4F24-9DD4-2FADBC74B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1D2493-6676-4C29-8ACB-BA2E9BB07C99}"/>
              </a:ext>
            </a:extLst>
          </p:cNvPr>
          <p:cNvSpPr>
            <a:spLocks noGrp="1"/>
          </p:cNvSpPr>
          <p:nvPr>
            <p:ph type="sldNum" sz="quarter" idx="12"/>
          </p:nvPr>
        </p:nvSpPr>
        <p:spPr/>
        <p:txBody>
          <a:bodyPr/>
          <a:lstStyle/>
          <a:p>
            <a:fld id="{F602A7B6-ED92-4BB2-BB5C-95AB03B049ED}" type="slidenum">
              <a:rPr lang="en-US" smtClean="0"/>
              <a:t>‹#›</a:t>
            </a:fld>
            <a:endParaRPr lang="en-US"/>
          </a:p>
        </p:txBody>
      </p:sp>
    </p:spTree>
    <p:extLst>
      <p:ext uri="{BB962C8B-B14F-4D97-AF65-F5344CB8AC3E}">
        <p14:creationId xmlns:p14="http://schemas.microsoft.com/office/powerpoint/2010/main" val="225435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E019A1-AEB8-4BBB-8D8F-1DD756E41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8800F3-B295-4AEB-8F14-AE18416A6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A0BD4-F6AC-41C9-B5C2-589E73D37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19C12-472C-4744-B803-C285074AFA2B}" type="datetimeFigureOut">
              <a:rPr lang="en-US" smtClean="0"/>
              <a:t>2/22/22</a:t>
            </a:fld>
            <a:endParaRPr lang="en-US"/>
          </a:p>
        </p:txBody>
      </p:sp>
      <p:sp>
        <p:nvSpPr>
          <p:cNvPr id="5" name="Footer Placeholder 4">
            <a:extLst>
              <a:ext uri="{FF2B5EF4-FFF2-40B4-BE49-F238E27FC236}">
                <a16:creationId xmlns:a16="http://schemas.microsoft.com/office/drawing/2014/main" id="{538450FC-F792-45D2-B09C-60F79EFD7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02EEB7-8550-40D2-A67C-2BC047162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2A7B6-ED92-4BB2-BB5C-95AB03B049ED}" type="slidenum">
              <a:rPr lang="en-US" smtClean="0"/>
              <a:t>‹#›</a:t>
            </a:fld>
            <a:endParaRPr lang="en-US"/>
          </a:p>
        </p:txBody>
      </p:sp>
    </p:spTree>
    <p:extLst>
      <p:ext uri="{BB962C8B-B14F-4D97-AF65-F5344CB8AC3E}">
        <p14:creationId xmlns:p14="http://schemas.microsoft.com/office/powerpoint/2010/main" val="3886104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8.wmf"/></Relationships>
</file>

<file path=ppt/slides/_rels/slide23.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11.bin"/><Relationship Id="rId18" Type="http://schemas.openxmlformats.org/officeDocument/2006/relationships/image" Target="../media/image56.wmf"/><Relationship Id="rId3" Type="http://schemas.openxmlformats.org/officeDocument/2006/relationships/oleObject" Target="../embeddings/oleObject6.bin"/><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53.wmf"/><Relationship Id="rId17" Type="http://schemas.openxmlformats.org/officeDocument/2006/relationships/oleObject" Target="../embeddings/oleObject13.bin"/><Relationship Id="rId25"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image" Target="../media/image55.wmf"/><Relationship Id="rId20" Type="http://schemas.openxmlformats.org/officeDocument/2006/relationships/image" Target="../media/image57.wmf"/><Relationship Id="rId1" Type="http://schemas.openxmlformats.org/officeDocument/2006/relationships/vmlDrawing" Target="../drawings/vmlDrawing5.vml"/><Relationship Id="rId6" Type="http://schemas.openxmlformats.org/officeDocument/2006/relationships/image" Target="../media/image50.wmf"/><Relationship Id="rId11" Type="http://schemas.openxmlformats.org/officeDocument/2006/relationships/oleObject" Target="../embeddings/oleObject10.bin"/><Relationship Id="rId24" Type="http://schemas.openxmlformats.org/officeDocument/2006/relationships/image" Target="../media/image59.wmf"/><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10" Type="http://schemas.openxmlformats.org/officeDocument/2006/relationships/image" Target="../media/image52.wmf"/><Relationship Id="rId19" Type="http://schemas.openxmlformats.org/officeDocument/2006/relationships/oleObject" Target="../embeddings/oleObject14.bin"/><Relationship Id="rId4" Type="http://schemas.openxmlformats.org/officeDocument/2006/relationships/image" Target="../media/image49.wmf"/><Relationship Id="rId9" Type="http://schemas.openxmlformats.org/officeDocument/2006/relationships/oleObject" Target="../embeddings/oleObject9.bin"/><Relationship Id="rId14" Type="http://schemas.openxmlformats.org/officeDocument/2006/relationships/image" Target="../media/image54.wmf"/><Relationship Id="rId22" Type="http://schemas.openxmlformats.org/officeDocument/2006/relationships/image" Target="../media/image5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4B13-10C5-44B8-953D-9D45C7A39ECE}"/>
              </a:ext>
            </a:extLst>
          </p:cNvPr>
          <p:cNvSpPr>
            <a:spLocks noGrp="1"/>
          </p:cNvSpPr>
          <p:nvPr>
            <p:ph type="ctrTitle"/>
          </p:nvPr>
        </p:nvSpPr>
        <p:spPr/>
        <p:txBody>
          <a:bodyPr/>
          <a:lstStyle/>
          <a:p>
            <a:r>
              <a:rPr lang="en-US" dirty="0">
                <a:solidFill>
                  <a:srgbClr val="0070C0"/>
                </a:solidFill>
              </a:rPr>
              <a:t>Chapter 9, Part 2</a:t>
            </a:r>
          </a:p>
        </p:txBody>
      </p:sp>
      <p:sp>
        <p:nvSpPr>
          <p:cNvPr id="3" name="Subtitle 2">
            <a:extLst>
              <a:ext uri="{FF2B5EF4-FFF2-40B4-BE49-F238E27FC236}">
                <a16:creationId xmlns:a16="http://schemas.microsoft.com/office/drawing/2014/main" id="{4894E34F-7CF3-4497-9E80-BAFEF38F22D9}"/>
              </a:ext>
            </a:extLst>
          </p:cNvPr>
          <p:cNvSpPr>
            <a:spLocks noGrp="1"/>
          </p:cNvSpPr>
          <p:nvPr>
            <p:ph type="subTitle" idx="1"/>
          </p:nvPr>
        </p:nvSpPr>
        <p:spPr/>
        <p:txBody>
          <a:bodyPr>
            <a:normAutofit/>
          </a:bodyPr>
          <a:lstStyle/>
          <a:p>
            <a:r>
              <a:rPr lang="en-US" sz="3600" dirty="0">
                <a:solidFill>
                  <a:srgbClr val="0070C0"/>
                </a:solidFill>
              </a:rPr>
              <a:t>Regression with Categorical Predictors Using Indicator Variables</a:t>
            </a:r>
          </a:p>
        </p:txBody>
      </p:sp>
    </p:spTree>
    <p:extLst>
      <p:ext uri="{BB962C8B-B14F-4D97-AF65-F5344CB8AC3E}">
        <p14:creationId xmlns:p14="http://schemas.microsoft.com/office/powerpoint/2010/main" val="99220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A9A9-7A36-42A4-B7FA-BD5386EF445A}"/>
              </a:ext>
            </a:extLst>
          </p:cNvPr>
          <p:cNvSpPr>
            <a:spLocks noGrp="1"/>
          </p:cNvSpPr>
          <p:nvPr>
            <p:ph type="title"/>
          </p:nvPr>
        </p:nvSpPr>
        <p:spPr>
          <a:xfrm>
            <a:off x="838200" y="365125"/>
            <a:ext cx="10515600" cy="455007"/>
          </a:xfrm>
        </p:spPr>
        <p:txBody>
          <a:bodyPr>
            <a:normAutofit fontScale="90000"/>
          </a:bodyPr>
          <a:lstStyle/>
          <a:p>
            <a:r>
              <a:rPr lang="en-US" sz="3200" b="1" dirty="0">
                <a:solidFill>
                  <a:srgbClr val="0070C0"/>
                </a:solidFill>
              </a:rPr>
              <a:t>Coefficients significant?</a:t>
            </a:r>
          </a:p>
        </p:txBody>
      </p:sp>
      <p:pic>
        <p:nvPicPr>
          <p:cNvPr id="5" name="Content Placeholder 4">
            <a:extLst>
              <a:ext uri="{FF2B5EF4-FFF2-40B4-BE49-F238E27FC236}">
                <a16:creationId xmlns:a16="http://schemas.microsoft.com/office/drawing/2014/main" id="{69B58341-5918-4C83-9FC2-0E02B0A1748C}"/>
              </a:ext>
            </a:extLst>
          </p:cNvPr>
          <p:cNvPicPr>
            <a:picLocks noGrp="1" noChangeAspect="1"/>
          </p:cNvPicPr>
          <p:nvPr>
            <p:ph idx="1"/>
          </p:nvPr>
        </p:nvPicPr>
        <p:blipFill>
          <a:blip r:embed="rId2"/>
          <a:stretch>
            <a:fillRect/>
          </a:stretch>
        </p:blipFill>
        <p:spPr>
          <a:xfrm>
            <a:off x="838200" y="820132"/>
            <a:ext cx="6778543" cy="4044099"/>
          </a:xfrm>
          <a:prstGeom prst="rect">
            <a:avLst/>
          </a:prstGeom>
        </p:spPr>
      </p:pic>
      <p:sp>
        <p:nvSpPr>
          <p:cNvPr id="6" name="Rectangle 5">
            <a:extLst>
              <a:ext uri="{FF2B5EF4-FFF2-40B4-BE49-F238E27FC236}">
                <a16:creationId xmlns:a16="http://schemas.microsoft.com/office/drawing/2014/main" id="{DB50E99A-6EA8-4038-B344-B65637E3CBAA}"/>
              </a:ext>
            </a:extLst>
          </p:cNvPr>
          <p:cNvSpPr/>
          <p:nvPr/>
        </p:nvSpPr>
        <p:spPr>
          <a:xfrm>
            <a:off x="952107" y="2997724"/>
            <a:ext cx="4892512" cy="32993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75375D-01A5-4165-AD95-BEDC62C4A4B3}"/>
              </a:ext>
            </a:extLst>
          </p:cNvPr>
          <p:cNvSpPr/>
          <p:nvPr/>
        </p:nvSpPr>
        <p:spPr>
          <a:xfrm>
            <a:off x="952107" y="3327662"/>
            <a:ext cx="4892512" cy="3299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4A9F7B8-56AD-4D59-A468-35E0E9B82B4F}"/>
              </a:ext>
            </a:extLst>
          </p:cNvPr>
          <p:cNvSpPr/>
          <p:nvPr/>
        </p:nvSpPr>
        <p:spPr>
          <a:xfrm>
            <a:off x="4779390" y="3327662"/>
            <a:ext cx="735290" cy="202677"/>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881A79-4E61-437F-AD4A-4BB4D28DC1BE}"/>
              </a:ext>
            </a:extLst>
          </p:cNvPr>
          <p:cNvPicPr>
            <a:picLocks noChangeAspect="1"/>
          </p:cNvPicPr>
          <p:nvPr/>
        </p:nvPicPr>
        <p:blipFill>
          <a:blip r:embed="rId3"/>
          <a:stretch>
            <a:fillRect/>
          </a:stretch>
        </p:blipFill>
        <p:spPr>
          <a:xfrm>
            <a:off x="5950353" y="2886959"/>
            <a:ext cx="3692801" cy="431276"/>
          </a:xfrm>
          <a:prstGeom prst="rect">
            <a:avLst/>
          </a:prstGeom>
        </p:spPr>
      </p:pic>
      <p:pic>
        <p:nvPicPr>
          <p:cNvPr id="12" name="Picture 11">
            <a:extLst>
              <a:ext uri="{FF2B5EF4-FFF2-40B4-BE49-F238E27FC236}">
                <a16:creationId xmlns:a16="http://schemas.microsoft.com/office/drawing/2014/main" id="{48E30177-F8A9-45CB-A4C9-2EDD68CFA3E3}"/>
              </a:ext>
            </a:extLst>
          </p:cNvPr>
          <p:cNvPicPr>
            <a:picLocks noChangeAspect="1"/>
          </p:cNvPicPr>
          <p:nvPr/>
        </p:nvPicPr>
        <p:blipFill>
          <a:blip r:embed="rId4"/>
          <a:stretch>
            <a:fillRect/>
          </a:stretch>
        </p:blipFill>
        <p:spPr>
          <a:xfrm>
            <a:off x="5940343" y="3327662"/>
            <a:ext cx="2701817" cy="431276"/>
          </a:xfrm>
          <a:prstGeom prst="rect">
            <a:avLst/>
          </a:prstGeom>
        </p:spPr>
      </p:pic>
      <p:pic>
        <p:nvPicPr>
          <p:cNvPr id="14" name="Picture 13">
            <a:extLst>
              <a:ext uri="{FF2B5EF4-FFF2-40B4-BE49-F238E27FC236}">
                <a16:creationId xmlns:a16="http://schemas.microsoft.com/office/drawing/2014/main" id="{D34BA5E9-EB5A-4301-99B6-389BC8A9D3D2}"/>
              </a:ext>
            </a:extLst>
          </p:cNvPr>
          <p:cNvPicPr>
            <a:picLocks noChangeAspect="1"/>
          </p:cNvPicPr>
          <p:nvPr/>
        </p:nvPicPr>
        <p:blipFill>
          <a:blip r:embed="rId5"/>
          <a:stretch>
            <a:fillRect/>
          </a:stretch>
        </p:blipFill>
        <p:spPr>
          <a:xfrm>
            <a:off x="838200" y="5076683"/>
            <a:ext cx="10670268" cy="749082"/>
          </a:xfrm>
          <a:prstGeom prst="rect">
            <a:avLst/>
          </a:prstGeom>
        </p:spPr>
      </p:pic>
      <p:pic>
        <p:nvPicPr>
          <p:cNvPr id="4" name="Picture 3">
            <a:extLst>
              <a:ext uri="{FF2B5EF4-FFF2-40B4-BE49-F238E27FC236}">
                <a16:creationId xmlns:a16="http://schemas.microsoft.com/office/drawing/2014/main" id="{495B1C55-8DAD-4590-B619-BDA85ECC27C6}"/>
              </a:ext>
            </a:extLst>
          </p:cNvPr>
          <p:cNvPicPr>
            <a:picLocks noChangeAspect="1"/>
          </p:cNvPicPr>
          <p:nvPr/>
        </p:nvPicPr>
        <p:blipFill>
          <a:blip r:embed="rId6"/>
          <a:stretch>
            <a:fillRect/>
          </a:stretch>
        </p:blipFill>
        <p:spPr>
          <a:xfrm>
            <a:off x="952107" y="5825765"/>
            <a:ext cx="4892512" cy="496896"/>
          </a:xfrm>
          <a:prstGeom prst="rect">
            <a:avLst/>
          </a:prstGeom>
        </p:spPr>
      </p:pic>
    </p:spTree>
    <p:extLst>
      <p:ext uri="{BB962C8B-B14F-4D97-AF65-F5344CB8AC3E}">
        <p14:creationId xmlns:p14="http://schemas.microsoft.com/office/powerpoint/2010/main" val="130448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F0B7-0322-44BD-86BA-06F9C57A1EBC}"/>
              </a:ext>
            </a:extLst>
          </p:cNvPr>
          <p:cNvSpPr>
            <a:spLocks noGrp="1"/>
          </p:cNvSpPr>
          <p:nvPr>
            <p:ph type="title"/>
          </p:nvPr>
        </p:nvSpPr>
        <p:spPr>
          <a:xfrm>
            <a:off x="838200" y="365125"/>
            <a:ext cx="10515600" cy="596409"/>
          </a:xfrm>
        </p:spPr>
        <p:txBody>
          <a:bodyPr>
            <a:normAutofit/>
          </a:bodyPr>
          <a:lstStyle/>
          <a:p>
            <a:r>
              <a:rPr lang="en-US" sz="3200" b="1" dirty="0">
                <a:solidFill>
                  <a:srgbClr val="0070C0"/>
                </a:solidFill>
              </a:rPr>
              <a:t>Removing shelf1 from model</a:t>
            </a:r>
          </a:p>
        </p:txBody>
      </p:sp>
      <p:pic>
        <p:nvPicPr>
          <p:cNvPr id="5" name="Content Placeholder 4">
            <a:extLst>
              <a:ext uri="{FF2B5EF4-FFF2-40B4-BE49-F238E27FC236}">
                <a16:creationId xmlns:a16="http://schemas.microsoft.com/office/drawing/2014/main" id="{5F7C1E9D-508D-4642-9DDF-500CA82B5FDF}"/>
              </a:ext>
            </a:extLst>
          </p:cNvPr>
          <p:cNvPicPr>
            <a:picLocks noGrp="1" noChangeAspect="1"/>
          </p:cNvPicPr>
          <p:nvPr>
            <p:ph idx="1"/>
          </p:nvPr>
        </p:nvPicPr>
        <p:blipFill>
          <a:blip r:embed="rId2"/>
          <a:stretch>
            <a:fillRect/>
          </a:stretch>
        </p:blipFill>
        <p:spPr>
          <a:xfrm>
            <a:off x="954856" y="907329"/>
            <a:ext cx="7747146" cy="4553147"/>
          </a:xfrm>
          <a:prstGeom prst="rect">
            <a:avLst/>
          </a:prstGeom>
        </p:spPr>
      </p:pic>
      <p:sp>
        <p:nvSpPr>
          <p:cNvPr id="7" name="Rectangle 6">
            <a:extLst>
              <a:ext uri="{FF2B5EF4-FFF2-40B4-BE49-F238E27FC236}">
                <a16:creationId xmlns:a16="http://schemas.microsoft.com/office/drawing/2014/main" id="{C69EABDC-2ED9-43F1-A19D-6064CAF89747}"/>
              </a:ext>
            </a:extLst>
          </p:cNvPr>
          <p:cNvSpPr/>
          <p:nvPr/>
        </p:nvSpPr>
        <p:spPr>
          <a:xfrm>
            <a:off x="1138931" y="3848492"/>
            <a:ext cx="5374991" cy="2733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2ED341-6324-460A-A385-342412F43446}"/>
              </a:ext>
            </a:extLst>
          </p:cNvPr>
          <p:cNvPicPr>
            <a:picLocks noChangeAspect="1"/>
          </p:cNvPicPr>
          <p:nvPr/>
        </p:nvPicPr>
        <p:blipFill>
          <a:blip r:embed="rId3"/>
          <a:stretch>
            <a:fillRect/>
          </a:stretch>
        </p:blipFill>
        <p:spPr>
          <a:xfrm>
            <a:off x="7746452" y="4121868"/>
            <a:ext cx="4070202" cy="1828803"/>
          </a:xfrm>
          <a:prstGeom prst="rect">
            <a:avLst/>
          </a:prstGeom>
        </p:spPr>
      </p:pic>
      <p:sp>
        <p:nvSpPr>
          <p:cNvPr id="10" name="Rectangle 9">
            <a:extLst>
              <a:ext uri="{FF2B5EF4-FFF2-40B4-BE49-F238E27FC236}">
                <a16:creationId xmlns:a16="http://schemas.microsoft.com/office/drawing/2014/main" id="{ADE5D300-EE2C-4FD7-8905-F1F2CA46388F}"/>
              </a:ext>
            </a:extLst>
          </p:cNvPr>
          <p:cNvSpPr/>
          <p:nvPr/>
        </p:nvSpPr>
        <p:spPr>
          <a:xfrm>
            <a:off x="1101223" y="4848911"/>
            <a:ext cx="6645229" cy="27337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898C655-22CE-4031-BBF6-19978E7C473A}"/>
              </a:ext>
            </a:extLst>
          </p:cNvPr>
          <p:cNvPicPr>
            <a:picLocks noChangeAspect="1"/>
          </p:cNvPicPr>
          <p:nvPr/>
        </p:nvPicPr>
        <p:blipFill>
          <a:blip r:embed="rId4"/>
          <a:stretch>
            <a:fillRect/>
          </a:stretch>
        </p:blipFill>
        <p:spPr>
          <a:xfrm>
            <a:off x="6785625" y="2542919"/>
            <a:ext cx="4573384" cy="1236050"/>
          </a:xfrm>
          <a:prstGeom prst="rect">
            <a:avLst/>
          </a:prstGeom>
        </p:spPr>
      </p:pic>
      <p:cxnSp>
        <p:nvCxnSpPr>
          <p:cNvPr id="14" name="Straight Arrow Connector 13">
            <a:extLst>
              <a:ext uri="{FF2B5EF4-FFF2-40B4-BE49-F238E27FC236}">
                <a16:creationId xmlns:a16="http://schemas.microsoft.com/office/drawing/2014/main" id="{6E72A1EE-E88A-43BE-BF16-31B0E43A703A}"/>
              </a:ext>
            </a:extLst>
          </p:cNvPr>
          <p:cNvCxnSpPr/>
          <p:nvPr/>
        </p:nvCxnSpPr>
        <p:spPr>
          <a:xfrm flipV="1">
            <a:off x="6475531" y="3601038"/>
            <a:ext cx="310094" cy="2474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5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F92F-B2B6-4918-913F-5E4245883A6F}"/>
              </a:ext>
            </a:extLst>
          </p:cNvPr>
          <p:cNvSpPr>
            <a:spLocks noGrp="1"/>
          </p:cNvSpPr>
          <p:nvPr>
            <p:ph type="title"/>
          </p:nvPr>
        </p:nvSpPr>
        <p:spPr>
          <a:xfrm>
            <a:off x="838200" y="365126"/>
            <a:ext cx="10515600" cy="605836"/>
          </a:xfrm>
        </p:spPr>
        <p:txBody>
          <a:bodyPr>
            <a:normAutofit/>
          </a:bodyPr>
          <a:lstStyle/>
          <a:p>
            <a:r>
              <a:rPr lang="en-US" sz="3200" b="1" dirty="0">
                <a:solidFill>
                  <a:srgbClr val="0070C0"/>
                </a:solidFill>
              </a:rPr>
              <a:t>Continuing to build the model: introduce new variable </a:t>
            </a:r>
            <a:r>
              <a:rPr lang="en-US" sz="3200" b="1" dirty="0" err="1">
                <a:solidFill>
                  <a:srgbClr val="0070C0"/>
                </a:solidFill>
              </a:rPr>
              <a:t>potass</a:t>
            </a:r>
            <a:endParaRPr lang="en-US" sz="3200" b="1" dirty="0">
              <a:solidFill>
                <a:srgbClr val="0070C0"/>
              </a:solidFill>
            </a:endParaRPr>
          </a:p>
        </p:txBody>
      </p:sp>
      <p:pic>
        <p:nvPicPr>
          <p:cNvPr id="8" name="Content Placeholder 7">
            <a:extLst>
              <a:ext uri="{FF2B5EF4-FFF2-40B4-BE49-F238E27FC236}">
                <a16:creationId xmlns:a16="http://schemas.microsoft.com/office/drawing/2014/main" id="{5B8ABF90-75E5-4C40-B8AC-C20A705B2064}"/>
              </a:ext>
            </a:extLst>
          </p:cNvPr>
          <p:cNvPicPr>
            <a:picLocks noGrp="1" noChangeAspect="1"/>
          </p:cNvPicPr>
          <p:nvPr>
            <p:ph idx="1"/>
          </p:nvPr>
        </p:nvPicPr>
        <p:blipFill>
          <a:blip r:embed="rId2"/>
          <a:stretch>
            <a:fillRect/>
          </a:stretch>
        </p:blipFill>
        <p:spPr>
          <a:xfrm>
            <a:off x="838199" y="970961"/>
            <a:ext cx="8220959" cy="5185003"/>
          </a:xfrm>
          <a:prstGeom prst="rect">
            <a:avLst/>
          </a:prstGeom>
        </p:spPr>
      </p:pic>
      <p:sp>
        <p:nvSpPr>
          <p:cNvPr id="10" name="Rectangle 9">
            <a:extLst>
              <a:ext uri="{FF2B5EF4-FFF2-40B4-BE49-F238E27FC236}">
                <a16:creationId xmlns:a16="http://schemas.microsoft.com/office/drawing/2014/main" id="{5FD87E2D-F8B0-4984-8C64-4E871631F7F0}"/>
              </a:ext>
            </a:extLst>
          </p:cNvPr>
          <p:cNvSpPr/>
          <p:nvPr/>
        </p:nvSpPr>
        <p:spPr>
          <a:xfrm>
            <a:off x="1018095" y="3987538"/>
            <a:ext cx="5722070" cy="4619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56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4836-AE98-4025-AF12-01D0D7CA3DDF}"/>
              </a:ext>
            </a:extLst>
          </p:cNvPr>
          <p:cNvSpPr>
            <a:spLocks noGrp="1"/>
          </p:cNvSpPr>
          <p:nvPr>
            <p:ph type="title"/>
          </p:nvPr>
        </p:nvSpPr>
        <p:spPr>
          <a:xfrm>
            <a:off x="838200" y="365125"/>
            <a:ext cx="10515600" cy="615263"/>
          </a:xfrm>
        </p:spPr>
        <p:txBody>
          <a:bodyPr>
            <a:normAutofit/>
          </a:bodyPr>
          <a:lstStyle/>
          <a:p>
            <a:r>
              <a:rPr lang="en-US" sz="3200" b="1" dirty="0">
                <a:solidFill>
                  <a:srgbClr val="0070C0"/>
                </a:solidFill>
              </a:rPr>
              <a:t>Model: swap fiber for </a:t>
            </a:r>
            <a:r>
              <a:rPr lang="en-US" sz="3200" b="1" dirty="0" err="1">
                <a:solidFill>
                  <a:srgbClr val="0070C0"/>
                </a:solidFill>
              </a:rPr>
              <a:t>potass</a:t>
            </a:r>
            <a:endParaRPr lang="en-US" sz="3200" b="1" dirty="0">
              <a:solidFill>
                <a:srgbClr val="0070C0"/>
              </a:solidFill>
            </a:endParaRPr>
          </a:p>
        </p:txBody>
      </p:sp>
      <p:pic>
        <p:nvPicPr>
          <p:cNvPr id="5" name="Content Placeholder 4">
            <a:extLst>
              <a:ext uri="{FF2B5EF4-FFF2-40B4-BE49-F238E27FC236}">
                <a16:creationId xmlns:a16="http://schemas.microsoft.com/office/drawing/2014/main" id="{8CEF8B5D-0401-4989-B7ED-B2FF500CF128}"/>
              </a:ext>
            </a:extLst>
          </p:cNvPr>
          <p:cNvPicPr>
            <a:picLocks noGrp="1" noChangeAspect="1"/>
          </p:cNvPicPr>
          <p:nvPr>
            <p:ph idx="1"/>
          </p:nvPr>
        </p:nvPicPr>
        <p:blipFill>
          <a:blip r:embed="rId2"/>
          <a:stretch>
            <a:fillRect/>
          </a:stretch>
        </p:blipFill>
        <p:spPr>
          <a:xfrm>
            <a:off x="912484" y="827979"/>
            <a:ext cx="7301339" cy="4733835"/>
          </a:xfrm>
          <a:prstGeom prst="rect">
            <a:avLst/>
          </a:prstGeom>
        </p:spPr>
      </p:pic>
      <p:sp>
        <p:nvSpPr>
          <p:cNvPr id="8" name="Rectangle 7">
            <a:extLst>
              <a:ext uri="{FF2B5EF4-FFF2-40B4-BE49-F238E27FC236}">
                <a16:creationId xmlns:a16="http://schemas.microsoft.com/office/drawing/2014/main" id="{9BEE181B-4066-4436-9F34-8BBD85EBF0FD}"/>
              </a:ext>
            </a:extLst>
          </p:cNvPr>
          <p:cNvSpPr/>
          <p:nvPr/>
        </p:nvSpPr>
        <p:spPr>
          <a:xfrm>
            <a:off x="1093509" y="3506771"/>
            <a:ext cx="5524107" cy="1791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60FD66-3C6A-4C22-AD95-0691ECA953E1}"/>
              </a:ext>
            </a:extLst>
          </p:cNvPr>
          <p:cNvSpPr/>
          <p:nvPr/>
        </p:nvSpPr>
        <p:spPr>
          <a:xfrm>
            <a:off x="1093509" y="3685880"/>
            <a:ext cx="5524107" cy="17910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443CE4D-2EB5-48B9-9885-3C947FC02427}"/>
              </a:ext>
            </a:extLst>
          </p:cNvPr>
          <p:cNvPicPr>
            <a:picLocks noChangeAspect="1"/>
          </p:cNvPicPr>
          <p:nvPr/>
        </p:nvPicPr>
        <p:blipFill>
          <a:blip r:embed="rId3"/>
          <a:stretch>
            <a:fillRect/>
          </a:stretch>
        </p:blipFill>
        <p:spPr>
          <a:xfrm>
            <a:off x="8371505" y="3288694"/>
            <a:ext cx="2824612" cy="615262"/>
          </a:xfrm>
          <a:prstGeom prst="rect">
            <a:avLst/>
          </a:prstGeom>
        </p:spPr>
      </p:pic>
      <p:cxnSp>
        <p:nvCxnSpPr>
          <p:cNvPr id="13" name="Straight Arrow Connector 12">
            <a:extLst>
              <a:ext uri="{FF2B5EF4-FFF2-40B4-BE49-F238E27FC236}">
                <a16:creationId xmlns:a16="http://schemas.microsoft.com/office/drawing/2014/main" id="{14058EFF-4219-44A0-9620-9E96BBF8FF7A}"/>
              </a:ext>
            </a:extLst>
          </p:cNvPr>
          <p:cNvCxnSpPr/>
          <p:nvPr/>
        </p:nvCxnSpPr>
        <p:spPr>
          <a:xfrm>
            <a:off x="6617616" y="3596325"/>
            <a:ext cx="1791093"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06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B8FA-7FEC-45CC-8D1A-5FD1EED07E75}"/>
              </a:ext>
            </a:extLst>
          </p:cNvPr>
          <p:cNvSpPr>
            <a:spLocks noGrp="1"/>
          </p:cNvSpPr>
          <p:nvPr>
            <p:ph type="title"/>
          </p:nvPr>
        </p:nvSpPr>
        <p:spPr>
          <a:xfrm>
            <a:off x="838200" y="365126"/>
            <a:ext cx="10515600" cy="558702"/>
          </a:xfrm>
        </p:spPr>
        <p:txBody>
          <a:bodyPr>
            <a:normAutofit/>
          </a:bodyPr>
          <a:lstStyle/>
          <a:p>
            <a:r>
              <a:rPr lang="en-US" sz="3200" b="1" dirty="0">
                <a:solidFill>
                  <a:srgbClr val="0070C0"/>
                </a:solidFill>
              </a:rPr>
              <a:t>Multicollinearity</a:t>
            </a:r>
            <a:endParaRPr lang="en-US" sz="3200" dirty="0"/>
          </a:p>
        </p:txBody>
      </p:sp>
      <p:sp>
        <p:nvSpPr>
          <p:cNvPr id="3" name="Content Placeholder 2">
            <a:extLst>
              <a:ext uri="{FF2B5EF4-FFF2-40B4-BE49-F238E27FC236}">
                <a16:creationId xmlns:a16="http://schemas.microsoft.com/office/drawing/2014/main" id="{1463D922-A0F8-4A35-BBFD-9F1537EB11EA}"/>
              </a:ext>
            </a:extLst>
          </p:cNvPr>
          <p:cNvSpPr>
            <a:spLocks noGrp="1"/>
          </p:cNvSpPr>
          <p:nvPr>
            <p:ph idx="1"/>
          </p:nvPr>
        </p:nvSpPr>
        <p:spPr>
          <a:xfrm>
            <a:off x="838200" y="923828"/>
            <a:ext cx="10515600" cy="5253135"/>
          </a:xfrm>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sz="2400" dirty="0"/>
              <a:t>Next, we look at information provided in the sequential sums of squares to help us get a better idea of which variables to include in the model.</a:t>
            </a:r>
          </a:p>
        </p:txBody>
      </p:sp>
      <p:pic>
        <p:nvPicPr>
          <p:cNvPr id="4" name="Picture 3">
            <a:extLst>
              <a:ext uri="{FF2B5EF4-FFF2-40B4-BE49-F238E27FC236}">
                <a16:creationId xmlns:a16="http://schemas.microsoft.com/office/drawing/2014/main" id="{218D41C5-6E95-405C-8370-05444C680EF0}"/>
              </a:ext>
            </a:extLst>
          </p:cNvPr>
          <p:cNvPicPr>
            <a:picLocks noChangeAspect="1"/>
          </p:cNvPicPr>
          <p:nvPr/>
        </p:nvPicPr>
        <p:blipFill>
          <a:blip r:embed="rId2"/>
          <a:stretch>
            <a:fillRect/>
          </a:stretch>
        </p:blipFill>
        <p:spPr>
          <a:xfrm>
            <a:off x="213994" y="1036949"/>
            <a:ext cx="11613820" cy="2392051"/>
          </a:xfrm>
          <a:prstGeom prst="rect">
            <a:avLst/>
          </a:prstGeom>
        </p:spPr>
      </p:pic>
      <p:sp>
        <p:nvSpPr>
          <p:cNvPr id="5" name="Rectangle 4">
            <a:extLst>
              <a:ext uri="{FF2B5EF4-FFF2-40B4-BE49-F238E27FC236}">
                <a16:creationId xmlns:a16="http://schemas.microsoft.com/office/drawing/2014/main" id="{6F7529EC-FC97-40E4-A598-94EA7EE1F1E5}"/>
              </a:ext>
            </a:extLst>
          </p:cNvPr>
          <p:cNvSpPr/>
          <p:nvPr/>
        </p:nvSpPr>
        <p:spPr>
          <a:xfrm>
            <a:off x="405353" y="2149311"/>
            <a:ext cx="603315" cy="1885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36302C-A3C2-4461-953D-9967CA1149E1}"/>
              </a:ext>
            </a:extLst>
          </p:cNvPr>
          <p:cNvSpPr/>
          <p:nvPr/>
        </p:nvSpPr>
        <p:spPr>
          <a:xfrm>
            <a:off x="9643621" y="1366887"/>
            <a:ext cx="772998" cy="2168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20FA50-5186-4B4A-AE51-F6DA3979268D}"/>
              </a:ext>
            </a:extLst>
          </p:cNvPr>
          <p:cNvSpPr/>
          <p:nvPr/>
        </p:nvSpPr>
        <p:spPr>
          <a:xfrm>
            <a:off x="9144000" y="2149311"/>
            <a:ext cx="1272619" cy="18853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AE15245-DCDD-41FB-8442-FAFF43A9DA87}"/>
              </a:ext>
            </a:extLst>
          </p:cNvPr>
          <p:cNvCxnSpPr/>
          <p:nvPr/>
        </p:nvCxnSpPr>
        <p:spPr>
          <a:xfrm>
            <a:off x="1008668" y="2253006"/>
            <a:ext cx="804106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E40734-1625-46C6-AA48-7BEC2396267A}"/>
              </a:ext>
            </a:extLst>
          </p:cNvPr>
          <p:cNvCxnSpPr>
            <a:stCxn id="6" idx="2"/>
          </p:cNvCxnSpPr>
          <p:nvPr/>
        </p:nvCxnSpPr>
        <p:spPr>
          <a:xfrm flipH="1">
            <a:off x="10011266" y="1583703"/>
            <a:ext cx="18854" cy="565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49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69F9-649A-4822-8C91-71FE4EA23FAF}"/>
              </a:ext>
            </a:extLst>
          </p:cNvPr>
          <p:cNvSpPr>
            <a:spLocks noGrp="1"/>
          </p:cNvSpPr>
          <p:nvPr>
            <p:ph type="title"/>
          </p:nvPr>
        </p:nvSpPr>
        <p:spPr>
          <a:xfrm>
            <a:off x="838200" y="365125"/>
            <a:ext cx="10515600" cy="643543"/>
          </a:xfrm>
        </p:spPr>
        <p:txBody>
          <a:bodyPr>
            <a:normAutofit/>
          </a:bodyPr>
          <a:lstStyle/>
          <a:p>
            <a:r>
              <a:rPr lang="en-US" sz="3200" b="1" dirty="0">
                <a:solidFill>
                  <a:srgbClr val="0070C0"/>
                </a:solidFill>
              </a:rPr>
              <a:t>Sequential SS: Breakdown of SSR (</a:t>
            </a:r>
            <a:r>
              <a:rPr lang="en-US" sz="3200" b="1" dirty="0" err="1">
                <a:solidFill>
                  <a:srgbClr val="0070C0"/>
                </a:solidFill>
              </a:rPr>
              <a:t>SS</a:t>
            </a:r>
            <a:r>
              <a:rPr lang="en-US" sz="3200" b="1" baseline="-25000" dirty="0" err="1">
                <a:solidFill>
                  <a:srgbClr val="0070C0"/>
                </a:solidFill>
              </a:rPr>
              <a:t>regression</a:t>
            </a:r>
            <a:r>
              <a:rPr lang="en-US" sz="3200" b="1" dirty="0">
                <a:solidFill>
                  <a:srgbClr val="0070C0"/>
                </a:solidFill>
              </a:rPr>
              <a:t>)</a:t>
            </a:r>
          </a:p>
        </p:txBody>
      </p:sp>
      <p:sp>
        <p:nvSpPr>
          <p:cNvPr id="3" name="Content Placeholder 2">
            <a:extLst>
              <a:ext uri="{FF2B5EF4-FFF2-40B4-BE49-F238E27FC236}">
                <a16:creationId xmlns:a16="http://schemas.microsoft.com/office/drawing/2014/main" id="{9893D8F7-30E5-4D3B-B3B9-02955A323C3C}"/>
              </a:ext>
            </a:extLst>
          </p:cNvPr>
          <p:cNvSpPr>
            <a:spLocks noGrp="1"/>
          </p:cNvSpPr>
          <p:nvPr>
            <p:ph idx="1"/>
          </p:nvPr>
        </p:nvSpPr>
        <p:spPr>
          <a:xfrm>
            <a:off x="838200" y="1206631"/>
            <a:ext cx="10515600" cy="5168295"/>
          </a:xfrm>
        </p:spPr>
        <p:txBody>
          <a:bodyPr/>
          <a:lstStyle/>
          <a:p>
            <a:pPr marL="0" indent="0">
              <a:buNone/>
            </a:pPr>
            <a:r>
              <a:rPr lang="en-US" dirty="0"/>
              <a:t>Recall:</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6B32A70-3BAB-4D48-B584-E5A84ED5D39F}"/>
              </a:ext>
            </a:extLst>
          </p:cNvPr>
          <p:cNvPicPr>
            <a:picLocks noChangeAspect="1"/>
          </p:cNvPicPr>
          <p:nvPr/>
        </p:nvPicPr>
        <p:blipFill>
          <a:blip r:embed="rId2"/>
          <a:stretch>
            <a:fillRect/>
          </a:stretch>
        </p:blipFill>
        <p:spPr>
          <a:xfrm>
            <a:off x="1982231" y="1131216"/>
            <a:ext cx="2403317" cy="772997"/>
          </a:xfrm>
          <a:prstGeom prst="rect">
            <a:avLst/>
          </a:prstGeom>
        </p:spPr>
      </p:pic>
      <p:pic>
        <p:nvPicPr>
          <p:cNvPr id="8" name="Picture 7">
            <a:extLst>
              <a:ext uri="{FF2B5EF4-FFF2-40B4-BE49-F238E27FC236}">
                <a16:creationId xmlns:a16="http://schemas.microsoft.com/office/drawing/2014/main" id="{410BB2B8-D7F7-4B65-87C1-81D01043FD31}"/>
              </a:ext>
            </a:extLst>
          </p:cNvPr>
          <p:cNvPicPr>
            <a:picLocks noChangeAspect="1"/>
          </p:cNvPicPr>
          <p:nvPr/>
        </p:nvPicPr>
        <p:blipFill>
          <a:blip r:embed="rId3"/>
          <a:stretch>
            <a:fillRect/>
          </a:stretch>
        </p:blipFill>
        <p:spPr>
          <a:xfrm>
            <a:off x="838199" y="3262875"/>
            <a:ext cx="10875877" cy="643543"/>
          </a:xfrm>
          <a:prstGeom prst="rect">
            <a:avLst/>
          </a:prstGeom>
        </p:spPr>
      </p:pic>
      <p:pic>
        <p:nvPicPr>
          <p:cNvPr id="12" name="Picture 11">
            <a:extLst>
              <a:ext uri="{FF2B5EF4-FFF2-40B4-BE49-F238E27FC236}">
                <a16:creationId xmlns:a16="http://schemas.microsoft.com/office/drawing/2014/main" id="{972D37A2-2D9D-422E-9974-EB6262216FE5}"/>
              </a:ext>
            </a:extLst>
          </p:cNvPr>
          <p:cNvPicPr>
            <a:picLocks noChangeAspect="1"/>
          </p:cNvPicPr>
          <p:nvPr/>
        </p:nvPicPr>
        <p:blipFill>
          <a:blip r:embed="rId4"/>
          <a:stretch>
            <a:fillRect/>
          </a:stretch>
        </p:blipFill>
        <p:spPr>
          <a:xfrm>
            <a:off x="937476" y="1904213"/>
            <a:ext cx="7676952" cy="1329181"/>
          </a:xfrm>
          <a:prstGeom prst="rect">
            <a:avLst/>
          </a:prstGeom>
        </p:spPr>
      </p:pic>
      <p:pic>
        <p:nvPicPr>
          <p:cNvPr id="14" name="Picture 13">
            <a:extLst>
              <a:ext uri="{FF2B5EF4-FFF2-40B4-BE49-F238E27FC236}">
                <a16:creationId xmlns:a16="http://schemas.microsoft.com/office/drawing/2014/main" id="{95DC4921-4434-4487-A27A-E43DD9CFE346}"/>
              </a:ext>
            </a:extLst>
          </p:cNvPr>
          <p:cNvPicPr>
            <a:picLocks noChangeAspect="1"/>
          </p:cNvPicPr>
          <p:nvPr/>
        </p:nvPicPr>
        <p:blipFill>
          <a:blip r:embed="rId5"/>
          <a:stretch>
            <a:fillRect/>
          </a:stretch>
        </p:blipFill>
        <p:spPr>
          <a:xfrm>
            <a:off x="838198" y="4143281"/>
            <a:ext cx="8690731" cy="1003754"/>
          </a:xfrm>
          <a:prstGeom prst="rect">
            <a:avLst/>
          </a:prstGeom>
        </p:spPr>
      </p:pic>
    </p:spTree>
    <p:extLst>
      <p:ext uri="{BB962C8B-B14F-4D97-AF65-F5344CB8AC3E}">
        <p14:creationId xmlns:p14="http://schemas.microsoft.com/office/powerpoint/2010/main" val="1385656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3F10-8D25-4862-BC3B-A495CFB52726}"/>
              </a:ext>
            </a:extLst>
          </p:cNvPr>
          <p:cNvSpPr>
            <a:spLocks noGrp="1"/>
          </p:cNvSpPr>
          <p:nvPr>
            <p:ph type="title"/>
          </p:nvPr>
        </p:nvSpPr>
        <p:spPr>
          <a:xfrm>
            <a:off x="838200" y="365125"/>
            <a:ext cx="10515600" cy="530421"/>
          </a:xfrm>
        </p:spPr>
        <p:txBody>
          <a:bodyPr>
            <a:normAutofit/>
          </a:bodyPr>
          <a:lstStyle/>
          <a:p>
            <a:r>
              <a:rPr lang="en-US" sz="3200" b="1" dirty="0">
                <a:solidFill>
                  <a:srgbClr val="0070C0"/>
                </a:solidFill>
              </a:rPr>
              <a:t>Sequential SS (continued)</a:t>
            </a:r>
          </a:p>
        </p:txBody>
      </p:sp>
      <p:pic>
        <p:nvPicPr>
          <p:cNvPr id="5" name="Content Placeholder 4">
            <a:extLst>
              <a:ext uri="{FF2B5EF4-FFF2-40B4-BE49-F238E27FC236}">
                <a16:creationId xmlns:a16="http://schemas.microsoft.com/office/drawing/2014/main" id="{E6625007-A488-4D69-8BD0-76FEDA4EC90F}"/>
              </a:ext>
            </a:extLst>
          </p:cNvPr>
          <p:cNvPicPr>
            <a:picLocks noGrp="1" noChangeAspect="1"/>
          </p:cNvPicPr>
          <p:nvPr>
            <p:ph idx="1"/>
          </p:nvPr>
        </p:nvPicPr>
        <p:blipFill>
          <a:blip r:embed="rId2"/>
          <a:stretch>
            <a:fillRect/>
          </a:stretch>
        </p:blipFill>
        <p:spPr>
          <a:xfrm>
            <a:off x="838200" y="844788"/>
            <a:ext cx="6553200" cy="485775"/>
          </a:xfrm>
          <a:prstGeom prst="rect">
            <a:avLst/>
          </a:prstGeom>
        </p:spPr>
      </p:pic>
      <p:pic>
        <p:nvPicPr>
          <p:cNvPr id="9" name="Picture 8">
            <a:extLst>
              <a:ext uri="{FF2B5EF4-FFF2-40B4-BE49-F238E27FC236}">
                <a16:creationId xmlns:a16="http://schemas.microsoft.com/office/drawing/2014/main" id="{B6ACF15D-0D3D-425C-9280-2EC3F8435A43}"/>
              </a:ext>
            </a:extLst>
          </p:cNvPr>
          <p:cNvPicPr>
            <a:picLocks noChangeAspect="1"/>
          </p:cNvPicPr>
          <p:nvPr/>
        </p:nvPicPr>
        <p:blipFill>
          <a:blip r:embed="rId3"/>
          <a:stretch>
            <a:fillRect/>
          </a:stretch>
        </p:blipFill>
        <p:spPr>
          <a:xfrm>
            <a:off x="838200" y="1375208"/>
            <a:ext cx="5248397" cy="2140989"/>
          </a:xfrm>
          <a:prstGeom prst="rect">
            <a:avLst/>
          </a:prstGeom>
        </p:spPr>
      </p:pic>
      <p:sp>
        <p:nvSpPr>
          <p:cNvPr id="11" name="Rectangle 10">
            <a:extLst>
              <a:ext uri="{FF2B5EF4-FFF2-40B4-BE49-F238E27FC236}">
                <a16:creationId xmlns:a16="http://schemas.microsoft.com/office/drawing/2014/main" id="{30723EC7-E05F-435C-B761-0F957F350F86}"/>
              </a:ext>
            </a:extLst>
          </p:cNvPr>
          <p:cNvSpPr/>
          <p:nvPr/>
        </p:nvSpPr>
        <p:spPr>
          <a:xfrm>
            <a:off x="1913641" y="2168165"/>
            <a:ext cx="970961" cy="904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92AAA06-0419-496A-A23B-E5B7B85228EE}"/>
              </a:ext>
            </a:extLst>
          </p:cNvPr>
          <p:cNvPicPr>
            <a:picLocks noChangeAspect="1"/>
          </p:cNvPicPr>
          <p:nvPr/>
        </p:nvPicPr>
        <p:blipFill>
          <a:blip r:embed="rId4"/>
          <a:stretch>
            <a:fillRect/>
          </a:stretch>
        </p:blipFill>
        <p:spPr>
          <a:xfrm>
            <a:off x="2924236" y="3233737"/>
            <a:ext cx="2533650" cy="390525"/>
          </a:xfrm>
          <a:prstGeom prst="rect">
            <a:avLst/>
          </a:prstGeom>
        </p:spPr>
      </p:pic>
      <p:cxnSp>
        <p:nvCxnSpPr>
          <p:cNvPr id="15" name="Straight Arrow Connector 14">
            <a:extLst>
              <a:ext uri="{FF2B5EF4-FFF2-40B4-BE49-F238E27FC236}">
                <a16:creationId xmlns:a16="http://schemas.microsoft.com/office/drawing/2014/main" id="{BB672DBA-06A7-471A-80DB-C5AB6411CAB8}"/>
              </a:ext>
            </a:extLst>
          </p:cNvPr>
          <p:cNvCxnSpPr/>
          <p:nvPr/>
        </p:nvCxnSpPr>
        <p:spPr>
          <a:xfrm>
            <a:off x="2884602" y="3073138"/>
            <a:ext cx="216817" cy="1605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6348C08-B80B-4F25-95FC-BE90BA4802B1}"/>
              </a:ext>
            </a:extLst>
          </p:cNvPr>
          <p:cNvPicPr>
            <a:picLocks noChangeAspect="1"/>
          </p:cNvPicPr>
          <p:nvPr/>
        </p:nvPicPr>
        <p:blipFill>
          <a:blip r:embed="rId5"/>
          <a:stretch>
            <a:fillRect/>
          </a:stretch>
        </p:blipFill>
        <p:spPr>
          <a:xfrm>
            <a:off x="838200" y="3731858"/>
            <a:ext cx="9878212" cy="960199"/>
          </a:xfrm>
          <a:prstGeom prst="rect">
            <a:avLst/>
          </a:prstGeom>
        </p:spPr>
      </p:pic>
      <p:pic>
        <p:nvPicPr>
          <p:cNvPr id="19" name="Picture 18">
            <a:extLst>
              <a:ext uri="{FF2B5EF4-FFF2-40B4-BE49-F238E27FC236}">
                <a16:creationId xmlns:a16="http://schemas.microsoft.com/office/drawing/2014/main" id="{24E56A94-F40A-48B6-B2D8-77E03BE0B36C}"/>
              </a:ext>
            </a:extLst>
          </p:cNvPr>
          <p:cNvPicPr>
            <a:picLocks noChangeAspect="1"/>
          </p:cNvPicPr>
          <p:nvPr/>
        </p:nvPicPr>
        <p:blipFill>
          <a:blip r:embed="rId6"/>
          <a:stretch>
            <a:fillRect/>
          </a:stretch>
        </p:blipFill>
        <p:spPr>
          <a:xfrm>
            <a:off x="838199" y="4692057"/>
            <a:ext cx="9748102" cy="1250080"/>
          </a:xfrm>
          <a:prstGeom prst="rect">
            <a:avLst/>
          </a:prstGeom>
        </p:spPr>
      </p:pic>
      <p:sp>
        <p:nvSpPr>
          <p:cNvPr id="20" name="Rectangle 19">
            <a:extLst>
              <a:ext uri="{FF2B5EF4-FFF2-40B4-BE49-F238E27FC236}">
                <a16:creationId xmlns:a16="http://schemas.microsoft.com/office/drawing/2014/main" id="{5A008679-703C-4C57-98E1-6432B9F837E9}"/>
              </a:ext>
            </a:extLst>
          </p:cNvPr>
          <p:cNvSpPr/>
          <p:nvPr/>
        </p:nvSpPr>
        <p:spPr>
          <a:xfrm>
            <a:off x="2205872" y="2318994"/>
            <a:ext cx="678730" cy="18742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7D19E01-DB36-498B-B42E-30E78CCF9068}"/>
              </a:ext>
            </a:extLst>
          </p:cNvPr>
          <p:cNvCxnSpPr/>
          <p:nvPr/>
        </p:nvCxnSpPr>
        <p:spPr>
          <a:xfrm flipV="1">
            <a:off x="961534" y="2573518"/>
            <a:ext cx="1310326" cy="211853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05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E466-31B9-475E-A0FC-B587C3E14D5E}"/>
              </a:ext>
            </a:extLst>
          </p:cNvPr>
          <p:cNvSpPr>
            <a:spLocks noGrp="1"/>
          </p:cNvSpPr>
          <p:nvPr>
            <p:ph type="title"/>
          </p:nvPr>
        </p:nvSpPr>
        <p:spPr>
          <a:xfrm>
            <a:off x="838200" y="365126"/>
            <a:ext cx="10515600" cy="681250"/>
          </a:xfrm>
        </p:spPr>
        <p:txBody>
          <a:bodyPr>
            <a:normAutofit/>
          </a:bodyPr>
          <a:lstStyle/>
          <a:p>
            <a:r>
              <a:rPr lang="en-US" sz="3200" b="1" dirty="0">
                <a:solidFill>
                  <a:srgbClr val="0070C0"/>
                </a:solidFill>
              </a:rPr>
              <a:t>Sequential SS (continued): To start, look at sugars</a:t>
            </a:r>
            <a:endParaRPr lang="en-US" sz="3200" dirty="0"/>
          </a:p>
        </p:txBody>
      </p:sp>
      <p:pic>
        <p:nvPicPr>
          <p:cNvPr id="7" name="Content Placeholder 6">
            <a:extLst>
              <a:ext uri="{FF2B5EF4-FFF2-40B4-BE49-F238E27FC236}">
                <a16:creationId xmlns:a16="http://schemas.microsoft.com/office/drawing/2014/main" id="{B8346007-BA64-4D94-B224-2E5F5CDDAA94}"/>
              </a:ext>
            </a:extLst>
          </p:cNvPr>
          <p:cNvPicPr>
            <a:picLocks noGrp="1" noChangeAspect="1"/>
          </p:cNvPicPr>
          <p:nvPr>
            <p:ph idx="1"/>
          </p:nvPr>
        </p:nvPicPr>
        <p:blipFill>
          <a:blip r:embed="rId2"/>
          <a:stretch>
            <a:fillRect/>
          </a:stretch>
        </p:blipFill>
        <p:spPr>
          <a:xfrm>
            <a:off x="404766" y="1027683"/>
            <a:ext cx="5609341" cy="3591346"/>
          </a:xfrm>
          <a:prstGeom prst="rect">
            <a:avLst/>
          </a:prstGeom>
        </p:spPr>
      </p:pic>
      <p:sp>
        <p:nvSpPr>
          <p:cNvPr id="8" name="Rectangle 7">
            <a:extLst>
              <a:ext uri="{FF2B5EF4-FFF2-40B4-BE49-F238E27FC236}">
                <a16:creationId xmlns:a16="http://schemas.microsoft.com/office/drawing/2014/main" id="{6D19AA53-66DA-4943-A381-78E82155B340}"/>
              </a:ext>
            </a:extLst>
          </p:cNvPr>
          <p:cNvSpPr/>
          <p:nvPr/>
        </p:nvSpPr>
        <p:spPr>
          <a:xfrm>
            <a:off x="1809947" y="4006392"/>
            <a:ext cx="782425" cy="1885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EDE678E-8D60-4C27-B3A2-2AF6F92C6911}"/>
              </a:ext>
            </a:extLst>
          </p:cNvPr>
          <p:cNvPicPr>
            <a:picLocks noChangeAspect="1"/>
          </p:cNvPicPr>
          <p:nvPr/>
        </p:nvPicPr>
        <p:blipFill>
          <a:blip r:embed="rId3"/>
          <a:stretch>
            <a:fillRect/>
          </a:stretch>
        </p:blipFill>
        <p:spPr>
          <a:xfrm>
            <a:off x="5841477" y="2316360"/>
            <a:ext cx="6113625" cy="2493943"/>
          </a:xfrm>
          <a:prstGeom prst="rect">
            <a:avLst/>
          </a:prstGeom>
        </p:spPr>
      </p:pic>
      <p:sp>
        <p:nvSpPr>
          <p:cNvPr id="10" name="Rectangle 9">
            <a:extLst>
              <a:ext uri="{FF2B5EF4-FFF2-40B4-BE49-F238E27FC236}">
                <a16:creationId xmlns:a16="http://schemas.microsoft.com/office/drawing/2014/main" id="{8FB6922C-F443-40D0-B422-72BAECF6B715}"/>
              </a:ext>
            </a:extLst>
          </p:cNvPr>
          <p:cNvSpPr/>
          <p:nvPr/>
        </p:nvSpPr>
        <p:spPr>
          <a:xfrm>
            <a:off x="7458173" y="3438427"/>
            <a:ext cx="762786" cy="2380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9C027F2-2B18-463F-BF66-8BC905FB1DD1}"/>
              </a:ext>
            </a:extLst>
          </p:cNvPr>
          <p:cNvCxnSpPr/>
          <p:nvPr/>
        </p:nvCxnSpPr>
        <p:spPr>
          <a:xfrm flipV="1">
            <a:off x="2611618" y="3563332"/>
            <a:ext cx="4807670" cy="4925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C90D71A-68CC-4CC0-B0E3-5704275451E8}"/>
              </a:ext>
            </a:extLst>
          </p:cNvPr>
          <p:cNvPicPr>
            <a:picLocks noChangeAspect="1"/>
          </p:cNvPicPr>
          <p:nvPr/>
        </p:nvPicPr>
        <p:blipFill>
          <a:blip r:embed="rId4"/>
          <a:stretch>
            <a:fillRect/>
          </a:stretch>
        </p:blipFill>
        <p:spPr>
          <a:xfrm>
            <a:off x="404766" y="5164710"/>
            <a:ext cx="9137276" cy="1328164"/>
          </a:xfrm>
          <a:prstGeom prst="rect">
            <a:avLst/>
          </a:prstGeom>
        </p:spPr>
      </p:pic>
      <p:sp>
        <p:nvSpPr>
          <p:cNvPr id="15" name="Rectangle 14">
            <a:extLst>
              <a:ext uri="{FF2B5EF4-FFF2-40B4-BE49-F238E27FC236}">
                <a16:creationId xmlns:a16="http://schemas.microsoft.com/office/drawing/2014/main" id="{A8332AB2-590F-45F5-A180-E3B3B209960A}"/>
              </a:ext>
            </a:extLst>
          </p:cNvPr>
          <p:cNvSpPr/>
          <p:nvPr/>
        </p:nvSpPr>
        <p:spPr>
          <a:xfrm>
            <a:off x="7458173" y="3676454"/>
            <a:ext cx="762786" cy="16968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1E1D5A69-4B85-4992-BC17-962B103D54C8}"/>
              </a:ext>
            </a:extLst>
          </p:cNvPr>
          <p:cNvCxnSpPr/>
          <p:nvPr/>
        </p:nvCxnSpPr>
        <p:spPr>
          <a:xfrm flipV="1">
            <a:off x="2733773" y="3846136"/>
            <a:ext cx="4835951" cy="131857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714E-26F6-4B64-8930-4E4C859D3D69}"/>
              </a:ext>
            </a:extLst>
          </p:cNvPr>
          <p:cNvSpPr>
            <a:spLocks noGrp="1"/>
          </p:cNvSpPr>
          <p:nvPr>
            <p:ph type="title"/>
          </p:nvPr>
        </p:nvSpPr>
        <p:spPr>
          <a:xfrm>
            <a:off x="838200" y="365125"/>
            <a:ext cx="10515600" cy="520995"/>
          </a:xfrm>
        </p:spPr>
        <p:txBody>
          <a:bodyPr>
            <a:normAutofit fontScale="90000"/>
          </a:bodyPr>
          <a:lstStyle/>
          <a:p>
            <a:r>
              <a:rPr lang="en-US" sz="3200" b="1" dirty="0">
                <a:solidFill>
                  <a:srgbClr val="0070C0"/>
                </a:solidFill>
              </a:rPr>
              <a:t>Sequential SS (continued): Moving on to fiber</a:t>
            </a:r>
            <a:endParaRPr lang="en-US" sz="3200" dirty="0"/>
          </a:p>
        </p:txBody>
      </p:sp>
      <p:pic>
        <p:nvPicPr>
          <p:cNvPr id="5" name="Content Placeholder 4">
            <a:extLst>
              <a:ext uri="{FF2B5EF4-FFF2-40B4-BE49-F238E27FC236}">
                <a16:creationId xmlns:a16="http://schemas.microsoft.com/office/drawing/2014/main" id="{C5EBB090-A55F-484C-93DC-80FC49A0C061}"/>
              </a:ext>
            </a:extLst>
          </p:cNvPr>
          <p:cNvPicPr>
            <a:picLocks noGrp="1" noChangeAspect="1"/>
          </p:cNvPicPr>
          <p:nvPr>
            <p:ph idx="1"/>
          </p:nvPr>
        </p:nvPicPr>
        <p:blipFill>
          <a:blip r:embed="rId2"/>
          <a:stretch>
            <a:fillRect/>
          </a:stretch>
        </p:blipFill>
        <p:spPr>
          <a:xfrm>
            <a:off x="922910" y="886120"/>
            <a:ext cx="5394096" cy="3799002"/>
          </a:xfrm>
          <a:prstGeom prst="rect">
            <a:avLst/>
          </a:prstGeom>
        </p:spPr>
      </p:pic>
      <p:pic>
        <p:nvPicPr>
          <p:cNvPr id="7" name="Picture 6">
            <a:extLst>
              <a:ext uri="{FF2B5EF4-FFF2-40B4-BE49-F238E27FC236}">
                <a16:creationId xmlns:a16="http://schemas.microsoft.com/office/drawing/2014/main" id="{0C39689B-FF1B-4451-89B7-373A6E9D60AA}"/>
              </a:ext>
            </a:extLst>
          </p:cNvPr>
          <p:cNvPicPr>
            <a:picLocks noChangeAspect="1"/>
          </p:cNvPicPr>
          <p:nvPr/>
        </p:nvPicPr>
        <p:blipFill>
          <a:blip r:embed="rId3"/>
          <a:stretch>
            <a:fillRect/>
          </a:stretch>
        </p:blipFill>
        <p:spPr>
          <a:xfrm>
            <a:off x="922910" y="4736969"/>
            <a:ext cx="9229758" cy="1120584"/>
          </a:xfrm>
          <a:prstGeom prst="rect">
            <a:avLst/>
          </a:prstGeom>
        </p:spPr>
      </p:pic>
      <p:pic>
        <p:nvPicPr>
          <p:cNvPr id="8" name="Picture 7">
            <a:extLst>
              <a:ext uri="{FF2B5EF4-FFF2-40B4-BE49-F238E27FC236}">
                <a16:creationId xmlns:a16="http://schemas.microsoft.com/office/drawing/2014/main" id="{0A20096A-8201-42E9-9D94-AD47801A269D}"/>
              </a:ext>
            </a:extLst>
          </p:cNvPr>
          <p:cNvPicPr>
            <a:picLocks noChangeAspect="1"/>
          </p:cNvPicPr>
          <p:nvPr/>
        </p:nvPicPr>
        <p:blipFill>
          <a:blip r:embed="rId4"/>
          <a:stretch>
            <a:fillRect/>
          </a:stretch>
        </p:blipFill>
        <p:spPr>
          <a:xfrm>
            <a:off x="5681221" y="2172878"/>
            <a:ext cx="6113625" cy="2493943"/>
          </a:xfrm>
          <a:prstGeom prst="rect">
            <a:avLst/>
          </a:prstGeom>
        </p:spPr>
      </p:pic>
      <p:sp>
        <p:nvSpPr>
          <p:cNvPr id="9" name="Rectangle 8">
            <a:extLst>
              <a:ext uri="{FF2B5EF4-FFF2-40B4-BE49-F238E27FC236}">
                <a16:creationId xmlns:a16="http://schemas.microsoft.com/office/drawing/2014/main" id="{7E54BC50-A0AA-4AF6-B57F-F274992D0E79}"/>
              </a:ext>
            </a:extLst>
          </p:cNvPr>
          <p:cNvSpPr/>
          <p:nvPr/>
        </p:nvSpPr>
        <p:spPr>
          <a:xfrm>
            <a:off x="2375555" y="3271101"/>
            <a:ext cx="659876" cy="5279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44BC60-FCF1-4030-9483-46628A6B1EAF}"/>
              </a:ext>
            </a:extLst>
          </p:cNvPr>
          <p:cNvSpPr/>
          <p:nvPr/>
        </p:nvSpPr>
        <p:spPr>
          <a:xfrm>
            <a:off x="7286920" y="3101419"/>
            <a:ext cx="782424" cy="5938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D47D9DF-ED7D-4A2E-BEC9-A1C21F601C3C}"/>
              </a:ext>
            </a:extLst>
          </p:cNvPr>
          <p:cNvCxnSpPr>
            <a:endCxn id="10" idx="1"/>
          </p:cNvCxnSpPr>
          <p:nvPr/>
        </p:nvCxnSpPr>
        <p:spPr>
          <a:xfrm flipV="1">
            <a:off x="3035431" y="3346515"/>
            <a:ext cx="4251489" cy="1979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E3DC8BD-6071-4148-A6DD-0053443D34B5}"/>
              </a:ext>
            </a:extLst>
          </p:cNvPr>
          <p:cNvPicPr>
            <a:picLocks noChangeAspect="1"/>
          </p:cNvPicPr>
          <p:nvPr/>
        </p:nvPicPr>
        <p:blipFill>
          <a:blip r:embed="rId5"/>
          <a:stretch>
            <a:fillRect/>
          </a:stretch>
        </p:blipFill>
        <p:spPr>
          <a:xfrm>
            <a:off x="922909" y="5955981"/>
            <a:ext cx="5124897" cy="536894"/>
          </a:xfrm>
          <a:prstGeom prst="rect">
            <a:avLst/>
          </a:prstGeom>
        </p:spPr>
      </p:pic>
      <p:cxnSp>
        <p:nvCxnSpPr>
          <p:cNvPr id="16" name="Straight Arrow Connector 15">
            <a:extLst>
              <a:ext uri="{FF2B5EF4-FFF2-40B4-BE49-F238E27FC236}">
                <a16:creationId xmlns:a16="http://schemas.microsoft.com/office/drawing/2014/main" id="{7E4F20C5-9B1D-4E7A-B43D-F06438DF04A3}"/>
              </a:ext>
            </a:extLst>
          </p:cNvPr>
          <p:cNvCxnSpPr/>
          <p:nvPr/>
        </p:nvCxnSpPr>
        <p:spPr>
          <a:xfrm flipV="1">
            <a:off x="5681221" y="3836709"/>
            <a:ext cx="1954490" cy="923827"/>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3A651A-2083-4D34-954B-3A466EC25B5C}"/>
              </a:ext>
            </a:extLst>
          </p:cNvPr>
          <p:cNvCxnSpPr/>
          <p:nvPr/>
        </p:nvCxnSpPr>
        <p:spPr>
          <a:xfrm flipV="1">
            <a:off x="6047806" y="4128940"/>
            <a:ext cx="1587905" cy="1827041"/>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EEE847C-94EC-465B-81E7-A41E9499D8EF}"/>
              </a:ext>
            </a:extLst>
          </p:cNvPr>
          <p:cNvSpPr/>
          <p:nvPr/>
        </p:nvSpPr>
        <p:spPr>
          <a:xfrm>
            <a:off x="7635711" y="3695307"/>
            <a:ext cx="433633" cy="21681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A23A5F4-D551-4BDF-9F6E-83EDF1D8C4D8}"/>
              </a:ext>
            </a:extLst>
          </p:cNvPr>
          <p:cNvSpPr/>
          <p:nvPr/>
        </p:nvSpPr>
        <p:spPr>
          <a:xfrm>
            <a:off x="7428322" y="3912124"/>
            <a:ext cx="556180" cy="19851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98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06B4-7480-4213-842B-3F412F7D1BB1}"/>
              </a:ext>
            </a:extLst>
          </p:cNvPr>
          <p:cNvSpPr>
            <a:spLocks noGrp="1"/>
          </p:cNvSpPr>
          <p:nvPr>
            <p:ph type="title"/>
          </p:nvPr>
        </p:nvSpPr>
        <p:spPr>
          <a:xfrm>
            <a:off x="838200" y="365125"/>
            <a:ext cx="10515600" cy="577555"/>
          </a:xfrm>
        </p:spPr>
        <p:txBody>
          <a:bodyPr>
            <a:normAutofit/>
          </a:bodyPr>
          <a:lstStyle/>
          <a:p>
            <a:r>
              <a:rPr lang="en-US" sz="3200" dirty="0">
                <a:solidFill>
                  <a:srgbClr val="00B0F0"/>
                </a:solidFill>
                <a:effectLst/>
                <a:latin typeface="Times New Roman" panose="02020603050405020304" pitchFamily="18" charset="0"/>
                <a:ea typeface="Calibri" panose="020F0502020204030204" pitchFamily="34" charset="0"/>
              </a:rPr>
              <a:t>Suppose we change the ordering of the variables</a:t>
            </a:r>
            <a:endParaRPr lang="en-US" sz="3200" dirty="0">
              <a:solidFill>
                <a:srgbClr val="00B0F0"/>
              </a:solidFill>
            </a:endParaRPr>
          </a:p>
        </p:txBody>
      </p:sp>
      <p:sp>
        <p:nvSpPr>
          <p:cNvPr id="3" name="Content Placeholder 2">
            <a:extLst>
              <a:ext uri="{FF2B5EF4-FFF2-40B4-BE49-F238E27FC236}">
                <a16:creationId xmlns:a16="http://schemas.microsoft.com/office/drawing/2014/main" id="{A075E886-9E33-493C-A9B5-62B07921B857}"/>
              </a:ext>
            </a:extLst>
          </p:cNvPr>
          <p:cNvSpPr>
            <a:spLocks noGrp="1"/>
          </p:cNvSpPr>
          <p:nvPr>
            <p:ph idx="1"/>
          </p:nvPr>
        </p:nvSpPr>
        <p:spPr>
          <a:xfrm>
            <a:off x="838200" y="942680"/>
            <a:ext cx="10515600" cy="5234283"/>
          </a:xfrm>
        </p:spPr>
        <p:txBody>
          <a:bodyPr>
            <a:normAutofit/>
          </a:bodyPr>
          <a:lstStyle/>
          <a:p>
            <a:r>
              <a:rPr lang="en-US" sz="2400" dirty="0"/>
              <a:t>Changing the ordering of the variables entered into the model will not change the coefficients of the model, but it will change the sequential sums of squares: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dirty="0"/>
              <a:t>Indicator variables able to “claim” their unique portions of the variability before the other variables are entered, giving them larger values in the sequential SS.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endParaRPr lang="en-US" dirty="0"/>
          </a:p>
        </p:txBody>
      </p:sp>
      <p:pic>
        <p:nvPicPr>
          <p:cNvPr id="6" name="Picture 5">
            <a:extLst>
              <a:ext uri="{FF2B5EF4-FFF2-40B4-BE49-F238E27FC236}">
                <a16:creationId xmlns:a16="http://schemas.microsoft.com/office/drawing/2014/main" id="{B277DC39-D0B7-4CC0-A857-DE701D8D004C}"/>
              </a:ext>
            </a:extLst>
          </p:cNvPr>
          <p:cNvPicPr>
            <a:picLocks noChangeAspect="1"/>
          </p:cNvPicPr>
          <p:nvPr/>
        </p:nvPicPr>
        <p:blipFill>
          <a:blip r:embed="rId2"/>
          <a:stretch>
            <a:fillRect/>
          </a:stretch>
        </p:blipFill>
        <p:spPr>
          <a:xfrm>
            <a:off x="985543" y="1627351"/>
            <a:ext cx="6987799" cy="1653177"/>
          </a:xfrm>
          <a:prstGeom prst="rect">
            <a:avLst/>
          </a:prstGeom>
        </p:spPr>
      </p:pic>
      <p:pic>
        <p:nvPicPr>
          <p:cNvPr id="8" name="Picture 7">
            <a:extLst>
              <a:ext uri="{FF2B5EF4-FFF2-40B4-BE49-F238E27FC236}">
                <a16:creationId xmlns:a16="http://schemas.microsoft.com/office/drawing/2014/main" id="{C72A69EB-6006-4A5F-A99A-6632C302B80D}"/>
              </a:ext>
            </a:extLst>
          </p:cNvPr>
          <p:cNvPicPr>
            <a:picLocks noChangeAspect="1"/>
          </p:cNvPicPr>
          <p:nvPr/>
        </p:nvPicPr>
        <p:blipFill>
          <a:blip r:embed="rId3"/>
          <a:stretch>
            <a:fillRect/>
          </a:stretch>
        </p:blipFill>
        <p:spPr>
          <a:xfrm>
            <a:off x="985544" y="3280528"/>
            <a:ext cx="5584938" cy="2126085"/>
          </a:xfrm>
          <a:prstGeom prst="rect">
            <a:avLst/>
          </a:prstGeom>
        </p:spPr>
      </p:pic>
      <p:sp>
        <p:nvSpPr>
          <p:cNvPr id="9" name="Rectangle 8">
            <a:extLst>
              <a:ext uri="{FF2B5EF4-FFF2-40B4-BE49-F238E27FC236}">
                <a16:creationId xmlns:a16="http://schemas.microsoft.com/office/drawing/2014/main" id="{491B7691-A9AF-48DF-839B-704D472AD898}"/>
              </a:ext>
            </a:extLst>
          </p:cNvPr>
          <p:cNvSpPr/>
          <p:nvPr/>
        </p:nvSpPr>
        <p:spPr>
          <a:xfrm>
            <a:off x="1140643" y="2601798"/>
            <a:ext cx="5759778" cy="5467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1EE4-FA88-44F0-BB69-B921844F41B9}"/>
              </a:ext>
            </a:extLst>
          </p:cNvPr>
          <p:cNvSpPr>
            <a:spLocks noGrp="1"/>
          </p:cNvSpPr>
          <p:nvPr>
            <p:ph type="title"/>
          </p:nvPr>
        </p:nvSpPr>
        <p:spPr>
          <a:xfrm>
            <a:off x="838200" y="365125"/>
            <a:ext cx="10515600" cy="649943"/>
          </a:xfrm>
        </p:spPr>
        <p:txBody>
          <a:bodyPr>
            <a:normAutofit/>
          </a:bodyPr>
          <a:lstStyle/>
          <a:p>
            <a:r>
              <a:rPr lang="en-US" sz="3200" b="1" dirty="0">
                <a:solidFill>
                  <a:srgbClr val="0070C0"/>
                </a:solidFill>
              </a:rPr>
              <a:t>Example from Cereals: variable shelf</a:t>
            </a:r>
          </a:p>
        </p:txBody>
      </p:sp>
      <p:sp>
        <p:nvSpPr>
          <p:cNvPr id="3" name="Content Placeholder 2">
            <a:extLst>
              <a:ext uri="{FF2B5EF4-FFF2-40B4-BE49-F238E27FC236}">
                <a16:creationId xmlns:a16="http://schemas.microsoft.com/office/drawing/2014/main" id="{0703B8EE-CF3B-41E0-B8A2-770B9482371D}"/>
              </a:ext>
            </a:extLst>
          </p:cNvPr>
          <p:cNvSpPr>
            <a:spLocks noGrp="1"/>
          </p:cNvSpPr>
          <p:nvPr>
            <p:ph idx="1"/>
          </p:nvPr>
        </p:nvSpPr>
        <p:spPr>
          <a:xfrm>
            <a:off x="838200" y="914400"/>
            <a:ext cx="10515600" cy="5262563"/>
          </a:xfrm>
        </p:spPr>
        <p:txBody>
          <a:bodyPr/>
          <a:lstStyle/>
          <a:p>
            <a:pPr marL="0" indent="0">
              <a:buNone/>
            </a:pPr>
            <a:r>
              <a:rPr lang="en-US" dirty="0"/>
              <a:t>Shelf: supermarket shelf cereal located on, 1, 2, or 3 (Not quantitative!)</a:t>
            </a:r>
          </a:p>
          <a:p>
            <a:pPr marL="274320" indent="0">
              <a:buNone/>
            </a:pPr>
            <a:r>
              <a:rPr lang="en-US" dirty="0">
                <a:solidFill>
                  <a:srgbClr val="FF0000"/>
                </a:solidFill>
              </a:rPr>
              <a:t>Do you think that the supermarket shelf on which a box of cereal is placed can tell you anything about its nutritional rating?</a:t>
            </a:r>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D2911F31-3C3D-412A-A6F1-2CFEF37EFC49}"/>
              </a:ext>
            </a:extLst>
          </p:cNvPr>
          <p:cNvPicPr>
            <a:picLocks noChangeAspect="1"/>
          </p:cNvPicPr>
          <p:nvPr/>
        </p:nvPicPr>
        <p:blipFill>
          <a:blip r:embed="rId2"/>
          <a:stretch>
            <a:fillRect/>
          </a:stretch>
        </p:blipFill>
        <p:spPr>
          <a:xfrm>
            <a:off x="838200" y="2492721"/>
            <a:ext cx="5989085" cy="3450879"/>
          </a:xfrm>
          <a:prstGeom prst="rect">
            <a:avLst/>
          </a:prstGeom>
        </p:spPr>
      </p:pic>
      <p:pic>
        <p:nvPicPr>
          <p:cNvPr id="7" name="Picture 6">
            <a:extLst>
              <a:ext uri="{FF2B5EF4-FFF2-40B4-BE49-F238E27FC236}">
                <a16:creationId xmlns:a16="http://schemas.microsoft.com/office/drawing/2014/main" id="{36EC95B6-F388-4754-9530-6EA6AA02A746}"/>
              </a:ext>
            </a:extLst>
          </p:cNvPr>
          <p:cNvPicPr>
            <a:picLocks noChangeAspect="1"/>
          </p:cNvPicPr>
          <p:nvPr/>
        </p:nvPicPr>
        <p:blipFill>
          <a:blip r:embed="rId3"/>
          <a:stretch>
            <a:fillRect/>
          </a:stretch>
        </p:blipFill>
        <p:spPr>
          <a:xfrm>
            <a:off x="6890900" y="2571793"/>
            <a:ext cx="5107944" cy="1849205"/>
          </a:xfrm>
          <a:prstGeom prst="rect">
            <a:avLst/>
          </a:prstGeom>
        </p:spPr>
      </p:pic>
      <p:pic>
        <p:nvPicPr>
          <p:cNvPr id="9" name="Picture 8">
            <a:extLst>
              <a:ext uri="{FF2B5EF4-FFF2-40B4-BE49-F238E27FC236}">
                <a16:creationId xmlns:a16="http://schemas.microsoft.com/office/drawing/2014/main" id="{49263BC6-0599-48F1-BD7D-9A409EF8D1F0}"/>
              </a:ext>
            </a:extLst>
          </p:cNvPr>
          <p:cNvPicPr>
            <a:picLocks noChangeAspect="1"/>
          </p:cNvPicPr>
          <p:nvPr/>
        </p:nvPicPr>
        <p:blipFill>
          <a:blip r:embed="rId4"/>
          <a:stretch>
            <a:fillRect/>
          </a:stretch>
        </p:blipFill>
        <p:spPr>
          <a:xfrm>
            <a:off x="6890900" y="4420998"/>
            <a:ext cx="3767588" cy="721453"/>
          </a:xfrm>
          <a:prstGeom prst="rect">
            <a:avLst/>
          </a:prstGeom>
        </p:spPr>
      </p:pic>
      <p:pic>
        <p:nvPicPr>
          <p:cNvPr id="11" name="Picture 10">
            <a:extLst>
              <a:ext uri="{FF2B5EF4-FFF2-40B4-BE49-F238E27FC236}">
                <a16:creationId xmlns:a16="http://schemas.microsoft.com/office/drawing/2014/main" id="{AC6A59D4-37A9-4FBE-AEF1-4A7E682E0EDF}"/>
              </a:ext>
            </a:extLst>
          </p:cNvPr>
          <p:cNvPicPr>
            <a:picLocks noChangeAspect="1"/>
          </p:cNvPicPr>
          <p:nvPr/>
        </p:nvPicPr>
        <p:blipFill>
          <a:blip r:embed="rId5"/>
          <a:stretch>
            <a:fillRect/>
          </a:stretch>
        </p:blipFill>
        <p:spPr>
          <a:xfrm>
            <a:off x="6890900" y="5176577"/>
            <a:ext cx="4941213" cy="935940"/>
          </a:xfrm>
          <a:prstGeom prst="rect">
            <a:avLst/>
          </a:prstGeom>
        </p:spPr>
      </p:pic>
    </p:spTree>
    <p:extLst>
      <p:ext uri="{BB962C8B-B14F-4D97-AF65-F5344CB8AC3E}">
        <p14:creationId xmlns:p14="http://schemas.microsoft.com/office/powerpoint/2010/main" val="36666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32B95679-11D7-4A25-A660-389955E0BEEA}"/>
              </a:ext>
            </a:extLst>
          </p:cNvPr>
          <p:cNvSpPr>
            <a:spLocks noGrp="1" noChangeArrowheads="1"/>
          </p:cNvSpPr>
          <p:nvPr>
            <p:ph type="title"/>
          </p:nvPr>
        </p:nvSpPr>
        <p:spPr>
          <a:xfrm>
            <a:off x="932468" y="436561"/>
            <a:ext cx="10515600" cy="1325563"/>
          </a:xfrm>
        </p:spPr>
        <p:txBody>
          <a:bodyPr>
            <a:normAutofit/>
          </a:bodyPr>
          <a:lstStyle/>
          <a:p>
            <a:pPr eaLnBrk="1" hangingPunct="1">
              <a:defRPr/>
            </a:pPr>
            <a:r>
              <a:rPr lang="en-US" sz="3200" b="1" dirty="0">
                <a:solidFill>
                  <a:srgbClr val="0070C0"/>
                </a:solidFill>
              </a:rPr>
              <a:t>Variable Selection Methods</a:t>
            </a:r>
            <a:endParaRPr lang="el-GR" sz="3200" b="1" i="1" dirty="0">
              <a:solidFill>
                <a:srgbClr val="0070C0"/>
              </a:solidFill>
            </a:endParaRPr>
          </a:p>
        </p:txBody>
      </p:sp>
      <p:sp>
        <p:nvSpPr>
          <p:cNvPr id="334851" name="Rectangle 3">
            <a:extLst>
              <a:ext uri="{FF2B5EF4-FFF2-40B4-BE49-F238E27FC236}">
                <a16:creationId xmlns:a16="http://schemas.microsoft.com/office/drawing/2014/main" id="{071172D7-0B82-45DA-B5F0-16F5E680FF3D}"/>
              </a:ext>
            </a:extLst>
          </p:cNvPr>
          <p:cNvSpPr>
            <a:spLocks noGrp="1" noChangeArrowheads="1"/>
          </p:cNvSpPr>
          <p:nvPr>
            <p:ph type="body" idx="1"/>
          </p:nvPr>
        </p:nvSpPr>
        <p:spPr/>
        <p:txBody>
          <a:bodyPr/>
          <a:lstStyle/>
          <a:p>
            <a:pPr marL="0" indent="0" eaLnBrk="1" hangingPunct="1">
              <a:buNone/>
              <a:defRPr/>
            </a:pPr>
            <a:r>
              <a:rPr lang="en-US" sz="2400" dirty="0">
                <a:solidFill>
                  <a:srgbClr val="7030A0"/>
                </a:solidFill>
              </a:rPr>
              <a:t>We can use the sequential SS in partial </a:t>
            </a:r>
            <a:r>
              <a:rPr lang="en-US" sz="2400" i="1" dirty="0">
                <a:solidFill>
                  <a:srgbClr val="7030A0"/>
                </a:solidFill>
              </a:rPr>
              <a:t>F</a:t>
            </a:r>
            <a:r>
              <a:rPr lang="en-US" sz="2400" dirty="0">
                <a:solidFill>
                  <a:srgbClr val="7030A0"/>
                </a:solidFill>
              </a:rPr>
              <a:t>-tests, which can be used in variables selection.</a:t>
            </a:r>
          </a:p>
          <a:p>
            <a:pPr eaLnBrk="1" hangingPunct="1">
              <a:defRPr/>
            </a:pPr>
            <a:r>
              <a:rPr lang="en-US" sz="2400" dirty="0">
                <a:solidFill>
                  <a:schemeClr val="tx2"/>
                </a:solidFill>
              </a:rPr>
              <a:t>Several variable selection methods available</a:t>
            </a:r>
          </a:p>
          <a:p>
            <a:pPr eaLnBrk="1" hangingPunct="1">
              <a:defRPr/>
            </a:pPr>
            <a:r>
              <a:rPr lang="en-US" sz="2400" dirty="0">
                <a:solidFill>
                  <a:schemeClr val="tx2"/>
                </a:solidFill>
              </a:rPr>
              <a:t>Assist analyst in determining which variables to include in model</a:t>
            </a:r>
          </a:p>
          <a:p>
            <a:pPr eaLnBrk="1" hangingPunct="1">
              <a:defRPr/>
            </a:pPr>
            <a:r>
              <a:rPr lang="en-US" sz="2400" dirty="0">
                <a:solidFill>
                  <a:schemeClr val="tx2"/>
                </a:solidFill>
              </a:rPr>
              <a:t>Algorithms help select predictors leading to optimal model</a:t>
            </a:r>
          </a:p>
          <a:p>
            <a:pPr eaLnBrk="1" hangingPunct="1">
              <a:defRPr/>
            </a:pPr>
            <a:r>
              <a:rPr lang="en-US" sz="2400" dirty="0">
                <a:solidFill>
                  <a:schemeClr val="tx2"/>
                </a:solidFill>
              </a:rPr>
              <a:t>Four variable selection methods:</a:t>
            </a:r>
            <a:br>
              <a:rPr lang="en-US" sz="2400" dirty="0">
                <a:solidFill>
                  <a:schemeClr val="tx2"/>
                </a:solidFill>
              </a:rPr>
            </a:br>
            <a:r>
              <a:rPr lang="en-US" sz="2400" dirty="0">
                <a:solidFill>
                  <a:schemeClr val="tx2"/>
                </a:solidFill>
              </a:rPr>
              <a:t>	(1)	</a:t>
            </a:r>
            <a:r>
              <a:rPr lang="en-US" sz="2400" dirty="0">
                <a:solidFill>
                  <a:srgbClr val="FF0000"/>
                </a:solidFill>
              </a:rPr>
              <a:t>Forward Selection</a:t>
            </a:r>
            <a:br>
              <a:rPr lang="en-US" sz="2400" dirty="0">
                <a:solidFill>
                  <a:schemeClr val="tx2"/>
                </a:solidFill>
              </a:rPr>
            </a:br>
            <a:r>
              <a:rPr lang="en-US" sz="2400" dirty="0">
                <a:solidFill>
                  <a:schemeClr val="tx2"/>
                </a:solidFill>
              </a:rPr>
              <a:t>	(2)	Backwards Elimination</a:t>
            </a:r>
            <a:br>
              <a:rPr lang="en-US" sz="2400" dirty="0">
                <a:solidFill>
                  <a:schemeClr val="tx2"/>
                </a:solidFill>
              </a:rPr>
            </a:br>
            <a:r>
              <a:rPr lang="en-US" sz="2400" dirty="0">
                <a:solidFill>
                  <a:schemeClr val="tx2"/>
                </a:solidFill>
              </a:rPr>
              <a:t>	(3)	</a:t>
            </a:r>
            <a:r>
              <a:rPr lang="en-US" sz="2400" dirty="0">
                <a:solidFill>
                  <a:srgbClr val="FF0000"/>
                </a:solidFill>
              </a:rPr>
              <a:t>Stepwise Selection</a:t>
            </a:r>
            <a:br>
              <a:rPr lang="en-US" sz="2400" dirty="0">
                <a:solidFill>
                  <a:schemeClr val="tx2"/>
                </a:solidFill>
              </a:rPr>
            </a:br>
            <a:r>
              <a:rPr lang="en-US" sz="2400" dirty="0">
                <a:solidFill>
                  <a:schemeClr val="tx2"/>
                </a:solidFill>
              </a:rPr>
              <a:t>	(4)	Best Subsets </a:t>
            </a:r>
          </a:p>
          <a:p>
            <a:pPr eaLnBrk="1" hangingPunct="1">
              <a:defRPr/>
            </a:pPr>
            <a:endParaRPr lang="en-US" sz="2400" dirty="0">
              <a:solidFill>
                <a:schemeClr val="tx2"/>
              </a:solidFill>
            </a:endParaRPr>
          </a:p>
          <a:p>
            <a:pPr eaLnBrk="1" hangingPunct="1">
              <a:defRPr/>
            </a:pPr>
            <a:endParaRPr lang="en-US" sz="2400" dirty="0">
              <a:solidFill>
                <a:schemeClr val="tx2"/>
              </a:solidFill>
            </a:endParaRPr>
          </a:p>
        </p:txBody>
      </p:sp>
      <p:sp>
        <p:nvSpPr>
          <p:cNvPr id="63494" name="Rectangle 4">
            <a:extLst>
              <a:ext uri="{FF2B5EF4-FFF2-40B4-BE49-F238E27FC236}">
                <a16:creationId xmlns:a16="http://schemas.microsoft.com/office/drawing/2014/main" id="{BB5535A6-6162-443C-9F24-EA6CA58CDB5D}"/>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495" name="Rectangle 5">
            <a:extLst>
              <a:ext uri="{FF2B5EF4-FFF2-40B4-BE49-F238E27FC236}">
                <a16:creationId xmlns:a16="http://schemas.microsoft.com/office/drawing/2014/main" id="{5715BAA4-A43E-41F3-99DF-D4F0771459A4}"/>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496" name="Rectangle 6">
            <a:extLst>
              <a:ext uri="{FF2B5EF4-FFF2-40B4-BE49-F238E27FC236}">
                <a16:creationId xmlns:a16="http://schemas.microsoft.com/office/drawing/2014/main" id="{2ACD430A-8986-4CDC-8FB4-49EE445F58D8}"/>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497" name="Rectangle 7">
            <a:extLst>
              <a:ext uri="{FF2B5EF4-FFF2-40B4-BE49-F238E27FC236}">
                <a16:creationId xmlns:a16="http://schemas.microsoft.com/office/drawing/2014/main" id="{8FDF8621-B06A-4366-BC0B-B237F2578451}"/>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498" name="Rectangle 8">
            <a:extLst>
              <a:ext uri="{FF2B5EF4-FFF2-40B4-BE49-F238E27FC236}">
                <a16:creationId xmlns:a16="http://schemas.microsoft.com/office/drawing/2014/main" id="{ABCC19D3-C2DF-45DD-91C0-5A104B1666CE}"/>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499" name="Rectangle 9">
            <a:extLst>
              <a:ext uri="{FF2B5EF4-FFF2-40B4-BE49-F238E27FC236}">
                <a16:creationId xmlns:a16="http://schemas.microsoft.com/office/drawing/2014/main" id="{CFE7CCE5-DC9F-4C2C-A8B4-ED13578D32E9}"/>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00" name="Rectangle 10">
            <a:extLst>
              <a:ext uri="{FF2B5EF4-FFF2-40B4-BE49-F238E27FC236}">
                <a16:creationId xmlns:a16="http://schemas.microsoft.com/office/drawing/2014/main" id="{3C083D23-92DD-4BA2-8E56-85EEF4A2AEFE}"/>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01" name="Rectangle 11">
            <a:extLst>
              <a:ext uri="{FF2B5EF4-FFF2-40B4-BE49-F238E27FC236}">
                <a16:creationId xmlns:a16="http://schemas.microsoft.com/office/drawing/2014/main" id="{EC74F3BA-2BC3-4D14-A005-5E53C141D2BE}"/>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02" name="Rectangle 12">
            <a:extLst>
              <a:ext uri="{FF2B5EF4-FFF2-40B4-BE49-F238E27FC236}">
                <a16:creationId xmlns:a16="http://schemas.microsoft.com/office/drawing/2014/main" id="{43B59670-EDBF-431F-9F26-E3ADE9E21A5F}"/>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03" name="Rectangle 13">
            <a:extLst>
              <a:ext uri="{FF2B5EF4-FFF2-40B4-BE49-F238E27FC236}">
                <a16:creationId xmlns:a16="http://schemas.microsoft.com/office/drawing/2014/main" id="{CA91E2AE-0039-484E-8BA0-DD76E8368A17}"/>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04" name="Rectangle 14">
            <a:extLst>
              <a:ext uri="{FF2B5EF4-FFF2-40B4-BE49-F238E27FC236}">
                <a16:creationId xmlns:a16="http://schemas.microsoft.com/office/drawing/2014/main" id="{864A9956-B355-423C-9109-0B5BD488E05A}"/>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05" name="Rectangle 15">
            <a:extLst>
              <a:ext uri="{FF2B5EF4-FFF2-40B4-BE49-F238E27FC236}">
                <a16:creationId xmlns:a16="http://schemas.microsoft.com/office/drawing/2014/main" id="{CB7955C0-C047-4810-A5CC-82CBD45459E9}"/>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06" name="Rectangle 16">
            <a:extLst>
              <a:ext uri="{FF2B5EF4-FFF2-40B4-BE49-F238E27FC236}">
                <a16:creationId xmlns:a16="http://schemas.microsoft.com/office/drawing/2014/main" id="{7DA71D1A-DC9D-47CF-89B6-09D106F1A0BB}"/>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07" name="Rectangle 17">
            <a:extLst>
              <a:ext uri="{FF2B5EF4-FFF2-40B4-BE49-F238E27FC236}">
                <a16:creationId xmlns:a16="http://schemas.microsoft.com/office/drawing/2014/main" id="{F19C5CA2-29F9-4479-93D7-5AE0BD516848}"/>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08" name="Rectangle 18">
            <a:extLst>
              <a:ext uri="{FF2B5EF4-FFF2-40B4-BE49-F238E27FC236}">
                <a16:creationId xmlns:a16="http://schemas.microsoft.com/office/drawing/2014/main" id="{FE367977-AD0E-4D48-A4FC-033F907914A5}"/>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09" name="Rectangle 19">
            <a:extLst>
              <a:ext uri="{FF2B5EF4-FFF2-40B4-BE49-F238E27FC236}">
                <a16:creationId xmlns:a16="http://schemas.microsoft.com/office/drawing/2014/main" id="{69679DD5-40FB-4056-8B5B-CFD973FB3FEE}"/>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10" name="Rectangle 20">
            <a:extLst>
              <a:ext uri="{FF2B5EF4-FFF2-40B4-BE49-F238E27FC236}">
                <a16:creationId xmlns:a16="http://schemas.microsoft.com/office/drawing/2014/main" id="{00D5E13D-C5F7-45E1-8CEE-4BC8B7DC6464}"/>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11" name="Rectangle 21">
            <a:extLst>
              <a:ext uri="{FF2B5EF4-FFF2-40B4-BE49-F238E27FC236}">
                <a16:creationId xmlns:a16="http://schemas.microsoft.com/office/drawing/2014/main" id="{E85A3859-39E5-4D37-8909-5AF299A51FB5}"/>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12" name="Rectangle 22">
            <a:extLst>
              <a:ext uri="{FF2B5EF4-FFF2-40B4-BE49-F238E27FC236}">
                <a16:creationId xmlns:a16="http://schemas.microsoft.com/office/drawing/2014/main" id="{479AEA53-0676-4545-9F24-E30055E6F103}"/>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13" name="Rectangle 23">
            <a:extLst>
              <a:ext uri="{FF2B5EF4-FFF2-40B4-BE49-F238E27FC236}">
                <a16:creationId xmlns:a16="http://schemas.microsoft.com/office/drawing/2014/main" id="{8BF19F33-5C97-4FAD-8F38-3A14BC9C3B00}"/>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14" name="Rectangle 24">
            <a:extLst>
              <a:ext uri="{FF2B5EF4-FFF2-40B4-BE49-F238E27FC236}">
                <a16:creationId xmlns:a16="http://schemas.microsoft.com/office/drawing/2014/main" id="{5D405EEE-0E41-4005-AB33-6FD0CBE37DE3}"/>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15" name="Rectangle 25">
            <a:extLst>
              <a:ext uri="{FF2B5EF4-FFF2-40B4-BE49-F238E27FC236}">
                <a16:creationId xmlns:a16="http://schemas.microsoft.com/office/drawing/2014/main" id="{B2A90CAF-4D74-4C14-8E06-85007224AF31}"/>
              </a:ext>
            </a:extLst>
          </p:cNvPr>
          <p:cNvSpPr>
            <a:spLocks noChangeArrowheads="1"/>
          </p:cNvSpPr>
          <p:nvPr/>
        </p:nvSpPr>
        <p:spPr bwMode="auto">
          <a:xfrm>
            <a:off x="1524001" y="29003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16" name="Rectangle 26">
            <a:extLst>
              <a:ext uri="{FF2B5EF4-FFF2-40B4-BE49-F238E27FC236}">
                <a16:creationId xmlns:a16="http://schemas.microsoft.com/office/drawing/2014/main" id="{60BEADD0-08BF-402C-A5DF-E6D118968054}"/>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17" name="Rectangle 27">
            <a:extLst>
              <a:ext uri="{FF2B5EF4-FFF2-40B4-BE49-F238E27FC236}">
                <a16:creationId xmlns:a16="http://schemas.microsoft.com/office/drawing/2014/main" id="{232D24C0-99B0-4BD3-A8B0-FF7670254A43}"/>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18" name="Rectangle 28">
            <a:extLst>
              <a:ext uri="{FF2B5EF4-FFF2-40B4-BE49-F238E27FC236}">
                <a16:creationId xmlns:a16="http://schemas.microsoft.com/office/drawing/2014/main" id="{AF257A7D-6155-411C-BC04-079E74D79C0C}"/>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19" name="Rectangle 29">
            <a:extLst>
              <a:ext uri="{FF2B5EF4-FFF2-40B4-BE49-F238E27FC236}">
                <a16:creationId xmlns:a16="http://schemas.microsoft.com/office/drawing/2014/main" id="{F4A777ED-A43D-47ED-B8BD-CF1888117DF3}"/>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20" name="Rectangle 30">
            <a:extLst>
              <a:ext uri="{FF2B5EF4-FFF2-40B4-BE49-F238E27FC236}">
                <a16:creationId xmlns:a16="http://schemas.microsoft.com/office/drawing/2014/main" id="{8C2380B4-7094-469A-8875-C07566DE7838}"/>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21" name="Rectangle 31">
            <a:extLst>
              <a:ext uri="{FF2B5EF4-FFF2-40B4-BE49-F238E27FC236}">
                <a16:creationId xmlns:a16="http://schemas.microsoft.com/office/drawing/2014/main" id="{4BAD7CD6-E212-40C3-BF71-58BF643F6575}"/>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22" name="Rectangle 32">
            <a:extLst>
              <a:ext uri="{FF2B5EF4-FFF2-40B4-BE49-F238E27FC236}">
                <a16:creationId xmlns:a16="http://schemas.microsoft.com/office/drawing/2014/main" id="{BE1B9390-C714-4EE1-84A1-95BCE525BA35}"/>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23" name="Rectangle 33">
            <a:extLst>
              <a:ext uri="{FF2B5EF4-FFF2-40B4-BE49-F238E27FC236}">
                <a16:creationId xmlns:a16="http://schemas.microsoft.com/office/drawing/2014/main" id="{CCC98E7A-8A9F-4BB5-81E5-508A648A7E81}"/>
              </a:ext>
            </a:extLst>
          </p:cNvPr>
          <p:cNvSpPr>
            <a:spLocks noChangeArrowheads="1"/>
          </p:cNvSpPr>
          <p:nvPr/>
        </p:nvSpPr>
        <p:spPr bwMode="auto">
          <a:xfrm>
            <a:off x="1524001" y="29860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24" name="Rectangle 34">
            <a:extLst>
              <a:ext uri="{FF2B5EF4-FFF2-40B4-BE49-F238E27FC236}">
                <a16:creationId xmlns:a16="http://schemas.microsoft.com/office/drawing/2014/main" id="{B613CAD8-718B-48A6-994D-93E93B2327AC}"/>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3525" name="Rectangle 35">
            <a:extLst>
              <a:ext uri="{FF2B5EF4-FFF2-40B4-BE49-F238E27FC236}">
                <a16:creationId xmlns:a16="http://schemas.microsoft.com/office/drawing/2014/main" id="{0C5B4AD3-1620-45F1-B00A-D62ACE97E529}"/>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E971AD37-387E-44F4-9488-7D89F9E2B942}"/>
              </a:ext>
            </a:extLst>
          </p:cNvPr>
          <p:cNvSpPr>
            <a:spLocks noGrp="1" noChangeArrowheads="1"/>
          </p:cNvSpPr>
          <p:nvPr>
            <p:ph type="title"/>
          </p:nvPr>
        </p:nvSpPr>
        <p:spPr/>
        <p:txBody>
          <a:bodyPr>
            <a:normAutofit/>
          </a:bodyPr>
          <a:lstStyle/>
          <a:p>
            <a:pPr eaLnBrk="1" hangingPunct="1">
              <a:defRPr/>
            </a:pPr>
            <a:r>
              <a:rPr lang="en-US" sz="3200" b="1" dirty="0">
                <a:solidFill>
                  <a:srgbClr val="0070C0"/>
                </a:solidFill>
              </a:rPr>
              <a:t>The Partial </a:t>
            </a:r>
            <a:r>
              <a:rPr lang="en-US" sz="3200" b="1" i="1" dirty="0">
                <a:solidFill>
                  <a:srgbClr val="0070C0"/>
                </a:solidFill>
              </a:rPr>
              <a:t>F</a:t>
            </a:r>
            <a:r>
              <a:rPr lang="en-US" sz="3200" b="1" dirty="0">
                <a:solidFill>
                  <a:srgbClr val="0070C0"/>
                </a:solidFill>
              </a:rPr>
              <a:t>-Test</a:t>
            </a:r>
            <a:endParaRPr lang="el-GR" sz="3200" b="1" i="1" dirty="0">
              <a:solidFill>
                <a:srgbClr val="0070C0"/>
              </a:solidFill>
            </a:endParaRPr>
          </a:p>
        </p:txBody>
      </p:sp>
      <p:sp>
        <p:nvSpPr>
          <p:cNvPr id="335875" name="Rectangle 3">
            <a:extLst>
              <a:ext uri="{FF2B5EF4-FFF2-40B4-BE49-F238E27FC236}">
                <a16:creationId xmlns:a16="http://schemas.microsoft.com/office/drawing/2014/main" id="{FFD802B0-838B-48BD-BCB0-BD7D82F2EA10}"/>
              </a:ext>
            </a:extLst>
          </p:cNvPr>
          <p:cNvSpPr>
            <a:spLocks noGrp="1" noChangeArrowheads="1"/>
          </p:cNvSpPr>
          <p:nvPr>
            <p:ph type="body" idx="1"/>
          </p:nvPr>
        </p:nvSpPr>
        <p:spPr>
          <a:xfrm>
            <a:off x="659091" y="1293813"/>
            <a:ext cx="10515600" cy="4975012"/>
          </a:xfrm>
        </p:spPr>
        <p:txBody>
          <a:bodyPr/>
          <a:lstStyle/>
          <a:p>
            <a:pPr eaLnBrk="1" hangingPunct="1">
              <a:defRPr/>
            </a:pPr>
            <a:r>
              <a:rPr lang="en-US" sz="2400" dirty="0">
                <a:solidFill>
                  <a:schemeClr val="tx2"/>
                </a:solidFill>
              </a:rPr>
              <a:t>Some selection methods use partial </a:t>
            </a:r>
            <a:r>
              <a:rPr lang="en-US" sz="2400" i="1" dirty="0">
                <a:solidFill>
                  <a:schemeClr val="tx2"/>
                </a:solidFill>
              </a:rPr>
              <a:t>F</a:t>
            </a:r>
            <a:r>
              <a:rPr lang="en-US" sz="2400" dirty="0">
                <a:solidFill>
                  <a:schemeClr val="tx2"/>
                </a:solidFill>
              </a:rPr>
              <a:t>-Test</a:t>
            </a:r>
          </a:p>
          <a:p>
            <a:pPr eaLnBrk="1" hangingPunct="1">
              <a:defRPr/>
            </a:pPr>
            <a:r>
              <a:rPr lang="en-US" sz="2400" dirty="0">
                <a:solidFill>
                  <a:schemeClr val="tx2"/>
                </a:solidFill>
              </a:rPr>
              <a:t>Suppose model has x</a:t>
            </a:r>
            <a:r>
              <a:rPr lang="en-US" sz="2400" baseline="-10000" dirty="0">
                <a:solidFill>
                  <a:schemeClr val="tx2"/>
                </a:solidFill>
              </a:rPr>
              <a:t>1</a:t>
            </a:r>
            <a:r>
              <a:rPr lang="en-US" sz="2400" dirty="0">
                <a:solidFill>
                  <a:schemeClr val="tx2"/>
                </a:solidFill>
              </a:rPr>
              <a:t>,…,</a:t>
            </a:r>
            <a:r>
              <a:rPr lang="en-US" sz="2400" dirty="0" err="1">
                <a:solidFill>
                  <a:schemeClr val="tx2"/>
                </a:solidFill>
              </a:rPr>
              <a:t>x</a:t>
            </a:r>
            <a:r>
              <a:rPr lang="en-US" sz="2400" baseline="-10000" dirty="0" err="1">
                <a:solidFill>
                  <a:schemeClr val="tx2"/>
                </a:solidFill>
              </a:rPr>
              <a:t>p</a:t>
            </a:r>
            <a:r>
              <a:rPr lang="en-US" sz="2400" dirty="0">
                <a:solidFill>
                  <a:schemeClr val="tx2"/>
                </a:solidFill>
              </a:rPr>
              <a:t> predictors and we consider adding additional predictor x* </a:t>
            </a:r>
            <a:r>
              <a:rPr lang="en-US" sz="2400" dirty="0">
                <a:solidFill>
                  <a:srgbClr val="7030A0"/>
                </a:solidFill>
              </a:rPr>
              <a:t>(example: x</a:t>
            </a:r>
            <a:r>
              <a:rPr lang="en-US" sz="2400" baseline="-25000" dirty="0">
                <a:solidFill>
                  <a:srgbClr val="7030A0"/>
                </a:solidFill>
              </a:rPr>
              <a:t>1</a:t>
            </a:r>
            <a:r>
              <a:rPr lang="en-US" sz="2400" dirty="0">
                <a:solidFill>
                  <a:srgbClr val="7030A0"/>
                </a:solidFill>
              </a:rPr>
              <a:t> = sugars and x</a:t>
            </a:r>
            <a:r>
              <a:rPr lang="en-US" sz="2400" baseline="-25000" dirty="0">
                <a:solidFill>
                  <a:srgbClr val="7030A0"/>
                </a:solidFill>
              </a:rPr>
              <a:t>2</a:t>
            </a:r>
            <a:r>
              <a:rPr lang="en-US" sz="2400" dirty="0">
                <a:solidFill>
                  <a:srgbClr val="7030A0"/>
                </a:solidFill>
              </a:rPr>
              <a:t> = fiber; want to add x* = shelf1)</a:t>
            </a:r>
          </a:p>
          <a:p>
            <a:pPr eaLnBrk="1" hangingPunct="1">
              <a:defRPr/>
            </a:pPr>
            <a:r>
              <a:rPr lang="en-US" sz="2400" dirty="0">
                <a:solidFill>
                  <a:schemeClr val="tx2"/>
                </a:solidFill>
              </a:rPr>
              <a:t>Now, we calculate sequential sum of squares from adding x*, given existing x</a:t>
            </a:r>
            <a:r>
              <a:rPr lang="en-US" sz="2400" baseline="-10000" dirty="0">
                <a:solidFill>
                  <a:schemeClr val="tx2"/>
                </a:solidFill>
              </a:rPr>
              <a:t>1</a:t>
            </a:r>
            <a:r>
              <a:rPr lang="en-US" sz="2400" dirty="0">
                <a:solidFill>
                  <a:schemeClr val="tx2"/>
                </a:solidFill>
              </a:rPr>
              <a:t>,…,</a:t>
            </a:r>
            <a:r>
              <a:rPr lang="en-US" sz="2400" dirty="0" err="1">
                <a:solidFill>
                  <a:schemeClr val="tx2"/>
                </a:solidFill>
              </a:rPr>
              <a:t>x</a:t>
            </a:r>
            <a:r>
              <a:rPr lang="en-US" sz="2400" baseline="-10000" dirty="0" err="1">
                <a:solidFill>
                  <a:schemeClr val="tx2"/>
                </a:solidFill>
              </a:rPr>
              <a:t>p</a:t>
            </a:r>
            <a:r>
              <a:rPr lang="en-US" sz="2400" dirty="0">
                <a:solidFill>
                  <a:schemeClr val="tx2"/>
                </a:solidFill>
              </a:rPr>
              <a:t> in model </a:t>
            </a:r>
            <a:r>
              <a:rPr lang="en-US" sz="2400" dirty="0">
                <a:solidFill>
                  <a:srgbClr val="7030A0"/>
                </a:solidFill>
              </a:rPr>
              <a:t>(example: fit model with sugars, fiber, and shelf1)</a:t>
            </a:r>
          </a:p>
          <a:p>
            <a:pPr eaLnBrk="1" hangingPunct="1">
              <a:defRPr/>
            </a:pPr>
            <a:r>
              <a:rPr lang="en-US" sz="2400" dirty="0">
                <a:solidFill>
                  <a:schemeClr val="tx2"/>
                </a:solidFill>
              </a:rPr>
              <a:t>Full sum of squares </a:t>
            </a:r>
            <a:r>
              <a:rPr lang="en-US" sz="2400" dirty="0" err="1">
                <a:solidFill>
                  <a:schemeClr val="tx2"/>
                </a:solidFill>
              </a:rPr>
              <a:t>SS</a:t>
            </a:r>
            <a:r>
              <a:rPr lang="en-US" sz="2400" baseline="-10000" dirty="0" err="1">
                <a:solidFill>
                  <a:schemeClr val="tx2"/>
                </a:solidFill>
              </a:rPr>
              <a:t>Full</a:t>
            </a:r>
            <a:r>
              <a:rPr lang="en-US" sz="2400" dirty="0">
                <a:solidFill>
                  <a:schemeClr val="tx2"/>
                </a:solidFill>
              </a:rPr>
              <a:t> = x</a:t>
            </a:r>
            <a:r>
              <a:rPr lang="en-US" sz="2400" baseline="-10000" dirty="0">
                <a:solidFill>
                  <a:schemeClr val="tx2"/>
                </a:solidFill>
              </a:rPr>
              <a:t>1</a:t>
            </a:r>
            <a:r>
              <a:rPr lang="en-US" sz="2400" dirty="0">
                <a:solidFill>
                  <a:schemeClr val="tx2"/>
                </a:solidFill>
              </a:rPr>
              <a:t>,…,</a:t>
            </a:r>
            <a:r>
              <a:rPr lang="en-US" sz="2400" dirty="0" err="1">
                <a:solidFill>
                  <a:schemeClr val="tx2"/>
                </a:solidFill>
              </a:rPr>
              <a:t>x</a:t>
            </a:r>
            <a:r>
              <a:rPr lang="en-US" sz="2400" baseline="-10000" dirty="0" err="1">
                <a:solidFill>
                  <a:schemeClr val="tx2"/>
                </a:solidFill>
              </a:rPr>
              <a:t>p</a:t>
            </a:r>
            <a:r>
              <a:rPr lang="en-US" sz="2400" baseline="-10000" dirty="0">
                <a:solidFill>
                  <a:schemeClr val="tx2"/>
                </a:solidFill>
              </a:rPr>
              <a:t>, </a:t>
            </a:r>
            <a:r>
              <a:rPr lang="en-US" sz="2400" dirty="0">
                <a:solidFill>
                  <a:schemeClr val="tx2"/>
                </a:solidFill>
              </a:rPr>
              <a:t>x* in model </a:t>
            </a:r>
            <a:r>
              <a:rPr lang="en-US" sz="2400" dirty="0">
                <a:solidFill>
                  <a:srgbClr val="7030A0"/>
                </a:solidFill>
              </a:rPr>
              <a:t>(SSR for model with sugars, fiber, shelf1)</a:t>
            </a:r>
          </a:p>
          <a:p>
            <a:pPr eaLnBrk="1" hangingPunct="1">
              <a:defRPr/>
            </a:pPr>
            <a:r>
              <a:rPr lang="en-US" sz="2400" dirty="0">
                <a:solidFill>
                  <a:schemeClr val="tx2"/>
                </a:solidFill>
              </a:rPr>
              <a:t>Reduced sum of squares </a:t>
            </a:r>
            <a:r>
              <a:rPr lang="en-US" sz="2400" dirty="0" err="1">
                <a:solidFill>
                  <a:schemeClr val="tx2"/>
                </a:solidFill>
              </a:rPr>
              <a:t>SS</a:t>
            </a:r>
            <a:r>
              <a:rPr lang="en-US" sz="2400" baseline="-10000" dirty="0" err="1">
                <a:solidFill>
                  <a:schemeClr val="tx2"/>
                </a:solidFill>
              </a:rPr>
              <a:t>Reduced</a:t>
            </a:r>
            <a:r>
              <a:rPr lang="en-US" sz="2400" dirty="0">
                <a:solidFill>
                  <a:schemeClr val="tx2"/>
                </a:solidFill>
              </a:rPr>
              <a:t> = x</a:t>
            </a:r>
            <a:r>
              <a:rPr lang="en-US" sz="2400" baseline="-10000" dirty="0">
                <a:solidFill>
                  <a:schemeClr val="tx2"/>
                </a:solidFill>
              </a:rPr>
              <a:t>1</a:t>
            </a:r>
            <a:r>
              <a:rPr lang="en-US" sz="2400" dirty="0">
                <a:solidFill>
                  <a:schemeClr val="tx2"/>
                </a:solidFill>
              </a:rPr>
              <a:t>,…,</a:t>
            </a:r>
            <a:r>
              <a:rPr lang="en-US" sz="2400" dirty="0" err="1">
                <a:solidFill>
                  <a:schemeClr val="tx2"/>
                </a:solidFill>
              </a:rPr>
              <a:t>x</a:t>
            </a:r>
            <a:r>
              <a:rPr lang="en-US" sz="2400" baseline="-10000" dirty="0" err="1">
                <a:solidFill>
                  <a:schemeClr val="tx2"/>
                </a:solidFill>
              </a:rPr>
              <a:t>p</a:t>
            </a:r>
            <a:r>
              <a:rPr lang="en-US" sz="2400" baseline="-10000" dirty="0">
                <a:solidFill>
                  <a:schemeClr val="tx2"/>
                </a:solidFill>
              </a:rPr>
              <a:t> </a:t>
            </a:r>
            <a:r>
              <a:rPr lang="en-US" sz="2400" dirty="0">
                <a:solidFill>
                  <a:schemeClr val="tx2"/>
                </a:solidFill>
              </a:rPr>
              <a:t>in model </a:t>
            </a:r>
            <a:r>
              <a:rPr lang="en-US" sz="2400" dirty="0">
                <a:solidFill>
                  <a:srgbClr val="7030A0"/>
                </a:solidFill>
              </a:rPr>
              <a:t>(SSR for model with sugars and fiber)</a:t>
            </a:r>
          </a:p>
          <a:p>
            <a:pPr eaLnBrk="1" hangingPunct="1">
              <a:defRPr/>
            </a:pPr>
            <a:r>
              <a:rPr lang="en-US" sz="2400" dirty="0">
                <a:solidFill>
                  <a:schemeClr val="tx2"/>
                </a:solidFill>
              </a:rPr>
              <a:t>Therefore, extra sum of squares </a:t>
            </a:r>
            <a:r>
              <a:rPr lang="en-US" sz="2400" dirty="0" err="1">
                <a:solidFill>
                  <a:schemeClr val="tx2"/>
                </a:solidFill>
              </a:rPr>
              <a:t>SS</a:t>
            </a:r>
            <a:r>
              <a:rPr lang="en-US" sz="2400" baseline="-10000" dirty="0" err="1">
                <a:solidFill>
                  <a:schemeClr val="tx2"/>
                </a:solidFill>
              </a:rPr>
              <a:t>Extra</a:t>
            </a:r>
            <a:r>
              <a:rPr lang="en-US" sz="2400" dirty="0">
                <a:solidFill>
                  <a:schemeClr val="tx2"/>
                </a:solidFill>
              </a:rPr>
              <a:t> denoted by </a:t>
            </a:r>
          </a:p>
          <a:p>
            <a:pPr marL="0" indent="0" eaLnBrk="1" hangingPunct="1">
              <a:buNone/>
              <a:defRPr/>
            </a:pPr>
            <a:endParaRPr lang="en-US" sz="2400" dirty="0">
              <a:solidFill>
                <a:schemeClr val="tx2"/>
              </a:solidFill>
            </a:endParaRPr>
          </a:p>
        </p:txBody>
      </p:sp>
      <p:sp>
        <p:nvSpPr>
          <p:cNvPr id="64518" name="Rectangle 4">
            <a:extLst>
              <a:ext uri="{FF2B5EF4-FFF2-40B4-BE49-F238E27FC236}">
                <a16:creationId xmlns:a16="http://schemas.microsoft.com/office/drawing/2014/main" id="{CC374F5F-04E1-4304-9B6E-C9EF7915ED4D}"/>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19" name="Rectangle 5">
            <a:extLst>
              <a:ext uri="{FF2B5EF4-FFF2-40B4-BE49-F238E27FC236}">
                <a16:creationId xmlns:a16="http://schemas.microsoft.com/office/drawing/2014/main" id="{42EB1634-750B-4354-8340-9A7D90CB7BA1}"/>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20" name="Rectangle 6">
            <a:extLst>
              <a:ext uri="{FF2B5EF4-FFF2-40B4-BE49-F238E27FC236}">
                <a16:creationId xmlns:a16="http://schemas.microsoft.com/office/drawing/2014/main" id="{BEC16479-8AA2-4EB7-8110-79C0143560DE}"/>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21" name="Rectangle 7">
            <a:extLst>
              <a:ext uri="{FF2B5EF4-FFF2-40B4-BE49-F238E27FC236}">
                <a16:creationId xmlns:a16="http://schemas.microsoft.com/office/drawing/2014/main" id="{637FD501-D083-4268-BF43-9962FD387B43}"/>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22" name="Rectangle 8">
            <a:extLst>
              <a:ext uri="{FF2B5EF4-FFF2-40B4-BE49-F238E27FC236}">
                <a16:creationId xmlns:a16="http://schemas.microsoft.com/office/drawing/2014/main" id="{A96B88B5-77D7-43C8-9B08-4720239E3A5F}"/>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23" name="Rectangle 9">
            <a:extLst>
              <a:ext uri="{FF2B5EF4-FFF2-40B4-BE49-F238E27FC236}">
                <a16:creationId xmlns:a16="http://schemas.microsoft.com/office/drawing/2014/main" id="{9608A84B-E1BA-4345-BDBC-79075B294E58}"/>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24" name="Rectangle 10">
            <a:extLst>
              <a:ext uri="{FF2B5EF4-FFF2-40B4-BE49-F238E27FC236}">
                <a16:creationId xmlns:a16="http://schemas.microsoft.com/office/drawing/2014/main" id="{079C6DEF-6D63-4241-88DA-4224D48398F1}"/>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25" name="Rectangle 11">
            <a:extLst>
              <a:ext uri="{FF2B5EF4-FFF2-40B4-BE49-F238E27FC236}">
                <a16:creationId xmlns:a16="http://schemas.microsoft.com/office/drawing/2014/main" id="{F43D5151-58DF-4FB3-993C-EC08E7539126}"/>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26" name="Rectangle 12">
            <a:extLst>
              <a:ext uri="{FF2B5EF4-FFF2-40B4-BE49-F238E27FC236}">
                <a16:creationId xmlns:a16="http://schemas.microsoft.com/office/drawing/2014/main" id="{FFDD4CC9-4964-4ABD-980F-F0E75C8CF180}"/>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27" name="Rectangle 13">
            <a:extLst>
              <a:ext uri="{FF2B5EF4-FFF2-40B4-BE49-F238E27FC236}">
                <a16:creationId xmlns:a16="http://schemas.microsoft.com/office/drawing/2014/main" id="{DCA130C8-BCB8-47FE-BF75-7F92C0A7DD5F}"/>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28" name="Rectangle 14">
            <a:extLst>
              <a:ext uri="{FF2B5EF4-FFF2-40B4-BE49-F238E27FC236}">
                <a16:creationId xmlns:a16="http://schemas.microsoft.com/office/drawing/2014/main" id="{CDAB5BA7-EDB8-41D8-BE0D-5C5D62C030A3}"/>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29" name="Rectangle 15">
            <a:extLst>
              <a:ext uri="{FF2B5EF4-FFF2-40B4-BE49-F238E27FC236}">
                <a16:creationId xmlns:a16="http://schemas.microsoft.com/office/drawing/2014/main" id="{2DD735DE-B3FA-4B36-87B4-5B4F48F7E7F7}"/>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30" name="Rectangle 16">
            <a:extLst>
              <a:ext uri="{FF2B5EF4-FFF2-40B4-BE49-F238E27FC236}">
                <a16:creationId xmlns:a16="http://schemas.microsoft.com/office/drawing/2014/main" id="{395C04AF-F57E-40DD-B8CF-F1067A1E7410}"/>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31" name="Rectangle 17">
            <a:extLst>
              <a:ext uri="{FF2B5EF4-FFF2-40B4-BE49-F238E27FC236}">
                <a16:creationId xmlns:a16="http://schemas.microsoft.com/office/drawing/2014/main" id="{F1B53DC5-7E6A-47CB-8326-945768651AB8}"/>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32" name="Rectangle 18">
            <a:extLst>
              <a:ext uri="{FF2B5EF4-FFF2-40B4-BE49-F238E27FC236}">
                <a16:creationId xmlns:a16="http://schemas.microsoft.com/office/drawing/2014/main" id="{78F1B252-1FB7-428D-88B6-BC8ADC69FB98}"/>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33" name="Rectangle 19">
            <a:extLst>
              <a:ext uri="{FF2B5EF4-FFF2-40B4-BE49-F238E27FC236}">
                <a16:creationId xmlns:a16="http://schemas.microsoft.com/office/drawing/2014/main" id="{F510A795-1220-4977-9208-9ED9C2646665}"/>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34" name="Rectangle 20">
            <a:extLst>
              <a:ext uri="{FF2B5EF4-FFF2-40B4-BE49-F238E27FC236}">
                <a16:creationId xmlns:a16="http://schemas.microsoft.com/office/drawing/2014/main" id="{56AD3E07-2DE9-40D5-B510-DF31F81F4682}"/>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35" name="Rectangle 21">
            <a:extLst>
              <a:ext uri="{FF2B5EF4-FFF2-40B4-BE49-F238E27FC236}">
                <a16:creationId xmlns:a16="http://schemas.microsoft.com/office/drawing/2014/main" id="{1B17FB48-3D4D-4DC1-AAC8-F1B3ADCCCF06}"/>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36" name="Rectangle 22">
            <a:extLst>
              <a:ext uri="{FF2B5EF4-FFF2-40B4-BE49-F238E27FC236}">
                <a16:creationId xmlns:a16="http://schemas.microsoft.com/office/drawing/2014/main" id="{1DCCC747-7874-4A5D-A897-DC35EF3969D5}"/>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37" name="Rectangle 23">
            <a:extLst>
              <a:ext uri="{FF2B5EF4-FFF2-40B4-BE49-F238E27FC236}">
                <a16:creationId xmlns:a16="http://schemas.microsoft.com/office/drawing/2014/main" id="{48128C1E-4A27-4FEC-B140-FAC6DAD34377}"/>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38" name="Rectangle 24">
            <a:extLst>
              <a:ext uri="{FF2B5EF4-FFF2-40B4-BE49-F238E27FC236}">
                <a16:creationId xmlns:a16="http://schemas.microsoft.com/office/drawing/2014/main" id="{2DA153FA-87FB-4280-8A1A-03EA0D69082B}"/>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39" name="Rectangle 25">
            <a:extLst>
              <a:ext uri="{FF2B5EF4-FFF2-40B4-BE49-F238E27FC236}">
                <a16:creationId xmlns:a16="http://schemas.microsoft.com/office/drawing/2014/main" id="{4BC9B12D-5E37-473F-9415-FF2AE0AF51FF}"/>
              </a:ext>
            </a:extLst>
          </p:cNvPr>
          <p:cNvSpPr>
            <a:spLocks noChangeArrowheads="1"/>
          </p:cNvSpPr>
          <p:nvPr/>
        </p:nvSpPr>
        <p:spPr bwMode="auto">
          <a:xfrm>
            <a:off x="1524001" y="29003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40" name="Rectangle 26">
            <a:extLst>
              <a:ext uri="{FF2B5EF4-FFF2-40B4-BE49-F238E27FC236}">
                <a16:creationId xmlns:a16="http://schemas.microsoft.com/office/drawing/2014/main" id="{057FDC85-4E0C-4148-97A9-79C131438528}"/>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41" name="Rectangle 27">
            <a:extLst>
              <a:ext uri="{FF2B5EF4-FFF2-40B4-BE49-F238E27FC236}">
                <a16:creationId xmlns:a16="http://schemas.microsoft.com/office/drawing/2014/main" id="{9F4F4586-B8DE-493A-B3D0-A5BFB5297CAC}"/>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42" name="Rectangle 28">
            <a:extLst>
              <a:ext uri="{FF2B5EF4-FFF2-40B4-BE49-F238E27FC236}">
                <a16:creationId xmlns:a16="http://schemas.microsoft.com/office/drawing/2014/main" id="{6BCE5CE4-B0F8-4088-9896-2C28E54104A0}"/>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43" name="Rectangle 29">
            <a:extLst>
              <a:ext uri="{FF2B5EF4-FFF2-40B4-BE49-F238E27FC236}">
                <a16:creationId xmlns:a16="http://schemas.microsoft.com/office/drawing/2014/main" id="{96B31693-3C5E-4EA9-A5DC-1F5D09821265}"/>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44" name="Rectangle 30">
            <a:extLst>
              <a:ext uri="{FF2B5EF4-FFF2-40B4-BE49-F238E27FC236}">
                <a16:creationId xmlns:a16="http://schemas.microsoft.com/office/drawing/2014/main" id="{444999C8-5DF2-4012-A5F6-0A50B842710B}"/>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45" name="Rectangle 31">
            <a:extLst>
              <a:ext uri="{FF2B5EF4-FFF2-40B4-BE49-F238E27FC236}">
                <a16:creationId xmlns:a16="http://schemas.microsoft.com/office/drawing/2014/main" id="{5ECD8639-2195-46B5-AA40-B5599222B8E9}"/>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46" name="Rectangle 32">
            <a:extLst>
              <a:ext uri="{FF2B5EF4-FFF2-40B4-BE49-F238E27FC236}">
                <a16:creationId xmlns:a16="http://schemas.microsoft.com/office/drawing/2014/main" id="{0E4BCEF2-5281-4F8F-A02C-7773DEC1EAB1}"/>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47" name="Rectangle 33">
            <a:extLst>
              <a:ext uri="{FF2B5EF4-FFF2-40B4-BE49-F238E27FC236}">
                <a16:creationId xmlns:a16="http://schemas.microsoft.com/office/drawing/2014/main" id="{F22B65A9-FB06-4FD9-8F64-D0D557793FAC}"/>
              </a:ext>
            </a:extLst>
          </p:cNvPr>
          <p:cNvSpPr>
            <a:spLocks noChangeArrowheads="1"/>
          </p:cNvSpPr>
          <p:nvPr/>
        </p:nvSpPr>
        <p:spPr bwMode="auto">
          <a:xfrm>
            <a:off x="1524001" y="29860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48" name="Rectangle 34">
            <a:extLst>
              <a:ext uri="{FF2B5EF4-FFF2-40B4-BE49-F238E27FC236}">
                <a16:creationId xmlns:a16="http://schemas.microsoft.com/office/drawing/2014/main" id="{D71C5D2F-C7BF-4705-A9AB-1D119E5E5B67}"/>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49" name="Rectangle 35">
            <a:extLst>
              <a:ext uri="{FF2B5EF4-FFF2-40B4-BE49-F238E27FC236}">
                <a16:creationId xmlns:a16="http://schemas.microsoft.com/office/drawing/2014/main" id="{83704B28-5CFB-432F-AD6B-D8FB843A937A}"/>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50" name="Rectangle 37">
            <a:extLst>
              <a:ext uri="{FF2B5EF4-FFF2-40B4-BE49-F238E27FC236}">
                <a16:creationId xmlns:a16="http://schemas.microsoft.com/office/drawing/2014/main" id="{4790AF30-4F23-4EC9-9A73-7F9A780B3A4E}"/>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4551" name="Rectangle 39">
            <a:extLst>
              <a:ext uri="{FF2B5EF4-FFF2-40B4-BE49-F238E27FC236}">
                <a16:creationId xmlns:a16="http://schemas.microsoft.com/office/drawing/2014/main" id="{1A9DBE79-C940-4E5E-8989-D77118011472}"/>
              </a:ext>
            </a:extLst>
          </p:cNvPr>
          <p:cNvSpPr>
            <a:spLocks noChangeArrowheads="1"/>
          </p:cNvSpPr>
          <p:nvPr/>
        </p:nvSpPr>
        <p:spPr bwMode="auto">
          <a:xfrm>
            <a:off x="1524001" y="31003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4552" name="Object 38">
            <a:extLst>
              <a:ext uri="{FF2B5EF4-FFF2-40B4-BE49-F238E27FC236}">
                <a16:creationId xmlns:a16="http://schemas.microsoft.com/office/drawing/2014/main" id="{6A904D3F-A8E2-40EC-805E-EB6E89F4F458}"/>
              </a:ext>
            </a:extLst>
          </p:cNvPr>
          <p:cNvGraphicFramePr>
            <a:graphicFrameLocks noChangeAspect="1"/>
          </p:cNvGraphicFramePr>
          <p:nvPr>
            <p:extLst>
              <p:ext uri="{D42A27DB-BD31-4B8C-83A1-F6EECF244321}">
                <p14:modId xmlns:p14="http://schemas.microsoft.com/office/powerpoint/2010/main" val="1275070845"/>
              </p:ext>
            </p:extLst>
          </p:nvPr>
        </p:nvGraphicFramePr>
        <p:xfrm>
          <a:off x="3445166" y="5428334"/>
          <a:ext cx="4648200" cy="414337"/>
        </p:xfrm>
        <a:graphic>
          <a:graphicData uri="http://schemas.openxmlformats.org/presentationml/2006/ole">
            <mc:AlternateContent xmlns:mc="http://schemas.openxmlformats.org/markup-compatibility/2006">
              <mc:Choice xmlns:v="urn:schemas-microsoft-com:vml" Requires="v">
                <p:oleObj spid="_x0000_s3079" name="Equation" r:id="rId3" imgW="2882900" imgH="254000" progId="Equation.3">
                  <p:embed/>
                </p:oleObj>
              </mc:Choice>
              <mc:Fallback>
                <p:oleObj name="Equation" r:id="rId3" imgW="2882900" imgH="254000" progId="Equation.3">
                  <p:embed/>
                  <p:pic>
                    <p:nvPicPr>
                      <p:cNvPr id="64552" name="Object 38">
                        <a:extLst>
                          <a:ext uri="{FF2B5EF4-FFF2-40B4-BE49-F238E27FC236}">
                            <a16:creationId xmlns:a16="http://schemas.microsoft.com/office/drawing/2014/main" id="{6A904D3F-A8E2-40EC-805E-EB6E89F4F4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5166" y="5428334"/>
                        <a:ext cx="4648200" cy="414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a:extLst>
              <a:ext uri="{FF2B5EF4-FFF2-40B4-BE49-F238E27FC236}">
                <a16:creationId xmlns:a16="http://schemas.microsoft.com/office/drawing/2014/main" id="{CED0AE1A-C3EA-47A7-92EC-DB7EE6E337B9}"/>
              </a:ext>
            </a:extLst>
          </p:cNvPr>
          <p:cNvSpPr/>
          <p:nvPr/>
        </p:nvSpPr>
        <p:spPr>
          <a:xfrm>
            <a:off x="3352801" y="5428334"/>
            <a:ext cx="4848519" cy="5859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673A3302-E29A-4B3E-A231-59BC04730609}"/>
              </a:ext>
            </a:extLst>
          </p:cNvPr>
          <p:cNvSpPr>
            <a:spLocks noGrp="1" noChangeArrowheads="1"/>
          </p:cNvSpPr>
          <p:nvPr>
            <p:ph type="title"/>
          </p:nvPr>
        </p:nvSpPr>
        <p:spPr>
          <a:xfrm>
            <a:off x="838200" y="365125"/>
            <a:ext cx="10515600" cy="766091"/>
          </a:xfrm>
        </p:spPr>
        <p:txBody>
          <a:bodyPr>
            <a:normAutofit/>
          </a:bodyPr>
          <a:lstStyle/>
          <a:p>
            <a:pPr eaLnBrk="1" hangingPunct="1">
              <a:defRPr/>
            </a:pPr>
            <a:r>
              <a:rPr lang="en-US" sz="3200" b="1" dirty="0">
                <a:solidFill>
                  <a:srgbClr val="00B0F0"/>
                </a:solidFill>
              </a:rPr>
              <a:t>The Partial </a:t>
            </a:r>
            <a:r>
              <a:rPr lang="en-US" sz="3200" b="1" i="1" dirty="0">
                <a:solidFill>
                  <a:srgbClr val="00B0F0"/>
                </a:solidFill>
              </a:rPr>
              <a:t>F</a:t>
            </a:r>
            <a:r>
              <a:rPr lang="en-US" sz="3200" b="1" dirty="0">
                <a:solidFill>
                  <a:srgbClr val="00B0F0"/>
                </a:solidFill>
              </a:rPr>
              <a:t>-Test </a:t>
            </a:r>
            <a:r>
              <a:rPr lang="en-US" sz="3200" b="1" i="1" dirty="0">
                <a:solidFill>
                  <a:srgbClr val="00B0F0"/>
                </a:solidFill>
              </a:rPr>
              <a:t>(cont’d)</a:t>
            </a:r>
            <a:endParaRPr lang="el-GR" sz="3200" b="1" i="1" dirty="0">
              <a:solidFill>
                <a:srgbClr val="00B0F0"/>
              </a:solidFill>
            </a:endParaRPr>
          </a:p>
        </p:txBody>
      </p:sp>
      <p:sp>
        <p:nvSpPr>
          <p:cNvPr id="336899" name="Rectangle 3">
            <a:extLst>
              <a:ext uri="{FF2B5EF4-FFF2-40B4-BE49-F238E27FC236}">
                <a16:creationId xmlns:a16="http://schemas.microsoft.com/office/drawing/2014/main" id="{F4AF4A73-4AA2-4FE4-A6BD-8A8FB33FD16C}"/>
              </a:ext>
            </a:extLst>
          </p:cNvPr>
          <p:cNvSpPr>
            <a:spLocks noGrp="1" noChangeArrowheads="1"/>
          </p:cNvSpPr>
          <p:nvPr>
            <p:ph type="body" idx="1"/>
          </p:nvPr>
        </p:nvSpPr>
        <p:spPr>
          <a:xfrm>
            <a:off x="725078" y="1153319"/>
            <a:ext cx="10515600" cy="4351338"/>
          </a:xfrm>
        </p:spPr>
        <p:txBody>
          <a:bodyPr/>
          <a:lstStyle/>
          <a:p>
            <a:pPr eaLnBrk="1" hangingPunct="1">
              <a:defRPr/>
            </a:pPr>
            <a:r>
              <a:rPr lang="en-US" sz="2400" dirty="0">
                <a:solidFill>
                  <a:schemeClr val="tx2"/>
                </a:solidFill>
              </a:rPr>
              <a:t>Null hypothesis for Partial </a:t>
            </a:r>
            <a:r>
              <a:rPr lang="en-US" sz="2400" i="1" dirty="0">
                <a:solidFill>
                  <a:schemeClr val="tx2"/>
                </a:solidFill>
              </a:rPr>
              <a:t>F</a:t>
            </a:r>
            <a:r>
              <a:rPr lang="en-US" sz="2400" dirty="0">
                <a:solidFill>
                  <a:schemeClr val="tx2"/>
                </a:solidFill>
              </a:rPr>
              <a:t>-Test</a:t>
            </a:r>
          </a:p>
          <a:p>
            <a:pPr lvl="1" eaLnBrk="1" hangingPunct="1">
              <a:buFont typeface="Tahoma" charset="0"/>
              <a:buChar char="–"/>
              <a:defRPr/>
            </a:pPr>
            <a:r>
              <a:rPr lang="en-US" sz="2000" dirty="0">
                <a:solidFill>
                  <a:schemeClr val="tx2"/>
                </a:solidFill>
              </a:rPr>
              <a:t>Ho:	</a:t>
            </a:r>
            <a:r>
              <a:rPr lang="en-US" sz="2000" dirty="0">
                <a:solidFill>
                  <a:srgbClr val="FF0000"/>
                </a:solidFill>
              </a:rPr>
              <a:t>No</a:t>
            </a:r>
            <a:r>
              <a:rPr lang="en-US" sz="2000" dirty="0">
                <a:solidFill>
                  <a:schemeClr val="tx2"/>
                </a:solidFill>
              </a:rPr>
              <a:t>, </a:t>
            </a:r>
            <a:r>
              <a:rPr lang="en-US" sz="2000" dirty="0" err="1">
                <a:solidFill>
                  <a:schemeClr val="tx2"/>
                </a:solidFill>
              </a:rPr>
              <a:t>SS</a:t>
            </a:r>
            <a:r>
              <a:rPr lang="en-US" sz="2000" baseline="-10000" dirty="0" err="1">
                <a:solidFill>
                  <a:schemeClr val="tx2"/>
                </a:solidFill>
              </a:rPr>
              <a:t>Extra</a:t>
            </a:r>
            <a:r>
              <a:rPr lang="en-US" sz="2000" dirty="0">
                <a:solidFill>
                  <a:schemeClr val="tx2"/>
                </a:solidFill>
              </a:rPr>
              <a:t> associated with x* </a:t>
            </a:r>
            <a:r>
              <a:rPr lang="en-US" sz="2000" i="1" dirty="0">
                <a:solidFill>
                  <a:schemeClr val="tx2"/>
                </a:solidFill>
              </a:rPr>
              <a:t>does not</a:t>
            </a:r>
            <a:r>
              <a:rPr lang="en-US" sz="2000" dirty="0">
                <a:solidFill>
                  <a:schemeClr val="tx2"/>
                </a:solidFill>
              </a:rPr>
              <a:t> contribute significantly to model</a:t>
            </a:r>
          </a:p>
          <a:p>
            <a:pPr lvl="1" eaLnBrk="1" hangingPunct="1">
              <a:buFont typeface="Tahoma" charset="0"/>
              <a:buChar char="–"/>
              <a:defRPr/>
            </a:pPr>
            <a:r>
              <a:rPr lang="en-US" sz="2000" dirty="0">
                <a:solidFill>
                  <a:schemeClr val="tx2"/>
                </a:solidFill>
              </a:rPr>
              <a:t>Ha:	 </a:t>
            </a:r>
            <a:r>
              <a:rPr lang="en-US" sz="2000" dirty="0">
                <a:solidFill>
                  <a:srgbClr val="FF0000"/>
                </a:solidFill>
              </a:rPr>
              <a:t>Yes</a:t>
            </a:r>
            <a:r>
              <a:rPr lang="en-US" sz="2000" dirty="0">
                <a:solidFill>
                  <a:schemeClr val="tx2"/>
                </a:solidFill>
              </a:rPr>
              <a:t>, </a:t>
            </a:r>
            <a:r>
              <a:rPr lang="en-US" sz="2000" dirty="0" err="1">
                <a:solidFill>
                  <a:schemeClr val="tx2"/>
                </a:solidFill>
              </a:rPr>
              <a:t>SS</a:t>
            </a:r>
            <a:r>
              <a:rPr lang="en-US" sz="2000" baseline="-10000" dirty="0" err="1">
                <a:solidFill>
                  <a:schemeClr val="tx2"/>
                </a:solidFill>
              </a:rPr>
              <a:t>Extra</a:t>
            </a:r>
            <a:r>
              <a:rPr lang="en-US" sz="2000" dirty="0">
                <a:solidFill>
                  <a:schemeClr val="tx2"/>
                </a:solidFill>
              </a:rPr>
              <a:t> associated with x* </a:t>
            </a:r>
            <a:r>
              <a:rPr lang="en-US" sz="2000" i="1" dirty="0">
                <a:solidFill>
                  <a:schemeClr val="tx2"/>
                </a:solidFill>
              </a:rPr>
              <a:t>does</a:t>
            </a:r>
            <a:r>
              <a:rPr lang="en-US" sz="2000" dirty="0">
                <a:solidFill>
                  <a:schemeClr val="tx2"/>
                </a:solidFill>
              </a:rPr>
              <a:t> contribute significantly to model</a:t>
            </a:r>
          </a:p>
          <a:p>
            <a:pPr eaLnBrk="1" hangingPunct="1">
              <a:defRPr/>
            </a:pPr>
            <a:r>
              <a:rPr lang="en-US" sz="2400" dirty="0">
                <a:solidFill>
                  <a:schemeClr val="tx2"/>
                </a:solidFill>
              </a:rPr>
              <a:t>Test statistic for Partial </a:t>
            </a:r>
            <a:r>
              <a:rPr lang="en-US" sz="2400" i="1" dirty="0">
                <a:solidFill>
                  <a:schemeClr val="tx2"/>
                </a:solidFill>
              </a:rPr>
              <a:t>F</a:t>
            </a:r>
            <a:r>
              <a:rPr lang="en-US" sz="2400" dirty="0">
                <a:solidFill>
                  <a:schemeClr val="tx2"/>
                </a:solidFill>
              </a:rPr>
              <a:t>-Test</a:t>
            </a:r>
            <a:br>
              <a:rPr lang="en-US" sz="2400" dirty="0">
                <a:solidFill>
                  <a:schemeClr val="tx2"/>
                </a:solidFill>
              </a:rPr>
            </a:br>
            <a:br>
              <a:rPr lang="en-US" sz="2400" dirty="0">
                <a:solidFill>
                  <a:schemeClr val="tx2"/>
                </a:solidFill>
              </a:rPr>
            </a:br>
            <a:r>
              <a:rPr lang="en-US" sz="2400" dirty="0">
                <a:solidFill>
                  <a:schemeClr val="tx2"/>
                </a:solidFill>
              </a:rPr>
              <a:t>	</a:t>
            </a:r>
            <a:br>
              <a:rPr lang="en-US" sz="2400" dirty="0">
                <a:solidFill>
                  <a:schemeClr val="tx2"/>
                </a:solidFill>
              </a:rPr>
            </a:br>
            <a:r>
              <a:rPr lang="en-US" sz="2400" dirty="0">
                <a:solidFill>
                  <a:schemeClr val="tx2"/>
                </a:solidFill>
              </a:rPr>
              <a:t>follows </a:t>
            </a:r>
            <a:r>
              <a:rPr lang="en-US" sz="2400" i="1" dirty="0">
                <a:solidFill>
                  <a:schemeClr val="tx2"/>
                </a:solidFill>
              </a:rPr>
              <a:t>F</a:t>
            </a:r>
            <a:r>
              <a:rPr lang="en-US" sz="2400" baseline="-10000" dirty="0">
                <a:solidFill>
                  <a:schemeClr val="tx2"/>
                </a:solidFill>
              </a:rPr>
              <a:t>1, </a:t>
            </a:r>
            <a:r>
              <a:rPr lang="en-US" sz="2400" i="1" baseline="-10000" dirty="0">
                <a:solidFill>
                  <a:schemeClr val="tx2"/>
                </a:solidFill>
              </a:rPr>
              <a:t>n</a:t>
            </a:r>
            <a:r>
              <a:rPr lang="en-US" sz="2400" baseline="-10000" dirty="0">
                <a:solidFill>
                  <a:schemeClr val="tx2"/>
                </a:solidFill>
              </a:rPr>
              <a:t>-p-2</a:t>
            </a:r>
            <a:r>
              <a:rPr lang="en-US" sz="2400" dirty="0">
                <a:solidFill>
                  <a:schemeClr val="tx2"/>
                </a:solidFill>
              </a:rPr>
              <a:t> distribution when Ho true</a:t>
            </a:r>
          </a:p>
          <a:p>
            <a:pPr eaLnBrk="1" hangingPunct="1">
              <a:defRPr/>
            </a:pPr>
            <a:r>
              <a:rPr lang="en-US" sz="2400" dirty="0">
                <a:solidFill>
                  <a:schemeClr val="tx2"/>
                </a:solidFill>
              </a:rPr>
              <a:t>Therefore, Ho rejected for small p-value</a:t>
            </a:r>
          </a:p>
          <a:p>
            <a:pPr eaLnBrk="1" hangingPunct="1">
              <a:defRPr/>
            </a:pPr>
            <a:r>
              <a:rPr lang="en-US" sz="2400" dirty="0">
                <a:solidFill>
                  <a:schemeClr val="tx2"/>
                </a:solidFill>
              </a:rPr>
              <a:t>Equivalent to </a:t>
            </a:r>
            <a:r>
              <a:rPr lang="en-US" sz="2400" i="1" dirty="0">
                <a:solidFill>
                  <a:schemeClr val="tx2"/>
                </a:solidFill>
              </a:rPr>
              <a:t>t</a:t>
            </a:r>
            <a:r>
              <a:rPr lang="en-US" sz="2400" dirty="0">
                <a:solidFill>
                  <a:schemeClr val="tx2"/>
                </a:solidFill>
              </a:rPr>
              <a:t>-tests for individual coefficients: </a:t>
            </a:r>
            <a:r>
              <a:rPr lang="en-US" sz="2400" i="1" dirty="0">
                <a:solidFill>
                  <a:schemeClr val="tx2"/>
                </a:solidFill>
              </a:rPr>
              <a:t>F</a:t>
            </a:r>
            <a:r>
              <a:rPr lang="en-US" sz="2400" baseline="-10000" dirty="0">
                <a:solidFill>
                  <a:schemeClr val="tx2"/>
                </a:solidFill>
              </a:rPr>
              <a:t>1, </a:t>
            </a:r>
            <a:r>
              <a:rPr lang="en-US" sz="2400" i="1" baseline="-10000" dirty="0">
                <a:solidFill>
                  <a:schemeClr val="tx2"/>
                </a:solidFill>
              </a:rPr>
              <a:t>n</a:t>
            </a:r>
            <a:r>
              <a:rPr lang="en-US" sz="2400" baseline="-10000" dirty="0">
                <a:solidFill>
                  <a:schemeClr val="tx2"/>
                </a:solidFill>
              </a:rPr>
              <a:t>-p-2</a:t>
            </a:r>
            <a:r>
              <a:rPr lang="en-US" sz="2400" dirty="0">
                <a:solidFill>
                  <a:schemeClr val="tx2"/>
                </a:solidFill>
              </a:rPr>
              <a:t>  = (</a:t>
            </a:r>
            <a:r>
              <a:rPr lang="en-US" sz="2400" i="1" dirty="0">
                <a:solidFill>
                  <a:schemeClr val="tx2"/>
                </a:solidFill>
              </a:rPr>
              <a:t>t</a:t>
            </a:r>
            <a:r>
              <a:rPr lang="en-US" sz="2400" i="1" baseline="-10000" dirty="0">
                <a:solidFill>
                  <a:schemeClr val="tx2"/>
                </a:solidFill>
              </a:rPr>
              <a:t>n</a:t>
            </a:r>
            <a:r>
              <a:rPr lang="en-US" sz="2400" baseline="-10000" dirty="0">
                <a:solidFill>
                  <a:schemeClr val="tx2"/>
                </a:solidFill>
              </a:rPr>
              <a:t>-p-2</a:t>
            </a:r>
            <a:r>
              <a:rPr lang="en-US" sz="2400" dirty="0">
                <a:solidFill>
                  <a:schemeClr val="tx2"/>
                </a:solidFill>
              </a:rPr>
              <a:t>)</a:t>
            </a:r>
            <a:r>
              <a:rPr lang="en-US" sz="2400" baseline="30000" dirty="0">
                <a:solidFill>
                  <a:schemeClr val="tx2"/>
                </a:solidFill>
              </a:rPr>
              <a:t>2</a:t>
            </a:r>
          </a:p>
          <a:p>
            <a:pPr marL="0" indent="0" eaLnBrk="1" hangingPunct="1">
              <a:buNone/>
              <a:defRPr/>
            </a:pPr>
            <a:endParaRPr lang="en-US" sz="2400" dirty="0">
              <a:solidFill>
                <a:schemeClr val="tx2"/>
              </a:solidFill>
            </a:endParaRPr>
          </a:p>
        </p:txBody>
      </p:sp>
      <p:sp>
        <p:nvSpPr>
          <p:cNvPr id="65542" name="Rectangle 4">
            <a:extLst>
              <a:ext uri="{FF2B5EF4-FFF2-40B4-BE49-F238E27FC236}">
                <a16:creationId xmlns:a16="http://schemas.microsoft.com/office/drawing/2014/main" id="{5D28863E-52A3-45F5-9501-25ED2AEA5415}"/>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43" name="Rectangle 5">
            <a:extLst>
              <a:ext uri="{FF2B5EF4-FFF2-40B4-BE49-F238E27FC236}">
                <a16:creationId xmlns:a16="http://schemas.microsoft.com/office/drawing/2014/main" id="{50047654-3C28-42CB-A179-2E578FFAA696}"/>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44" name="Rectangle 6">
            <a:extLst>
              <a:ext uri="{FF2B5EF4-FFF2-40B4-BE49-F238E27FC236}">
                <a16:creationId xmlns:a16="http://schemas.microsoft.com/office/drawing/2014/main" id="{A1BA6F9C-1EE9-44C9-9560-4F075E0AC405}"/>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45" name="Rectangle 7">
            <a:extLst>
              <a:ext uri="{FF2B5EF4-FFF2-40B4-BE49-F238E27FC236}">
                <a16:creationId xmlns:a16="http://schemas.microsoft.com/office/drawing/2014/main" id="{859067E6-D59D-4BA4-B237-77BE3AF7F878}"/>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46" name="Rectangle 8">
            <a:extLst>
              <a:ext uri="{FF2B5EF4-FFF2-40B4-BE49-F238E27FC236}">
                <a16:creationId xmlns:a16="http://schemas.microsoft.com/office/drawing/2014/main" id="{F2DF97BD-AB92-4572-92DD-3CE6858B300C}"/>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47" name="Rectangle 9">
            <a:extLst>
              <a:ext uri="{FF2B5EF4-FFF2-40B4-BE49-F238E27FC236}">
                <a16:creationId xmlns:a16="http://schemas.microsoft.com/office/drawing/2014/main" id="{525C6906-FE32-48BE-A60A-F11020EEABE6}"/>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48" name="Rectangle 10">
            <a:extLst>
              <a:ext uri="{FF2B5EF4-FFF2-40B4-BE49-F238E27FC236}">
                <a16:creationId xmlns:a16="http://schemas.microsoft.com/office/drawing/2014/main" id="{9C18D039-C771-4B3B-8C74-32914A12C9E0}"/>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49" name="Rectangle 11">
            <a:extLst>
              <a:ext uri="{FF2B5EF4-FFF2-40B4-BE49-F238E27FC236}">
                <a16:creationId xmlns:a16="http://schemas.microsoft.com/office/drawing/2014/main" id="{2CB69B4C-C8C3-44DB-A105-3DAB668DE813}"/>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50" name="Rectangle 12">
            <a:extLst>
              <a:ext uri="{FF2B5EF4-FFF2-40B4-BE49-F238E27FC236}">
                <a16:creationId xmlns:a16="http://schemas.microsoft.com/office/drawing/2014/main" id="{B04ADC78-5B31-4036-BDF0-37302A5D3530}"/>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51" name="Rectangle 13">
            <a:extLst>
              <a:ext uri="{FF2B5EF4-FFF2-40B4-BE49-F238E27FC236}">
                <a16:creationId xmlns:a16="http://schemas.microsoft.com/office/drawing/2014/main" id="{5BA1DAE9-726A-4746-933E-FAFEE6CE9D3A}"/>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52" name="Rectangle 14">
            <a:extLst>
              <a:ext uri="{FF2B5EF4-FFF2-40B4-BE49-F238E27FC236}">
                <a16:creationId xmlns:a16="http://schemas.microsoft.com/office/drawing/2014/main" id="{A9D2E7F1-5DEC-4E12-9C61-378FCDB94B31}"/>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53" name="Rectangle 15">
            <a:extLst>
              <a:ext uri="{FF2B5EF4-FFF2-40B4-BE49-F238E27FC236}">
                <a16:creationId xmlns:a16="http://schemas.microsoft.com/office/drawing/2014/main" id="{40A68DE2-6907-4107-A419-C482CF4B4E88}"/>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54" name="Rectangle 16">
            <a:extLst>
              <a:ext uri="{FF2B5EF4-FFF2-40B4-BE49-F238E27FC236}">
                <a16:creationId xmlns:a16="http://schemas.microsoft.com/office/drawing/2014/main" id="{307A3F13-832D-46F7-88B0-E1A90E367D9F}"/>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55" name="Rectangle 17">
            <a:extLst>
              <a:ext uri="{FF2B5EF4-FFF2-40B4-BE49-F238E27FC236}">
                <a16:creationId xmlns:a16="http://schemas.microsoft.com/office/drawing/2014/main" id="{46F96F21-5CF4-4F70-988D-68A2111597EF}"/>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56" name="Rectangle 18">
            <a:extLst>
              <a:ext uri="{FF2B5EF4-FFF2-40B4-BE49-F238E27FC236}">
                <a16:creationId xmlns:a16="http://schemas.microsoft.com/office/drawing/2014/main" id="{1896B4E5-504B-4263-B3FD-3803846C843B}"/>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57" name="Rectangle 19">
            <a:extLst>
              <a:ext uri="{FF2B5EF4-FFF2-40B4-BE49-F238E27FC236}">
                <a16:creationId xmlns:a16="http://schemas.microsoft.com/office/drawing/2014/main" id="{A939921B-2674-440C-B653-90169C8FEE1D}"/>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58" name="Rectangle 20">
            <a:extLst>
              <a:ext uri="{FF2B5EF4-FFF2-40B4-BE49-F238E27FC236}">
                <a16:creationId xmlns:a16="http://schemas.microsoft.com/office/drawing/2014/main" id="{38A32BE7-1ECD-4A58-B037-7E2C43DB1931}"/>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59" name="Rectangle 21">
            <a:extLst>
              <a:ext uri="{FF2B5EF4-FFF2-40B4-BE49-F238E27FC236}">
                <a16:creationId xmlns:a16="http://schemas.microsoft.com/office/drawing/2014/main" id="{9D81B818-097A-4D3C-A0A5-CCDC4EF8E950}"/>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60" name="Rectangle 22">
            <a:extLst>
              <a:ext uri="{FF2B5EF4-FFF2-40B4-BE49-F238E27FC236}">
                <a16:creationId xmlns:a16="http://schemas.microsoft.com/office/drawing/2014/main" id="{1E40672F-204F-40BA-BFFC-84AE38939775}"/>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61" name="Rectangle 23">
            <a:extLst>
              <a:ext uri="{FF2B5EF4-FFF2-40B4-BE49-F238E27FC236}">
                <a16:creationId xmlns:a16="http://schemas.microsoft.com/office/drawing/2014/main" id="{C80F2800-895C-49DA-8C7A-7B7E5D88EAAF}"/>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62" name="Rectangle 24">
            <a:extLst>
              <a:ext uri="{FF2B5EF4-FFF2-40B4-BE49-F238E27FC236}">
                <a16:creationId xmlns:a16="http://schemas.microsoft.com/office/drawing/2014/main" id="{449555B9-438E-408F-A8C2-F5CD69BF3E42}"/>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63" name="Rectangle 25">
            <a:extLst>
              <a:ext uri="{FF2B5EF4-FFF2-40B4-BE49-F238E27FC236}">
                <a16:creationId xmlns:a16="http://schemas.microsoft.com/office/drawing/2014/main" id="{972AC16E-969D-4E85-A844-2D1DF23A087B}"/>
              </a:ext>
            </a:extLst>
          </p:cNvPr>
          <p:cNvSpPr>
            <a:spLocks noChangeArrowheads="1"/>
          </p:cNvSpPr>
          <p:nvPr/>
        </p:nvSpPr>
        <p:spPr bwMode="auto">
          <a:xfrm>
            <a:off x="1524001" y="29003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64" name="Rectangle 26">
            <a:extLst>
              <a:ext uri="{FF2B5EF4-FFF2-40B4-BE49-F238E27FC236}">
                <a16:creationId xmlns:a16="http://schemas.microsoft.com/office/drawing/2014/main" id="{D4888FC0-13A5-4002-9225-FD13518AEE90}"/>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65" name="Rectangle 27">
            <a:extLst>
              <a:ext uri="{FF2B5EF4-FFF2-40B4-BE49-F238E27FC236}">
                <a16:creationId xmlns:a16="http://schemas.microsoft.com/office/drawing/2014/main" id="{50A85A67-1354-4466-8E1C-81C9BC1E9CFC}"/>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66" name="Rectangle 28">
            <a:extLst>
              <a:ext uri="{FF2B5EF4-FFF2-40B4-BE49-F238E27FC236}">
                <a16:creationId xmlns:a16="http://schemas.microsoft.com/office/drawing/2014/main" id="{A80A5B53-0829-4C2E-9EFF-B2B57F3F5356}"/>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67" name="Rectangle 29">
            <a:extLst>
              <a:ext uri="{FF2B5EF4-FFF2-40B4-BE49-F238E27FC236}">
                <a16:creationId xmlns:a16="http://schemas.microsoft.com/office/drawing/2014/main" id="{C6D00AC9-338A-473A-B473-EA7569A87A20}"/>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68" name="Rectangle 30">
            <a:extLst>
              <a:ext uri="{FF2B5EF4-FFF2-40B4-BE49-F238E27FC236}">
                <a16:creationId xmlns:a16="http://schemas.microsoft.com/office/drawing/2014/main" id="{1B775142-36E7-4C91-ABA3-29E6CCC19B26}"/>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69" name="Rectangle 31">
            <a:extLst>
              <a:ext uri="{FF2B5EF4-FFF2-40B4-BE49-F238E27FC236}">
                <a16:creationId xmlns:a16="http://schemas.microsoft.com/office/drawing/2014/main" id="{D7B628A6-7E0B-4445-AF52-64547315E27E}"/>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70" name="Rectangle 32">
            <a:extLst>
              <a:ext uri="{FF2B5EF4-FFF2-40B4-BE49-F238E27FC236}">
                <a16:creationId xmlns:a16="http://schemas.microsoft.com/office/drawing/2014/main" id="{DA2588E6-5E25-46FE-918F-953BA97D06BB}"/>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71" name="Rectangle 33">
            <a:extLst>
              <a:ext uri="{FF2B5EF4-FFF2-40B4-BE49-F238E27FC236}">
                <a16:creationId xmlns:a16="http://schemas.microsoft.com/office/drawing/2014/main" id="{A40C7F57-1A34-4832-AF94-4977477EECF5}"/>
              </a:ext>
            </a:extLst>
          </p:cNvPr>
          <p:cNvSpPr>
            <a:spLocks noChangeArrowheads="1"/>
          </p:cNvSpPr>
          <p:nvPr/>
        </p:nvSpPr>
        <p:spPr bwMode="auto">
          <a:xfrm>
            <a:off x="1524001" y="29860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72" name="Rectangle 34">
            <a:extLst>
              <a:ext uri="{FF2B5EF4-FFF2-40B4-BE49-F238E27FC236}">
                <a16:creationId xmlns:a16="http://schemas.microsoft.com/office/drawing/2014/main" id="{801DD457-A84F-4D4F-AEE1-5472F0734CCB}"/>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73" name="Rectangle 35">
            <a:extLst>
              <a:ext uri="{FF2B5EF4-FFF2-40B4-BE49-F238E27FC236}">
                <a16:creationId xmlns:a16="http://schemas.microsoft.com/office/drawing/2014/main" id="{9700BD95-7FDE-44AE-ADE4-7A5AEF9FEAAA}"/>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74" name="Rectangle 36">
            <a:extLst>
              <a:ext uri="{FF2B5EF4-FFF2-40B4-BE49-F238E27FC236}">
                <a16:creationId xmlns:a16="http://schemas.microsoft.com/office/drawing/2014/main" id="{8F15A691-3E0E-4C60-8D4C-61FC551B5F3E}"/>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75" name="Rectangle 37">
            <a:extLst>
              <a:ext uri="{FF2B5EF4-FFF2-40B4-BE49-F238E27FC236}">
                <a16:creationId xmlns:a16="http://schemas.microsoft.com/office/drawing/2014/main" id="{A7F9AC2A-4597-4721-802F-F5DEA6CED5D4}"/>
              </a:ext>
            </a:extLst>
          </p:cNvPr>
          <p:cNvSpPr>
            <a:spLocks noChangeArrowheads="1"/>
          </p:cNvSpPr>
          <p:nvPr/>
        </p:nvSpPr>
        <p:spPr bwMode="auto">
          <a:xfrm>
            <a:off x="1524001" y="31003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5576" name="Rectangle 40">
            <a:extLst>
              <a:ext uri="{FF2B5EF4-FFF2-40B4-BE49-F238E27FC236}">
                <a16:creationId xmlns:a16="http://schemas.microsoft.com/office/drawing/2014/main" id="{002E4336-A9AF-4B8C-9A8D-E7BF8B988CC8}"/>
              </a:ext>
            </a:extLst>
          </p:cNvPr>
          <p:cNvSpPr>
            <a:spLocks noChangeArrowheads="1"/>
          </p:cNvSpPr>
          <p:nvPr/>
        </p:nvSpPr>
        <p:spPr bwMode="auto">
          <a:xfrm>
            <a:off x="1524001" y="300510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5577" name="Object 39">
            <a:extLst>
              <a:ext uri="{FF2B5EF4-FFF2-40B4-BE49-F238E27FC236}">
                <a16:creationId xmlns:a16="http://schemas.microsoft.com/office/drawing/2014/main" id="{3A86BB3D-F82B-4C3D-8608-D4F22A6E6FB1}"/>
              </a:ext>
            </a:extLst>
          </p:cNvPr>
          <p:cNvGraphicFramePr>
            <a:graphicFrameLocks noChangeAspect="1"/>
          </p:cNvGraphicFramePr>
          <p:nvPr>
            <p:extLst>
              <p:ext uri="{D42A27DB-BD31-4B8C-83A1-F6EECF244321}">
                <p14:modId xmlns:p14="http://schemas.microsoft.com/office/powerpoint/2010/main" val="2472107564"/>
              </p:ext>
            </p:extLst>
          </p:nvPr>
        </p:nvGraphicFramePr>
        <p:xfrm>
          <a:off x="2943519" y="2600325"/>
          <a:ext cx="2590800" cy="600075"/>
        </p:xfrm>
        <a:graphic>
          <a:graphicData uri="http://schemas.openxmlformats.org/presentationml/2006/ole">
            <mc:AlternateContent xmlns:mc="http://schemas.openxmlformats.org/markup-compatibility/2006">
              <mc:Choice xmlns:v="urn:schemas-microsoft-com:vml" Requires="v">
                <p:oleObj spid="_x0000_s4103" name="Equation" r:id="rId3" imgW="1930400" imgH="444500" progId="Equation.3">
                  <p:embed/>
                </p:oleObj>
              </mc:Choice>
              <mc:Fallback>
                <p:oleObj name="Equation" r:id="rId3" imgW="1930400" imgH="444500" progId="Equation.3">
                  <p:embed/>
                  <p:pic>
                    <p:nvPicPr>
                      <p:cNvPr id="65577" name="Object 39">
                        <a:extLst>
                          <a:ext uri="{FF2B5EF4-FFF2-40B4-BE49-F238E27FC236}">
                            <a16:creationId xmlns:a16="http://schemas.microsoft.com/office/drawing/2014/main" id="{3A86BB3D-F82B-4C3D-8608-D4F22A6E6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519" y="2600325"/>
                        <a:ext cx="2590800" cy="600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9108" name="Group 164">
            <a:extLst>
              <a:ext uri="{FF2B5EF4-FFF2-40B4-BE49-F238E27FC236}">
                <a16:creationId xmlns:a16="http://schemas.microsoft.com/office/drawing/2014/main" id="{77DC2A8A-89B0-4BFF-9E55-19388D3C9171}"/>
              </a:ext>
            </a:extLst>
          </p:cNvPr>
          <p:cNvGraphicFramePr>
            <a:graphicFrameLocks noGrp="1"/>
          </p:cNvGraphicFramePr>
          <p:nvPr>
            <p:extLst>
              <p:ext uri="{D42A27DB-BD31-4B8C-83A1-F6EECF244321}">
                <p14:modId xmlns:p14="http://schemas.microsoft.com/office/powerpoint/2010/main" val="4252617540"/>
              </p:ext>
            </p:extLst>
          </p:nvPr>
        </p:nvGraphicFramePr>
        <p:xfrm>
          <a:off x="2849687" y="4001294"/>
          <a:ext cx="6477000" cy="2377959"/>
        </p:xfrm>
        <a:graphic>
          <a:graphicData uri="http://schemas.openxmlformats.org/drawingml/2006/table">
            <a:tbl>
              <a:tblPr/>
              <a:tblGrid>
                <a:gridCol w="2047875">
                  <a:extLst>
                    <a:ext uri="{9D8B030D-6E8A-4147-A177-3AD203B41FA5}">
                      <a16:colId xmlns:a16="http://schemas.microsoft.com/office/drawing/2014/main" val="20000"/>
                    </a:ext>
                  </a:extLst>
                </a:gridCol>
                <a:gridCol w="2212975">
                  <a:extLst>
                    <a:ext uri="{9D8B030D-6E8A-4147-A177-3AD203B41FA5}">
                      <a16:colId xmlns:a16="http://schemas.microsoft.com/office/drawing/2014/main" val="20001"/>
                    </a:ext>
                  </a:extLst>
                </a:gridCol>
                <a:gridCol w="2216150">
                  <a:extLst>
                    <a:ext uri="{9D8B030D-6E8A-4147-A177-3AD203B41FA5}">
                      <a16:colId xmlns:a16="http://schemas.microsoft.com/office/drawing/2014/main" val="20002"/>
                    </a:ext>
                  </a:extLst>
                </a:gridCol>
              </a:tblGrid>
              <a:tr h="3048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2"/>
                          </a:solidFill>
                          <a:effectLst/>
                          <a:latin typeface="Times New Roman" pitchFamily="18" charset="0"/>
                          <a:cs typeface="Times New Roman" pitchFamily="18" charset="0"/>
                        </a:rPr>
                        <a:t>Variable</a:t>
                      </a:r>
                      <a:endParaRPr kumimoji="0" lang="en-US" sz="1400" b="0" i="0" u="none" strike="noStrike" cap="none" normalizeH="0" baseline="0" dirty="0">
                        <a:ln>
                          <a:noFill/>
                        </a:ln>
                        <a:solidFill>
                          <a:schemeClr val="bg2"/>
                        </a:solidFill>
                        <a:effectLst/>
                        <a:latin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2"/>
                          </a:solidFill>
                          <a:effectLst/>
                          <a:latin typeface="Times New Roman" pitchFamily="18" charset="0"/>
                          <a:cs typeface="Times New Roman" pitchFamily="18" charset="0"/>
                        </a:rPr>
                        <a:t>Sequential SS</a:t>
                      </a:r>
                      <a:endParaRPr kumimoji="0" lang="en-US" sz="1400" b="0" i="0" u="none" strike="noStrike" cap="none" normalizeH="0" baseline="0" dirty="0">
                        <a:ln>
                          <a:noFill/>
                        </a:ln>
                        <a:solidFill>
                          <a:schemeClr val="bg2"/>
                        </a:solidFill>
                        <a:effectLst/>
                        <a:latin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2"/>
                          </a:solidFill>
                          <a:effectLst/>
                          <a:latin typeface="Times New Roman" pitchFamily="18" charset="0"/>
                          <a:cs typeface="Times New Roman" pitchFamily="18" charset="0"/>
                        </a:rPr>
                        <a:t>Partial SS</a:t>
                      </a:r>
                      <a:endParaRPr kumimoji="0" lang="en-US" sz="1400" b="0" i="0" u="none" strike="noStrike" cap="none" normalizeH="0" baseline="0" dirty="0">
                        <a:ln>
                          <a:noFill/>
                        </a:ln>
                        <a:solidFill>
                          <a:schemeClr val="bg2"/>
                        </a:solidFill>
                        <a:effectLst/>
                        <a:latin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0"/>
                  </a:ext>
                </a:extLst>
              </a:tr>
              <a:tr h="51829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9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9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39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800" b="0" i="0" u="none" strike="noStrike" cap="none" normalizeH="0" baseline="0" dirty="0">
                        <a:ln>
                          <a:noFill/>
                        </a:ln>
                        <a:solidFill>
                          <a:schemeClr val="tx1"/>
                        </a:solidFill>
                        <a:effectLst>
                          <a:outerShdw blurRad="38100" dist="38100" dir="2700000" algn="tl">
                            <a:srgbClr val="C0C0C0"/>
                          </a:outerShdw>
                        </a:effectLst>
                        <a:latin typeface="Tahoma"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38946" name="Rectangle 2">
            <a:extLst>
              <a:ext uri="{FF2B5EF4-FFF2-40B4-BE49-F238E27FC236}">
                <a16:creationId xmlns:a16="http://schemas.microsoft.com/office/drawing/2014/main" id="{DDC63A14-6620-4B99-AFC4-398B9FC97BD8}"/>
              </a:ext>
            </a:extLst>
          </p:cNvPr>
          <p:cNvSpPr>
            <a:spLocks noGrp="1" noChangeArrowheads="1"/>
          </p:cNvSpPr>
          <p:nvPr>
            <p:ph type="title"/>
          </p:nvPr>
        </p:nvSpPr>
        <p:spPr>
          <a:xfrm>
            <a:off x="838200" y="365126"/>
            <a:ext cx="10515600" cy="662018"/>
          </a:xfrm>
        </p:spPr>
        <p:txBody>
          <a:bodyPr>
            <a:normAutofit fontScale="90000"/>
          </a:bodyPr>
          <a:lstStyle/>
          <a:p>
            <a:pPr eaLnBrk="1" hangingPunct="1">
              <a:defRPr/>
            </a:pPr>
            <a:r>
              <a:rPr lang="en-US" sz="4000" b="1" dirty="0">
                <a:solidFill>
                  <a:srgbClr val="0070C0"/>
                </a:solidFill>
              </a:rPr>
              <a:t>The Partial </a:t>
            </a:r>
            <a:r>
              <a:rPr lang="en-US" sz="4000" b="1" i="1" dirty="0">
                <a:solidFill>
                  <a:srgbClr val="0070C0"/>
                </a:solidFill>
              </a:rPr>
              <a:t>F</a:t>
            </a:r>
            <a:r>
              <a:rPr lang="en-US" sz="4000" b="1" dirty="0">
                <a:solidFill>
                  <a:srgbClr val="0070C0"/>
                </a:solidFill>
              </a:rPr>
              <a:t>-Test: Comparing Sequential and Partial SS</a:t>
            </a:r>
            <a:endParaRPr lang="el-GR" sz="3200" b="1" i="1" dirty="0">
              <a:solidFill>
                <a:srgbClr val="0070C0"/>
              </a:solidFill>
            </a:endParaRPr>
          </a:p>
        </p:txBody>
      </p:sp>
      <p:sp>
        <p:nvSpPr>
          <p:cNvPr id="338947" name="Rectangle 3">
            <a:extLst>
              <a:ext uri="{FF2B5EF4-FFF2-40B4-BE49-F238E27FC236}">
                <a16:creationId xmlns:a16="http://schemas.microsoft.com/office/drawing/2014/main" id="{F8E7C541-3E8B-42B3-AFE6-49FEE3DBB9A7}"/>
              </a:ext>
            </a:extLst>
          </p:cNvPr>
          <p:cNvSpPr>
            <a:spLocks noGrp="1" noChangeArrowheads="1"/>
          </p:cNvSpPr>
          <p:nvPr>
            <p:ph type="body" idx="1"/>
          </p:nvPr>
        </p:nvSpPr>
        <p:spPr/>
        <p:txBody>
          <a:bodyPr/>
          <a:lstStyle/>
          <a:p>
            <a:pPr eaLnBrk="1" hangingPunct="1">
              <a:defRPr/>
            </a:pPr>
            <a:r>
              <a:rPr lang="en-US" sz="2400" dirty="0">
                <a:solidFill>
                  <a:schemeClr val="tx2"/>
                </a:solidFill>
              </a:rPr>
              <a:t>For sequential SS ordering of variables entering model germane to method </a:t>
            </a:r>
          </a:p>
          <a:p>
            <a:pPr eaLnBrk="1" hangingPunct="1">
              <a:defRPr/>
            </a:pPr>
            <a:r>
              <a:rPr lang="en-US" sz="2400" dirty="0">
                <a:solidFill>
                  <a:schemeClr val="tx2"/>
                </a:solidFill>
              </a:rPr>
              <a:t>Ordering </a:t>
            </a:r>
            <a:r>
              <a:rPr lang="en-US" sz="2400" i="1" dirty="0">
                <a:solidFill>
                  <a:schemeClr val="tx2"/>
                </a:solidFill>
              </a:rPr>
              <a:t>not relevant</a:t>
            </a:r>
            <a:r>
              <a:rPr lang="en-US" sz="2400" dirty="0">
                <a:solidFill>
                  <a:schemeClr val="tx2"/>
                </a:solidFill>
              </a:rPr>
              <a:t> to partial sum of squares</a:t>
            </a:r>
          </a:p>
          <a:p>
            <a:pPr eaLnBrk="1" hangingPunct="1">
              <a:defRPr/>
            </a:pPr>
            <a:r>
              <a:rPr lang="en-US" sz="2400" dirty="0">
                <a:solidFill>
                  <a:schemeClr val="tx2"/>
                </a:solidFill>
              </a:rPr>
              <a:t>Table shows difference in two methods for model with predictors x</a:t>
            </a:r>
            <a:r>
              <a:rPr lang="en-US" sz="2400" baseline="-10000" dirty="0">
                <a:solidFill>
                  <a:schemeClr val="tx2"/>
                </a:solidFill>
              </a:rPr>
              <a:t>1</a:t>
            </a:r>
            <a:r>
              <a:rPr lang="en-US" sz="2400" dirty="0">
                <a:solidFill>
                  <a:schemeClr val="tx2"/>
                </a:solidFill>
              </a:rPr>
              <a:t>,…,x</a:t>
            </a:r>
            <a:r>
              <a:rPr lang="en-US" sz="2400" baseline="-10000" dirty="0">
                <a:solidFill>
                  <a:schemeClr val="tx2"/>
                </a:solidFill>
              </a:rPr>
              <a:t>5</a:t>
            </a:r>
            <a:endParaRPr lang="en-US" sz="2400" dirty="0">
              <a:solidFill>
                <a:schemeClr val="tx2"/>
              </a:solidFill>
            </a:endParaRPr>
          </a:p>
        </p:txBody>
      </p:sp>
      <p:sp>
        <p:nvSpPr>
          <p:cNvPr id="67616" name="Rectangle 4">
            <a:extLst>
              <a:ext uri="{FF2B5EF4-FFF2-40B4-BE49-F238E27FC236}">
                <a16:creationId xmlns:a16="http://schemas.microsoft.com/office/drawing/2014/main" id="{7BA27B17-3F10-48DD-997A-E6CBD292BFE1}"/>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17" name="Rectangle 5">
            <a:extLst>
              <a:ext uri="{FF2B5EF4-FFF2-40B4-BE49-F238E27FC236}">
                <a16:creationId xmlns:a16="http://schemas.microsoft.com/office/drawing/2014/main" id="{E81496FE-DD8E-46FA-859B-DCF9D88B0288}"/>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18" name="Rectangle 6">
            <a:extLst>
              <a:ext uri="{FF2B5EF4-FFF2-40B4-BE49-F238E27FC236}">
                <a16:creationId xmlns:a16="http://schemas.microsoft.com/office/drawing/2014/main" id="{993682FA-108D-4020-AF51-322645FC76CE}"/>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19" name="Rectangle 7">
            <a:extLst>
              <a:ext uri="{FF2B5EF4-FFF2-40B4-BE49-F238E27FC236}">
                <a16:creationId xmlns:a16="http://schemas.microsoft.com/office/drawing/2014/main" id="{73CABBCC-8514-4EBB-941E-38993D5694FF}"/>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20" name="Rectangle 8">
            <a:extLst>
              <a:ext uri="{FF2B5EF4-FFF2-40B4-BE49-F238E27FC236}">
                <a16:creationId xmlns:a16="http://schemas.microsoft.com/office/drawing/2014/main" id="{F5CEF718-D62E-4DEB-BA1B-882F04BEF675}"/>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21" name="Rectangle 9">
            <a:extLst>
              <a:ext uri="{FF2B5EF4-FFF2-40B4-BE49-F238E27FC236}">
                <a16:creationId xmlns:a16="http://schemas.microsoft.com/office/drawing/2014/main" id="{D619A59D-E1F2-42B5-90A1-08D8D0C7CBD8}"/>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22" name="Rectangle 10">
            <a:extLst>
              <a:ext uri="{FF2B5EF4-FFF2-40B4-BE49-F238E27FC236}">
                <a16:creationId xmlns:a16="http://schemas.microsoft.com/office/drawing/2014/main" id="{89CBD4B6-5FF4-4A7C-BB5B-BB141FEB4002}"/>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23" name="Rectangle 11">
            <a:extLst>
              <a:ext uri="{FF2B5EF4-FFF2-40B4-BE49-F238E27FC236}">
                <a16:creationId xmlns:a16="http://schemas.microsoft.com/office/drawing/2014/main" id="{B0C8F6BB-F3DE-4438-8411-97FD638F5B3D}"/>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24" name="Rectangle 12">
            <a:extLst>
              <a:ext uri="{FF2B5EF4-FFF2-40B4-BE49-F238E27FC236}">
                <a16:creationId xmlns:a16="http://schemas.microsoft.com/office/drawing/2014/main" id="{833F95F7-D5D6-4E19-A977-62F00F9346DB}"/>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25" name="Rectangle 13">
            <a:extLst>
              <a:ext uri="{FF2B5EF4-FFF2-40B4-BE49-F238E27FC236}">
                <a16:creationId xmlns:a16="http://schemas.microsoft.com/office/drawing/2014/main" id="{C03B0CBD-1172-4CB2-A472-1B3F4B63CB11}"/>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26" name="Rectangle 14">
            <a:extLst>
              <a:ext uri="{FF2B5EF4-FFF2-40B4-BE49-F238E27FC236}">
                <a16:creationId xmlns:a16="http://schemas.microsoft.com/office/drawing/2014/main" id="{19508110-F96A-48C9-A47A-F0D94117F820}"/>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27" name="Rectangle 15">
            <a:extLst>
              <a:ext uri="{FF2B5EF4-FFF2-40B4-BE49-F238E27FC236}">
                <a16:creationId xmlns:a16="http://schemas.microsoft.com/office/drawing/2014/main" id="{1CDB95DC-33F9-4ECF-A464-1827B935317A}"/>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28" name="Rectangle 16">
            <a:extLst>
              <a:ext uri="{FF2B5EF4-FFF2-40B4-BE49-F238E27FC236}">
                <a16:creationId xmlns:a16="http://schemas.microsoft.com/office/drawing/2014/main" id="{7112B349-1A50-4EC6-8746-668FDEA567DB}"/>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29" name="Rectangle 17">
            <a:extLst>
              <a:ext uri="{FF2B5EF4-FFF2-40B4-BE49-F238E27FC236}">
                <a16:creationId xmlns:a16="http://schemas.microsoft.com/office/drawing/2014/main" id="{B49C0889-5FAC-46D9-AAC5-AA4069C250FA}"/>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30" name="Rectangle 18">
            <a:extLst>
              <a:ext uri="{FF2B5EF4-FFF2-40B4-BE49-F238E27FC236}">
                <a16:creationId xmlns:a16="http://schemas.microsoft.com/office/drawing/2014/main" id="{A52DDEBE-1560-482D-82D1-D48A8532E0E1}"/>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31" name="Rectangle 19">
            <a:extLst>
              <a:ext uri="{FF2B5EF4-FFF2-40B4-BE49-F238E27FC236}">
                <a16:creationId xmlns:a16="http://schemas.microsoft.com/office/drawing/2014/main" id="{421A00BB-A4BE-45EF-9C1A-E2ED79F4CBD2}"/>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32" name="Rectangle 20">
            <a:extLst>
              <a:ext uri="{FF2B5EF4-FFF2-40B4-BE49-F238E27FC236}">
                <a16:creationId xmlns:a16="http://schemas.microsoft.com/office/drawing/2014/main" id="{F47851C3-62D1-4EA8-9236-E8D3BAC34072}"/>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33" name="Rectangle 21">
            <a:extLst>
              <a:ext uri="{FF2B5EF4-FFF2-40B4-BE49-F238E27FC236}">
                <a16:creationId xmlns:a16="http://schemas.microsoft.com/office/drawing/2014/main" id="{A41E29B9-D6DA-4971-A02F-AEB6B40A0BC8}"/>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34" name="Rectangle 22">
            <a:extLst>
              <a:ext uri="{FF2B5EF4-FFF2-40B4-BE49-F238E27FC236}">
                <a16:creationId xmlns:a16="http://schemas.microsoft.com/office/drawing/2014/main" id="{6E128A7F-1BE0-40CB-9E9B-BE186E428EB8}"/>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35" name="Rectangle 23">
            <a:extLst>
              <a:ext uri="{FF2B5EF4-FFF2-40B4-BE49-F238E27FC236}">
                <a16:creationId xmlns:a16="http://schemas.microsoft.com/office/drawing/2014/main" id="{2D9851B0-9F9D-4BF3-A82B-2AFBACCD7CC7}"/>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36" name="Rectangle 24">
            <a:extLst>
              <a:ext uri="{FF2B5EF4-FFF2-40B4-BE49-F238E27FC236}">
                <a16:creationId xmlns:a16="http://schemas.microsoft.com/office/drawing/2014/main" id="{18154934-9198-4610-A086-7FC66E9392D5}"/>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37" name="Rectangle 25">
            <a:extLst>
              <a:ext uri="{FF2B5EF4-FFF2-40B4-BE49-F238E27FC236}">
                <a16:creationId xmlns:a16="http://schemas.microsoft.com/office/drawing/2014/main" id="{2FE24FE1-F11D-40A6-B19D-74D21F918D32}"/>
              </a:ext>
            </a:extLst>
          </p:cNvPr>
          <p:cNvSpPr>
            <a:spLocks noChangeArrowheads="1"/>
          </p:cNvSpPr>
          <p:nvPr/>
        </p:nvSpPr>
        <p:spPr bwMode="auto">
          <a:xfrm>
            <a:off x="1524001" y="29003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38" name="Rectangle 26">
            <a:extLst>
              <a:ext uri="{FF2B5EF4-FFF2-40B4-BE49-F238E27FC236}">
                <a16:creationId xmlns:a16="http://schemas.microsoft.com/office/drawing/2014/main" id="{7EF2BAF8-FA91-40C0-8D53-E6D705CFAF0A}"/>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39" name="Rectangle 27">
            <a:extLst>
              <a:ext uri="{FF2B5EF4-FFF2-40B4-BE49-F238E27FC236}">
                <a16:creationId xmlns:a16="http://schemas.microsoft.com/office/drawing/2014/main" id="{2B95EB87-A815-4D0C-883A-45F0DD017E52}"/>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40" name="Rectangle 28">
            <a:extLst>
              <a:ext uri="{FF2B5EF4-FFF2-40B4-BE49-F238E27FC236}">
                <a16:creationId xmlns:a16="http://schemas.microsoft.com/office/drawing/2014/main" id="{CD7DF002-86FF-40B9-8B3B-C71120D8D569}"/>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41" name="Rectangle 29">
            <a:extLst>
              <a:ext uri="{FF2B5EF4-FFF2-40B4-BE49-F238E27FC236}">
                <a16:creationId xmlns:a16="http://schemas.microsoft.com/office/drawing/2014/main" id="{63BCF507-B04F-4D97-83E7-A751EACF1EC8}"/>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42" name="Rectangle 30">
            <a:extLst>
              <a:ext uri="{FF2B5EF4-FFF2-40B4-BE49-F238E27FC236}">
                <a16:creationId xmlns:a16="http://schemas.microsoft.com/office/drawing/2014/main" id="{E2E738EB-8E64-4AB8-891C-435A46510A3D}"/>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43" name="Rectangle 31">
            <a:extLst>
              <a:ext uri="{FF2B5EF4-FFF2-40B4-BE49-F238E27FC236}">
                <a16:creationId xmlns:a16="http://schemas.microsoft.com/office/drawing/2014/main" id="{F7E05DE3-D0B1-4FBD-A79D-EA227BA739CD}"/>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44" name="Rectangle 32">
            <a:extLst>
              <a:ext uri="{FF2B5EF4-FFF2-40B4-BE49-F238E27FC236}">
                <a16:creationId xmlns:a16="http://schemas.microsoft.com/office/drawing/2014/main" id="{B62BE38C-E568-4A85-A075-CB6FC0AA3332}"/>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45" name="Rectangle 33">
            <a:extLst>
              <a:ext uri="{FF2B5EF4-FFF2-40B4-BE49-F238E27FC236}">
                <a16:creationId xmlns:a16="http://schemas.microsoft.com/office/drawing/2014/main" id="{F627F12C-315F-421E-9E25-0E66C648A7DF}"/>
              </a:ext>
            </a:extLst>
          </p:cNvPr>
          <p:cNvSpPr>
            <a:spLocks noChangeArrowheads="1"/>
          </p:cNvSpPr>
          <p:nvPr/>
        </p:nvSpPr>
        <p:spPr bwMode="auto">
          <a:xfrm>
            <a:off x="1524001" y="29860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46" name="Rectangle 34">
            <a:extLst>
              <a:ext uri="{FF2B5EF4-FFF2-40B4-BE49-F238E27FC236}">
                <a16:creationId xmlns:a16="http://schemas.microsoft.com/office/drawing/2014/main" id="{34F75361-80E6-4349-A61C-459729993707}"/>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47" name="Rectangle 35">
            <a:extLst>
              <a:ext uri="{FF2B5EF4-FFF2-40B4-BE49-F238E27FC236}">
                <a16:creationId xmlns:a16="http://schemas.microsoft.com/office/drawing/2014/main" id="{08933933-CAF9-4A72-A55E-CDCB137251BC}"/>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48" name="Rectangle 36">
            <a:extLst>
              <a:ext uri="{FF2B5EF4-FFF2-40B4-BE49-F238E27FC236}">
                <a16:creationId xmlns:a16="http://schemas.microsoft.com/office/drawing/2014/main" id="{30D9700C-3D4D-44EF-A131-42B0A94E0B1A}"/>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49" name="Rectangle 37">
            <a:extLst>
              <a:ext uri="{FF2B5EF4-FFF2-40B4-BE49-F238E27FC236}">
                <a16:creationId xmlns:a16="http://schemas.microsoft.com/office/drawing/2014/main" id="{30C8A01D-923F-4255-95CF-D97C4471E1C9}"/>
              </a:ext>
            </a:extLst>
          </p:cNvPr>
          <p:cNvSpPr>
            <a:spLocks noChangeArrowheads="1"/>
          </p:cNvSpPr>
          <p:nvPr/>
        </p:nvSpPr>
        <p:spPr bwMode="auto">
          <a:xfrm>
            <a:off x="1524001" y="31003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50" name="Rectangle 38">
            <a:extLst>
              <a:ext uri="{FF2B5EF4-FFF2-40B4-BE49-F238E27FC236}">
                <a16:creationId xmlns:a16="http://schemas.microsoft.com/office/drawing/2014/main" id="{D3FDDA2D-BF80-41F4-A9CC-2306E63AAC25}"/>
              </a:ext>
            </a:extLst>
          </p:cNvPr>
          <p:cNvSpPr>
            <a:spLocks noChangeArrowheads="1"/>
          </p:cNvSpPr>
          <p:nvPr/>
        </p:nvSpPr>
        <p:spPr bwMode="auto">
          <a:xfrm>
            <a:off x="1524001" y="300510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51" name="Rectangle 39">
            <a:extLst>
              <a:ext uri="{FF2B5EF4-FFF2-40B4-BE49-F238E27FC236}">
                <a16:creationId xmlns:a16="http://schemas.microsoft.com/office/drawing/2014/main" id="{A7F74E8B-2835-49B6-BC00-B56B0A79CD12}"/>
              </a:ext>
            </a:extLst>
          </p:cNvPr>
          <p:cNvSpPr>
            <a:spLocks noChangeArrowheads="1"/>
          </p:cNvSpPr>
          <p:nvPr/>
        </p:nvSpPr>
        <p:spPr bwMode="auto">
          <a:xfrm>
            <a:off x="1524001" y="29860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7652" name="Rectangle 56">
            <a:extLst>
              <a:ext uri="{FF2B5EF4-FFF2-40B4-BE49-F238E27FC236}">
                <a16:creationId xmlns:a16="http://schemas.microsoft.com/office/drawing/2014/main" id="{AE23AACC-751E-486A-9AA6-FAA338567622}"/>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53" name="Object 52">
            <a:extLst>
              <a:ext uri="{FF2B5EF4-FFF2-40B4-BE49-F238E27FC236}">
                <a16:creationId xmlns:a16="http://schemas.microsoft.com/office/drawing/2014/main" id="{958CF8E2-52CF-47D4-AF93-4E8B46F9DED2}"/>
              </a:ext>
            </a:extLst>
          </p:cNvPr>
          <p:cNvGraphicFramePr>
            <a:graphicFrameLocks noChangeAspect="1"/>
          </p:cNvGraphicFramePr>
          <p:nvPr/>
        </p:nvGraphicFramePr>
        <p:xfrm>
          <a:off x="3652838" y="4418014"/>
          <a:ext cx="227012" cy="320675"/>
        </p:xfrm>
        <a:graphic>
          <a:graphicData uri="http://schemas.openxmlformats.org/presentationml/2006/ole">
            <mc:AlternateContent xmlns:mc="http://schemas.openxmlformats.org/markup-compatibility/2006">
              <mc:Choice xmlns:v="urn:schemas-microsoft-com:vml" Requires="v">
                <p:oleObj spid="_x0000_s5182" name="Equation" r:id="rId3" imgW="152268" imgH="215713" progId="Equation.3">
                  <p:embed/>
                </p:oleObj>
              </mc:Choice>
              <mc:Fallback>
                <p:oleObj name="Equation" r:id="rId3" imgW="152268" imgH="215713" progId="Equation.3">
                  <p:embed/>
                  <p:pic>
                    <p:nvPicPr>
                      <p:cNvPr id="67653" name="Object 52">
                        <a:extLst>
                          <a:ext uri="{FF2B5EF4-FFF2-40B4-BE49-F238E27FC236}">
                            <a16:creationId xmlns:a16="http://schemas.microsoft.com/office/drawing/2014/main" id="{958CF8E2-52CF-47D4-AF93-4E8B46F9DE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2838" y="4418014"/>
                        <a:ext cx="227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54" name="Rectangle 58">
            <a:extLst>
              <a:ext uri="{FF2B5EF4-FFF2-40B4-BE49-F238E27FC236}">
                <a16:creationId xmlns:a16="http://schemas.microsoft.com/office/drawing/2014/main" id="{D9DAE83A-DECA-4C48-9090-DEA8566D55D2}"/>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55" name="Object 51">
            <a:extLst>
              <a:ext uri="{FF2B5EF4-FFF2-40B4-BE49-F238E27FC236}">
                <a16:creationId xmlns:a16="http://schemas.microsoft.com/office/drawing/2014/main" id="{AA0B0971-E8F7-4C12-A743-2E67A38E5343}"/>
              </a:ext>
            </a:extLst>
          </p:cNvPr>
          <p:cNvGraphicFramePr>
            <a:graphicFrameLocks noChangeAspect="1"/>
          </p:cNvGraphicFramePr>
          <p:nvPr/>
        </p:nvGraphicFramePr>
        <p:xfrm>
          <a:off x="5554664" y="4418014"/>
          <a:ext cx="661987" cy="320675"/>
        </p:xfrm>
        <a:graphic>
          <a:graphicData uri="http://schemas.openxmlformats.org/presentationml/2006/ole">
            <mc:AlternateContent xmlns:mc="http://schemas.openxmlformats.org/markup-compatibility/2006">
              <mc:Choice xmlns:v="urn:schemas-microsoft-com:vml" Requires="v">
                <p:oleObj spid="_x0000_s5183" name="Equation" r:id="rId5" imgW="444114" imgH="215713" progId="Equation.3">
                  <p:embed/>
                </p:oleObj>
              </mc:Choice>
              <mc:Fallback>
                <p:oleObj name="Equation" r:id="rId5" imgW="444114" imgH="215713" progId="Equation.3">
                  <p:embed/>
                  <p:pic>
                    <p:nvPicPr>
                      <p:cNvPr id="67655" name="Object 51">
                        <a:extLst>
                          <a:ext uri="{FF2B5EF4-FFF2-40B4-BE49-F238E27FC236}">
                            <a16:creationId xmlns:a16="http://schemas.microsoft.com/office/drawing/2014/main" id="{AA0B0971-E8F7-4C12-A743-2E67A38E53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4664" y="4418014"/>
                        <a:ext cx="6619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56" name="Rectangle 60">
            <a:extLst>
              <a:ext uri="{FF2B5EF4-FFF2-40B4-BE49-F238E27FC236}">
                <a16:creationId xmlns:a16="http://schemas.microsoft.com/office/drawing/2014/main" id="{7E79DDFD-E6BF-4EE5-8F79-6C93143FC352}"/>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57" name="Object 50">
            <a:extLst>
              <a:ext uri="{FF2B5EF4-FFF2-40B4-BE49-F238E27FC236}">
                <a16:creationId xmlns:a16="http://schemas.microsoft.com/office/drawing/2014/main" id="{76649554-585D-4BD2-A1AF-7EB6618B1B69}"/>
              </a:ext>
            </a:extLst>
          </p:cNvPr>
          <p:cNvGraphicFramePr>
            <a:graphicFrameLocks noChangeAspect="1"/>
          </p:cNvGraphicFramePr>
          <p:nvPr/>
        </p:nvGraphicFramePr>
        <p:xfrm>
          <a:off x="7240589" y="4416426"/>
          <a:ext cx="1608137" cy="339725"/>
        </p:xfrm>
        <a:graphic>
          <a:graphicData uri="http://schemas.openxmlformats.org/presentationml/2006/ole">
            <mc:AlternateContent xmlns:mc="http://schemas.openxmlformats.org/markup-compatibility/2006">
              <mc:Choice xmlns:v="urn:schemas-microsoft-com:vml" Requires="v">
                <p:oleObj spid="_x0000_s5184" name="Equation" r:id="rId7" imgW="1079500" imgH="228600" progId="Equation.3">
                  <p:embed/>
                </p:oleObj>
              </mc:Choice>
              <mc:Fallback>
                <p:oleObj name="Equation" r:id="rId7" imgW="1079500" imgH="228600" progId="Equation.3">
                  <p:embed/>
                  <p:pic>
                    <p:nvPicPr>
                      <p:cNvPr id="67657" name="Object 50">
                        <a:extLst>
                          <a:ext uri="{FF2B5EF4-FFF2-40B4-BE49-F238E27FC236}">
                            <a16:creationId xmlns:a16="http://schemas.microsoft.com/office/drawing/2014/main" id="{76649554-585D-4BD2-A1AF-7EB6618B1B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0589" y="4416426"/>
                        <a:ext cx="16081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58" name="Rectangle 62">
            <a:extLst>
              <a:ext uri="{FF2B5EF4-FFF2-40B4-BE49-F238E27FC236}">
                <a16:creationId xmlns:a16="http://schemas.microsoft.com/office/drawing/2014/main" id="{D3E873DD-9749-4605-B62E-A84756AA7AD2}"/>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59" name="Object 49">
            <a:extLst>
              <a:ext uri="{FF2B5EF4-FFF2-40B4-BE49-F238E27FC236}">
                <a16:creationId xmlns:a16="http://schemas.microsoft.com/office/drawing/2014/main" id="{CE5F1ACA-7A25-4827-9057-EB49D8591D49}"/>
              </a:ext>
            </a:extLst>
          </p:cNvPr>
          <p:cNvGraphicFramePr>
            <a:graphicFrameLocks noChangeAspect="1"/>
          </p:cNvGraphicFramePr>
          <p:nvPr/>
        </p:nvGraphicFramePr>
        <p:xfrm>
          <a:off x="3652838" y="4919664"/>
          <a:ext cx="265112" cy="320675"/>
        </p:xfrm>
        <a:graphic>
          <a:graphicData uri="http://schemas.openxmlformats.org/presentationml/2006/ole">
            <mc:AlternateContent xmlns:mc="http://schemas.openxmlformats.org/markup-compatibility/2006">
              <mc:Choice xmlns:v="urn:schemas-microsoft-com:vml" Requires="v">
                <p:oleObj spid="_x0000_s5185" name="Equation" r:id="rId9" imgW="177569" imgH="215619" progId="Equation.3">
                  <p:embed/>
                </p:oleObj>
              </mc:Choice>
              <mc:Fallback>
                <p:oleObj name="Equation" r:id="rId9" imgW="177569" imgH="215619" progId="Equation.3">
                  <p:embed/>
                  <p:pic>
                    <p:nvPicPr>
                      <p:cNvPr id="67659" name="Object 49">
                        <a:extLst>
                          <a:ext uri="{FF2B5EF4-FFF2-40B4-BE49-F238E27FC236}">
                            <a16:creationId xmlns:a16="http://schemas.microsoft.com/office/drawing/2014/main" id="{CE5F1ACA-7A25-4827-9057-EB49D8591D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2838" y="4919664"/>
                        <a:ext cx="2651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60" name="Rectangle 64">
            <a:extLst>
              <a:ext uri="{FF2B5EF4-FFF2-40B4-BE49-F238E27FC236}">
                <a16:creationId xmlns:a16="http://schemas.microsoft.com/office/drawing/2014/main" id="{4448F38E-F8CA-42FC-9F77-4A4EAF9733B8}"/>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61" name="Object 48">
            <a:extLst>
              <a:ext uri="{FF2B5EF4-FFF2-40B4-BE49-F238E27FC236}">
                <a16:creationId xmlns:a16="http://schemas.microsoft.com/office/drawing/2014/main" id="{6F6C6C15-7CB5-47BB-AB0C-945A967A2484}"/>
              </a:ext>
            </a:extLst>
          </p:cNvPr>
          <p:cNvGraphicFramePr>
            <a:graphicFrameLocks noChangeAspect="1"/>
          </p:cNvGraphicFramePr>
          <p:nvPr/>
        </p:nvGraphicFramePr>
        <p:xfrm>
          <a:off x="5376863" y="4919664"/>
          <a:ext cx="1001712" cy="320675"/>
        </p:xfrm>
        <a:graphic>
          <a:graphicData uri="http://schemas.openxmlformats.org/presentationml/2006/ole">
            <mc:AlternateContent xmlns:mc="http://schemas.openxmlformats.org/markup-compatibility/2006">
              <mc:Choice xmlns:v="urn:schemas-microsoft-com:vml" Requires="v">
                <p:oleObj spid="_x0000_s5186" name="Equation" r:id="rId11" imgW="672808" imgH="215806" progId="Equation.3">
                  <p:embed/>
                </p:oleObj>
              </mc:Choice>
              <mc:Fallback>
                <p:oleObj name="Equation" r:id="rId11" imgW="672808" imgH="215806" progId="Equation.3">
                  <p:embed/>
                  <p:pic>
                    <p:nvPicPr>
                      <p:cNvPr id="67661" name="Object 48">
                        <a:extLst>
                          <a:ext uri="{FF2B5EF4-FFF2-40B4-BE49-F238E27FC236}">
                            <a16:creationId xmlns:a16="http://schemas.microsoft.com/office/drawing/2014/main" id="{6F6C6C15-7CB5-47BB-AB0C-945A967A24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6863" y="4919664"/>
                        <a:ext cx="10017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62" name="Rectangle 66">
            <a:extLst>
              <a:ext uri="{FF2B5EF4-FFF2-40B4-BE49-F238E27FC236}">
                <a16:creationId xmlns:a16="http://schemas.microsoft.com/office/drawing/2014/main" id="{A73C22CF-7310-4A23-ACD7-D56982D70DC9}"/>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63" name="Object 47">
            <a:extLst>
              <a:ext uri="{FF2B5EF4-FFF2-40B4-BE49-F238E27FC236}">
                <a16:creationId xmlns:a16="http://schemas.microsoft.com/office/drawing/2014/main" id="{AEE07931-2A2A-425D-BD4A-F821B3EDFEC8}"/>
              </a:ext>
            </a:extLst>
          </p:cNvPr>
          <p:cNvGraphicFramePr>
            <a:graphicFrameLocks noChangeAspect="1"/>
          </p:cNvGraphicFramePr>
          <p:nvPr/>
        </p:nvGraphicFramePr>
        <p:xfrm>
          <a:off x="7272339" y="4914901"/>
          <a:ext cx="1608137" cy="339725"/>
        </p:xfrm>
        <a:graphic>
          <a:graphicData uri="http://schemas.openxmlformats.org/presentationml/2006/ole">
            <mc:AlternateContent xmlns:mc="http://schemas.openxmlformats.org/markup-compatibility/2006">
              <mc:Choice xmlns:v="urn:schemas-microsoft-com:vml" Requires="v">
                <p:oleObj spid="_x0000_s5187" name="Equation" r:id="rId13" imgW="1079500" imgH="228600" progId="Equation.3">
                  <p:embed/>
                </p:oleObj>
              </mc:Choice>
              <mc:Fallback>
                <p:oleObj name="Equation" r:id="rId13" imgW="1079500" imgH="228600" progId="Equation.3">
                  <p:embed/>
                  <p:pic>
                    <p:nvPicPr>
                      <p:cNvPr id="67663" name="Object 47">
                        <a:extLst>
                          <a:ext uri="{FF2B5EF4-FFF2-40B4-BE49-F238E27FC236}">
                            <a16:creationId xmlns:a16="http://schemas.microsoft.com/office/drawing/2014/main" id="{AEE07931-2A2A-425D-BD4A-F821B3EDFE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72339" y="4914901"/>
                        <a:ext cx="16081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64" name="Rectangle 68">
            <a:extLst>
              <a:ext uri="{FF2B5EF4-FFF2-40B4-BE49-F238E27FC236}">
                <a16:creationId xmlns:a16="http://schemas.microsoft.com/office/drawing/2014/main" id="{0B4FA095-8BCF-4334-92FA-BCEDD76699A2}"/>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65" name="Object 46">
            <a:extLst>
              <a:ext uri="{FF2B5EF4-FFF2-40B4-BE49-F238E27FC236}">
                <a16:creationId xmlns:a16="http://schemas.microsoft.com/office/drawing/2014/main" id="{171365CE-10EF-4433-85AA-B8109B547D57}"/>
              </a:ext>
            </a:extLst>
          </p:cNvPr>
          <p:cNvGraphicFramePr>
            <a:graphicFrameLocks noChangeAspect="1"/>
          </p:cNvGraphicFramePr>
          <p:nvPr/>
        </p:nvGraphicFramePr>
        <p:xfrm>
          <a:off x="3652838" y="5441951"/>
          <a:ext cx="246062" cy="339725"/>
        </p:xfrm>
        <a:graphic>
          <a:graphicData uri="http://schemas.openxmlformats.org/presentationml/2006/ole">
            <mc:AlternateContent xmlns:mc="http://schemas.openxmlformats.org/markup-compatibility/2006">
              <mc:Choice xmlns:v="urn:schemas-microsoft-com:vml" Requires="v">
                <p:oleObj spid="_x0000_s5188" name="Equation" r:id="rId15" imgW="165028" imgH="228501" progId="Equation.3">
                  <p:embed/>
                </p:oleObj>
              </mc:Choice>
              <mc:Fallback>
                <p:oleObj name="Equation" r:id="rId15" imgW="165028" imgH="228501" progId="Equation.3">
                  <p:embed/>
                  <p:pic>
                    <p:nvPicPr>
                      <p:cNvPr id="67665" name="Object 46">
                        <a:extLst>
                          <a:ext uri="{FF2B5EF4-FFF2-40B4-BE49-F238E27FC236}">
                            <a16:creationId xmlns:a16="http://schemas.microsoft.com/office/drawing/2014/main" id="{171365CE-10EF-4433-85AA-B8109B547D5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52838" y="5441951"/>
                        <a:ext cx="2460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66" name="Rectangle 70">
            <a:extLst>
              <a:ext uri="{FF2B5EF4-FFF2-40B4-BE49-F238E27FC236}">
                <a16:creationId xmlns:a16="http://schemas.microsoft.com/office/drawing/2014/main" id="{F0F6D804-F49F-4821-B7CD-D2052CCAA94A}"/>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67" name="Object 45">
            <a:extLst>
              <a:ext uri="{FF2B5EF4-FFF2-40B4-BE49-F238E27FC236}">
                <a16:creationId xmlns:a16="http://schemas.microsoft.com/office/drawing/2014/main" id="{6F07FE78-315E-4E18-82BD-522A1C781F7E}"/>
              </a:ext>
            </a:extLst>
          </p:cNvPr>
          <p:cNvGraphicFramePr>
            <a:graphicFrameLocks noChangeAspect="1"/>
          </p:cNvGraphicFramePr>
          <p:nvPr/>
        </p:nvGraphicFramePr>
        <p:xfrm>
          <a:off x="5235576" y="5453064"/>
          <a:ext cx="1304925" cy="339725"/>
        </p:xfrm>
        <a:graphic>
          <a:graphicData uri="http://schemas.openxmlformats.org/presentationml/2006/ole">
            <mc:AlternateContent xmlns:mc="http://schemas.openxmlformats.org/markup-compatibility/2006">
              <mc:Choice xmlns:v="urn:schemas-microsoft-com:vml" Requires="v">
                <p:oleObj spid="_x0000_s5189" name="Equation" r:id="rId17" imgW="876300" imgH="228600" progId="Equation.3">
                  <p:embed/>
                </p:oleObj>
              </mc:Choice>
              <mc:Fallback>
                <p:oleObj name="Equation" r:id="rId17" imgW="876300" imgH="228600" progId="Equation.3">
                  <p:embed/>
                  <p:pic>
                    <p:nvPicPr>
                      <p:cNvPr id="67667" name="Object 45">
                        <a:extLst>
                          <a:ext uri="{FF2B5EF4-FFF2-40B4-BE49-F238E27FC236}">
                            <a16:creationId xmlns:a16="http://schemas.microsoft.com/office/drawing/2014/main" id="{6F07FE78-315E-4E18-82BD-522A1C781F7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35576" y="5453064"/>
                        <a:ext cx="1304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68" name="Rectangle 72">
            <a:extLst>
              <a:ext uri="{FF2B5EF4-FFF2-40B4-BE49-F238E27FC236}">
                <a16:creationId xmlns:a16="http://schemas.microsoft.com/office/drawing/2014/main" id="{8682A567-3C1A-48E1-BB91-99F49DCF3212}"/>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69" name="Object 44">
            <a:extLst>
              <a:ext uri="{FF2B5EF4-FFF2-40B4-BE49-F238E27FC236}">
                <a16:creationId xmlns:a16="http://schemas.microsoft.com/office/drawing/2014/main" id="{55EFE848-BC8C-49FD-96C3-620E3C7BB189}"/>
              </a:ext>
            </a:extLst>
          </p:cNvPr>
          <p:cNvGraphicFramePr>
            <a:graphicFrameLocks noChangeAspect="1"/>
          </p:cNvGraphicFramePr>
          <p:nvPr/>
        </p:nvGraphicFramePr>
        <p:xfrm>
          <a:off x="7304089" y="5453064"/>
          <a:ext cx="1590675" cy="338137"/>
        </p:xfrm>
        <a:graphic>
          <a:graphicData uri="http://schemas.openxmlformats.org/presentationml/2006/ole">
            <mc:AlternateContent xmlns:mc="http://schemas.openxmlformats.org/markup-compatibility/2006">
              <mc:Choice xmlns:v="urn:schemas-microsoft-com:vml" Requires="v">
                <p:oleObj spid="_x0000_s5190" name="Equation" r:id="rId19" imgW="1079500" imgH="228600" progId="Equation.3">
                  <p:embed/>
                </p:oleObj>
              </mc:Choice>
              <mc:Fallback>
                <p:oleObj name="Equation" r:id="rId19" imgW="1079500" imgH="228600" progId="Equation.3">
                  <p:embed/>
                  <p:pic>
                    <p:nvPicPr>
                      <p:cNvPr id="67669" name="Object 44">
                        <a:extLst>
                          <a:ext uri="{FF2B5EF4-FFF2-40B4-BE49-F238E27FC236}">
                            <a16:creationId xmlns:a16="http://schemas.microsoft.com/office/drawing/2014/main" id="{55EFE848-BC8C-49FD-96C3-620E3C7BB18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04089" y="5453064"/>
                        <a:ext cx="159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70" name="Rectangle 74">
            <a:extLst>
              <a:ext uri="{FF2B5EF4-FFF2-40B4-BE49-F238E27FC236}">
                <a16:creationId xmlns:a16="http://schemas.microsoft.com/office/drawing/2014/main" id="{6B7EA415-E904-46A5-8588-47439F1CE61F}"/>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71" name="Object 43">
            <a:extLst>
              <a:ext uri="{FF2B5EF4-FFF2-40B4-BE49-F238E27FC236}">
                <a16:creationId xmlns:a16="http://schemas.microsoft.com/office/drawing/2014/main" id="{7A83BD8F-8B15-4C7B-9229-D9DE5E40F07E}"/>
              </a:ext>
            </a:extLst>
          </p:cNvPr>
          <p:cNvGraphicFramePr>
            <a:graphicFrameLocks noChangeAspect="1"/>
          </p:cNvGraphicFramePr>
          <p:nvPr/>
        </p:nvGraphicFramePr>
        <p:xfrm>
          <a:off x="3652838" y="5964239"/>
          <a:ext cx="265112" cy="320675"/>
        </p:xfrm>
        <a:graphic>
          <a:graphicData uri="http://schemas.openxmlformats.org/presentationml/2006/ole">
            <mc:AlternateContent xmlns:mc="http://schemas.openxmlformats.org/markup-compatibility/2006">
              <mc:Choice xmlns:v="urn:schemas-microsoft-com:vml" Requires="v">
                <p:oleObj spid="_x0000_s5191" name="Equation" r:id="rId21" imgW="177569" imgH="215619" progId="Equation.3">
                  <p:embed/>
                </p:oleObj>
              </mc:Choice>
              <mc:Fallback>
                <p:oleObj name="Equation" r:id="rId21" imgW="177569" imgH="215619" progId="Equation.3">
                  <p:embed/>
                  <p:pic>
                    <p:nvPicPr>
                      <p:cNvPr id="67671" name="Object 43">
                        <a:extLst>
                          <a:ext uri="{FF2B5EF4-FFF2-40B4-BE49-F238E27FC236}">
                            <a16:creationId xmlns:a16="http://schemas.microsoft.com/office/drawing/2014/main" id="{7A83BD8F-8B15-4C7B-9229-D9DE5E40F07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52838" y="5964239"/>
                        <a:ext cx="2651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72" name="Rectangle 76">
            <a:extLst>
              <a:ext uri="{FF2B5EF4-FFF2-40B4-BE49-F238E27FC236}">
                <a16:creationId xmlns:a16="http://schemas.microsoft.com/office/drawing/2014/main" id="{1DBAE34C-0B30-47DE-AB01-E1D76C85FDC1}"/>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73" name="Object 42">
            <a:extLst>
              <a:ext uri="{FF2B5EF4-FFF2-40B4-BE49-F238E27FC236}">
                <a16:creationId xmlns:a16="http://schemas.microsoft.com/office/drawing/2014/main" id="{C4698317-CF36-494D-BE05-273BD54995CE}"/>
              </a:ext>
            </a:extLst>
          </p:cNvPr>
          <p:cNvGraphicFramePr>
            <a:graphicFrameLocks noChangeAspect="1"/>
          </p:cNvGraphicFramePr>
          <p:nvPr/>
        </p:nvGraphicFramePr>
        <p:xfrm>
          <a:off x="7283450" y="5943601"/>
          <a:ext cx="1600200" cy="339725"/>
        </p:xfrm>
        <a:graphic>
          <a:graphicData uri="http://schemas.openxmlformats.org/presentationml/2006/ole">
            <mc:AlternateContent xmlns:mc="http://schemas.openxmlformats.org/markup-compatibility/2006">
              <mc:Choice xmlns:v="urn:schemas-microsoft-com:vml" Requires="v">
                <p:oleObj spid="_x0000_s5192" name="Equation" r:id="rId23" imgW="1079500" imgH="228600" progId="Equation.3">
                  <p:embed/>
                </p:oleObj>
              </mc:Choice>
              <mc:Fallback>
                <p:oleObj name="Equation" r:id="rId23" imgW="1079500" imgH="228600" progId="Equation.3">
                  <p:embed/>
                  <p:pic>
                    <p:nvPicPr>
                      <p:cNvPr id="67673" name="Object 42">
                        <a:extLst>
                          <a:ext uri="{FF2B5EF4-FFF2-40B4-BE49-F238E27FC236}">
                            <a16:creationId xmlns:a16="http://schemas.microsoft.com/office/drawing/2014/main" id="{C4698317-CF36-494D-BE05-273BD54995C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83450" y="5943601"/>
                        <a:ext cx="1600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74" name="Rectangle 78">
            <a:extLst>
              <a:ext uri="{FF2B5EF4-FFF2-40B4-BE49-F238E27FC236}">
                <a16:creationId xmlns:a16="http://schemas.microsoft.com/office/drawing/2014/main" id="{E5667C4F-6B42-45B8-8D45-0D553C17A4E6}"/>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graphicFrame>
        <p:nvGraphicFramePr>
          <p:cNvPr id="67675" name="Object 41">
            <a:extLst>
              <a:ext uri="{FF2B5EF4-FFF2-40B4-BE49-F238E27FC236}">
                <a16:creationId xmlns:a16="http://schemas.microsoft.com/office/drawing/2014/main" id="{FCF8EFB2-5D83-4050-987B-DF8641B42133}"/>
              </a:ext>
            </a:extLst>
          </p:cNvPr>
          <p:cNvGraphicFramePr>
            <a:graphicFrameLocks noChangeAspect="1"/>
          </p:cNvGraphicFramePr>
          <p:nvPr/>
        </p:nvGraphicFramePr>
        <p:xfrm>
          <a:off x="5092700" y="5954714"/>
          <a:ext cx="1608138" cy="339725"/>
        </p:xfrm>
        <a:graphic>
          <a:graphicData uri="http://schemas.openxmlformats.org/presentationml/2006/ole">
            <mc:AlternateContent xmlns:mc="http://schemas.openxmlformats.org/markup-compatibility/2006">
              <mc:Choice xmlns:v="urn:schemas-microsoft-com:vml" Requires="v">
                <p:oleObj spid="_x0000_s5193" name="Equation" r:id="rId25" imgW="1079500" imgH="228600" progId="Equation.3">
                  <p:embed/>
                </p:oleObj>
              </mc:Choice>
              <mc:Fallback>
                <p:oleObj name="Equation" r:id="rId25" imgW="1079500" imgH="228600" progId="Equation.3">
                  <p:embed/>
                  <p:pic>
                    <p:nvPicPr>
                      <p:cNvPr id="67675" name="Object 41">
                        <a:extLst>
                          <a:ext uri="{FF2B5EF4-FFF2-40B4-BE49-F238E27FC236}">
                            <a16:creationId xmlns:a16="http://schemas.microsoft.com/office/drawing/2014/main" id="{FCF8EFB2-5D83-4050-987B-DF8641B4213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92700" y="5954714"/>
                        <a:ext cx="16081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96" name="Rectangle 28">
            <a:extLst>
              <a:ext uri="{FF2B5EF4-FFF2-40B4-BE49-F238E27FC236}">
                <a16:creationId xmlns:a16="http://schemas.microsoft.com/office/drawing/2014/main" id="{BE569D1A-B0D9-42B4-90ED-0998492B09F4}"/>
              </a:ext>
            </a:extLst>
          </p:cNvPr>
          <p:cNvSpPr>
            <a:spLocks noGrp="1" noChangeArrowheads="1"/>
          </p:cNvSpPr>
          <p:nvPr>
            <p:ph type="title"/>
          </p:nvPr>
        </p:nvSpPr>
        <p:spPr/>
        <p:txBody>
          <a:bodyPr/>
          <a:lstStyle/>
          <a:p>
            <a:pPr eaLnBrk="1" hangingPunct="1">
              <a:defRPr/>
            </a:pPr>
            <a:r>
              <a:rPr lang="en-US" sz="4000"/>
              <a:t>Forward Selection Procedure</a:t>
            </a:r>
            <a:endParaRPr lang="el-GR" sz="4000" i="1"/>
          </a:p>
        </p:txBody>
      </p:sp>
      <p:sp>
        <p:nvSpPr>
          <p:cNvPr id="339997" name="Rectangle 29">
            <a:extLst>
              <a:ext uri="{FF2B5EF4-FFF2-40B4-BE49-F238E27FC236}">
                <a16:creationId xmlns:a16="http://schemas.microsoft.com/office/drawing/2014/main" id="{12DA5C61-298E-48E8-8435-B9B9388E743E}"/>
              </a:ext>
            </a:extLst>
          </p:cNvPr>
          <p:cNvSpPr>
            <a:spLocks noGrp="1" noChangeArrowheads="1"/>
          </p:cNvSpPr>
          <p:nvPr>
            <p:ph type="body" idx="1"/>
          </p:nvPr>
        </p:nvSpPr>
        <p:spPr>
          <a:xfrm>
            <a:off x="838200" y="1855758"/>
            <a:ext cx="10515600" cy="4351338"/>
          </a:xfrm>
        </p:spPr>
        <p:txBody>
          <a:bodyPr/>
          <a:lstStyle/>
          <a:p>
            <a:pPr eaLnBrk="1" hangingPunct="1">
              <a:defRPr/>
            </a:pPr>
            <a:r>
              <a:rPr lang="en-US" sz="2400">
                <a:solidFill>
                  <a:schemeClr val="tx2"/>
                </a:solidFill>
              </a:rPr>
              <a:t>Procedure begins with no variables in model</a:t>
            </a:r>
          </a:p>
          <a:p>
            <a:pPr eaLnBrk="1" hangingPunct="1">
              <a:defRPr/>
            </a:pPr>
            <a:r>
              <a:rPr lang="en-US" sz="2400">
                <a:solidFill>
                  <a:schemeClr val="hlink"/>
                </a:solidFill>
              </a:rPr>
              <a:t>Step 1:</a:t>
            </a:r>
          </a:p>
          <a:p>
            <a:pPr lvl="1" eaLnBrk="1" hangingPunct="1">
              <a:buFont typeface="Tahoma" charset="0"/>
              <a:buChar char="–"/>
              <a:defRPr/>
            </a:pPr>
            <a:r>
              <a:rPr lang="en-US" sz="2000">
                <a:solidFill>
                  <a:schemeClr val="tx2"/>
                </a:solidFill>
              </a:rPr>
              <a:t>Predictor x</a:t>
            </a:r>
            <a:r>
              <a:rPr lang="en-US" sz="2000" baseline="-10000">
                <a:solidFill>
                  <a:schemeClr val="tx2"/>
                </a:solidFill>
              </a:rPr>
              <a:t>1</a:t>
            </a:r>
            <a:r>
              <a:rPr lang="en-US" sz="2000">
                <a:solidFill>
                  <a:schemeClr val="tx2"/>
                </a:solidFill>
              </a:rPr>
              <a:t> most highly correlated with response selected</a:t>
            </a:r>
          </a:p>
          <a:p>
            <a:pPr lvl="1" eaLnBrk="1" hangingPunct="1">
              <a:buFont typeface="Tahoma" charset="0"/>
              <a:buChar char="–"/>
              <a:defRPr/>
            </a:pPr>
            <a:r>
              <a:rPr lang="en-US" sz="2000">
                <a:solidFill>
                  <a:schemeClr val="tx2"/>
                </a:solidFill>
              </a:rPr>
              <a:t>If model not significant, stop and report no predictors important</a:t>
            </a:r>
          </a:p>
          <a:p>
            <a:pPr lvl="1" eaLnBrk="1" hangingPunct="1">
              <a:buFont typeface="Tahoma" charset="0"/>
              <a:buChar char="–"/>
              <a:defRPr/>
            </a:pPr>
            <a:r>
              <a:rPr lang="en-US" sz="2000">
                <a:solidFill>
                  <a:schemeClr val="tx2"/>
                </a:solidFill>
              </a:rPr>
              <a:t>Otherwise, proceed to Step 2</a:t>
            </a:r>
          </a:p>
          <a:p>
            <a:pPr eaLnBrk="1" hangingPunct="1">
              <a:defRPr/>
            </a:pPr>
            <a:r>
              <a:rPr lang="en-US" sz="2400">
                <a:solidFill>
                  <a:schemeClr val="hlink"/>
                </a:solidFill>
              </a:rPr>
              <a:t>Step 2:</a:t>
            </a:r>
          </a:p>
          <a:p>
            <a:pPr lvl="1" eaLnBrk="1" hangingPunct="1">
              <a:buFont typeface="Tahoma" charset="0"/>
              <a:buChar char="–"/>
              <a:defRPr/>
            </a:pPr>
            <a:r>
              <a:rPr lang="en-US" sz="2000">
                <a:solidFill>
                  <a:schemeClr val="tx2"/>
                </a:solidFill>
              </a:rPr>
              <a:t>For remaining predictors, compute sequential F-statistic given predictors already in model</a:t>
            </a:r>
          </a:p>
          <a:p>
            <a:pPr lvl="1" eaLnBrk="1" hangingPunct="1">
              <a:buFont typeface="Tahoma" charset="0"/>
              <a:buChar char="–"/>
              <a:defRPr/>
            </a:pPr>
            <a:r>
              <a:rPr lang="en-US" sz="2000">
                <a:solidFill>
                  <a:schemeClr val="tx2"/>
                </a:solidFill>
              </a:rPr>
              <a:t>For example, first pass sequential F-Statistics computed for F(x</a:t>
            </a:r>
            <a:r>
              <a:rPr lang="en-US" sz="2000" baseline="-10000">
                <a:solidFill>
                  <a:schemeClr val="tx2"/>
                </a:solidFill>
              </a:rPr>
              <a:t>2</a:t>
            </a:r>
            <a:r>
              <a:rPr lang="en-US" sz="2000">
                <a:solidFill>
                  <a:schemeClr val="tx2"/>
                </a:solidFill>
              </a:rPr>
              <a:t>|x</a:t>
            </a:r>
            <a:r>
              <a:rPr lang="en-US" sz="2000" baseline="-10000">
                <a:solidFill>
                  <a:schemeClr val="tx2"/>
                </a:solidFill>
              </a:rPr>
              <a:t>1</a:t>
            </a:r>
            <a:r>
              <a:rPr lang="en-US" sz="2000">
                <a:solidFill>
                  <a:schemeClr val="tx2"/>
                </a:solidFill>
              </a:rPr>
              <a:t>), F(x</a:t>
            </a:r>
            <a:r>
              <a:rPr lang="en-US" sz="2000" baseline="-10000">
                <a:solidFill>
                  <a:schemeClr val="tx2"/>
                </a:solidFill>
              </a:rPr>
              <a:t>3</a:t>
            </a:r>
            <a:r>
              <a:rPr lang="en-US" sz="2000">
                <a:solidFill>
                  <a:schemeClr val="tx2"/>
                </a:solidFill>
              </a:rPr>
              <a:t>|x</a:t>
            </a:r>
            <a:r>
              <a:rPr lang="en-US" sz="2000" baseline="-10000">
                <a:solidFill>
                  <a:schemeClr val="tx2"/>
                </a:solidFill>
              </a:rPr>
              <a:t>1</a:t>
            </a:r>
            <a:r>
              <a:rPr lang="en-US" sz="2000">
                <a:solidFill>
                  <a:schemeClr val="tx2"/>
                </a:solidFill>
              </a:rPr>
              <a:t>), F(x</a:t>
            </a:r>
            <a:r>
              <a:rPr lang="en-US" sz="2000" baseline="-10000">
                <a:solidFill>
                  <a:schemeClr val="tx2"/>
                </a:solidFill>
              </a:rPr>
              <a:t>4</a:t>
            </a:r>
            <a:r>
              <a:rPr lang="en-US" sz="2000">
                <a:solidFill>
                  <a:schemeClr val="tx2"/>
                </a:solidFill>
              </a:rPr>
              <a:t>|x</a:t>
            </a:r>
            <a:r>
              <a:rPr lang="en-US" sz="2000" baseline="-10000">
                <a:solidFill>
                  <a:schemeClr val="tx2"/>
                </a:solidFill>
              </a:rPr>
              <a:t>1</a:t>
            </a:r>
            <a:r>
              <a:rPr lang="en-US" sz="2000">
                <a:solidFill>
                  <a:schemeClr val="tx2"/>
                </a:solidFill>
              </a:rPr>
              <a:t>)</a:t>
            </a:r>
          </a:p>
          <a:p>
            <a:pPr lvl="1" eaLnBrk="1" hangingPunct="1">
              <a:buFont typeface="Tahoma" charset="0"/>
              <a:buChar char="–"/>
              <a:defRPr/>
            </a:pPr>
            <a:r>
              <a:rPr lang="en-US" sz="2000">
                <a:solidFill>
                  <a:schemeClr val="tx2"/>
                </a:solidFill>
              </a:rPr>
              <a:t>Select variable with largest sequential F-statistic </a:t>
            </a:r>
          </a:p>
        </p:txBody>
      </p:sp>
      <p:sp>
        <p:nvSpPr>
          <p:cNvPr id="68614" name="Rectangle 30">
            <a:extLst>
              <a:ext uri="{FF2B5EF4-FFF2-40B4-BE49-F238E27FC236}">
                <a16:creationId xmlns:a16="http://schemas.microsoft.com/office/drawing/2014/main" id="{ACF35F62-20CB-436C-8DD7-9AE5555C73CD}"/>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15" name="Rectangle 31">
            <a:extLst>
              <a:ext uri="{FF2B5EF4-FFF2-40B4-BE49-F238E27FC236}">
                <a16:creationId xmlns:a16="http://schemas.microsoft.com/office/drawing/2014/main" id="{8298AA93-083A-42AA-AE39-55CED59CE72F}"/>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16" name="Rectangle 32">
            <a:extLst>
              <a:ext uri="{FF2B5EF4-FFF2-40B4-BE49-F238E27FC236}">
                <a16:creationId xmlns:a16="http://schemas.microsoft.com/office/drawing/2014/main" id="{F27336BE-615A-499D-A3E8-DB4CBA457C5B}"/>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17" name="Rectangle 33">
            <a:extLst>
              <a:ext uri="{FF2B5EF4-FFF2-40B4-BE49-F238E27FC236}">
                <a16:creationId xmlns:a16="http://schemas.microsoft.com/office/drawing/2014/main" id="{FCE6186B-D987-43E6-9628-D293AE7800B6}"/>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18" name="Rectangle 34">
            <a:extLst>
              <a:ext uri="{FF2B5EF4-FFF2-40B4-BE49-F238E27FC236}">
                <a16:creationId xmlns:a16="http://schemas.microsoft.com/office/drawing/2014/main" id="{FC8DAF40-7A40-472F-A147-2186FBC1EB7E}"/>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19" name="Rectangle 35">
            <a:extLst>
              <a:ext uri="{FF2B5EF4-FFF2-40B4-BE49-F238E27FC236}">
                <a16:creationId xmlns:a16="http://schemas.microsoft.com/office/drawing/2014/main" id="{7861D5D6-3602-43C4-89D8-736411D164E1}"/>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20" name="Rectangle 36">
            <a:extLst>
              <a:ext uri="{FF2B5EF4-FFF2-40B4-BE49-F238E27FC236}">
                <a16:creationId xmlns:a16="http://schemas.microsoft.com/office/drawing/2014/main" id="{65EA7DE6-A2FB-490B-B1E7-1D6C283DB359}"/>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21" name="Rectangle 37">
            <a:extLst>
              <a:ext uri="{FF2B5EF4-FFF2-40B4-BE49-F238E27FC236}">
                <a16:creationId xmlns:a16="http://schemas.microsoft.com/office/drawing/2014/main" id="{259D4705-D699-4058-962C-7F10449927CE}"/>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22" name="Rectangle 38">
            <a:extLst>
              <a:ext uri="{FF2B5EF4-FFF2-40B4-BE49-F238E27FC236}">
                <a16:creationId xmlns:a16="http://schemas.microsoft.com/office/drawing/2014/main" id="{92979E17-4798-4D2B-87D1-FA856E965BBC}"/>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23" name="Rectangle 39">
            <a:extLst>
              <a:ext uri="{FF2B5EF4-FFF2-40B4-BE49-F238E27FC236}">
                <a16:creationId xmlns:a16="http://schemas.microsoft.com/office/drawing/2014/main" id="{24463EFD-29B1-4C70-B162-8474A61A66AD}"/>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24" name="Rectangle 40">
            <a:extLst>
              <a:ext uri="{FF2B5EF4-FFF2-40B4-BE49-F238E27FC236}">
                <a16:creationId xmlns:a16="http://schemas.microsoft.com/office/drawing/2014/main" id="{2F989125-055A-4F04-BE13-A955379FD17D}"/>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25" name="Rectangle 41">
            <a:extLst>
              <a:ext uri="{FF2B5EF4-FFF2-40B4-BE49-F238E27FC236}">
                <a16:creationId xmlns:a16="http://schemas.microsoft.com/office/drawing/2014/main" id="{E5C5B109-5AD7-4604-996F-EE0F806425AA}"/>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26" name="Rectangle 42">
            <a:extLst>
              <a:ext uri="{FF2B5EF4-FFF2-40B4-BE49-F238E27FC236}">
                <a16:creationId xmlns:a16="http://schemas.microsoft.com/office/drawing/2014/main" id="{70F33B40-66F9-4F37-AFA8-80BB5EAEF060}"/>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27" name="Rectangle 43">
            <a:extLst>
              <a:ext uri="{FF2B5EF4-FFF2-40B4-BE49-F238E27FC236}">
                <a16:creationId xmlns:a16="http://schemas.microsoft.com/office/drawing/2014/main" id="{CFDEA1D0-97CC-44D2-AA44-F2B4F9B78968}"/>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28" name="Rectangle 44">
            <a:extLst>
              <a:ext uri="{FF2B5EF4-FFF2-40B4-BE49-F238E27FC236}">
                <a16:creationId xmlns:a16="http://schemas.microsoft.com/office/drawing/2014/main" id="{BD49EB59-0E0A-4ADF-BA28-220738AB7EDD}"/>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29" name="Rectangle 45">
            <a:extLst>
              <a:ext uri="{FF2B5EF4-FFF2-40B4-BE49-F238E27FC236}">
                <a16:creationId xmlns:a16="http://schemas.microsoft.com/office/drawing/2014/main" id="{FDC0185A-1010-4331-91F1-09B65B3A9F5E}"/>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30" name="Rectangle 46">
            <a:extLst>
              <a:ext uri="{FF2B5EF4-FFF2-40B4-BE49-F238E27FC236}">
                <a16:creationId xmlns:a16="http://schemas.microsoft.com/office/drawing/2014/main" id="{6DADE34D-5587-43D9-BE07-F2FBECB0576F}"/>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31" name="Rectangle 47">
            <a:extLst>
              <a:ext uri="{FF2B5EF4-FFF2-40B4-BE49-F238E27FC236}">
                <a16:creationId xmlns:a16="http://schemas.microsoft.com/office/drawing/2014/main" id="{51CE139C-13C2-435D-8EF9-557C2138C136}"/>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32" name="Rectangle 48">
            <a:extLst>
              <a:ext uri="{FF2B5EF4-FFF2-40B4-BE49-F238E27FC236}">
                <a16:creationId xmlns:a16="http://schemas.microsoft.com/office/drawing/2014/main" id="{7E0219C5-B111-4CEC-BF8D-3704F031EB6F}"/>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33" name="Rectangle 49">
            <a:extLst>
              <a:ext uri="{FF2B5EF4-FFF2-40B4-BE49-F238E27FC236}">
                <a16:creationId xmlns:a16="http://schemas.microsoft.com/office/drawing/2014/main" id="{460DC6C6-F01E-4252-A3B3-0980D0CECD97}"/>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34" name="Rectangle 50">
            <a:extLst>
              <a:ext uri="{FF2B5EF4-FFF2-40B4-BE49-F238E27FC236}">
                <a16:creationId xmlns:a16="http://schemas.microsoft.com/office/drawing/2014/main" id="{CF554726-757A-4729-A343-D571A21B51D8}"/>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35" name="Rectangle 51">
            <a:extLst>
              <a:ext uri="{FF2B5EF4-FFF2-40B4-BE49-F238E27FC236}">
                <a16:creationId xmlns:a16="http://schemas.microsoft.com/office/drawing/2014/main" id="{0FF65C5A-6830-47BC-8070-2E6CDEF1869A}"/>
              </a:ext>
            </a:extLst>
          </p:cNvPr>
          <p:cNvSpPr>
            <a:spLocks noChangeArrowheads="1"/>
          </p:cNvSpPr>
          <p:nvPr/>
        </p:nvSpPr>
        <p:spPr bwMode="auto">
          <a:xfrm>
            <a:off x="1524001" y="29003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36" name="Rectangle 52">
            <a:extLst>
              <a:ext uri="{FF2B5EF4-FFF2-40B4-BE49-F238E27FC236}">
                <a16:creationId xmlns:a16="http://schemas.microsoft.com/office/drawing/2014/main" id="{E6BCE34F-CFD7-4F19-AAEE-DF05F5075B42}"/>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37" name="Rectangle 53">
            <a:extLst>
              <a:ext uri="{FF2B5EF4-FFF2-40B4-BE49-F238E27FC236}">
                <a16:creationId xmlns:a16="http://schemas.microsoft.com/office/drawing/2014/main" id="{586E7B35-98F5-4609-BD29-EB99182380FE}"/>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38" name="Rectangle 54">
            <a:extLst>
              <a:ext uri="{FF2B5EF4-FFF2-40B4-BE49-F238E27FC236}">
                <a16:creationId xmlns:a16="http://schemas.microsoft.com/office/drawing/2014/main" id="{AE22FED3-9BAF-46CE-8F6D-F9A3B7C5A760}"/>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39" name="Rectangle 55">
            <a:extLst>
              <a:ext uri="{FF2B5EF4-FFF2-40B4-BE49-F238E27FC236}">
                <a16:creationId xmlns:a16="http://schemas.microsoft.com/office/drawing/2014/main" id="{2A756F1C-96D3-4379-B97B-77A9734100B1}"/>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40" name="Rectangle 56">
            <a:extLst>
              <a:ext uri="{FF2B5EF4-FFF2-40B4-BE49-F238E27FC236}">
                <a16:creationId xmlns:a16="http://schemas.microsoft.com/office/drawing/2014/main" id="{FF291D05-747B-4686-9BE4-C083226A3189}"/>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41" name="Rectangle 57">
            <a:extLst>
              <a:ext uri="{FF2B5EF4-FFF2-40B4-BE49-F238E27FC236}">
                <a16:creationId xmlns:a16="http://schemas.microsoft.com/office/drawing/2014/main" id="{5C36CFD0-E0A1-4F94-B8FE-F33E62490C99}"/>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42" name="Rectangle 58">
            <a:extLst>
              <a:ext uri="{FF2B5EF4-FFF2-40B4-BE49-F238E27FC236}">
                <a16:creationId xmlns:a16="http://schemas.microsoft.com/office/drawing/2014/main" id="{60CA545E-E025-4349-AC15-B15F4E730431}"/>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43" name="Rectangle 59">
            <a:extLst>
              <a:ext uri="{FF2B5EF4-FFF2-40B4-BE49-F238E27FC236}">
                <a16:creationId xmlns:a16="http://schemas.microsoft.com/office/drawing/2014/main" id="{1AB45C58-8D6B-4634-B7E5-83053E288537}"/>
              </a:ext>
            </a:extLst>
          </p:cNvPr>
          <p:cNvSpPr>
            <a:spLocks noChangeArrowheads="1"/>
          </p:cNvSpPr>
          <p:nvPr/>
        </p:nvSpPr>
        <p:spPr bwMode="auto">
          <a:xfrm>
            <a:off x="1524001" y="29860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44" name="Rectangle 60">
            <a:extLst>
              <a:ext uri="{FF2B5EF4-FFF2-40B4-BE49-F238E27FC236}">
                <a16:creationId xmlns:a16="http://schemas.microsoft.com/office/drawing/2014/main" id="{AD3BD6F1-BE6F-48CF-A7C6-65BED32453AC}"/>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45" name="Rectangle 61">
            <a:extLst>
              <a:ext uri="{FF2B5EF4-FFF2-40B4-BE49-F238E27FC236}">
                <a16:creationId xmlns:a16="http://schemas.microsoft.com/office/drawing/2014/main" id="{ACB25316-BCE1-4C1B-9DC2-252CF5405AC3}"/>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46" name="Rectangle 62">
            <a:extLst>
              <a:ext uri="{FF2B5EF4-FFF2-40B4-BE49-F238E27FC236}">
                <a16:creationId xmlns:a16="http://schemas.microsoft.com/office/drawing/2014/main" id="{254F66AC-EBA7-4B70-8F00-7D4D11FBA01C}"/>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47" name="Rectangle 63">
            <a:extLst>
              <a:ext uri="{FF2B5EF4-FFF2-40B4-BE49-F238E27FC236}">
                <a16:creationId xmlns:a16="http://schemas.microsoft.com/office/drawing/2014/main" id="{AD10EF90-F608-4F3E-92F1-AB67E165BB14}"/>
              </a:ext>
            </a:extLst>
          </p:cNvPr>
          <p:cNvSpPr>
            <a:spLocks noChangeArrowheads="1"/>
          </p:cNvSpPr>
          <p:nvPr/>
        </p:nvSpPr>
        <p:spPr bwMode="auto">
          <a:xfrm>
            <a:off x="1524001" y="31003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48" name="Rectangle 64">
            <a:extLst>
              <a:ext uri="{FF2B5EF4-FFF2-40B4-BE49-F238E27FC236}">
                <a16:creationId xmlns:a16="http://schemas.microsoft.com/office/drawing/2014/main" id="{E594D95F-1B85-4895-AA2F-201DE241D1DE}"/>
              </a:ext>
            </a:extLst>
          </p:cNvPr>
          <p:cNvSpPr>
            <a:spLocks noChangeArrowheads="1"/>
          </p:cNvSpPr>
          <p:nvPr/>
        </p:nvSpPr>
        <p:spPr bwMode="auto">
          <a:xfrm>
            <a:off x="1524001" y="300510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49" name="Rectangle 65">
            <a:extLst>
              <a:ext uri="{FF2B5EF4-FFF2-40B4-BE49-F238E27FC236}">
                <a16:creationId xmlns:a16="http://schemas.microsoft.com/office/drawing/2014/main" id="{5736A557-7938-482C-904A-A5272FF83E29}"/>
              </a:ext>
            </a:extLst>
          </p:cNvPr>
          <p:cNvSpPr>
            <a:spLocks noChangeArrowheads="1"/>
          </p:cNvSpPr>
          <p:nvPr/>
        </p:nvSpPr>
        <p:spPr bwMode="auto">
          <a:xfrm>
            <a:off x="1524001" y="29860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50" name="Rectangle 66">
            <a:extLst>
              <a:ext uri="{FF2B5EF4-FFF2-40B4-BE49-F238E27FC236}">
                <a16:creationId xmlns:a16="http://schemas.microsoft.com/office/drawing/2014/main" id="{6601D0F4-9B05-41EE-9504-669A7B3C45C5}"/>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51" name="Rectangle 68">
            <a:extLst>
              <a:ext uri="{FF2B5EF4-FFF2-40B4-BE49-F238E27FC236}">
                <a16:creationId xmlns:a16="http://schemas.microsoft.com/office/drawing/2014/main" id="{9010B473-0041-4587-89CD-B3D60198333D}"/>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52" name="Rectangle 70">
            <a:extLst>
              <a:ext uri="{FF2B5EF4-FFF2-40B4-BE49-F238E27FC236}">
                <a16:creationId xmlns:a16="http://schemas.microsoft.com/office/drawing/2014/main" id="{C52D9FA5-8421-4776-8F0E-21A6F251C9E1}"/>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53" name="Rectangle 72">
            <a:extLst>
              <a:ext uri="{FF2B5EF4-FFF2-40B4-BE49-F238E27FC236}">
                <a16:creationId xmlns:a16="http://schemas.microsoft.com/office/drawing/2014/main" id="{711BCB92-E83B-421D-A132-16146EBBD0CE}"/>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54" name="Rectangle 74">
            <a:extLst>
              <a:ext uri="{FF2B5EF4-FFF2-40B4-BE49-F238E27FC236}">
                <a16:creationId xmlns:a16="http://schemas.microsoft.com/office/drawing/2014/main" id="{05DA14EF-7CFA-40C8-9B5A-066F9298942F}"/>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55" name="Rectangle 76">
            <a:extLst>
              <a:ext uri="{FF2B5EF4-FFF2-40B4-BE49-F238E27FC236}">
                <a16:creationId xmlns:a16="http://schemas.microsoft.com/office/drawing/2014/main" id="{E37FF50A-6FFF-48E4-8C59-062701A00E52}"/>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56" name="Rectangle 78">
            <a:extLst>
              <a:ext uri="{FF2B5EF4-FFF2-40B4-BE49-F238E27FC236}">
                <a16:creationId xmlns:a16="http://schemas.microsoft.com/office/drawing/2014/main" id="{D8DE228A-22E9-4AEC-A995-396649E7D70F}"/>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57" name="Rectangle 80">
            <a:extLst>
              <a:ext uri="{FF2B5EF4-FFF2-40B4-BE49-F238E27FC236}">
                <a16:creationId xmlns:a16="http://schemas.microsoft.com/office/drawing/2014/main" id="{282AB24B-0236-4A9A-A88C-89AC6AA05A3E}"/>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58" name="Rectangle 82">
            <a:extLst>
              <a:ext uri="{FF2B5EF4-FFF2-40B4-BE49-F238E27FC236}">
                <a16:creationId xmlns:a16="http://schemas.microsoft.com/office/drawing/2014/main" id="{84751791-F6B2-499D-9EB1-B12C2287BD1E}"/>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59" name="Rectangle 84">
            <a:extLst>
              <a:ext uri="{FF2B5EF4-FFF2-40B4-BE49-F238E27FC236}">
                <a16:creationId xmlns:a16="http://schemas.microsoft.com/office/drawing/2014/main" id="{DB3FD4E0-CC7B-4BA8-84C4-99EE14E8B621}"/>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60" name="Rectangle 86">
            <a:extLst>
              <a:ext uri="{FF2B5EF4-FFF2-40B4-BE49-F238E27FC236}">
                <a16:creationId xmlns:a16="http://schemas.microsoft.com/office/drawing/2014/main" id="{BD6CB326-9C21-4B89-AA5D-3B5E5813F096}"/>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8661" name="Rectangle 88">
            <a:extLst>
              <a:ext uri="{FF2B5EF4-FFF2-40B4-BE49-F238E27FC236}">
                <a16:creationId xmlns:a16="http://schemas.microsoft.com/office/drawing/2014/main" id="{E074F36D-2713-473D-8B2B-46A61B8FD613}"/>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8C1E25E6-B9BB-40FA-8429-6BE2748863B4}"/>
              </a:ext>
            </a:extLst>
          </p:cNvPr>
          <p:cNvSpPr>
            <a:spLocks noGrp="1" noChangeArrowheads="1"/>
          </p:cNvSpPr>
          <p:nvPr>
            <p:ph type="title"/>
          </p:nvPr>
        </p:nvSpPr>
        <p:spPr/>
        <p:txBody>
          <a:bodyPr/>
          <a:lstStyle/>
          <a:p>
            <a:pPr eaLnBrk="1" hangingPunct="1">
              <a:defRPr/>
            </a:pPr>
            <a:r>
              <a:rPr lang="en-US" sz="4000"/>
              <a:t>Forward Selection Procedure </a:t>
            </a:r>
            <a:r>
              <a:rPr lang="en-US" sz="3200" i="1"/>
              <a:t>(cont’d)</a:t>
            </a:r>
            <a:endParaRPr lang="el-GR" sz="3200" i="1"/>
          </a:p>
        </p:txBody>
      </p:sp>
      <p:sp>
        <p:nvSpPr>
          <p:cNvPr id="340995" name="Rectangle 3">
            <a:extLst>
              <a:ext uri="{FF2B5EF4-FFF2-40B4-BE49-F238E27FC236}">
                <a16:creationId xmlns:a16="http://schemas.microsoft.com/office/drawing/2014/main" id="{50437178-C283-43B5-9346-089DC34C984F}"/>
              </a:ext>
            </a:extLst>
          </p:cNvPr>
          <p:cNvSpPr>
            <a:spLocks noGrp="1" noChangeArrowheads="1"/>
          </p:cNvSpPr>
          <p:nvPr>
            <p:ph type="body" idx="1"/>
          </p:nvPr>
        </p:nvSpPr>
        <p:spPr/>
        <p:txBody>
          <a:bodyPr/>
          <a:lstStyle/>
          <a:p>
            <a:pPr eaLnBrk="1" hangingPunct="1">
              <a:defRPr/>
            </a:pPr>
            <a:r>
              <a:rPr lang="en-US" sz="2400">
                <a:solidFill>
                  <a:schemeClr val="hlink"/>
                </a:solidFill>
              </a:rPr>
              <a:t>Step 3:</a:t>
            </a:r>
          </a:p>
          <a:p>
            <a:pPr lvl="1" eaLnBrk="1" hangingPunct="1">
              <a:buFont typeface="Tahoma" charset="0"/>
              <a:buChar char="–"/>
              <a:defRPr/>
            </a:pPr>
            <a:r>
              <a:rPr lang="en-US" sz="2000">
                <a:solidFill>
                  <a:schemeClr val="tx2"/>
                </a:solidFill>
              </a:rPr>
              <a:t>Test significance of sequential F-statistic, for variable selected in Step 2</a:t>
            </a:r>
          </a:p>
          <a:p>
            <a:pPr lvl="1" eaLnBrk="1" hangingPunct="1">
              <a:buFont typeface="Tahoma" charset="0"/>
              <a:buChar char="–"/>
              <a:defRPr/>
            </a:pPr>
            <a:r>
              <a:rPr lang="en-US" sz="2000">
                <a:solidFill>
                  <a:schemeClr val="tx2"/>
                </a:solidFill>
              </a:rPr>
              <a:t>If resulting model not significant, then stop reporting model without variable selected in Step 2</a:t>
            </a:r>
          </a:p>
          <a:p>
            <a:pPr lvl="1" eaLnBrk="1" hangingPunct="1">
              <a:buFont typeface="Tahoma" charset="0"/>
              <a:buChar char="–"/>
              <a:defRPr/>
            </a:pPr>
            <a:r>
              <a:rPr lang="en-US" sz="2000">
                <a:solidFill>
                  <a:schemeClr val="tx2"/>
                </a:solidFill>
              </a:rPr>
              <a:t>Otherwise, add variable from Step 2, and return to Step 2</a:t>
            </a:r>
          </a:p>
        </p:txBody>
      </p:sp>
      <p:sp>
        <p:nvSpPr>
          <p:cNvPr id="69638" name="Rectangle 4">
            <a:extLst>
              <a:ext uri="{FF2B5EF4-FFF2-40B4-BE49-F238E27FC236}">
                <a16:creationId xmlns:a16="http://schemas.microsoft.com/office/drawing/2014/main" id="{93F82840-5054-4A0C-887C-0ABA6C5EB523}"/>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39" name="Rectangle 5">
            <a:extLst>
              <a:ext uri="{FF2B5EF4-FFF2-40B4-BE49-F238E27FC236}">
                <a16:creationId xmlns:a16="http://schemas.microsoft.com/office/drawing/2014/main" id="{984B0F7A-DAA2-4312-A1FF-A81C0F16C176}"/>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40" name="Rectangle 6">
            <a:extLst>
              <a:ext uri="{FF2B5EF4-FFF2-40B4-BE49-F238E27FC236}">
                <a16:creationId xmlns:a16="http://schemas.microsoft.com/office/drawing/2014/main" id="{95F80F35-8A83-4997-BECC-0E62BCA46A8F}"/>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41" name="Rectangle 7">
            <a:extLst>
              <a:ext uri="{FF2B5EF4-FFF2-40B4-BE49-F238E27FC236}">
                <a16:creationId xmlns:a16="http://schemas.microsoft.com/office/drawing/2014/main" id="{5C1CF208-4BCF-4802-8BC5-CDA02CB53821}"/>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42" name="Rectangle 8">
            <a:extLst>
              <a:ext uri="{FF2B5EF4-FFF2-40B4-BE49-F238E27FC236}">
                <a16:creationId xmlns:a16="http://schemas.microsoft.com/office/drawing/2014/main" id="{1023B476-7426-4DBD-812C-37D6774BB28D}"/>
              </a:ext>
            </a:extLst>
          </p:cNvPr>
          <p:cNvSpPr>
            <a:spLocks noChangeArrowheads="1"/>
          </p:cNvSpPr>
          <p:nvPr/>
        </p:nvSpPr>
        <p:spPr bwMode="auto">
          <a:xfrm>
            <a:off x="1524001" y="30908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43" name="Rectangle 9">
            <a:extLst>
              <a:ext uri="{FF2B5EF4-FFF2-40B4-BE49-F238E27FC236}">
                <a16:creationId xmlns:a16="http://schemas.microsoft.com/office/drawing/2014/main" id="{3D70F70C-06DF-4139-931B-F33354DFD7A9}"/>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44" name="Rectangle 10">
            <a:extLst>
              <a:ext uri="{FF2B5EF4-FFF2-40B4-BE49-F238E27FC236}">
                <a16:creationId xmlns:a16="http://schemas.microsoft.com/office/drawing/2014/main" id="{5E88F3C6-676C-48F0-B460-20FF5E806554}"/>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45" name="Rectangle 11">
            <a:extLst>
              <a:ext uri="{FF2B5EF4-FFF2-40B4-BE49-F238E27FC236}">
                <a16:creationId xmlns:a16="http://schemas.microsoft.com/office/drawing/2014/main" id="{2231F87D-5DA6-46B4-974A-0166FF7F40FD}"/>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46" name="Rectangle 12">
            <a:extLst>
              <a:ext uri="{FF2B5EF4-FFF2-40B4-BE49-F238E27FC236}">
                <a16:creationId xmlns:a16="http://schemas.microsoft.com/office/drawing/2014/main" id="{C0D98E63-A259-406D-BBD9-432F175A4934}"/>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47" name="Rectangle 13">
            <a:extLst>
              <a:ext uri="{FF2B5EF4-FFF2-40B4-BE49-F238E27FC236}">
                <a16:creationId xmlns:a16="http://schemas.microsoft.com/office/drawing/2014/main" id="{6F0C64D0-4683-4B78-945B-524CD48D2429}"/>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48" name="Rectangle 14">
            <a:extLst>
              <a:ext uri="{FF2B5EF4-FFF2-40B4-BE49-F238E27FC236}">
                <a16:creationId xmlns:a16="http://schemas.microsoft.com/office/drawing/2014/main" id="{D076CA68-094B-46AD-9F15-3D9471FA1ACC}"/>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49" name="Rectangle 15">
            <a:extLst>
              <a:ext uri="{FF2B5EF4-FFF2-40B4-BE49-F238E27FC236}">
                <a16:creationId xmlns:a16="http://schemas.microsoft.com/office/drawing/2014/main" id="{F0791739-5EDD-464C-AE0F-29721329A4E4}"/>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50" name="Rectangle 16">
            <a:extLst>
              <a:ext uri="{FF2B5EF4-FFF2-40B4-BE49-F238E27FC236}">
                <a16:creationId xmlns:a16="http://schemas.microsoft.com/office/drawing/2014/main" id="{513B4ED5-9E97-41C5-B1FF-E2A9A031EE13}"/>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51" name="Rectangle 17">
            <a:extLst>
              <a:ext uri="{FF2B5EF4-FFF2-40B4-BE49-F238E27FC236}">
                <a16:creationId xmlns:a16="http://schemas.microsoft.com/office/drawing/2014/main" id="{139113DC-5817-45DF-A82E-E4060CC98EB0}"/>
              </a:ext>
            </a:extLst>
          </p:cNvPr>
          <p:cNvSpPr>
            <a:spLocks noChangeArrowheads="1"/>
          </p:cNvSpPr>
          <p:nvPr/>
        </p:nvSpPr>
        <p:spPr bwMode="auto">
          <a:xfrm>
            <a:off x="1524001" y="31098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52" name="Rectangle 18">
            <a:extLst>
              <a:ext uri="{FF2B5EF4-FFF2-40B4-BE49-F238E27FC236}">
                <a16:creationId xmlns:a16="http://schemas.microsoft.com/office/drawing/2014/main" id="{F7F61348-12DA-4CF9-8492-236D19892FDF}"/>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53" name="Rectangle 19">
            <a:extLst>
              <a:ext uri="{FF2B5EF4-FFF2-40B4-BE49-F238E27FC236}">
                <a16:creationId xmlns:a16="http://schemas.microsoft.com/office/drawing/2014/main" id="{2A48A088-C297-49FE-A953-3232F5587E65}"/>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54" name="Rectangle 20">
            <a:extLst>
              <a:ext uri="{FF2B5EF4-FFF2-40B4-BE49-F238E27FC236}">
                <a16:creationId xmlns:a16="http://schemas.microsoft.com/office/drawing/2014/main" id="{3F821968-DC7A-4458-A978-355C0F2B43D6}"/>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55" name="Rectangle 21">
            <a:extLst>
              <a:ext uri="{FF2B5EF4-FFF2-40B4-BE49-F238E27FC236}">
                <a16:creationId xmlns:a16="http://schemas.microsoft.com/office/drawing/2014/main" id="{4DBD26CF-53B7-49C5-AB3E-9BBD71D23012}"/>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56" name="Rectangle 22">
            <a:extLst>
              <a:ext uri="{FF2B5EF4-FFF2-40B4-BE49-F238E27FC236}">
                <a16:creationId xmlns:a16="http://schemas.microsoft.com/office/drawing/2014/main" id="{474D3E5B-053B-4062-B5A8-E503EE2AFAC8}"/>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57" name="Rectangle 23">
            <a:extLst>
              <a:ext uri="{FF2B5EF4-FFF2-40B4-BE49-F238E27FC236}">
                <a16:creationId xmlns:a16="http://schemas.microsoft.com/office/drawing/2014/main" id="{38878900-C6EE-4F47-8D45-CDE130C40FEE}"/>
              </a:ext>
            </a:extLst>
          </p:cNvPr>
          <p:cNvSpPr>
            <a:spLocks noChangeArrowheads="1"/>
          </p:cNvSpPr>
          <p:nvPr/>
        </p:nvSpPr>
        <p:spPr bwMode="auto">
          <a:xfrm>
            <a:off x="1524001" y="30003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58" name="Rectangle 24">
            <a:extLst>
              <a:ext uri="{FF2B5EF4-FFF2-40B4-BE49-F238E27FC236}">
                <a16:creationId xmlns:a16="http://schemas.microsoft.com/office/drawing/2014/main" id="{7DBF7B4F-9ED2-4701-92DC-30787FBAB126}"/>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59" name="Rectangle 25">
            <a:extLst>
              <a:ext uri="{FF2B5EF4-FFF2-40B4-BE49-F238E27FC236}">
                <a16:creationId xmlns:a16="http://schemas.microsoft.com/office/drawing/2014/main" id="{8FC2D357-66E1-4F05-AD09-6780FA2EA324}"/>
              </a:ext>
            </a:extLst>
          </p:cNvPr>
          <p:cNvSpPr>
            <a:spLocks noChangeArrowheads="1"/>
          </p:cNvSpPr>
          <p:nvPr/>
        </p:nvSpPr>
        <p:spPr bwMode="auto">
          <a:xfrm>
            <a:off x="1524001" y="29003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60" name="Rectangle 26">
            <a:extLst>
              <a:ext uri="{FF2B5EF4-FFF2-40B4-BE49-F238E27FC236}">
                <a16:creationId xmlns:a16="http://schemas.microsoft.com/office/drawing/2014/main" id="{5E994297-A3AC-47C5-B8B1-0AE2A08012D6}"/>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61" name="Rectangle 27">
            <a:extLst>
              <a:ext uri="{FF2B5EF4-FFF2-40B4-BE49-F238E27FC236}">
                <a16:creationId xmlns:a16="http://schemas.microsoft.com/office/drawing/2014/main" id="{E4BDFD89-7DAD-4429-8C6D-66DACCBD4E66}"/>
              </a:ext>
            </a:extLst>
          </p:cNvPr>
          <p:cNvSpPr>
            <a:spLocks noChangeArrowheads="1"/>
          </p:cNvSpPr>
          <p:nvPr/>
        </p:nvSpPr>
        <p:spPr bwMode="auto">
          <a:xfrm>
            <a:off x="1524001" y="30336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62" name="Rectangle 28">
            <a:extLst>
              <a:ext uri="{FF2B5EF4-FFF2-40B4-BE49-F238E27FC236}">
                <a16:creationId xmlns:a16="http://schemas.microsoft.com/office/drawing/2014/main" id="{2A728093-6A3C-4C68-9859-F47C41D0D426}"/>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63" name="Rectangle 29">
            <a:extLst>
              <a:ext uri="{FF2B5EF4-FFF2-40B4-BE49-F238E27FC236}">
                <a16:creationId xmlns:a16="http://schemas.microsoft.com/office/drawing/2014/main" id="{3ACA7D85-7A26-4B26-ADCA-21C854197041}"/>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64" name="Rectangle 30">
            <a:extLst>
              <a:ext uri="{FF2B5EF4-FFF2-40B4-BE49-F238E27FC236}">
                <a16:creationId xmlns:a16="http://schemas.microsoft.com/office/drawing/2014/main" id="{EABB128B-1CD2-43D8-A9BD-83AD5902D477}"/>
              </a:ext>
            </a:extLst>
          </p:cNvPr>
          <p:cNvSpPr>
            <a:spLocks noChangeArrowheads="1"/>
          </p:cNvSpPr>
          <p:nvPr/>
        </p:nvSpPr>
        <p:spPr bwMode="auto">
          <a:xfrm>
            <a:off x="3352801" y="265271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65" name="Rectangle 31">
            <a:extLst>
              <a:ext uri="{FF2B5EF4-FFF2-40B4-BE49-F238E27FC236}">
                <a16:creationId xmlns:a16="http://schemas.microsoft.com/office/drawing/2014/main" id="{D1EB2A74-7576-433F-AE7B-753294C1ED7A}"/>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66" name="Rectangle 32">
            <a:extLst>
              <a:ext uri="{FF2B5EF4-FFF2-40B4-BE49-F238E27FC236}">
                <a16:creationId xmlns:a16="http://schemas.microsoft.com/office/drawing/2014/main" id="{6FAA3A26-1E47-44FB-8F0B-7CF6363A2247}"/>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67" name="Rectangle 33">
            <a:extLst>
              <a:ext uri="{FF2B5EF4-FFF2-40B4-BE49-F238E27FC236}">
                <a16:creationId xmlns:a16="http://schemas.microsoft.com/office/drawing/2014/main" id="{DEE3EFAF-24E2-4B1C-B3F6-5C8D9CDEBECC}"/>
              </a:ext>
            </a:extLst>
          </p:cNvPr>
          <p:cNvSpPr>
            <a:spLocks noChangeArrowheads="1"/>
          </p:cNvSpPr>
          <p:nvPr/>
        </p:nvSpPr>
        <p:spPr bwMode="auto">
          <a:xfrm>
            <a:off x="1524001" y="29860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68" name="Rectangle 34">
            <a:extLst>
              <a:ext uri="{FF2B5EF4-FFF2-40B4-BE49-F238E27FC236}">
                <a16:creationId xmlns:a16="http://schemas.microsoft.com/office/drawing/2014/main" id="{DF3D9EE9-ED46-43BB-9390-8C91B39C99AA}"/>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69" name="Rectangle 35">
            <a:extLst>
              <a:ext uri="{FF2B5EF4-FFF2-40B4-BE49-F238E27FC236}">
                <a16:creationId xmlns:a16="http://schemas.microsoft.com/office/drawing/2014/main" id="{09F0C97C-3023-4EB3-8F06-8BC4D4FC3564}"/>
              </a:ext>
            </a:extLst>
          </p:cNvPr>
          <p:cNvSpPr>
            <a:spLocks noChangeArrowheads="1"/>
          </p:cNvSpPr>
          <p:nvPr/>
        </p:nvSpPr>
        <p:spPr bwMode="auto">
          <a:xfrm>
            <a:off x="1524001" y="312893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70" name="Rectangle 36">
            <a:extLst>
              <a:ext uri="{FF2B5EF4-FFF2-40B4-BE49-F238E27FC236}">
                <a16:creationId xmlns:a16="http://schemas.microsoft.com/office/drawing/2014/main" id="{963DF32C-527A-49E9-9DA0-ABD07AE54461}"/>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71" name="Rectangle 37">
            <a:extLst>
              <a:ext uri="{FF2B5EF4-FFF2-40B4-BE49-F238E27FC236}">
                <a16:creationId xmlns:a16="http://schemas.microsoft.com/office/drawing/2014/main" id="{E37C8B24-703A-46AB-A62D-34562065067E}"/>
              </a:ext>
            </a:extLst>
          </p:cNvPr>
          <p:cNvSpPr>
            <a:spLocks noChangeArrowheads="1"/>
          </p:cNvSpPr>
          <p:nvPr/>
        </p:nvSpPr>
        <p:spPr bwMode="auto">
          <a:xfrm>
            <a:off x="1524001" y="31003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72" name="Rectangle 38">
            <a:extLst>
              <a:ext uri="{FF2B5EF4-FFF2-40B4-BE49-F238E27FC236}">
                <a16:creationId xmlns:a16="http://schemas.microsoft.com/office/drawing/2014/main" id="{DC08F894-D58B-4B67-9653-27D4759F6838}"/>
              </a:ext>
            </a:extLst>
          </p:cNvPr>
          <p:cNvSpPr>
            <a:spLocks noChangeArrowheads="1"/>
          </p:cNvSpPr>
          <p:nvPr/>
        </p:nvSpPr>
        <p:spPr bwMode="auto">
          <a:xfrm>
            <a:off x="1524001" y="300510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73" name="Rectangle 39">
            <a:extLst>
              <a:ext uri="{FF2B5EF4-FFF2-40B4-BE49-F238E27FC236}">
                <a16:creationId xmlns:a16="http://schemas.microsoft.com/office/drawing/2014/main" id="{5BB18F5E-8289-4733-A9DE-1467EB67B8BC}"/>
              </a:ext>
            </a:extLst>
          </p:cNvPr>
          <p:cNvSpPr>
            <a:spLocks noChangeArrowheads="1"/>
          </p:cNvSpPr>
          <p:nvPr/>
        </p:nvSpPr>
        <p:spPr bwMode="auto">
          <a:xfrm>
            <a:off x="1524001" y="29860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74" name="Rectangle 40">
            <a:extLst>
              <a:ext uri="{FF2B5EF4-FFF2-40B4-BE49-F238E27FC236}">
                <a16:creationId xmlns:a16="http://schemas.microsoft.com/office/drawing/2014/main" id="{0811396B-6F5D-4B5E-9A99-D12C34CAA604}"/>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75" name="Rectangle 41">
            <a:extLst>
              <a:ext uri="{FF2B5EF4-FFF2-40B4-BE49-F238E27FC236}">
                <a16:creationId xmlns:a16="http://schemas.microsoft.com/office/drawing/2014/main" id="{0469E12A-E114-4E46-A356-DE710644C471}"/>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76" name="Rectangle 42">
            <a:extLst>
              <a:ext uri="{FF2B5EF4-FFF2-40B4-BE49-F238E27FC236}">
                <a16:creationId xmlns:a16="http://schemas.microsoft.com/office/drawing/2014/main" id="{C586F51C-2C36-4EF8-86AD-F26C37C07B6D}"/>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77" name="Rectangle 43">
            <a:extLst>
              <a:ext uri="{FF2B5EF4-FFF2-40B4-BE49-F238E27FC236}">
                <a16:creationId xmlns:a16="http://schemas.microsoft.com/office/drawing/2014/main" id="{78E348D9-D553-423E-9197-465EC9A8421C}"/>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78" name="Rectangle 44">
            <a:extLst>
              <a:ext uri="{FF2B5EF4-FFF2-40B4-BE49-F238E27FC236}">
                <a16:creationId xmlns:a16="http://schemas.microsoft.com/office/drawing/2014/main" id="{233ACF1C-DC28-4FEF-8B2F-42DAFA736899}"/>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79" name="Rectangle 45">
            <a:extLst>
              <a:ext uri="{FF2B5EF4-FFF2-40B4-BE49-F238E27FC236}">
                <a16:creationId xmlns:a16="http://schemas.microsoft.com/office/drawing/2014/main" id="{E010645D-DC4B-436F-AA0B-0F86F1BE6C3E}"/>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80" name="Rectangle 46">
            <a:extLst>
              <a:ext uri="{FF2B5EF4-FFF2-40B4-BE49-F238E27FC236}">
                <a16:creationId xmlns:a16="http://schemas.microsoft.com/office/drawing/2014/main" id="{66918B63-A155-4A95-A3DF-527FE9A177B7}"/>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81" name="Rectangle 47">
            <a:extLst>
              <a:ext uri="{FF2B5EF4-FFF2-40B4-BE49-F238E27FC236}">
                <a16:creationId xmlns:a16="http://schemas.microsoft.com/office/drawing/2014/main" id="{4A5BD4D5-60AB-4ECD-BE1E-68F4C4315C89}"/>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82" name="Rectangle 48">
            <a:extLst>
              <a:ext uri="{FF2B5EF4-FFF2-40B4-BE49-F238E27FC236}">
                <a16:creationId xmlns:a16="http://schemas.microsoft.com/office/drawing/2014/main" id="{501C86B6-CDD2-42AC-8D46-8041548194EC}"/>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83" name="Rectangle 49">
            <a:extLst>
              <a:ext uri="{FF2B5EF4-FFF2-40B4-BE49-F238E27FC236}">
                <a16:creationId xmlns:a16="http://schemas.microsoft.com/office/drawing/2014/main" id="{D36E10A0-BECE-47BD-ACEF-57B17FF25981}"/>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84" name="Rectangle 50">
            <a:extLst>
              <a:ext uri="{FF2B5EF4-FFF2-40B4-BE49-F238E27FC236}">
                <a16:creationId xmlns:a16="http://schemas.microsoft.com/office/drawing/2014/main" id="{0E924AD9-1898-402B-A9E3-BDD7A7E333F5}"/>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
        <p:nvSpPr>
          <p:cNvPr id="69685" name="Rectangle 51">
            <a:extLst>
              <a:ext uri="{FF2B5EF4-FFF2-40B4-BE49-F238E27FC236}">
                <a16:creationId xmlns:a16="http://schemas.microsoft.com/office/drawing/2014/main" id="{23A6499A-7ABC-4B75-AC7F-641AF7DDB38B}"/>
              </a:ext>
            </a:extLst>
          </p:cNvPr>
          <p:cNvSpPr>
            <a:spLocks noChangeArrowheads="1"/>
          </p:cNvSpPr>
          <p:nvPr/>
        </p:nvSpPr>
        <p:spPr bwMode="auto">
          <a:xfrm>
            <a:off x="2921001" y="225742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CD03-45A3-4653-BF54-BDEC837EDF3A}"/>
              </a:ext>
            </a:extLst>
          </p:cNvPr>
          <p:cNvSpPr>
            <a:spLocks noGrp="1"/>
          </p:cNvSpPr>
          <p:nvPr>
            <p:ph type="title"/>
          </p:nvPr>
        </p:nvSpPr>
        <p:spPr>
          <a:xfrm>
            <a:off x="838200" y="365125"/>
            <a:ext cx="10515600" cy="563343"/>
          </a:xfrm>
        </p:spPr>
        <p:txBody>
          <a:bodyPr>
            <a:normAutofit/>
          </a:bodyPr>
          <a:lstStyle/>
          <a:p>
            <a:r>
              <a:rPr lang="en-US" sz="3200" b="1" dirty="0">
                <a:solidFill>
                  <a:srgbClr val="0070C0"/>
                </a:solidFill>
              </a:rPr>
              <a:t>Apply Forward Selection to Cereals </a:t>
            </a:r>
          </a:p>
        </p:txBody>
      </p:sp>
      <p:sp>
        <p:nvSpPr>
          <p:cNvPr id="3" name="Content Placeholder 2">
            <a:extLst>
              <a:ext uri="{FF2B5EF4-FFF2-40B4-BE49-F238E27FC236}">
                <a16:creationId xmlns:a16="http://schemas.microsoft.com/office/drawing/2014/main" id="{2220835B-E7E8-41DB-8F29-B7E489676087}"/>
              </a:ext>
            </a:extLst>
          </p:cNvPr>
          <p:cNvSpPr>
            <a:spLocks noGrp="1"/>
          </p:cNvSpPr>
          <p:nvPr>
            <p:ph idx="1"/>
          </p:nvPr>
        </p:nvSpPr>
        <p:spPr>
          <a:xfrm>
            <a:off x="838200" y="928468"/>
            <a:ext cx="10515600" cy="5248495"/>
          </a:xfrm>
        </p:spPr>
        <p:txBody>
          <a:bodyPr/>
          <a:lstStyle/>
          <a:p>
            <a:r>
              <a:rPr lang="en-US" dirty="0"/>
              <a:t>Before we get started, we can use the correlation table to decide which variable goes in first. </a:t>
            </a:r>
          </a:p>
          <a:p>
            <a:endParaRPr lang="en-US" dirty="0"/>
          </a:p>
        </p:txBody>
      </p:sp>
      <p:pic>
        <p:nvPicPr>
          <p:cNvPr id="7" name="Picture 6">
            <a:extLst>
              <a:ext uri="{FF2B5EF4-FFF2-40B4-BE49-F238E27FC236}">
                <a16:creationId xmlns:a16="http://schemas.microsoft.com/office/drawing/2014/main" id="{56C2C3E4-B93F-4B43-9933-AB9334181902}"/>
              </a:ext>
            </a:extLst>
          </p:cNvPr>
          <p:cNvPicPr>
            <a:picLocks noChangeAspect="1"/>
          </p:cNvPicPr>
          <p:nvPr/>
        </p:nvPicPr>
        <p:blipFill>
          <a:blip r:embed="rId2"/>
          <a:stretch>
            <a:fillRect/>
          </a:stretch>
        </p:blipFill>
        <p:spPr>
          <a:xfrm>
            <a:off x="1141388" y="1801470"/>
            <a:ext cx="4077726" cy="4839229"/>
          </a:xfrm>
          <a:prstGeom prst="rect">
            <a:avLst/>
          </a:prstGeom>
        </p:spPr>
      </p:pic>
      <p:sp>
        <p:nvSpPr>
          <p:cNvPr id="9" name="Rectangle 8">
            <a:extLst>
              <a:ext uri="{FF2B5EF4-FFF2-40B4-BE49-F238E27FC236}">
                <a16:creationId xmlns:a16="http://schemas.microsoft.com/office/drawing/2014/main" id="{24AA8915-3CCC-4106-A899-5A5226311B81}"/>
              </a:ext>
            </a:extLst>
          </p:cNvPr>
          <p:cNvSpPr/>
          <p:nvPr/>
        </p:nvSpPr>
        <p:spPr>
          <a:xfrm>
            <a:off x="1423447" y="4223208"/>
            <a:ext cx="3506772" cy="2639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73E72C-37FA-455B-9824-AA9000FE7854}"/>
              </a:ext>
            </a:extLst>
          </p:cNvPr>
          <p:cNvPicPr>
            <a:picLocks noChangeAspect="1"/>
          </p:cNvPicPr>
          <p:nvPr/>
        </p:nvPicPr>
        <p:blipFill>
          <a:blip r:embed="rId3"/>
          <a:stretch>
            <a:fillRect/>
          </a:stretch>
        </p:blipFill>
        <p:spPr>
          <a:xfrm>
            <a:off x="5219114" y="4125209"/>
            <a:ext cx="3209925" cy="361950"/>
          </a:xfrm>
          <a:prstGeom prst="rect">
            <a:avLst/>
          </a:prstGeom>
        </p:spPr>
      </p:pic>
    </p:spTree>
    <p:extLst>
      <p:ext uri="{BB962C8B-B14F-4D97-AF65-F5344CB8AC3E}">
        <p14:creationId xmlns:p14="http://schemas.microsoft.com/office/powerpoint/2010/main" val="271259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5772-706F-495E-AE8A-99BED3F464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B5EB5D-DD75-4C83-88EF-57CB9274CA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8120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0E93-BD7A-4710-9AF8-872C8F1A48C7}"/>
              </a:ext>
            </a:extLst>
          </p:cNvPr>
          <p:cNvSpPr>
            <a:spLocks noGrp="1"/>
          </p:cNvSpPr>
          <p:nvPr>
            <p:ph type="title"/>
          </p:nvPr>
        </p:nvSpPr>
        <p:spPr>
          <a:xfrm>
            <a:off x="838200" y="365126"/>
            <a:ext cx="10515600" cy="675110"/>
          </a:xfrm>
        </p:spPr>
        <p:txBody>
          <a:bodyPr>
            <a:normAutofit/>
          </a:bodyPr>
          <a:lstStyle/>
          <a:p>
            <a:r>
              <a:rPr lang="en-US" sz="3200" b="1" dirty="0">
                <a:solidFill>
                  <a:srgbClr val="0070C0"/>
                </a:solidFill>
              </a:rPr>
              <a:t>Representing shelf with indicator (dummy or flag) variables</a:t>
            </a:r>
          </a:p>
        </p:txBody>
      </p:sp>
      <p:sp>
        <p:nvSpPr>
          <p:cNvPr id="3" name="Content Placeholder 2">
            <a:extLst>
              <a:ext uri="{FF2B5EF4-FFF2-40B4-BE49-F238E27FC236}">
                <a16:creationId xmlns:a16="http://schemas.microsoft.com/office/drawing/2014/main" id="{59EA374E-92FF-4710-B75B-FF753AC7B963}"/>
              </a:ext>
            </a:extLst>
          </p:cNvPr>
          <p:cNvSpPr>
            <a:spLocks noGrp="1"/>
          </p:cNvSpPr>
          <p:nvPr>
            <p:ph idx="1"/>
          </p:nvPr>
        </p:nvSpPr>
        <p:spPr>
          <a:xfrm>
            <a:off x="838200" y="956345"/>
            <a:ext cx="10515600" cy="5220618"/>
          </a:xfrm>
        </p:spPr>
        <p:txBody>
          <a:bodyPr>
            <a:normAutofit lnSpcReduction="10000"/>
          </a:bodyPr>
          <a:lstStyle/>
          <a:p>
            <a:pPr marL="0" indent="0">
              <a:buNone/>
            </a:pPr>
            <a:r>
              <a:rPr lang="en-US" sz="2400" dirty="0"/>
              <a:t>A categorical variable with </a:t>
            </a:r>
            <a:r>
              <a:rPr lang="en-US" sz="2400" i="1" dirty="0"/>
              <a:t>m</a:t>
            </a:r>
            <a:r>
              <a:rPr lang="en-US" sz="2400" dirty="0"/>
              <a:t> outcomes will be represented in a model with </a:t>
            </a:r>
            <a:r>
              <a:rPr lang="en-US" sz="2400" i="1" dirty="0"/>
              <a:t>m</a:t>
            </a:r>
            <a:r>
              <a:rPr lang="en-US" sz="2400" dirty="0"/>
              <a:t> – 1 indicator variables. </a:t>
            </a:r>
          </a:p>
          <a:p>
            <a:pPr marL="0" indent="0">
              <a:buNone/>
            </a:pPr>
            <a:r>
              <a:rPr lang="en-US" sz="2400" dirty="0"/>
              <a:t>For our shelf variable, we’ll use two indicator variables: shelf1 and shelf2 defined as follows: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solidFill>
                  <a:srgbClr val="FF0000"/>
                </a:solidFill>
              </a:rPr>
              <a:t>Using these two variables, how do we know if the cereal we are interested in is on shelf 3 in the supermarket?</a:t>
            </a:r>
          </a:p>
          <a:p>
            <a:pPr marL="0" indent="0">
              <a:buNone/>
            </a:pPr>
            <a:r>
              <a:rPr lang="en-US" sz="2400" dirty="0">
                <a:solidFill>
                  <a:srgbClr val="FF0000"/>
                </a:solidFill>
              </a:rPr>
              <a:t>	</a:t>
            </a:r>
            <a:r>
              <a:rPr lang="en-US" sz="2400" dirty="0"/>
              <a:t>It’s on shelf 3 if shelf1 = 0 and shelf2 = 0.</a:t>
            </a:r>
          </a:p>
          <a:p>
            <a:pPr marL="0" indent="0">
              <a:buNone/>
            </a:pPr>
            <a:r>
              <a:rPr lang="en-US" sz="2400" dirty="0"/>
              <a:t>The outcome that is not assigned an indicator variable will serve as the </a:t>
            </a:r>
            <a:r>
              <a:rPr lang="en-US" sz="2400" i="1" dirty="0">
                <a:solidFill>
                  <a:srgbClr val="FF0000"/>
                </a:solidFill>
              </a:rPr>
              <a:t>reference category</a:t>
            </a:r>
            <a:r>
              <a:rPr lang="en-US" sz="2400" dirty="0"/>
              <a:t>. So, shelf 3 will be our reference category.</a:t>
            </a:r>
          </a:p>
          <a:p>
            <a:pPr marL="0" indent="0">
              <a:buNone/>
            </a:pPr>
            <a:endParaRPr lang="en-US" dirty="0"/>
          </a:p>
          <a:p>
            <a:endParaRPr lang="en-US" dirty="0"/>
          </a:p>
        </p:txBody>
      </p:sp>
      <p:graphicFrame>
        <p:nvGraphicFramePr>
          <p:cNvPr id="4" name="Object 3">
            <a:extLst>
              <a:ext uri="{FF2B5EF4-FFF2-40B4-BE49-F238E27FC236}">
                <a16:creationId xmlns:a16="http://schemas.microsoft.com/office/drawing/2014/main" id="{316355B8-CF60-453A-80AC-BF10B74A39E5}"/>
              </a:ext>
            </a:extLst>
          </p:cNvPr>
          <p:cNvGraphicFramePr>
            <a:graphicFrameLocks noChangeAspect="1"/>
          </p:cNvGraphicFramePr>
          <p:nvPr>
            <p:extLst>
              <p:ext uri="{D42A27DB-BD31-4B8C-83A1-F6EECF244321}">
                <p14:modId xmlns:p14="http://schemas.microsoft.com/office/powerpoint/2010/main" val="2590066484"/>
              </p:ext>
            </p:extLst>
          </p:nvPr>
        </p:nvGraphicFramePr>
        <p:xfrm>
          <a:off x="1865851" y="2372741"/>
          <a:ext cx="2450981" cy="760650"/>
        </p:xfrm>
        <a:graphic>
          <a:graphicData uri="http://schemas.openxmlformats.org/presentationml/2006/ole">
            <mc:AlternateContent xmlns:mc="http://schemas.openxmlformats.org/markup-compatibility/2006">
              <mc:Choice xmlns:v="urn:schemas-microsoft-com:vml" Requires="v">
                <p:oleObj spid="_x0000_s1036" name="Equation" r:id="rId3" imgW="1473120" imgH="457200" progId="Equation.DSMT4">
                  <p:embed/>
                </p:oleObj>
              </mc:Choice>
              <mc:Fallback>
                <p:oleObj name="Equation" r:id="rId3" imgW="1473120" imgH="457200" progId="Equation.DSMT4">
                  <p:embed/>
                  <p:pic>
                    <p:nvPicPr>
                      <p:cNvPr id="4" name="Object 3">
                        <a:extLst>
                          <a:ext uri="{FF2B5EF4-FFF2-40B4-BE49-F238E27FC236}">
                            <a16:creationId xmlns:a16="http://schemas.microsoft.com/office/drawing/2014/main" id="{316355B8-CF60-453A-80AC-BF10B74A39E5}"/>
                          </a:ext>
                        </a:extLst>
                      </p:cNvPr>
                      <p:cNvPicPr/>
                      <p:nvPr/>
                    </p:nvPicPr>
                    <p:blipFill>
                      <a:blip r:embed="rId4"/>
                      <a:stretch>
                        <a:fillRect/>
                      </a:stretch>
                    </p:blipFill>
                    <p:spPr>
                      <a:xfrm>
                        <a:off x="1865851" y="2372741"/>
                        <a:ext cx="2450981" cy="76065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9EF54E3-8932-4CB1-8ACD-68C8F636A5F9}"/>
              </a:ext>
            </a:extLst>
          </p:cNvPr>
          <p:cNvGraphicFramePr>
            <a:graphicFrameLocks noChangeAspect="1"/>
          </p:cNvGraphicFramePr>
          <p:nvPr>
            <p:extLst>
              <p:ext uri="{D42A27DB-BD31-4B8C-83A1-F6EECF244321}">
                <p14:modId xmlns:p14="http://schemas.microsoft.com/office/powerpoint/2010/main" val="2750950855"/>
              </p:ext>
            </p:extLst>
          </p:nvPr>
        </p:nvGraphicFramePr>
        <p:xfrm>
          <a:off x="1865850" y="3234721"/>
          <a:ext cx="2450981" cy="747757"/>
        </p:xfrm>
        <a:graphic>
          <a:graphicData uri="http://schemas.openxmlformats.org/presentationml/2006/ole">
            <mc:AlternateContent xmlns:mc="http://schemas.openxmlformats.org/markup-compatibility/2006">
              <mc:Choice xmlns:v="urn:schemas-microsoft-com:vml" Requires="v">
                <p:oleObj spid="_x0000_s1037" name="Equation" r:id="rId5" imgW="1498320" imgH="457200" progId="Equation.DSMT4">
                  <p:embed/>
                </p:oleObj>
              </mc:Choice>
              <mc:Fallback>
                <p:oleObj name="Equation" r:id="rId5" imgW="1498320" imgH="457200" progId="Equation.DSMT4">
                  <p:embed/>
                  <p:pic>
                    <p:nvPicPr>
                      <p:cNvPr id="5" name="Object 4">
                        <a:extLst>
                          <a:ext uri="{FF2B5EF4-FFF2-40B4-BE49-F238E27FC236}">
                            <a16:creationId xmlns:a16="http://schemas.microsoft.com/office/drawing/2014/main" id="{59EF54E3-8932-4CB1-8ACD-68C8F636A5F9}"/>
                          </a:ext>
                        </a:extLst>
                      </p:cNvPr>
                      <p:cNvPicPr/>
                      <p:nvPr/>
                    </p:nvPicPr>
                    <p:blipFill>
                      <a:blip r:embed="rId6"/>
                      <a:stretch>
                        <a:fillRect/>
                      </a:stretch>
                    </p:blipFill>
                    <p:spPr>
                      <a:xfrm>
                        <a:off x="1865850" y="3234721"/>
                        <a:ext cx="2450981" cy="747757"/>
                      </a:xfrm>
                      <a:prstGeom prst="rect">
                        <a:avLst/>
                      </a:prstGeom>
                    </p:spPr>
                  </p:pic>
                </p:oleObj>
              </mc:Fallback>
            </mc:AlternateContent>
          </a:graphicData>
        </a:graphic>
      </p:graphicFrame>
    </p:spTree>
    <p:extLst>
      <p:ext uri="{BB962C8B-B14F-4D97-AF65-F5344CB8AC3E}">
        <p14:creationId xmlns:p14="http://schemas.microsoft.com/office/powerpoint/2010/main" val="32514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80">
                                          <p:stCondLst>
                                            <p:cond delay="0"/>
                                          </p:stCondLst>
                                        </p:cTn>
                                        <p:tgtEl>
                                          <p:spTgt spid="3">
                                            <p:txEl>
                                              <p:pRg st="7" end="7"/>
                                            </p:txEl>
                                          </p:spTgt>
                                        </p:tgtEl>
                                      </p:cBhvr>
                                    </p:animEffect>
                                    <p:anim calcmode="lin" valueType="num">
                                      <p:cBhvr>
                                        <p:cTn id="2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3">
                                            <p:txEl>
                                              <p:pRg st="7" end="7"/>
                                            </p:txEl>
                                          </p:spTgt>
                                        </p:tgtEl>
                                      </p:cBhvr>
                                      <p:to x="100000" y="60000"/>
                                    </p:animScale>
                                    <p:animScale>
                                      <p:cBhvr>
                                        <p:cTn id="34" dur="166" decel="50000">
                                          <p:stCondLst>
                                            <p:cond delay="676"/>
                                          </p:stCondLst>
                                        </p:cTn>
                                        <p:tgtEl>
                                          <p:spTgt spid="3">
                                            <p:txEl>
                                              <p:pRg st="7" end="7"/>
                                            </p:txEl>
                                          </p:spTgt>
                                        </p:tgtEl>
                                      </p:cBhvr>
                                      <p:to x="100000" y="100000"/>
                                    </p:animScale>
                                    <p:animScale>
                                      <p:cBhvr>
                                        <p:cTn id="35" dur="26">
                                          <p:stCondLst>
                                            <p:cond delay="1312"/>
                                          </p:stCondLst>
                                        </p:cTn>
                                        <p:tgtEl>
                                          <p:spTgt spid="3">
                                            <p:txEl>
                                              <p:pRg st="7" end="7"/>
                                            </p:txEl>
                                          </p:spTgt>
                                        </p:tgtEl>
                                      </p:cBhvr>
                                      <p:to x="100000" y="80000"/>
                                    </p:animScale>
                                    <p:animScale>
                                      <p:cBhvr>
                                        <p:cTn id="36" dur="166" decel="50000">
                                          <p:stCondLst>
                                            <p:cond delay="1338"/>
                                          </p:stCondLst>
                                        </p:cTn>
                                        <p:tgtEl>
                                          <p:spTgt spid="3">
                                            <p:txEl>
                                              <p:pRg st="7" end="7"/>
                                            </p:txEl>
                                          </p:spTgt>
                                        </p:tgtEl>
                                      </p:cBhvr>
                                      <p:to x="100000" y="100000"/>
                                    </p:animScale>
                                    <p:animScale>
                                      <p:cBhvr>
                                        <p:cTn id="37" dur="26">
                                          <p:stCondLst>
                                            <p:cond delay="1642"/>
                                          </p:stCondLst>
                                        </p:cTn>
                                        <p:tgtEl>
                                          <p:spTgt spid="3">
                                            <p:txEl>
                                              <p:pRg st="7" end="7"/>
                                            </p:txEl>
                                          </p:spTgt>
                                        </p:tgtEl>
                                      </p:cBhvr>
                                      <p:to x="100000" y="90000"/>
                                    </p:animScale>
                                    <p:animScale>
                                      <p:cBhvr>
                                        <p:cTn id="38" dur="166" decel="50000">
                                          <p:stCondLst>
                                            <p:cond delay="1668"/>
                                          </p:stCondLst>
                                        </p:cTn>
                                        <p:tgtEl>
                                          <p:spTgt spid="3">
                                            <p:txEl>
                                              <p:pRg st="7" end="7"/>
                                            </p:txEl>
                                          </p:spTgt>
                                        </p:tgtEl>
                                      </p:cBhvr>
                                      <p:to x="100000" y="100000"/>
                                    </p:animScale>
                                    <p:animScale>
                                      <p:cBhvr>
                                        <p:cTn id="39" dur="26">
                                          <p:stCondLst>
                                            <p:cond delay="1808"/>
                                          </p:stCondLst>
                                        </p:cTn>
                                        <p:tgtEl>
                                          <p:spTgt spid="3">
                                            <p:txEl>
                                              <p:pRg st="7" end="7"/>
                                            </p:txEl>
                                          </p:spTgt>
                                        </p:tgtEl>
                                      </p:cBhvr>
                                      <p:to x="100000" y="95000"/>
                                    </p:animScale>
                                    <p:animScale>
                                      <p:cBhvr>
                                        <p:cTn id="40" dur="166" decel="50000">
                                          <p:stCondLst>
                                            <p:cond delay="1834"/>
                                          </p:stCondLst>
                                        </p:cTn>
                                        <p:tgtEl>
                                          <p:spTgt spid="3">
                                            <p:txEl>
                                              <p:pRg st="7" end="7"/>
                                            </p:txEl>
                                          </p:spTgt>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743E-2C8E-4FA2-889E-ECD2CA646C12}"/>
              </a:ext>
            </a:extLst>
          </p:cNvPr>
          <p:cNvSpPr>
            <a:spLocks noGrp="1"/>
          </p:cNvSpPr>
          <p:nvPr>
            <p:ph type="title"/>
          </p:nvPr>
        </p:nvSpPr>
        <p:spPr>
          <a:xfrm>
            <a:off x="782450" y="144430"/>
            <a:ext cx="10515600" cy="996474"/>
          </a:xfrm>
        </p:spPr>
        <p:txBody>
          <a:bodyPr>
            <a:normAutofit/>
          </a:bodyPr>
          <a:lstStyle/>
          <a:p>
            <a:r>
              <a:rPr lang="en-US" sz="3200" b="1" dirty="0">
                <a:solidFill>
                  <a:srgbClr val="0070C0"/>
                </a:solidFill>
              </a:rPr>
              <a:t>Construct a multiple regression model for rating using shelf1 and shelf2 as the predictor variables. </a:t>
            </a:r>
          </a:p>
        </p:txBody>
      </p:sp>
      <p:sp>
        <p:nvSpPr>
          <p:cNvPr id="3" name="Content Placeholder 2">
            <a:extLst>
              <a:ext uri="{FF2B5EF4-FFF2-40B4-BE49-F238E27FC236}">
                <a16:creationId xmlns:a16="http://schemas.microsoft.com/office/drawing/2014/main" id="{BE6B3CDC-EBFF-4F53-B6D7-0745B41C682E}"/>
              </a:ext>
            </a:extLst>
          </p:cNvPr>
          <p:cNvSpPr>
            <a:spLocks noGrp="1"/>
          </p:cNvSpPr>
          <p:nvPr>
            <p:ph idx="1"/>
          </p:nvPr>
        </p:nvSpPr>
        <p:spPr>
          <a:xfrm>
            <a:off x="782450" y="1019263"/>
            <a:ext cx="10515600" cy="5268288"/>
          </a:xfrm>
          <a:ln>
            <a:solidFill>
              <a:schemeClr val="accent2">
                <a:lumMod val="75000"/>
              </a:schemeClr>
            </a:solidFill>
          </a:ln>
        </p:spPr>
        <p:txBody>
          <a:bodyPr>
            <a:normAutofit lnSpcReduction="10000"/>
          </a:bodyPr>
          <a:lstStyle/>
          <a:p>
            <a:r>
              <a:rPr lang="en-US" sz="2400" dirty="0"/>
              <a:t>Create the indicator variables:</a:t>
            </a:r>
          </a:p>
          <a:p>
            <a:endParaRPr lang="en-US" sz="2400" dirty="0"/>
          </a:p>
          <a:p>
            <a:endParaRPr lang="en-US" sz="2400" dirty="0"/>
          </a:p>
          <a:p>
            <a:r>
              <a:rPr lang="en-US" sz="2400" dirty="0"/>
              <a:t>Fit a linear regression model to ratings using the indicator variables.</a:t>
            </a:r>
          </a:p>
          <a:p>
            <a:endParaRPr lang="en-US" sz="2400" dirty="0"/>
          </a:p>
          <a:p>
            <a:endParaRPr lang="en-US" sz="2400" dirty="0"/>
          </a:p>
          <a:p>
            <a:endParaRPr lang="en-US" sz="2400" dirty="0"/>
          </a:p>
          <a:p>
            <a:endParaRPr lang="en-US" sz="2400" dirty="0"/>
          </a:p>
          <a:p>
            <a:endParaRPr lang="en-US" sz="2400" dirty="0"/>
          </a:p>
          <a:p>
            <a:endParaRPr lang="en-US" dirty="0"/>
          </a:p>
          <a:p>
            <a:r>
              <a:rPr lang="en-US" dirty="0">
                <a:solidFill>
                  <a:srgbClr val="FF0000"/>
                </a:solidFill>
              </a:rPr>
              <a:t>Interpretation: coefficient of  shelf2 = difference between mean ratings for shelf 2 – mean ratings for reference shelf, shelf 3.</a:t>
            </a:r>
          </a:p>
        </p:txBody>
      </p:sp>
      <p:pic>
        <p:nvPicPr>
          <p:cNvPr id="7" name="Picture 6">
            <a:extLst>
              <a:ext uri="{FF2B5EF4-FFF2-40B4-BE49-F238E27FC236}">
                <a16:creationId xmlns:a16="http://schemas.microsoft.com/office/drawing/2014/main" id="{34443BC4-88F3-4EF2-843C-17C0002EFE2E}"/>
              </a:ext>
            </a:extLst>
          </p:cNvPr>
          <p:cNvPicPr>
            <a:picLocks noChangeAspect="1"/>
          </p:cNvPicPr>
          <p:nvPr/>
        </p:nvPicPr>
        <p:blipFill>
          <a:blip r:embed="rId3"/>
          <a:stretch>
            <a:fillRect/>
          </a:stretch>
        </p:blipFill>
        <p:spPr>
          <a:xfrm>
            <a:off x="1158837" y="1315335"/>
            <a:ext cx="6776486" cy="998640"/>
          </a:xfrm>
          <a:prstGeom prst="rect">
            <a:avLst/>
          </a:prstGeom>
        </p:spPr>
      </p:pic>
      <p:pic>
        <p:nvPicPr>
          <p:cNvPr id="9" name="Picture 8">
            <a:extLst>
              <a:ext uri="{FF2B5EF4-FFF2-40B4-BE49-F238E27FC236}">
                <a16:creationId xmlns:a16="http://schemas.microsoft.com/office/drawing/2014/main" id="{595AD2C3-543E-4EFD-8BD0-41F0C7E26A2B}"/>
              </a:ext>
            </a:extLst>
          </p:cNvPr>
          <p:cNvPicPr>
            <a:picLocks noChangeAspect="1"/>
          </p:cNvPicPr>
          <p:nvPr/>
        </p:nvPicPr>
        <p:blipFill>
          <a:blip r:embed="rId4"/>
          <a:stretch>
            <a:fillRect/>
          </a:stretch>
        </p:blipFill>
        <p:spPr>
          <a:xfrm>
            <a:off x="1120933" y="2629493"/>
            <a:ext cx="6852293" cy="2080719"/>
          </a:xfrm>
          <a:prstGeom prst="rect">
            <a:avLst/>
          </a:prstGeom>
        </p:spPr>
      </p:pic>
      <p:graphicFrame>
        <p:nvGraphicFramePr>
          <p:cNvPr id="10" name="Object 9">
            <a:extLst>
              <a:ext uri="{FF2B5EF4-FFF2-40B4-BE49-F238E27FC236}">
                <a16:creationId xmlns:a16="http://schemas.microsoft.com/office/drawing/2014/main" id="{7C608632-1B19-4406-80A4-D611CAE639BB}"/>
              </a:ext>
            </a:extLst>
          </p:cNvPr>
          <p:cNvGraphicFramePr>
            <a:graphicFrameLocks noChangeAspect="1"/>
          </p:cNvGraphicFramePr>
          <p:nvPr>
            <p:extLst>
              <p:ext uri="{D42A27DB-BD31-4B8C-83A1-F6EECF244321}">
                <p14:modId xmlns:p14="http://schemas.microsoft.com/office/powerpoint/2010/main" val="3838810571"/>
              </p:ext>
            </p:extLst>
          </p:nvPr>
        </p:nvGraphicFramePr>
        <p:xfrm>
          <a:off x="1024224" y="4688071"/>
          <a:ext cx="7381875" cy="541337"/>
        </p:xfrm>
        <a:graphic>
          <a:graphicData uri="http://schemas.openxmlformats.org/presentationml/2006/ole">
            <mc:AlternateContent xmlns:mc="http://schemas.openxmlformats.org/markup-compatibility/2006">
              <mc:Choice xmlns:v="urn:schemas-microsoft-com:vml" Requires="v">
                <p:oleObj spid="_x0000_s2055" name="Equation" r:id="rId5" imgW="3454200" imgH="253800" progId="Equation.DSMT4">
                  <p:embed/>
                </p:oleObj>
              </mc:Choice>
              <mc:Fallback>
                <p:oleObj name="Equation" r:id="rId5" imgW="3454200" imgH="253800" progId="Equation.DSMT4">
                  <p:embed/>
                  <p:pic>
                    <p:nvPicPr>
                      <p:cNvPr id="10" name="Object 9">
                        <a:extLst>
                          <a:ext uri="{FF2B5EF4-FFF2-40B4-BE49-F238E27FC236}">
                            <a16:creationId xmlns:a16="http://schemas.microsoft.com/office/drawing/2014/main" id="{7C608632-1B19-4406-80A4-D611CAE639BB}"/>
                          </a:ext>
                        </a:extLst>
                      </p:cNvPr>
                      <p:cNvPicPr/>
                      <p:nvPr/>
                    </p:nvPicPr>
                    <p:blipFill>
                      <a:blip r:embed="rId6"/>
                      <a:stretch>
                        <a:fillRect/>
                      </a:stretch>
                    </p:blipFill>
                    <p:spPr>
                      <a:xfrm>
                        <a:off x="1024224" y="4688071"/>
                        <a:ext cx="7381875" cy="541337"/>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C8E177B9-2BA5-47A8-A2D5-3F29C21494DE}"/>
              </a:ext>
            </a:extLst>
          </p:cNvPr>
          <p:cNvPicPr>
            <a:picLocks noChangeAspect="1"/>
          </p:cNvPicPr>
          <p:nvPr/>
        </p:nvPicPr>
        <p:blipFill>
          <a:blip r:embed="rId7"/>
          <a:stretch>
            <a:fillRect/>
          </a:stretch>
        </p:blipFill>
        <p:spPr>
          <a:xfrm>
            <a:off x="7935323" y="4142472"/>
            <a:ext cx="3767588" cy="721453"/>
          </a:xfrm>
          <a:prstGeom prst="rect">
            <a:avLst/>
          </a:prstGeom>
        </p:spPr>
      </p:pic>
      <p:sp>
        <p:nvSpPr>
          <p:cNvPr id="12" name="Rectangle 11">
            <a:extLst>
              <a:ext uri="{FF2B5EF4-FFF2-40B4-BE49-F238E27FC236}">
                <a16:creationId xmlns:a16="http://schemas.microsoft.com/office/drawing/2014/main" id="{1AA4AB18-65A6-4E0A-94F2-19F6A75996AB}"/>
              </a:ext>
            </a:extLst>
          </p:cNvPr>
          <p:cNvSpPr/>
          <p:nvPr/>
        </p:nvSpPr>
        <p:spPr>
          <a:xfrm>
            <a:off x="5876906" y="4806341"/>
            <a:ext cx="1392572" cy="33975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1B68D85-B4B9-4A15-B61F-337031E22C5A}"/>
              </a:ext>
            </a:extLst>
          </p:cNvPr>
          <p:cNvCxnSpPr/>
          <p:nvPr/>
        </p:nvCxnSpPr>
        <p:spPr>
          <a:xfrm flipV="1">
            <a:off x="5616847" y="5162886"/>
            <a:ext cx="956345" cy="14680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BE80D08-5984-49DC-8463-E112AC1DF26F}"/>
              </a:ext>
            </a:extLst>
          </p:cNvPr>
          <p:cNvSpPr/>
          <p:nvPr/>
        </p:nvSpPr>
        <p:spPr>
          <a:xfrm>
            <a:off x="9538283" y="4479721"/>
            <a:ext cx="956345" cy="28522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C25EBF9-E3D8-4139-86D7-9348338B6DDC}"/>
              </a:ext>
            </a:extLst>
          </p:cNvPr>
          <p:cNvCxnSpPr>
            <a:cxnSpLocks/>
          </p:cNvCxnSpPr>
          <p:nvPr/>
        </p:nvCxnSpPr>
        <p:spPr>
          <a:xfrm flipV="1">
            <a:off x="3657146" y="4927122"/>
            <a:ext cx="6228629" cy="99159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7F626BF-4FEB-4C12-87FB-0B4D94AED8A5}"/>
              </a:ext>
            </a:extLst>
          </p:cNvPr>
          <p:cNvSpPr/>
          <p:nvPr/>
        </p:nvSpPr>
        <p:spPr>
          <a:xfrm>
            <a:off x="10578517" y="4479721"/>
            <a:ext cx="1020113" cy="285226"/>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0C42494C-4E00-4B9F-B05E-99D428900B4D}"/>
              </a:ext>
            </a:extLst>
          </p:cNvPr>
          <p:cNvCxnSpPr/>
          <p:nvPr/>
        </p:nvCxnSpPr>
        <p:spPr>
          <a:xfrm flipV="1">
            <a:off x="8384884" y="4764947"/>
            <a:ext cx="2529193" cy="996474"/>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9955C52-2554-467C-930F-706A54A6C4C3}"/>
              </a:ext>
            </a:extLst>
          </p:cNvPr>
          <p:cNvSpPr/>
          <p:nvPr/>
        </p:nvSpPr>
        <p:spPr>
          <a:xfrm>
            <a:off x="3289908" y="5313145"/>
            <a:ext cx="2928012" cy="32292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C3102A88-B324-41EF-BE81-99E61270137E}"/>
              </a:ext>
            </a:extLst>
          </p:cNvPr>
          <p:cNvCxnSpPr/>
          <p:nvPr/>
        </p:nvCxnSpPr>
        <p:spPr>
          <a:xfrm>
            <a:off x="9538283" y="5636069"/>
            <a:ext cx="68374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8F00E9-DFCD-4E6A-B1A6-9F9CC20674EB}"/>
              </a:ext>
            </a:extLst>
          </p:cNvPr>
          <p:cNvCxnSpPr/>
          <p:nvPr/>
        </p:nvCxnSpPr>
        <p:spPr>
          <a:xfrm>
            <a:off x="1120933" y="5967663"/>
            <a:ext cx="240191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F7855D-D088-4E85-B800-04C02AEEDACC}"/>
              </a:ext>
            </a:extLst>
          </p:cNvPr>
          <p:cNvCxnSpPr/>
          <p:nvPr/>
        </p:nvCxnSpPr>
        <p:spPr>
          <a:xfrm>
            <a:off x="3994484" y="5967663"/>
            <a:ext cx="5654996"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13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89A6-CB47-4D75-AC15-5C97A4CD8746}"/>
              </a:ext>
            </a:extLst>
          </p:cNvPr>
          <p:cNvSpPr>
            <a:spLocks noGrp="1"/>
          </p:cNvSpPr>
          <p:nvPr>
            <p:ph type="title"/>
          </p:nvPr>
        </p:nvSpPr>
        <p:spPr>
          <a:xfrm>
            <a:off x="838200" y="365125"/>
            <a:ext cx="10515600" cy="732155"/>
          </a:xfrm>
        </p:spPr>
        <p:txBody>
          <a:bodyPr>
            <a:normAutofit fontScale="90000"/>
          </a:bodyPr>
          <a:lstStyle/>
          <a:p>
            <a:r>
              <a:rPr lang="en-US" sz="3200" b="1" dirty="0">
                <a:solidFill>
                  <a:srgbClr val="0070C0"/>
                </a:solidFill>
              </a:rPr>
              <a:t>Fitting model for rating using predictors shelf1, shelf2, sugars, and fiber</a:t>
            </a:r>
          </a:p>
        </p:txBody>
      </p:sp>
      <p:pic>
        <p:nvPicPr>
          <p:cNvPr id="5" name="Content Placeholder 4">
            <a:extLst>
              <a:ext uri="{FF2B5EF4-FFF2-40B4-BE49-F238E27FC236}">
                <a16:creationId xmlns:a16="http://schemas.microsoft.com/office/drawing/2014/main" id="{7299B0A9-A868-4277-9AF6-4B798B109380}"/>
              </a:ext>
            </a:extLst>
          </p:cNvPr>
          <p:cNvPicPr>
            <a:picLocks noGrp="1" noChangeAspect="1"/>
          </p:cNvPicPr>
          <p:nvPr>
            <p:ph idx="1"/>
          </p:nvPr>
        </p:nvPicPr>
        <p:blipFill>
          <a:blip r:embed="rId2"/>
          <a:stretch>
            <a:fillRect/>
          </a:stretch>
        </p:blipFill>
        <p:spPr>
          <a:xfrm>
            <a:off x="1828529" y="999635"/>
            <a:ext cx="7827199" cy="3611419"/>
          </a:xfrm>
          <a:prstGeom prst="rect">
            <a:avLst/>
          </a:prstGeom>
        </p:spPr>
      </p:pic>
      <p:pic>
        <p:nvPicPr>
          <p:cNvPr id="9" name="Picture 8">
            <a:extLst>
              <a:ext uri="{FF2B5EF4-FFF2-40B4-BE49-F238E27FC236}">
                <a16:creationId xmlns:a16="http://schemas.microsoft.com/office/drawing/2014/main" id="{EEEDA639-EA72-4CD9-AC73-29DB014C5825}"/>
              </a:ext>
            </a:extLst>
          </p:cNvPr>
          <p:cNvPicPr>
            <a:picLocks noChangeAspect="1"/>
          </p:cNvPicPr>
          <p:nvPr/>
        </p:nvPicPr>
        <p:blipFill>
          <a:blip r:embed="rId3"/>
          <a:stretch>
            <a:fillRect/>
          </a:stretch>
        </p:blipFill>
        <p:spPr>
          <a:xfrm>
            <a:off x="2399111" y="4611054"/>
            <a:ext cx="6686034" cy="686092"/>
          </a:xfrm>
          <a:prstGeom prst="rect">
            <a:avLst/>
          </a:prstGeom>
        </p:spPr>
      </p:pic>
    </p:spTree>
    <p:extLst>
      <p:ext uri="{BB962C8B-B14F-4D97-AF65-F5344CB8AC3E}">
        <p14:creationId xmlns:p14="http://schemas.microsoft.com/office/powerpoint/2010/main" val="304705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F4FD-143A-475B-822A-FF5C3E5B31F8}"/>
              </a:ext>
            </a:extLst>
          </p:cNvPr>
          <p:cNvSpPr>
            <a:spLocks noGrp="1"/>
          </p:cNvSpPr>
          <p:nvPr>
            <p:ph type="title"/>
          </p:nvPr>
        </p:nvSpPr>
        <p:spPr>
          <a:xfrm>
            <a:off x="838200" y="365125"/>
            <a:ext cx="10515600" cy="580683"/>
          </a:xfrm>
        </p:spPr>
        <p:txBody>
          <a:bodyPr>
            <a:normAutofit/>
          </a:bodyPr>
          <a:lstStyle/>
          <a:p>
            <a:r>
              <a:rPr lang="en-US" sz="3200" b="1" dirty="0">
                <a:solidFill>
                  <a:srgbClr val="0070C0"/>
                </a:solidFill>
              </a:rPr>
              <a:t>Model: </a:t>
            </a:r>
          </a:p>
        </p:txBody>
      </p:sp>
      <p:pic>
        <p:nvPicPr>
          <p:cNvPr id="8" name="Content Placeholder 7">
            <a:extLst>
              <a:ext uri="{FF2B5EF4-FFF2-40B4-BE49-F238E27FC236}">
                <a16:creationId xmlns:a16="http://schemas.microsoft.com/office/drawing/2014/main" id="{4A345D49-1A7A-4E35-937A-14988D3AD823}"/>
              </a:ext>
            </a:extLst>
          </p:cNvPr>
          <p:cNvPicPr>
            <a:picLocks noGrp="1" noChangeAspect="1"/>
          </p:cNvPicPr>
          <p:nvPr>
            <p:ph idx="1"/>
          </p:nvPr>
        </p:nvPicPr>
        <p:blipFill>
          <a:blip r:embed="rId2"/>
          <a:stretch>
            <a:fillRect/>
          </a:stretch>
        </p:blipFill>
        <p:spPr>
          <a:xfrm>
            <a:off x="2364996" y="945808"/>
            <a:ext cx="5738769" cy="3617920"/>
          </a:xfrm>
          <a:prstGeom prst="rect">
            <a:avLst/>
          </a:prstGeom>
        </p:spPr>
      </p:pic>
      <p:pic>
        <p:nvPicPr>
          <p:cNvPr id="6" name="Picture 5">
            <a:extLst>
              <a:ext uri="{FF2B5EF4-FFF2-40B4-BE49-F238E27FC236}">
                <a16:creationId xmlns:a16="http://schemas.microsoft.com/office/drawing/2014/main" id="{A5445018-723F-44D7-B705-9A4075C78BE2}"/>
              </a:ext>
            </a:extLst>
          </p:cNvPr>
          <p:cNvPicPr>
            <a:picLocks noChangeAspect="1"/>
          </p:cNvPicPr>
          <p:nvPr/>
        </p:nvPicPr>
        <p:blipFill>
          <a:blip r:embed="rId3"/>
          <a:stretch>
            <a:fillRect/>
          </a:stretch>
        </p:blipFill>
        <p:spPr>
          <a:xfrm>
            <a:off x="2130663" y="312420"/>
            <a:ext cx="6686034" cy="686092"/>
          </a:xfrm>
          <a:prstGeom prst="rect">
            <a:avLst/>
          </a:prstGeom>
        </p:spPr>
      </p:pic>
      <p:pic>
        <p:nvPicPr>
          <p:cNvPr id="10" name="Picture 9">
            <a:extLst>
              <a:ext uri="{FF2B5EF4-FFF2-40B4-BE49-F238E27FC236}">
                <a16:creationId xmlns:a16="http://schemas.microsoft.com/office/drawing/2014/main" id="{10FCC9E0-2D57-43A4-B13E-85D82CEF0088}"/>
              </a:ext>
            </a:extLst>
          </p:cNvPr>
          <p:cNvPicPr>
            <a:picLocks noChangeAspect="1"/>
          </p:cNvPicPr>
          <p:nvPr/>
        </p:nvPicPr>
        <p:blipFill>
          <a:blip r:embed="rId4"/>
          <a:stretch>
            <a:fillRect/>
          </a:stretch>
        </p:blipFill>
        <p:spPr>
          <a:xfrm>
            <a:off x="2364996" y="4563728"/>
            <a:ext cx="6295369" cy="472153"/>
          </a:xfrm>
          <a:prstGeom prst="rect">
            <a:avLst/>
          </a:prstGeom>
        </p:spPr>
      </p:pic>
      <p:pic>
        <p:nvPicPr>
          <p:cNvPr id="12" name="Picture 11">
            <a:extLst>
              <a:ext uri="{FF2B5EF4-FFF2-40B4-BE49-F238E27FC236}">
                <a16:creationId xmlns:a16="http://schemas.microsoft.com/office/drawing/2014/main" id="{0BA0AC76-E42F-405A-9F3D-B7F7593D4918}"/>
              </a:ext>
            </a:extLst>
          </p:cNvPr>
          <p:cNvPicPr>
            <a:picLocks noChangeAspect="1"/>
          </p:cNvPicPr>
          <p:nvPr/>
        </p:nvPicPr>
        <p:blipFill>
          <a:blip r:embed="rId5"/>
          <a:stretch>
            <a:fillRect/>
          </a:stretch>
        </p:blipFill>
        <p:spPr>
          <a:xfrm>
            <a:off x="2364996" y="5010713"/>
            <a:ext cx="9268470" cy="1348141"/>
          </a:xfrm>
          <a:prstGeom prst="rect">
            <a:avLst/>
          </a:prstGeom>
        </p:spPr>
      </p:pic>
      <p:sp>
        <p:nvSpPr>
          <p:cNvPr id="13" name="Rectangle 12">
            <a:extLst>
              <a:ext uri="{FF2B5EF4-FFF2-40B4-BE49-F238E27FC236}">
                <a16:creationId xmlns:a16="http://schemas.microsoft.com/office/drawing/2014/main" id="{142CCA9F-30CE-4E28-8889-E5211BEF7E74}"/>
              </a:ext>
            </a:extLst>
          </p:cNvPr>
          <p:cNvSpPr/>
          <p:nvPr/>
        </p:nvSpPr>
        <p:spPr>
          <a:xfrm>
            <a:off x="2835479" y="5486400"/>
            <a:ext cx="8632271" cy="29361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0B68CC8-5223-4CDA-A985-62EA0AF64E91}"/>
              </a:ext>
            </a:extLst>
          </p:cNvPr>
          <p:cNvSpPr/>
          <p:nvPr/>
        </p:nvSpPr>
        <p:spPr>
          <a:xfrm>
            <a:off x="2835479" y="5805183"/>
            <a:ext cx="8690994" cy="36072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D727A54-BEF3-4B34-932B-D37B3B7FF73D}"/>
              </a:ext>
            </a:extLst>
          </p:cNvPr>
          <p:cNvSpPr/>
          <p:nvPr/>
        </p:nvSpPr>
        <p:spPr>
          <a:xfrm>
            <a:off x="6602136" y="5486400"/>
            <a:ext cx="629174" cy="293615"/>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3B9D69BE-3480-44E1-8379-113C9DE639A6}"/>
              </a:ext>
            </a:extLst>
          </p:cNvPr>
          <p:cNvSpPr/>
          <p:nvPr/>
        </p:nvSpPr>
        <p:spPr>
          <a:xfrm>
            <a:off x="6602136" y="5805183"/>
            <a:ext cx="520117" cy="360726"/>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2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25F3-6E73-4B49-A835-E9A8CFF83A6D}"/>
              </a:ext>
            </a:extLst>
          </p:cNvPr>
          <p:cNvSpPr>
            <a:spLocks noGrp="1"/>
          </p:cNvSpPr>
          <p:nvPr>
            <p:ph type="title"/>
          </p:nvPr>
        </p:nvSpPr>
        <p:spPr/>
        <p:txBody>
          <a:bodyPr>
            <a:normAutofit/>
          </a:bodyPr>
          <a:lstStyle/>
          <a:p>
            <a:r>
              <a:rPr lang="en-US" sz="3200" b="1" dirty="0">
                <a:solidFill>
                  <a:srgbClr val="0070C0"/>
                </a:solidFill>
              </a:rPr>
              <a:t>But I thought that cereals with the lowest nutritional rating would be on shelf 2 (at kids’ eye levels)!</a:t>
            </a:r>
          </a:p>
        </p:txBody>
      </p:sp>
      <p:pic>
        <p:nvPicPr>
          <p:cNvPr id="4" name="Content Placeholder 3">
            <a:extLst>
              <a:ext uri="{FF2B5EF4-FFF2-40B4-BE49-F238E27FC236}">
                <a16:creationId xmlns:a16="http://schemas.microsoft.com/office/drawing/2014/main" id="{57E8670E-33B6-4DEC-8A6E-B3D8EFACD744}"/>
              </a:ext>
            </a:extLst>
          </p:cNvPr>
          <p:cNvPicPr>
            <a:picLocks noGrp="1" noChangeAspect="1"/>
          </p:cNvPicPr>
          <p:nvPr>
            <p:ph idx="1"/>
          </p:nvPr>
        </p:nvPicPr>
        <p:blipFill>
          <a:blip r:embed="rId2"/>
          <a:stretch>
            <a:fillRect/>
          </a:stretch>
        </p:blipFill>
        <p:spPr>
          <a:xfrm>
            <a:off x="838200" y="1568654"/>
            <a:ext cx="5388983" cy="1031933"/>
          </a:xfrm>
          <a:prstGeom prst="rect">
            <a:avLst/>
          </a:prstGeom>
        </p:spPr>
      </p:pic>
      <p:pic>
        <p:nvPicPr>
          <p:cNvPr id="6" name="Picture 5">
            <a:extLst>
              <a:ext uri="{FF2B5EF4-FFF2-40B4-BE49-F238E27FC236}">
                <a16:creationId xmlns:a16="http://schemas.microsoft.com/office/drawing/2014/main" id="{EB848F15-5725-41B1-967C-464F0922B0A9}"/>
              </a:ext>
            </a:extLst>
          </p:cNvPr>
          <p:cNvPicPr>
            <a:picLocks noChangeAspect="1"/>
          </p:cNvPicPr>
          <p:nvPr/>
        </p:nvPicPr>
        <p:blipFill>
          <a:blip r:embed="rId3"/>
          <a:stretch>
            <a:fillRect/>
          </a:stretch>
        </p:blipFill>
        <p:spPr>
          <a:xfrm>
            <a:off x="838200" y="2618026"/>
            <a:ext cx="11137434" cy="703671"/>
          </a:xfrm>
          <a:prstGeom prst="rect">
            <a:avLst/>
          </a:prstGeom>
        </p:spPr>
      </p:pic>
      <p:sp>
        <p:nvSpPr>
          <p:cNvPr id="8" name="Rectangle 7">
            <a:extLst>
              <a:ext uri="{FF2B5EF4-FFF2-40B4-BE49-F238E27FC236}">
                <a16:creationId xmlns:a16="http://schemas.microsoft.com/office/drawing/2014/main" id="{8174A4E0-5F03-437C-80B4-176D143D4E41}"/>
              </a:ext>
            </a:extLst>
          </p:cNvPr>
          <p:cNvSpPr/>
          <p:nvPr/>
        </p:nvSpPr>
        <p:spPr>
          <a:xfrm>
            <a:off x="923827" y="2724346"/>
            <a:ext cx="10793691" cy="5279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51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9BF3-D877-4BF1-8E86-656B2DF65726}"/>
              </a:ext>
            </a:extLst>
          </p:cNvPr>
          <p:cNvSpPr>
            <a:spLocks noGrp="1"/>
          </p:cNvSpPr>
          <p:nvPr>
            <p:ph type="title"/>
          </p:nvPr>
        </p:nvSpPr>
        <p:spPr>
          <a:xfrm>
            <a:off x="838200" y="365126"/>
            <a:ext cx="10515600" cy="473773"/>
          </a:xfrm>
        </p:spPr>
        <p:txBody>
          <a:bodyPr>
            <a:normAutofit fontScale="90000"/>
          </a:bodyPr>
          <a:lstStyle/>
          <a:p>
            <a:r>
              <a:rPr lang="en-US" sz="3200" b="1" dirty="0">
                <a:solidFill>
                  <a:srgbClr val="0070C0"/>
                </a:solidFill>
              </a:rPr>
              <a:t>Taking Closer Look</a:t>
            </a:r>
          </a:p>
        </p:txBody>
      </p:sp>
      <p:sp>
        <p:nvSpPr>
          <p:cNvPr id="7" name="Content Placeholder 6">
            <a:extLst>
              <a:ext uri="{FF2B5EF4-FFF2-40B4-BE49-F238E27FC236}">
                <a16:creationId xmlns:a16="http://schemas.microsoft.com/office/drawing/2014/main" id="{45C6F320-2BAA-4D24-A6DA-06D8B0106FB5}"/>
              </a:ext>
            </a:extLst>
          </p:cNvPr>
          <p:cNvSpPr>
            <a:spLocks noGrp="1"/>
          </p:cNvSpPr>
          <p:nvPr>
            <p:ph idx="1"/>
          </p:nvPr>
        </p:nvSpPr>
        <p:spPr>
          <a:xfrm>
            <a:off x="743932" y="838899"/>
            <a:ext cx="10515600" cy="5806998"/>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model based on sugars and fiber alone:</a:t>
            </a:r>
          </a:p>
          <a:p>
            <a:r>
              <a:rPr lang="en-US" dirty="0"/>
              <a:t>underestimates rating of shelf 2 cereals, on average, by 1.729 points.</a:t>
            </a:r>
          </a:p>
          <a:p>
            <a:r>
              <a:rPr lang="en-US" dirty="0"/>
              <a:t>overestimates rating of shelf 3 cereals, on average,  by 1.377 points.</a:t>
            </a:r>
          </a:p>
          <a:p>
            <a:pPr marL="0" indent="0">
              <a:buNone/>
            </a:pPr>
            <a:r>
              <a:rPr lang="en-US" sz="2400" b="1" i="1" dirty="0">
                <a:effectLst/>
                <a:latin typeface="Calibri" panose="020F0502020204030204" pitchFamily="34" charset="0"/>
                <a:ea typeface="Calibri" panose="020F0502020204030204" pitchFamily="34" charset="0"/>
                <a:cs typeface="Times New Roman" panose="02020603050405020304" pitchFamily="18" charset="0"/>
              </a:rPr>
              <a:t>Note</a:t>
            </a:r>
            <a:r>
              <a:rPr lang="en-US" sz="2400" dirty="0">
                <a:effectLst/>
                <a:latin typeface="Calibri" panose="020F0502020204030204" pitchFamily="34" charset="0"/>
                <a:ea typeface="Calibri" panose="020F0502020204030204" pitchFamily="34" charset="0"/>
                <a:cs typeface="Times New Roman" panose="02020603050405020304" pitchFamily="18" charset="0"/>
              </a:rPr>
              <a:t> Relative estimation error: difference between shelves 2 and 3 is </a:t>
            </a:r>
          </a:p>
          <a:p>
            <a:pPr marL="0" indent="0">
              <a:buNone/>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1.377 – (-1.729) = 3.106. </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Thus, we would expect that if shelf location were going to compensate for the underestimate of shelf 2 cereals relative to shelf 3 cereals, it would add around 3.1 rating points (Based on model that included shelf, it added 3.961 points.)</a:t>
            </a:r>
          </a:p>
          <a:p>
            <a:pPr marL="0" indent="0">
              <a:buNone/>
            </a:pPr>
            <a:endParaRPr lang="en-US" dirty="0"/>
          </a:p>
        </p:txBody>
      </p:sp>
      <p:pic>
        <p:nvPicPr>
          <p:cNvPr id="9" name="Picture 8">
            <a:extLst>
              <a:ext uri="{FF2B5EF4-FFF2-40B4-BE49-F238E27FC236}">
                <a16:creationId xmlns:a16="http://schemas.microsoft.com/office/drawing/2014/main" id="{93D88D7E-B9C1-4DD7-B10E-C50FAA850D34}"/>
              </a:ext>
            </a:extLst>
          </p:cNvPr>
          <p:cNvPicPr>
            <a:picLocks noChangeAspect="1"/>
          </p:cNvPicPr>
          <p:nvPr/>
        </p:nvPicPr>
        <p:blipFill>
          <a:blip r:embed="rId3"/>
          <a:stretch>
            <a:fillRect/>
          </a:stretch>
        </p:blipFill>
        <p:spPr>
          <a:xfrm>
            <a:off x="743932" y="838900"/>
            <a:ext cx="9964917" cy="2366020"/>
          </a:xfrm>
          <a:prstGeom prst="rect">
            <a:avLst/>
          </a:prstGeom>
        </p:spPr>
      </p:pic>
    </p:spTree>
    <p:extLst>
      <p:ext uri="{BB962C8B-B14F-4D97-AF65-F5344CB8AC3E}">
        <p14:creationId xmlns:p14="http://schemas.microsoft.com/office/powerpoint/2010/main" val="64844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A333-13BA-4760-9059-BA3D10F93D4A}"/>
              </a:ext>
            </a:extLst>
          </p:cNvPr>
          <p:cNvSpPr>
            <a:spLocks noGrp="1"/>
          </p:cNvSpPr>
          <p:nvPr>
            <p:ph type="title"/>
          </p:nvPr>
        </p:nvSpPr>
        <p:spPr>
          <a:xfrm>
            <a:off x="838200" y="365125"/>
            <a:ext cx="10515600" cy="568129"/>
          </a:xfrm>
        </p:spPr>
        <p:txBody>
          <a:bodyPr>
            <a:normAutofit/>
          </a:bodyPr>
          <a:lstStyle/>
          <a:p>
            <a:r>
              <a:rPr lang="en-US" sz="3200" b="1" dirty="0">
                <a:solidFill>
                  <a:srgbClr val="0070C0"/>
                </a:solidFill>
              </a:rPr>
              <a:t>Return to model with sugars, fiber, shelf1 and shelf2</a:t>
            </a:r>
          </a:p>
        </p:txBody>
      </p:sp>
      <p:sp>
        <p:nvSpPr>
          <p:cNvPr id="3" name="Content Placeholder 2">
            <a:extLst>
              <a:ext uri="{FF2B5EF4-FFF2-40B4-BE49-F238E27FC236}">
                <a16:creationId xmlns:a16="http://schemas.microsoft.com/office/drawing/2014/main" id="{8D8CCBA6-8307-4E7A-A86D-DE5CCD40A8A5}"/>
              </a:ext>
            </a:extLst>
          </p:cNvPr>
          <p:cNvSpPr>
            <a:spLocks noGrp="1"/>
          </p:cNvSpPr>
          <p:nvPr>
            <p:ph idx="1"/>
          </p:nvPr>
        </p:nvSpPr>
        <p:spPr>
          <a:xfrm>
            <a:off x="838200" y="933254"/>
            <a:ext cx="10515600" cy="5243709"/>
          </a:xfrm>
        </p:spPr>
        <p:txBody>
          <a:bodyPr/>
          <a:lstStyle/>
          <a:p>
            <a:r>
              <a:rPr lang="en-US" dirty="0"/>
              <a:t>Residual plots</a:t>
            </a:r>
          </a:p>
          <a:p>
            <a:endParaRPr lang="en-US" dirty="0"/>
          </a:p>
        </p:txBody>
      </p:sp>
      <p:pic>
        <p:nvPicPr>
          <p:cNvPr id="5" name="Picture 4">
            <a:extLst>
              <a:ext uri="{FF2B5EF4-FFF2-40B4-BE49-F238E27FC236}">
                <a16:creationId xmlns:a16="http://schemas.microsoft.com/office/drawing/2014/main" id="{DD4E3A10-EDE9-4A40-8655-8478F238EA6A}"/>
              </a:ext>
            </a:extLst>
          </p:cNvPr>
          <p:cNvPicPr>
            <a:picLocks noChangeAspect="1"/>
          </p:cNvPicPr>
          <p:nvPr/>
        </p:nvPicPr>
        <p:blipFill>
          <a:blip r:embed="rId2"/>
          <a:stretch>
            <a:fillRect/>
          </a:stretch>
        </p:blipFill>
        <p:spPr>
          <a:xfrm>
            <a:off x="838200" y="1323190"/>
            <a:ext cx="6172200" cy="2533650"/>
          </a:xfrm>
          <a:prstGeom prst="rect">
            <a:avLst/>
          </a:prstGeom>
        </p:spPr>
      </p:pic>
      <p:pic>
        <p:nvPicPr>
          <p:cNvPr id="7" name="Picture 6">
            <a:extLst>
              <a:ext uri="{FF2B5EF4-FFF2-40B4-BE49-F238E27FC236}">
                <a16:creationId xmlns:a16="http://schemas.microsoft.com/office/drawing/2014/main" id="{35DE9AE7-EF79-49ED-A426-E8233DA71105}"/>
              </a:ext>
            </a:extLst>
          </p:cNvPr>
          <p:cNvPicPr>
            <a:picLocks noChangeAspect="1"/>
          </p:cNvPicPr>
          <p:nvPr/>
        </p:nvPicPr>
        <p:blipFill>
          <a:blip r:embed="rId3"/>
          <a:stretch>
            <a:fillRect/>
          </a:stretch>
        </p:blipFill>
        <p:spPr>
          <a:xfrm>
            <a:off x="838200" y="3890718"/>
            <a:ext cx="6172200" cy="2371725"/>
          </a:xfrm>
          <a:prstGeom prst="rect">
            <a:avLst/>
          </a:prstGeom>
        </p:spPr>
      </p:pic>
    </p:spTree>
    <p:extLst>
      <p:ext uri="{BB962C8B-B14F-4D97-AF65-F5344CB8AC3E}">
        <p14:creationId xmlns:p14="http://schemas.microsoft.com/office/powerpoint/2010/main" val="3165534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3748</TotalTime>
  <Words>1133</Words>
  <Application>Microsoft Macintosh PowerPoint</Application>
  <PresentationFormat>Widescreen</PresentationFormat>
  <Paragraphs>127</Paragraphs>
  <Slides>27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Calibri Light</vt:lpstr>
      <vt:lpstr>Tahoma</vt:lpstr>
      <vt:lpstr>Times New Roman</vt:lpstr>
      <vt:lpstr>Office Theme</vt:lpstr>
      <vt:lpstr>Equation</vt:lpstr>
      <vt:lpstr>Chapter 9, Part 2</vt:lpstr>
      <vt:lpstr>Example from Cereals: variable shelf</vt:lpstr>
      <vt:lpstr>Representing shelf with indicator (dummy or flag) variables</vt:lpstr>
      <vt:lpstr>Construct a multiple regression model for rating using shelf1 and shelf2 as the predictor variables. </vt:lpstr>
      <vt:lpstr>Fitting model for rating using predictors shelf1, shelf2, sugars, and fiber</vt:lpstr>
      <vt:lpstr>Model: </vt:lpstr>
      <vt:lpstr>But I thought that cereals with the lowest nutritional rating would be on shelf 2 (at kids’ eye levels)!</vt:lpstr>
      <vt:lpstr>Taking Closer Look</vt:lpstr>
      <vt:lpstr>Return to model with sugars, fiber, shelf1 and shelf2</vt:lpstr>
      <vt:lpstr>Coefficients significant?</vt:lpstr>
      <vt:lpstr>Removing shelf1 from model</vt:lpstr>
      <vt:lpstr>Continuing to build the model: introduce new variable potass</vt:lpstr>
      <vt:lpstr>Model: swap fiber for potass</vt:lpstr>
      <vt:lpstr>Multicollinearity</vt:lpstr>
      <vt:lpstr>Sequential SS: Breakdown of SSR (SSregression)</vt:lpstr>
      <vt:lpstr>Sequential SS (continued)</vt:lpstr>
      <vt:lpstr>Sequential SS (continued): To start, look at sugars</vt:lpstr>
      <vt:lpstr>Sequential SS (continued): Moving on to fiber</vt:lpstr>
      <vt:lpstr>Suppose we change the ordering of the variables</vt:lpstr>
      <vt:lpstr>Variable Selection Methods</vt:lpstr>
      <vt:lpstr>The Partial F-Test</vt:lpstr>
      <vt:lpstr>The Partial F-Test (cont’d)</vt:lpstr>
      <vt:lpstr>The Partial F-Test: Comparing Sequential and Partial SS</vt:lpstr>
      <vt:lpstr>Forward Selection Procedure</vt:lpstr>
      <vt:lpstr>Forward Selection Procedure (cont’d)</vt:lpstr>
      <vt:lpstr>Apply Forward Selection to Cereals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Part 2</dc:title>
  <dc:creator>Marsha Davis</dc:creator>
  <cp:lastModifiedBy>Villegas,Juan G.(Student)</cp:lastModifiedBy>
  <cp:revision>9</cp:revision>
  <cp:lastPrinted>2022-02-22T13:37:50Z</cp:lastPrinted>
  <dcterms:created xsi:type="dcterms:W3CDTF">2022-02-18T01:30:11Z</dcterms:created>
  <dcterms:modified xsi:type="dcterms:W3CDTF">2022-02-22T16:37:20Z</dcterms:modified>
</cp:coreProperties>
</file>