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26" r:id="rId5"/>
    <p:sldId id="318" r:id="rId6"/>
    <p:sldId id="328" r:id="rId7"/>
    <p:sldId id="327" r:id="rId8"/>
    <p:sldId id="329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40" r:id="rId18"/>
    <p:sldId id="341" r:id="rId19"/>
    <p:sldId id="342" r:id="rId20"/>
    <p:sldId id="344" r:id="rId21"/>
    <p:sldId id="345" r:id="rId22"/>
    <p:sldId id="346" r:id="rId23"/>
    <p:sldId id="347" r:id="rId24"/>
    <p:sldId id="348" r:id="rId25"/>
    <p:sldId id="343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0" autoAdjust="0"/>
    <p:restoredTop sz="94660"/>
  </p:normalViewPr>
  <p:slideViewPr>
    <p:cSldViewPr snapToGrid="0">
      <p:cViewPr>
        <p:scale>
          <a:sx n="58" d="100"/>
          <a:sy n="58" d="100"/>
        </p:scale>
        <p:origin x="168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3F26-C5BD-41F8-B339-A32CD1D5F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52BC8-34A6-431D-A66F-993D0A371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12D5-23F1-492F-99B0-A12F525B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31EB-C2F5-46DD-AF5D-45079843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134D-DB59-43F8-8470-E97FFE35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0E47-B552-4EB3-BD6A-D45AD45C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FA5BF-A0A5-4F1F-A8FC-B53D9B9D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6266-62D8-41A3-949D-A6AFE0A8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8861-05FE-44DE-89B6-08A660A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8770-F168-4FB6-88AC-9A8AEA27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4220D-CB1B-435C-9645-01361538C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0D9E2-9553-480D-8A8D-384B0ED8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9F795-4BAF-449D-BF7B-4A67039B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5FFC2-1C2B-4014-92E7-8A6A95FD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EDBC-2B7D-417F-B8D1-ACFA6C34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8CDB-F40A-48FC-90D4-3C33B969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1E5A-BAB5-4D79-B904-3E93C2D8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1944-3740-4B5B-8B44-275ABC72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8D77-5D66-417C-8E08-67C7C03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16EC-BCD2-4E68-9AA7-1ACF162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9971-8F62-45AB-9F12-F329FD11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51C0E-DBDE-4FD6-A952-C711D096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C8D8-71AA-4398-9796-B9A1A317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4A96-9737-4F2C-BCA4-8A8F7452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1FEA-D3F4-4D7A-ACCD-2E55E640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CED2-A2AB-4BA9-A558-F048E4CD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CBCD-1CE0-4C4F-BC9B-B6FDD6C4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BAE01-4A9D-495B-B459-6EC30413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749B0-19A3-4EF5-8112-3B911A87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2F2C-FDD5-442C-A489-8F0D879A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C995-677C-4A38-A64F-ADC5DDA5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2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707A-5459-4D2D-ADF7-E512DEF3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BE450-1675-488C-B33B-2BF2D3281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63CD2-9B85-4E16-970E-65CF61FF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706BA-162E-47A8-A189-D663BE650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0CCA6-4AE3-499F-98E9-7424C7F31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ED4C6-1138-4C91-A398-9650F5FD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7894E-2B3F-490B-8A3D-9447D16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E42D6-D48E-49D2-9DD8-68E5D73F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7B61-64C3-484F-9C43-B4BBCAC7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787EC-20EB-40B6-AF90-E29A0E15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4A18D-8CF7-4DD5-BCF9-C75E3C42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A465-78B2-49A3-B724-985BF22B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A20E-354B-4C4C-8FC2-5AD145FE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BBC61-92C9-4AD8-8EAF-B1D033D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9A54F-8A3A-401A-9756-2D541B80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0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14C2-A525-44BB-8FBA-0C387D23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EEDB-80E2-4B57-BAE3-B88DE194C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7F80-9563-42B4-8A4A-2CF62E09C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65E7B-D781-49A7-91C5-9F1702A1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58D2D-ACCA-4B8B-AA26-C3291241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4FA47-372F-4ECD-8A93-A98D5B88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CAB0-2099-4B2E-B542-AEC394F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AA535-4C47-4138-A0F5-320ED6031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FE16-1625-4661-99E6-D25895C2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68D0-A3D1-4DD2-9FEE-4754C3C3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851-A018-443B-AC15-92425346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80873-D843-4ED5-9123-7A60EE12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3046C-ADA2-4C3E-9BA5-DFC9E700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220D-15D1-4450-8B98-1E7D2969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82F3-DC45-4EA2-8AEB-6F898D47A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7E8F-C288-4E3A-9821-BF0A50744223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7993A-C37F-4EDA-9022-F37B2371B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F8AE-97DB-4FA2-A017-C5ABDCA28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0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60AB-4028-4452-956E-B82A6C0D9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9_Chapter 9, Part 3B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7560-D4BA-456B-9A3C-46BE52B1E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 Methods</a:t>
            </a:r>
          </a:p>
        </p:txBody>
      </p:sp>
    </p:spTree>
    <p:extLst>
      <p:ext uri="{BB962C8B-B14F-4D97-AF65-F5344CB8AC3E}">
        <p14:creationId xmlns:p14="http://schemas.microsoft.com/office/powerpoint/2010/main" val="190198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38A2-751F-4815-B728-E7B0C28C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Start with the intercept only model; Add one variable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691A-0EFC-4E5D-9F61-E80940C2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  <a:spcBef>
                <a:spcPts val="0"/>
              </a:spcBef>
            </a:pPr>
            <a:r>
              <a:rPr lang="en-US" sz="2000" dirty="0" err="1"/>
              <a:t>install.packages</a:t>
            </a:r>
            <a:r>
              <a:rPr lang="en-US" sz="2000" dirty="0"/>
              <a:t>("MASS")</a:t>
            </a:r>
          </a:p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sz="2000" dirty="0"/>
              <a:t>   library(MASS)</a:t>
            </a:r>
          </a:p>
          <a:p>
            <a:pPr>
              <a:lnSpc>
                <a:spcPct val="108000"/>
              </a:lnSpc>
              <a:spcBef>
                <a:spcPts val="0"/>
              </a:spcBef>
            </a:pPr>
            <a:r>
              <a:rPr lang="en-US" sz="2000" dirty="0"/>
              <a:t>Intercept-only model</a:t>
            </a:r>
          </a:p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7B531-7B48-4F2E-8F76-8D02AEC0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24" y="2025280"/>
            <a:ext cx="5330605" cy="21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0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1AA4-F971-4D3D-A15B-C24B45FF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037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F437FFC2-CD29-45DA-A670-A9228DA0F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69" y="817255"/>
            <a:ext cx="8113277" cy="37883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7137C6C-88F0-4ED5-9D3D-50267B553EA7}"/>
              </a:ext>
            </a:extLst>
          </p:cNvPr>
          <p:cNvSpPr/>
          <p:nvPr/>
        </p:nvSpPr>
        <p:spPr>
          <a:xfrm>
            <a:off x="578840" y="3429000"/>
            <a:ext cx="771788" cy="2202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E09917-2CF0-4510-A5AA-11667E8A8D73}"/>
              </a:ext>
            </a:extLst>
          </p:cNvPr>
          <p:cNvSpPr/>
          <p:nvPr/>
        </p:nvSpPr>
        <p:spPr>
          <a:xfrm>
            <a:off x="4320330" y="3429000"/>
            <a:ext cx="771788" cy="2202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9755401-3D46-4CCB-BFF6-0B7F72F1B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422" y="3700680"/>
            <a:ext cx="5606387" cy="264978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B3C44FF-36F2-49D2-A12B-1D5B19A9477E}"/>
              </a:ext>
            </a:extLst>
          </p:cNvPr>
          <p:cNvSpPr/>
          <p:nvPr/>
        </p:nvSpPr>
        <p:spPr>
          <a:xfrm>
            <a:off x="6451134" y="3875714"/>
            <a:ext cx="947956" cy="20972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5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13CF-31A0-4C56-A932-B148BAE0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99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0545-4E06-4C76-B9DB-6E5C78338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2122"/>
            <a:ext cx="7339294" cy="3179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C9B5D7-22A0-4338-9E7C-C1993ED113EE}"/>
              </a:ext>
            </a:extLst>
          </p:cNvPr>
          <p:cNvSpPr/>
          <p:nvPr/>
        </p:nvSpPr>
        <p:spPr>
          <a:xfrm>
            <a:off x="4211273" y="2801923"/>
            <a:ext cx="704676" cy="1677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4C469-7BBA-40B0-B0B1-A87F27BCE06E}"/>
              </a:ext>
            </a:extLst>
          </p:cNvPr>
          <p:cNvSpPr/>
          <p:nvPr/>
        </p:nvSpPr>
        <p:spPr>
          <a:xfrm>
            <a:off x="973123" y="2801923"/>
            <a:ext cx="595618" cy="1677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9AB10C-8425-42D9-B106-5F02130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90637"/>
            <a:ext cx="6082717" cy="2647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413772-B5AB-44C0-9FBB-B48008F4A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102" y="2829186"/>
            <a:ext cx="5552291" cy="13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BFEF-C39A-4FA6-AA6B-7FFDA3D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8FC82-1686-4E50-BE84-D8CE12185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05343"/>
            <a:ext cx="7676046" cy="31123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5A17C3-59A7-4B0B-8CEE-1BC7C0E1DF9C}"/>
              </a:ext>
            </a:extLst>
          </p:cNvPr>
          <p:cNvSpPr/>
          <p:nvPr/>
        </p:nvSpPr>
        <p:spPr>
          <a:xfrm>
            <a:off x="4387442" y="2709644"/>
            <a:ext cx="755009" cy="2097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C667A-322D-4F23-920B-990BD28A89FE}"/>
              </a:ext>
            </a:extLst>
          </p:cNvPr>
          <p:cNvSpPr/>
          <p:nvPr/>
        </p:nvSpPr>
        <p:spPr>
          <a:xfrm>
            <a:off x="964734" y="2709644"/>
            <a:ext cx="645952" cy="2097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44BF7-455E-4A95-8B66-77DCB954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38" y="3206604"/>
            <a:ext cx="5543831" cy="2497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B095A1-08E3-48A5-991E-37AB9E395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938" y="1770951"/>
            <a:ext cx="5657850" cy="11811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148377-A0C0-4E37-A7EE-6E6533D59085}"/>
              </a:ext>
            </a:extLst>
          </p:cNvPr>
          <p:cNvSpPr/>
          <p:nvPr/>
        </p:nvSpPr>
        <p:spPr>
          <a:xfrm>
            <a:off x="8800051" y="2256639"/>
            <a:ext cx="553674" cy="23489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43DB10-46BD-4B2B-8879-696981F3D165}"/>
              </a:ext>
            </a:extLst>
          </p:cNvPr>
          <p:cNvSpPr/>
          <p:nvPr/>
        </p:nvSpPr>
        <p:spPr>
          <a:xfrm>
            <a:off x="8598716" y="5075339"/>
            <a:ext cx="511728" cy="17616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C758B4-C231-4C79-81CC-EB15FCC955CC}"/>
              </a:ext>
            </a:extLst>
          </p:cNvPr>
          <p:cNvSpPr/>
          <p:nvPr/>
        </p:nvSpPr>
        <p:spPr>
          <a:xfrm>
            <a:off x="11353800" y="2491530"/>
            <a:ext cx="627969" cy="15939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6E9DE9-729D-4569-AB16-9C64926AC32C}"/>
              </a:ext>
            </a:extLst>
          </p:cNvPr>
          <p:cNvSpPr/>
          <p:nvPr/>
        </p:nvSpPr>
        <p:spPr>
          <a:xfrm>
            <a:off x="10888910" y="5251508"/>
            <a:ext cx="604007" cy="17616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8576-2E6A-4BF8-B1B7-6A858DA5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66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32363-5A7A-4882-BD79-51C71413D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1787"/>
            <a:ext cx="7531215" cy="2994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F2F1A3-BC9B-4C6F-973C-CAF0AA27DCA3}"/>
              </a:ext>
            </a:extLst>
          </p:cNvPr>
          <p:cNvSpPr/>
          <p:nvPr/>
        </p:nvSpPr>
        <p:spPr>
          <a:xfrm>
            <a:off x="4462943" y="2525086"/>
            <a:ext cx="788565" cy="19294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4175B-D8CA-4FCA-AC82-2AE98EE16496}"/>
              </a:ext>
            </a:extLst>
          </p:cNvPr>
          <p:cNvSpPr/>
          <p:nvPr/>
        </p:nvSpPr>
        <p:spPr>
          <a:xfrm>
            <a:off x="964734" y="2525086"/>
            <a:ext cx="453005" cy="19294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B5DCB8-7E17-4CB9-BD64-6A11A2C7B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95" y="3068971"/>
            <a:ext cx="5921365" cy="2677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649496-DC58-45B3-8F70-0A02CC782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26" y="1257861"/>
            <a:ext cx="5930716" cy="10658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30D18B-2BCE-4599-80ED-533D980C6A2C}"/>
              </a:ext>
            </a:extLst>
          </p:cNvPr>
          <p:cNvSpPr/>
          <p:nvPr/>
        </p:nvSpPr>
        <p:spPr>
          <a:xfrm>
            <a:off x="8369415" y="1686187"/>
            <a:ext cx="489359" cy="192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9EF7C5-786E-4617-9008-FCA71270A80B}"/>
              </a:ext>
            </a:extLst>
          </p:cNvPr>
          <p:cNvSpPr/>
          <p:nvPr/>
        </p:nvSpPr>
        <p:spPr>
          <a:xfrm>
            <a:off x="8036653" y="5117284"/>
            <a:ext cx="486562" cy="159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9A4E5-FE6E-4884-9ADD-5F9C9574FD89}"/>
              </a:ext>
            </a:extLst>
          </p:cNvPr>
          <p:cNvSpPr/>
          <p:nvPr/>
        </p:nvSpPr>
        <p:spPr>
          <a:xfrm>
            <a:off x="10763075" y="1879134"/>
            <a:ext cx="654342" cy="1342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E7B140-5D29-41E8-839A-52FCABF7EF44}"/>
              </a:ext>
            </a:extLst>
          </p:cNvPr>
          <p:cNvSpPr/>
          <p:nvPr/>
        </p:nvSpPr>
        <p:spPr>
          <a:xfrm>
            <a:off x="10318459" y="5276675"/>
            <a:ext cx="645952" cy="1593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2ECC-090E-4F6E-8E26-AA1F859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B4D06-1FDB-4079-8C39-7B3A29D3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933" y="847288"/>
            <a:ext cx="9663976" cy="258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77871-9851-4DAE-AAF5-9ED280631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04" y="3429000"/>
            <a:ext cx="4851423" cy="31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7A9C-35ED-4381-B6D7-817B3D4A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AIC (</a:t>
            </a:r>
            <a:r>
              <a:rPr lang="en-US" sz="32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Akaike Information Criterion) </a:t>
            </a:r>
            <a:r>
              <a:rPr lang="en-US" sz="3200" dirty="0">
                <a:solidFill>
                  <a:srgbClr val="0070C0"/>
                </a:solidFill>
              </a:rPr>
              <a:t>– instead of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AAD3-744E-499B-99A3-A9AE6A4B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344"/>
            <a:ext cx="10515600" cy="5371619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AIC in stepwise regression?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 is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estimator of in-sample prediction error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is similar to the adjusted R-squared measures we see in our regression output summaries. It effectively penalizes us for adding more variables to the model. Lower scores can indicate a more parsimonious model, relative to a model fit with a higher AIC.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sz="1800" dirty="0"/>
              <a:t>Back &lt;- </a:t>
            </a:r>
            <a:r>
              <a:rPr lang="en-US" sz="1800" dirty="0" err="1"/>
              <a:t>lm</a:t>
            </a:r>
            <a:r>
              <a:rPr lang="en-US" sz="1800" dirty="0"/>
              <a:t>(rating~sugars+fiber+potass+carbo+weight+fat+cups+sodium+calories+protein, data = cereal5)</a:t>
            </a:r>
          </a:p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sz="1800" dirty="0" err="1"/>
              <a:t>Stepback</a:t>
            </a:r>
            <a:r>
              <a:rPr lang="en-US" sz="1800" dirty="0"/>
              <a:t> &lt;- </a:t>
            </a:r>
            <a:r>
              <a:rPr lang="en-US" sz="1800" dirty="0" err="1"/>
              <a:t>stepAIC</a:t>
            </a:r>
            <a:r>
              <a:rPr lang="en-US" sz="1800" dirty="0"/>
              <a:t>(Back, direction = "backward")</a:t>
            </a:r>
          </a:p>
        </p:txBody>
      </p:sp>
    </p:spTree>
    <p:extLst>
      <p:ext uri="{BB962C8B-B14F-4D97-AF65-F5344CB8AC3E}">
        <p14:creationId xmlns:p14="http://schemas.microsoft.com/office/powerpoint/2010/main" val="136526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93308-1ECD-43A5-967F-5B0716E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32" y="330996"/>
            <a:ext cx="9025342" cy="35698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C250FE-D56F-4971-B62C-543CAE40D5BB}"/>
              </a:ext>
            </a:extLst>
          </p:cNvPr>
          <p:cNvSpPr/>
          <p:nvPr/>
        </p:nvSpPr>
        <p:spPr>
          <a:xfrm>
            <a:off x="3716322" y="1417739"/>
            <a:ext cx="587230" cy="15939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A056A-F8ED-4FBE-85DF-657DD1114B76}"/>
              </a:ext>
            </a:extLst>
          </p:cNvPr>
          <p:cNvSpPr/>
          <p:nvPr/>
        </p:nvSpPr>
        <p:spPr>
          <a:xfrm>
            <a:off x="1471749" y="3357693"/>
            <a:ext cx="855677" cy="14261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91A3B-68BA-497D-A7AC-5EFCA3024E0B}"/>
              </a:ext>
            </a:extLst>
          </p:cNvPr>
          <p:cNvSpPr/>
          <p:nvPr/>
        </p:nvSpPr>
        <p:spPr>
          <a:xfrm>
            <a:off x="1518407" y="587229"/>
            <a:ext cx="947956" cy="21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74E25F-ECBF-43BB-A049-7DF1210D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32" y="3900879"/>
            <a:ext cx="4635349" cy="19798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A3F266-1019-4A28-B104-95C882961CC3}"/>
              </a:ext>
            </a:extLst>
          </p:cNvPr>
          <p:cNvSpPr/>
          <p:nvPr/>
        </p:nvSpPr>
        <p:spPr>
          <a:xfrm>
            <a:off x="4060272" y="4060272"/>
            <a:ext cx="696286" cy="2411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6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A26F2D-BBCE-485F-B194-FAA5952F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04" y="389363"/>
            <a:ext cx="8414677" cy="3351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B1CC0-0EE4-4DE1-AAC6-2A62FA65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08" y="3853699"/>
            <a:ext cx="9283959" cy="2131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67B8E2-26E7-4FDC-ABEA-A2C9EA0F1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966" y="5985164"/>
            <a:ext cx="5434423" cy="7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49E13-748E-4FD0-9631-F86A8B6C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3" y="304847"/>
            <a:ext cx="9197010" cy="1311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C30AC-783F-4B88-AE05-12E1D7AD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2" y="1498311"/>
            <a:ext cx="10686139" cy="2399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1DAB6-FE00-44C7-B0DF-A188FE79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19" y="3897745"/>
            <a:ext cx="8387400" cy="11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E971AD37-387E-44F4-9488-7D89F9E2B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70C0"/>
                </a:solidFill>
              </a:rPr>
              <a:t>The Partial </a:t>
            </a:r>
            <a:r>
              <a:rPr lang="en-US" sz="3200" b="1" i="1" dirty="0">
                <a:solidFill>
                  <a:srgbClr val="0070C0"/>
                </a:solidFill>
              </a:rPr>
              <a:t>F</a:t>
            </a:r>
            <a:r>
              <a:rPr lang="en-US" sz="3200" b="1" dirty="0">
                <a:solidFill>
                  <a:srgbClr val="0070C0"/>
                </a:solidFill>
              </a:rPr>
              <a:t>-Test</a:t>
            </a:r>
            <a:endParaRPr lang="el-GR" sz="3200" b="1" i="1" dirty="0">
              <a:solidFill>
                <a:srgbClr val="0070C0"/>
              </a:solidFill>
            </a:endParaRP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FFD802B0-838B-48BD-BCB0-BD7D82F2E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091" y="1293813"/>
            <a:ext cx="10515600" cy="49750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Some selection methods use partial </a:t>
            </a:r>
            <a:r>
              <a:rPr lang="en-US" sz="2400" i="1" dirty="0">
                <a:solidFill>
                  <a:schemeClr val="tx2"/>
                </a:solidFill>
              </a:rPr>
              <a:t>F</a:t>
            </a:r>
            <a:r>
              <a:rPr lang="en-US" sz="2400" dirty="0">
                <a:solidFill>
                  <a:schemeClr val="tx2"/>
                </a:solidFill>
              </a:rPr>
              <a:t>-Test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Suppose model has x</a:t>
            </a:r>
            <a:r>
              <a:rPr lang="en-US" sz="2400" baseline="-10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,…,</a:t>
            </a:r>
            <a:r>
              <a:rPr lang="en-US" sz="2400" dirty="0" err="1">
                <a:solidFill>
                  <a:schemeClr val="tx2"/>
                </a:solidFill>
              </a:rPr>
              <a:t>x</a:t>
            </a:r>
            <a:r>
              <a:rPr lang="en-US" sz="2400" baseline="-10000" dirty="0" err="1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 predictors and we consider adding additional predictor x* </a:t>
            </a:r>
            <a:r>
              <a:rPr lang="en-US" sz="2400" dirty="0">
                <a:solidFill>
                  <a:srgbClr val="7030A0"/>
                </a:solidFill>
              </a:rPr>
              <a:t>(example: x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>
                <a:solidFill>
                  <a:srgbClr val="7030A0"/>
                </a:solidFill>
              </a:rPr>
              <a:t> = sugars and x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 = fiber; want to add x* = shelf1)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Now, we calculate sequential sum of squares from adding x*, given existing x</a:t>
            </a:r>
            <a:r>
              <a:rPr lang="en-US" sz="2400" baseline="-10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,…,</a:t>
            </a:r>
            <a:r>
              <a:rPr lang="en-US" sz="2400" dirty="0" err="1">
                <a:solidFill>
                  <a:schemeClr val="tx2"/>
                </a:solidFill>
              </a:rPr>
              <a:t>x</a:t>
            </a:r>
            <a:r>
              <a:rPr lang="en-US" sz="2400" baseline="-10000" dirty="0" err="1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 in model </a:t>
            </a:r>
            <a:r>
              <a:rPr lang="en-US" sz="2400" dirty="0">
                <a:solidFill>
                  <a:srgbClr val="7030A0"/>
                </a:solidFill>
              </a:rPr>
              <a:t>(example: fit model with sugars, fiber, and shelf1)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Full sum of squares </a:t>
            </a:r>
            <a:r>
              <a:rPr lang="en-US" sz="2400" dirty="0" err="1">
                <a:solidFill>
                  <a:schemeClr val="tx2"/>
                </a:solidFill>
              </a:rPr>
              <a:t>SS</a:t>
            </a:r>
            <a:r>
              <a:rPr lang="en-US" sz="2400" baseline="-10000" dirty="0" err="1">
                <a:solidFill>
                  <a:schemeClr val="tx2"/>
                </a:solidFill>
              </a:rPr>
              <a:t>Full</a:t>
            </a:r>
            <a:r>
              <a:rPr lang="en-US" sz="2400" dirty="0">
                <a:solidFill>
                  <a:schemeClr val="tx2"/>
                </a:solidFill>
              </a:rPr>
              <a:t> = x</a:t>
            </a:r>
            <a:r>
              <a:rPr lang="en-US" sz="2400" baseline="-10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,…,</a:t>
            </a:r>
            <a:r>
              <a:rPr lang="en-US" sz="2400" dirty="0" err="1">
                <a:solidFill>
                  <a:schemeClr val="tx2"/>
                </a:solidFill>
              </a:rPr>
              <a:t>x</a:t>
            </a:r>
            <a:r>
              <a:rPr lang="en-US" sz="2400" baseline="-10000" dirty="0" err="1">
                <a:solidFill>
                  <a:schemeClr val="tx2"/>
                </a:solidFill>
              </a:rPr>
              <a:t>p</a:t>
            </a:r>
            <a:r>
              <a:rPr lang="en-US" sz="2400" baseline="-100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chemeClr val="tx2"/>
                </a:solidFill>
              </a:rPr>
              <a:t>x* in model </a:t>
            </a:r>
            <a:r>
              <a:rPr lang="en-US" sz="2400" dirty="0">
                <a:solidFill>
                  <a:srgbClr val="7030A0"/>
                </a:solidFill>
              </a:rPr>
              <a:t>(SSR for model with sugars, fiber, shelf1)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Reduced sum of squares </a:t>
            </a:r>
            <a:r>
              <a:rPr lang="en-US" sz="2400" dirty="0" err="1">
                <a:solidFill>
                  <a:schemeClr val="tx2"/>
                </a:solidFill>
              </a:rPr>
              <a:t>SS</a:t>
            </a:r>
            <a:r>
              <a:rPr lang="en-US" sz="2400" baseline="-10000" dirty="0" err="1">
                <a:solidFill>
                  <a:schemeClr val="tx2"/>
                </a:solidFill>
              </a:rPr>
              <a:t>Reduced</a:t>
            </a:r>
            <a:r>
              <a:rPr lang="en-US" sz="2400" dirty="0">
                <a:solidFill>
                  <a:schemeClr val="tx2"/>
                </a:solidFill>
              </a:rPr>
              <a:t> = x</a:t>
            </a:r>
            <a:r>
              <a:rPr lang="en-US" sz="2400" baseline="-10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,…,</a:t>
            </a:r>
            <a:r>
              <a:rPr lang="en-US" sz="2400" dirty="0" err="1">
                <a:solidFill>
                  <a:schemeClr val="tx2"/>
                </a:solidFill>
              </a:rPr>
              <a:t>x</a:t>
            </a:r>
            <a:r>
              <a:rPr lang="en-US" sz="2400" baseline="-10000" dirty="0" err="1">
                <a:solidFill>
                  <a:schemeClr val="tx2"/>
                </a:solidFill>
              </a:rPr>
              <a:t>p</a:t>
            </a:r>
            <a:r>
              <a:rPr lang="en-US" sz="2400" baseline="-100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in model </a:t>
            </a:r>
            <a:r>
              <a:rPr lang="en-US" sz="2400" dirty="0">
                <a:solidFill>
                  <a:srgbClr val="7030A0"/>
                </a:solidFill>
              </a:rPr>
              <a:t>(SSR for model with sugars and fiber)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Therefore, extra sum of squares </a:t>
            </a:r>
            <a:r>
              <a:rPr lang="en-US" sz="2400" dirty="0" err="1">
                <a:solidFill>
                  <a:schemeClr val="tx2"/>
                </a:solidFill>
              </a:rPr>
              <a:t>SS</a:t>
            </a:r>
            <a:r>
              <a:rPr lang="en-US" sz="2400" baseline="-10000" dirty="0" err="1">
                <a:solidFill>
                  <a:schemeClr val="tx2"/>
                </a:solidFill>
              </a:rPr>
              <a:t>Extra</a:t>
            </a:r>
            <a:r>
              <a:rPr lang="en-US" sz="2400" dirty="0">
                <a:solidFill>
                  <a:schemeClr val="tx2"/>
                </a:solidFill>
              </a:rPr>
              <a:t> denoted by </a:t>
            </a:r>
          </a:p>
          <a:p>
            <a:pPr marL="0" indent="0" eaLnBrk="1" hangingPunct="1">
              <a:buNone/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4518" name="Rectangle 4">
            <a:extLst>
              <a:ext uri="{FF2B5EF4-FFF2-40B4-BE49-F238E27FC236}">
                <a16:creationId xmlns:a16="http://schemas.microsoft.com/office/drawing/2014/main" id="{CC374F5F-04E1-4304-9B6E-C9EF7915E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19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19" name="Rectangle 5">
            <a:extLst>
              <a:ext uri="{FF2B5EF4-FFF2-40B4-BE49-F238E27FC236}">
                <a16:creationId xmlns:a16="http://schemas.microsoft.com/office/drawing/2014/main" id="{42EB1634-750B-4354-8340-9A7D90CB7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0" name="Rectangle 6">
            <a:extLst>
              <a:ext uri="{FF2B5EF4-FFF2-40B4-BE49-F238E27FC236}">
                <a16:creationId xmlns:a16="http://schemas.microsoft.com/office/drawing/2014/main" id="{BEC16479-8AA2-4EB7-8110-79C014356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1" name="Rectangle 7">
            <a:extLst>
              <a:ext uri="{FF2B5EF4-FFF2-40B4-BE49-F238E27FC236}">
                <a16:creationId xmlns:a16="http://schemas.microsoft.com/office/drawing/2014/main" id="{637FD501-D083-4268-BF43-9962FD38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2" name="Rectangle 8">
            <a:extLst>
              <a:ext uri="{FF2B5EF4-FFF2-40B4-BE49-F238E27FC236}">
                <a16:creationId xmlns:a16="http://schemas.microsoft.com/office/drawing/2014/main" id="{A96B88B5-77D7-43C8-9B08-4720239E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3" name="Rectangle 9">
            <a:extLst>
              <a:ext uri="{FF2B5EF4-FFF2-40B4-BE49-F238E27FC236}">
                <a16:creationId xmlns:a16="http://schemas.microsoft.com/office/drawing/2014/main" id="{9608A84B-E1BA-4345-BDBC-79075B294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4" name="Rectangle 10">
            <a:extLst>
              <a:ext uri="{FF2B5EF4-FFF2-40B4-BE49-F238E27FC236}">
                <a16:creationId xmlns:a16="http://schemas.microsoft.com/office/drawing/2014/main" id="{079C6DEF-6D63-4241-88DA-4224D483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5" name="Rectangle 11">
            <a:extLst>
              <a:ext uri="{FF2B5EF4-FFF2-40B4-BE49-F238E27FC236}">
                <a16:creationId xmlns:a16="http://schemas.microsoft.com/office/drawing/2014/main" id="{F43D5151-58DF-4FB3-993C-EC08E753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6" name="Rectangle 12">
            <a:extLst>
              <a:ext uri="{FF2B5EF4-FFF2-40B4-BE49-F238E27FC236}">
                <a16:creationId xmlns:a16="http://schemas.microsoft.com/office/drawing/2014/main" id="{FFDD4CC9-4964-4ABD-980F-F0E75C8C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7" name="Rectangle 13">
            <a:extLst>
              <a:ext uri="{FF2B5EF4-FFF2-40B4-BE49-F238E27FC236}">
                <a16:creationId xmlns:a16="http://schemas.microsoft.com/office/drawing/2014/main" id="{DCA130C8-BCB8-47FE-BF75-7F92C0A7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8" name="Rectangle 14">
            <a:extLst>
              <a:ext uri="{FF2B5EF4-FFF2-40B4-BE49-F238E27FC236}">
                <a16:creationId xmlns:a16="http://schemas.microsoft.com/office/drawing/2014/main" id="{CDAB5BA7-EDB8-41D8-BE0D-5C5D62C0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9" name="Rectangle 15">
            <a:extLst>
              <a:ext uri="{FF2B5EF4-FFF2-40B4-BE49-F238E27FC236}">
                <a16:creationId xmlns:a16="http://schemas.microsoft.com/office/drawing/2014/main" id="{2DD735DE-B3FA-4B36-87B4-5B4F48F7E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0" name="Rectangle 16">
            <a:extLst>
              <a:ext uri="{FF2B5EF4-FFF2-40B4-BE49-F238E27FC236}">
                <a16:creationId xmlns:a16="http://schemas.microsoft.com/office/drawing/2014/main" id="{395C04AF-F57E-40DD-B8CF-F1067A1E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1" name="Rectangle 17">
            <a:extLst>
              <a:ext uri="{FF2B5EF4-FFF2-40B4-BE49-F238E27FC236}">
                <a16:creationId xmlns:a16="http://schemas.microsoft.com/office/drawing/2014/main" id="{F1B53DC5-7E6A-47CB-8326-94576865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2" name="Rectangle 18">
            <a:extLst>
              <a:ext uri="{FF2B5EF4-FFF2-40B4-BE49-F238E27FC236}">
                <a16:creationId xmlns:a16="http://schemas.microsoft.com/office/drawing/2014/main" id="{78F1B252-1FB7-428D-88B6-BC8ADC69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3" name="Rectangle 19">
            <a:extLst>
              <a:ext uri="{FF2B5EF4-FFF2-40B4-BE49-F238E27FC236}">
                <a16:creationId xmlns:a16="http://schemas.microsoft.com/office/drawing/2014/main" id="{F510A795-1220-4977-9208-9ED9C264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4" name="Rectangle 20">
            <a:extLst>
              <a:ext uri="{FF2B5EF4-FFF2-40B4-BE49-F238E27FC236}">
                <a16:creationId xmlns:a16="http://schemas.microsoft.com/office/drawing/2014/main" id="{56AD3E07-2DE9-40D5-B510-DF31F81F4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5" name="Rectangle 21">
            <a:extLst>
              <a:ext uri="{FF2B5EF4-FFF2-40B4-BE49-F238E27FC236}">
                <a16:creationId xmlns:a16="http://schemas.microsoft.com/office/drawing/2014/main" id="{1B17FB48-3D4D-4DC1-AAC8-F1B3ADCCC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6" name="Rectangle 22">
            <a:extLst>
              <a:ext uri="{FF2B5EF4-FFF2-40B4-BE49-F238E27FC236}">
                <a16:creationId xmlns:a16="http://schemas.microsoft.com/office/drawing/2014/main" id="{1DCCC747-7874-4A5D-A897-DC35EF39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7" name="Rectangle 23">
            <a:extLst>
              <a:ext uri="{FF2B5EF4-FFF2-40B4-BE49-F238E27FC236}">
                <a16:creationId xmlns:a16="http://schemas.microsoft.com/office/drawing/2014/main" id="{48128C1E-4A27-4FEC-B140-FAC6DAD34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8" name="Rectangle 24">
            <a:extLst>
              <a:ext uri="{FF2B5EF4-FFF2-40B4-BE49-F238E27FC236}">
                <a16:creationId xmlns:a16="http://schemas.microsoft.com/office/drawing/2014/main" id="{2DA153FA-87FB-4280-8A1A-03EA0D69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9" name="Rectangle 25">
            <a:extLst>
              <a:ext uri="{FF2B5EF4-FFF2-40B4-BE49-F238E27FC236}">
                <a16:creationId xmlns:a16="http://schemas.microsoft.com/office/drawing/2014/main" id="{4BC9B12D-5E37-473F-9415-FF2AE0AF5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003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0" name="Rectangle 26">
            <a:extLst>
              <a:ext uri="{FF2B5EF4-FFF2-40B4-BE49-F238E27FC236}">
                <a16:creationId xmlns:a16="http://schemas.microsoft.com/office/drawing/2014/main" id="{057FDC85-4E0C-4148-97A9-79C13143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1" name="Rectangle 27">
            <a:extLst>
              <a:ext uri="{FF2B5EF4-FFF2-40B4-BE49-F238E27FC236}">
                <a16:creationId xmlns:a16="http://schemas.microsoft.com/office/drawing/2014/main" id="{9F4F4586-B8DE-493A-B3D0-A5BFB529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2" name="Rectangle 28">
            <a:extLst>
              <a:ext uri="{FF2B5EF4-FFF2-40B4-BE49-F238E27FC236}">
                <a16:creationId xmlns:a16="http://schemas.microsoft.com/office/drawing/2014/main" id="{6BCE5CE4-B0F8-4088-9896-2C28E541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3" name="Rectangle 29">
            <a:extLst>
              <a:ext uri="{FF2B5EF4-FFF2-40B4-BE49-F238E27FC236}">
                <a16:creationId xmlns:a16="http://schemas.microsoft.com/office/drawing/2014/main" id="{96B31693-3C5E-4EA9-A5DC-1F5D0982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4" name="Rectangle 30">
            <a:extLst>
              <a:ext uri="{FF2B5EF4-FFF2-40B4-BE49-F238E27FC236}">
                <a16:creationId xmlns:a16="http://schemas.microsoft.com/office/drawing/2014/main" id="{444999C8-5DF2-4012-A5F6-0A50B842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5" name="Rectangle 31">
            <a:extLst>
              <a:ext uri="{FF2B5EF4-FFF2-40B4-BE49-F238E27FC236}">
                <a16:creationId xmlns:a16="http://schemas.microsoft.com/office/drawing/2014/main" id="{5ECD8639-2195-46B5-AA40-B5599222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6" name="Rectangle 32">
            <a:extLst>
              <a:ext uri="{FF2B5EF4-FFF2-40B4-BE49-F238E27FC236}">
                <a16:creationId xmlns:a16="http://schemas.microsoft.com/office/drawing/2014/main" id="{0E4BCEF2-5281-4F8F-A02C-7773DEC1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7" name="Rectangle 33">
            <a:extLst>
              <a:ext uri="{FF2B5EF4-FFF2-40B4-BE49-F238E27FC236}">
                <a16:creationId xmlns:a16="http://schemas.microsoft.com/office/drawing/2014/main" id="{F22B65A9-FB06-4FD9-8F64-D0D557793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8" name="Rectangle 34">
            <a:extLst>
              <a:ext uri="{FF2B5EF4-FFF2-40B4-BE49-F238E27FC236}">
                <a16:creationId xmlns:a16="http://schemas.microsoft.com/office/drawing/2014/main" id="{D71C5D2F-C7BF-4705-A9AB-1D119E5E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9" name="Rectangle 35">
            <a:extLst>
              <a:ext uri="{FF2B5EF4-FFF2-40B4-BE49-F238E27FC236}">
                <a16:creationId xmlns:a16="http://schemas.microsoft.com/office/drawing/2014/main" id="{83704B28-5CFB-432F-AD6B-D8FB843A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50" name="Rectangle 37">
            <a:extLst>
              <a:ext uri="{FF2B5EF4-FFF2-40B4-BE49-F238E27FC236}">
                <a16:creationId xmlns:a16="http://schemas.microsoft.com/office/drawing/2014/main" id="{4790AF30-4F23-4EC9-9A73-7F9A780B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51" name="Rectangle 39">
            <a:extLst>
              <a:ext uri="{FF2B5EF4-FFF2-40B4-BE49-F238E27FC236}">
                <a16:creationId xmlns:a16="http://schemas.microsoft.com/office/drawing/2014/main" id="{1A9DBE79-C940-4E5E-8989-D7711801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03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graphicFrame>
        <p:nvGraphicFramePr>
          <p:cNvPr id="64552" name="Object 38">
            <a:extLst>
              <a:ext uri="{FF2B5EF4-FFF2-40B4-BE49-F238E27FC236}">
                <a16:creationId xmlns:a16="http://schemas.microsoft.com/office/drawing/2014/main" id="{6A904D3F-A8E2-40EC-805E-EB6E89F4F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5166" y="5428334"/>
          <a:ext cx="46482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882900" imgH="254000" progId="Equation.3">
                  <p:embed/>
                </p:oleObj>
              </mc:Choice>
              <mc:Fallback>
                <p:oleObj name="Equation" r:id="rId3" imgW="2882900" imgH="254000" progId="Equation.3">
                  <p:embed/>
                  <p:pic>
                    <p:nvPicPr>
                      <p:cNvPr id="64552" name="Object 38">
                        <a:extLst>
                          <a:ext uri="{FF2B5EF4-FFF2-40B4-BE49-F238E27FC236}">
                            <a16:creationId xmlns:a16="http://schemas.microsoft.com/office/drawing/2014/main" id="{6A904D3F-A8E2-40EC-805E-EB6E89F4F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166" y="5428334"/>
                        <a:ext cx="4648200" cy="414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D0AE1A-C3EA-47A7-92EC-DB7EE6E337B9}"/>
              </a:ext>
            </a:extLst>
          </p:cNvPr>
          <p:cNvSpPr/>
          <p:nvPr/>
        </p:nvSpPr>
        <p:spPr>
          <a:xfrm>
            <a:off x="3352801" y="5428334"/>
            <a:ext cx="4848519" cy="585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6028-D442-4A27-B597-D2012852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01"/>
            <a:ext cx="10515600" cy="92431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Forward Selection using AIC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A76A-5FCA-4731-921E-DB9CD075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51" y="999817"/>
            <a:ext cx="11283192" cy="5782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Full model has all the variables, Intercept model has no variables. For forward selection, we start with the Intercept model and add in variables one at a time – at each stage entering in the variable that lowers the AIC the most. </a:t>
            </a:r>
          </a:p>
          <a:p>
            <a:r>
              <a:rPr lang="en-US" sz="2000" dirty="0"/>
              <a:t>Full &lt;- </a:t>
            </a:r>
            <a:r>
              <a:rPr lang="en-US" sz="2000" dirty="0" err="1"/>
              <a:t>lm</a:t>
            </a:r>
            <a:r>
              <a:rPr lang="en-US" sz="2000" dirty="0"/>
              <a:t>(rating~sugars+fiber+potass+carbo+weight+fat+cups+sodium+calories+protein, data = cereal5)</a:t>
            </a:r>
          </a:p>
          <a:p>
            <a:r>
              <a:rPr lang="pt-BR" sz="2000" dirty="0"/>
              <a:t>Intercept &lt;- lm(rating~1,data = cereal5)</a:t>
            </a:r>
          </a:p>
          <a:p>
            <a:pPr>
              <a:spcBef>
                <a:spcPts val="0"/>
              </a:spcBef>
            </a:pPr>
            <a:r>
              <a:rPr lang="en-US" sz="2000" dirty="0" err="1"/>
              <a:t>M_forward</a:t>
            </a:r>
            <a:r>
              <a:rPr lang="en-US" sz="2000" dirty="0"/>
              <a:t> &lt;- </a:t>
            </a:r>
            <a:r>
              <a:rPr lang="en-US" sz="2000" dirty="0" err="1"/>
              <a:t>stepAIC</a:t>
            </a:r>
            <a:r>
              <a:rPr lang="en-US" sz="2000" dirty="0"/>
              <a:t>(Intercept, direction = "forward", trace = TRUE, </a:t>
            </a:r>
            <a:r>
              <a:rPr lang="en-US" sz="2000" dirty="0">
                <a:solidFill>
                  <a:srgbClr val="FF0000"/>
                </a:solidFill>
              </a:rPr>
              <a:t>scope = formula(Full)</a:t>
            </a:r>
            <a:r>
              <a:rPr lang="en-US" sz="2000" dirty="0"/>
              <a:t>)</a:t>
            </a:r>
            <a:endParaRPr lang="pt-BR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                                                                                                        </a:t>
            </a:r>
            <a:r>
              <a:rPr lang="en-US" sz="2000" dirty="0">
                <a:solidFill>
                  <a:srgbClr val="FF0000"/>
                </a:solidFill>
              </a:rPr>
              <a:t>Gives model a stopping point.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Note: trace = TRUE shows all the steps.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70BEE-6570-44F4-B387-544C5FDA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69" y="3557696"/>
            <a:ext cx="6910290" cy="32248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0F2B3B-78A8-405A-B482-CD45BA0093E7}"/>
              </a:ext>
            </a:extLst>
          </p:cNvPr>
          <p:cNvSpPr/>
          <p:nvPr/>
        </p:nvSpPr>
        <p:spPr>
          <a:xfrm>
            <a:off x="838200" y="4706224"/>
            <a:ext cx="3758967" cy="19294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B3196-B7ED-4F52-9CF7-C074E4977A80}"/>
              </a:ext>
            </a:extLst>
          </p:cNvPr>
          <p:cNvSpPr/>
          <p:nvPr/>
        </p:nvSpPr>
        <p:spPr>
          <a:xfrm>
            <a:off x="838200" y="4043494"/>
            <a:ext cx="1871444" cy="3607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5D82A8-8BA5-47BF-AB1E-434359F8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812" y="4156221"/>
            <a:ext cx="5839468" cy="122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3925-114E-4BB8-8CBE-BB8C4BC4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Steps 2 and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C58B4-F215-4D8A-A543-528641DD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7288"/>
            <a:ext cx="4815980" cy="34173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547125-BB96-48D9-BC24-B0288D1B260C}"/>
              </a:ext>
            </a:extLst>
          </p:cNvPr>
          <p:cNvSpPr/>
          <p:nvPr/>
        </p:nvSpPr>
        <p:spPr>
          <a:xfrm>
            <a:off x="973123" y="939567"/>
            <a:ext cx="2105637" cy="5536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8BE13-3F1D-4C3E-9D6D-5C1D060F03F5}"/>
              </a:ext>
            </a:extLst>
          </p:cNvPr>
          <p:cNvSpPr/>
          <p:nvPr/>
        </p:nvSpPr>
        <p:spPr>
          <a:xfrm>
            <a:off x="973123" y="1820411"/>
            <a:ext cx="4404220" cy="23489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2EE0C6-B995-453D-B7AF-1FD96D4F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068" y="1712766"/>
            <a:ext cx="3104922" cy="13555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E493B6-18D8-4D56-99F9-76483BA17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080" y="3637115"/>
            <a:ext cx="4515110" cy="3040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D1A0B3-6C12-40B2-87CA-ED9ABC05F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289" y="4045540"/>
            <a:ext cx="2106552" cy="5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2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B5D5-E877-403C-AE3A-DDA3A3A0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Steps 4 and 5                                   Steps 6, 7,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75307-11E0-41AC-A72E-C8BC3C70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78" y="999885"/>
            <a:ext cx="4218958" cy="4740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BBEF49-7EA0-4D5E-9ACB-D36BD9C3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24" y="999885"/>
            <a:ext cx="6783406" cy="54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2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290E-0C05-417A-B779-21D66A7E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99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515EF-4F96-433B-AFEC-A789B3B7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2121"/>
            <a:ext cx="7945652" cy="1929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34247-E042-40B0-95CA-8DD7D91F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148" y="1786853"/>
            <a:ext cx="3455623" cy="113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06B69B-3EDD-490B-902E-11F205186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94577"/>
            <a:ext cx="10537847" cy="23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3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9E25A6-71E2-4E21-9FE8-AF05F0C4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16" y="379427"/>
            <a:ext cx="7104605" cy="581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5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9BF7E-8E07-4B4A-BA3C-80B0831B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86" y="346996"/>
            <a:ext cx="6006717" cy="3384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FF9F5-0D73-4363-A000-CAB11441C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6" y="3888472"/>
            <a:ext cx="5972175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80D53-BE59-480C-A96E-9C8A86B75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41" y="3731492"/>
            <a:ext cx="43338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5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673A3302-E29A-4B3E-A231-59BC04730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B0F0"/>
                </a:solidFill>
              </a:rPr>
              <a:t>The Partial </a:t>
            </a:r>
            <a:r>
              <a:rPr lang="en-US" sz="3200" b="1" i="1" dirty="0">
                <a:solidFill>
                  <a:srgbClr val="00B0F0"/>
                </a:solidFill>
              </a:rPr>
              <a:t>F</a:t>
            </a:r>
            <a:r>
              <a:rPr lang="en-US" sz="3200" b="1" dirty="0">
                <a:solidFill>
                  <a:srgbClr val="00B0F0"/>
                </a:solidFill>
              </a:rPr>
              <a:t>-Test </a:t>
            </a:r>
            <a:r>
              <a:rPr lang="en-US" sz="3200" b="1" i="1" dirty="0">
                <a:solidFill>
                  <a:srgbClr val="00B0F0"/>
                </a:solidFill>
              </a:rPr>
              <a:t>(cont’d)</a:t>
            </a:r>
            <a:endParaRPr lang="el-GR" sz="3200" b="1" i="1" dirty="0">
              <a:solidFill>
                <a:srgbClr val="00B0F0"/>
              </a:solidFill>
            </a:endParaRP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F4AF4A73-4AA2-4FE4-A6BD-8A8FB33FD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5078" y="1153319"/>
            <a:ext cx="105156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Null hypothesis for Partial </a:t>
            </a:r>
            <a:r>
              <a:rPr lang="en-US" sz="2400" i="1" dirty="0">
                <a:solidFill>
                  <a:schemeClr val="tx2"/>
                </a:solidFill>
              </a:rPr>
              <a:t>F</a:t>
            </a:r>
            <a:r>
              <a:rPr lang="en-US" sz="2400" dirty="0">
                <a:solidFill>
                  <a:schemeClr val="tx2"/>
                </a:solidFill>
              </a:rPr>
              <a:t>-Test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Ho:	</a:t>
            </a:r>
            <a:r>
              <a:rPr lang="en-US" sz="2000" dirty="0">
                <a:solidFill>
                  <a:srgbClr val="FF0000"/>
                </a:solidFill>
              </a:rPr>
              <a:t>No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SS</a:t>
            </a:r>
            <a:r>
              <a:rPr lang="en-US" sz="2000" baseline="-10000" dirty="0" err="1">
                <a:solidFill>
                  <a:schemeClr val="tx2"/>
                </a:solidFill>
              </a:rPr>
              <a:t>Extra</a:t>
            </a:r>
            <a:r>
              <a:rPr lang="en-US" sz="2000" dirty="0">
                <a:solidFill>
                  <a:schemeClr val="tx2"/>
                </a:solidFill>
              </a:rPr>
              <a:t> associated with x* </a:t>
            </a:r>
            <a:r>
              <a:rPr lang="en-US" sz="2000" i="1" dirty="0">
                <a:solidFill>
                  <a:schemeClr val="tx2"/>
                </a:solidFill>
              </a:rPr>
              <a:t>does not</a:t>
            </a:r>
            <a:r>
              <a:rPr lang="en-US" sz="2000" dirty="0">
                <a:solidFill>
                  <a:schemeClr val="tx2"/>
                </a:solidFill>
              </a:rPr>
              <a:t> contribute significantly to model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Ha:	 </a:t>
            </a:r>
            <a:r>
              <a:rPr lang="en-US" sz="2000" dirty="0">
                <a:solidFill>
                  <a:srgbClr val="FF0000"/>
                </a:solidFill>
              </a:rPr>
              <a:t>Yes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SS</a:t>
            </a:r>
            <a:r>
              <a:rPr lang="en-US" sz="2000" baseline="-10000" dirty="0" err="1">
                <a:solidFill>
                  <a:schemeClr val="tx2"/>
                </a:solidFill>
              </a:rPr>
              <a:t>Extra</a:t>
            </a:r>
            <a:r>
              <a:rPr lang="en-US" sz="2000" dirty="0">
                <a:solidFill>
                  <a:schemeClr val="tx2"/>
                </a:solidFill>
              </a:rPr>
              <a:t> associated with x* </a:t>
            </a:r>
            <a:r>
              <a:rPr lang="en-US" sz="2000" i="1" dirty="0">
                <a:solidFill>
                  <a:schemeClr val="tx2"/>
                </a:solidFill>
              </a:rPr>
              <a:t>does</a:t>
            </a:r>
            <a:r>
              <a:rPr lang="en-US" sz="2000" dirty="0">
                <a:solidFill>
                  <a:schemeClr val="tx2"/>
                </a:solidFill>
              </a:rPr>
              <a:t> contribute significantly to model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Test statistic for Partial </a:t>
            </a:r>
            <a:r>
              <a:rPr lang="en-US" sz="2400" i="1" dirty="0">
                <a:solidFill>
                  <a:schemeClr val="tx2"/>
                </a:solidFill>
              </a:rPr>
              <a:t>F</a:t>
            </a:r>
            <a:r>
              <a:rPr lang="en-US" sz="2400" dirty="0">
                <a:solidFill>
                  <a:schemeClr val="tx2"/>
                </a:solidFill>
              </a:rPr>
              <a:t>-Test</a:t>
            </a:r>
            <a:br>
              <a:rPr lang="en-US" sz="2400" dirty="0">
                <a:solidFill>
                  <a:schemeClr val="tx2"/>
                </a:solidFill>
              </a:rPr>
            </a:b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	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follows </a:t>
            </a:r>
            <a:r>
              <a:rPr lang="en-US" sz="2400" i="1" dirty="0">
                <a:solidFill>
                  <a:schemeClr val="tx2"/>
                </a:solidFill>
              </a:rPr>
              <a:t>F</a:t>
            </a:r>
            <a:r>
              <a:rPr lang="en-US" sz="2400" baseline="-10000" dirty="0">
                <a:solidFill>
                  <a:schemeClr val="tx2"/>
                </a:solidFill>
              </a:rPr>
              <a:t>1, </a:t>
            </a:r>
            <a:r>
              <a:rPr lang="en-US" sz="2400" i="1" baseline="-10000" dirty="0">
                <a:solidFill>
                  <a:schemeClr val="tx2"/>
                </a:solidFill>
              </a:rPr>
              <a:t>n</a:t>
            </a:r>
            <a:r>
              <a:rPr lang="en-US" sz="2400" baseline="-10000" dirty="0">
                <a:solidFill>
                  <a:schemeClr val="tx2"/>
                </a:solidFill>
              </a:rPr>
              <a:t>-p-2</a:t>
            </a:r>
            <a:r>
              <a:rPr lang="en-US" sz="2400" dirty="0">
                <a:solidFill>
                  <a:schemeClr val="tx2"/>
                </a:solidFill>
              </a:rPr>
              <a:t> distribution when Ho true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Therefore, Ho rejected for small p-value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Equivalent to </a:t>
            </a:r>
            <a:r>
              <a:rPr lang="en-US" sz="2400" i="1" dirty="0">
                <a:solidFill>
                  <a:schemeClr val="tx2"/>
                </a:solidFill>
              </a:rPr>
              <a:t>t</a:t>
            </a:r>
            <a:r>
              <a:rPr lang="en-US" sz="2400" dirty="0">
                <a:solidFill>
                  <a:schemeClr val="tx2"/>
                </a:solidFill>
              </a:rPr>
              <a:t>-tests for individual coefficients: </a:t>
            </a:r>
            <a:r>
              <a:rPr lang="en-US" sz="2400" i="1" dirty="0">
                <a:solidFill>
                  <a:schemeClr val="tx2"/>
                </a:solidFill>
              </a:rPr>
              <a:t>F</a:t>
            </a:r>
            <a:r>
              <a:rPr lang="en-US" sz="2400" baseline="-10000" dirty="0">
                <a:solidFill>
                  <a:schemeClr val="tx2"/>
                </a:solidFill>
              </a:rPr>
              <a:t>1, </a:t>
            </a:r>
            <a:r>
              <a:rPr lang="en-US" sz="2400" i="1" baseline="-10000" dirty="0">
                <a:solidFill>
                  <a:schemeClr val="tx2"/>
                </a:solidFill>
              </a:rPr>
              <a:t>n</a:t>
            </a:r>
            <a:r>
              <a:rPr lang="en-US" sz="2400" baseline="-10000" dirty="0">
                <a:solidFill>
                  <a:schemeClr val="tx2"/>
                </a:solidFill>
              </a:rPr>
              <a:t>-p-2</a:t>
            </a:r>
            <a:r>
              <a:rPr lang="en-US" sz="2400" dirty="0">
                <a:solidFill>
                  <a:schemeClr val="tx2"/>
                </a:solidFill>
              </a:rPr>
              <a:t>  = (</a:t>
            </a:r>
            <a:r>
              <a:rPr lang="en-US" sz="2400" i="1" dirty="0">
                <a:solidFill>
                  <a:schemeClr val="tx2"/>
                </a:solidFill>
              </a:rPr>
              <a:t>t</a:t>
            </a:r>
            <a:r>
              <a:rPr lang="en-US" sz="2400" i="1" baseline="-10000" dirty="0">
                <a:solidFill>
                  <a:schemeClr val="tx2"/>
                </a:solidFill>
              </a:rPr>
              <a:t>n</a:t>
            </a:r>
            <a:r>
              <a:rPr lang="en-US" sz="2400" baseline="-10000" dirty="0">
                <a:solidFill>
                  <a:schemeClr val="tx2"/>
                </a:solidFill>
              </a:rPr>
              <a:t>-p-2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baseline="30000" dirty="0">
                <a:solidFill>
                  <a:schemeClr val="tx2"/>
                </a:solidFill>
              </a:rPr>
              <a:t>2</a:t>
            </a:r>
          </a:p>
          <a:p>
            <a:pPr marL="0" indent="0" eaLnBrk="1" hangingPunct="1">
              <a:buNone/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5542" name="Rectangle 4">
            <a:extLst>
              <a:ext uri="{FF2B5EF4-FFF2-40B4-BE49-F238E27FC236}">
                <a16:creationId xmlns:a16="http://schemas.microsoft.com/office/drawing/2014/main" id="{5D28863E-52A3-45F5-9501-25ED2AEA5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19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3" name="Rectangle 5">
            <a:extLst>
              <a:ext uri="{FF2B5EF4-FFF2-40B4-BE49-F238E27FC236}">
                <a16:creationId xmlns:a16="http://schemas.microsoft.com/office/drawing/2014/main" id="{50047654-3C28-42CB-A179-2E578FFA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4" name="Rectangle 6">
            <a:extLst>
              <a:ext uri="{FF2B5EF4-FFF2-40B4-BE49-F238E27FC236}">
                <a16:creationId xmlns:a16="http://schemas.microsoft.com/office/drawing/2014/main" id="{A1BA6F9C-1EE9-44C9-9560-4F075E0AC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5" name="Rectangle 7">
            <a:extLst>
              <a:ext uri="{FF2B5EF4-FFF2-40B4-BE49-F238E27FC236}">
                <a16:creationId xmlns:a16="http://schemas.microsoft.com/office/drawing/2014/main" id="{859067E6-D59D-4BA4-B237-77BE3AF7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6" name="Rectangle 8">
            <a:extLst>
              <a:ext uri="{FF2B5EF4-FFF2-40B4-BE49-F238E27FC236}">
                <a16:creationId xmlns:a16="http://schemas.microsoft.com/office/drawing/2014/main" id="{F2DF97BD-AB92-4572-92DD-3CE6858B3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7" name="Rectangle 9">
            <a:extLst>
              <a:ext uri="{FF2B5EF4-FFF2-40B4-BE49-F238E27FC236}">
                <a16:creationId xmlns:a16="http://schemas.microsoft.com/office/drawing/2014/main" id="{525C6906-FE32-48BE-A60A-F11020EE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8" name="Rectangle 10">
            <a:extLst>
              <a:ext uri="{FF2B5EF4-FFF2-40B4-BE49-F238E27FC236}">
                <a16:creationId xmlns:a16="http://schemas.microsoft.com/office/drawing/2014/main" id="{9C18D039-C771-4B3B-8C74-32914A12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9" name="Rectangle 11">
            <a:extLst>
              <a:ext uri="{FF2B5EF4-FFF2-40B4-BE49-F238E27FC236}">
                <a16:creationId xmlns:a16="http://schemas.microsoft.com/office/drawing/2014/main" id="{2CB69B4C-C8C3-44DB-A105-3DAB668D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0" name="Rectangle 12">
            <a:extLst>
              <a:ext uri="{FF2B5EF4-FFF2-40B4-BE49-F238E27FC236}">
                <a16:creationId xmlns:a16="http://schemas.microsoft.com/office/drawing/2014/main" id="{B04ADC78-5B31-4036-BDF0-37302A5D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1" name="Rectangle 13">
            <a:extLst>
              <a:ext uri="{FF2B5EF4-FFF2-40B4-BE49-F238E27FC236}">
                <a16:creationId xmlns:a16="http://schemas.microsoft.com/office/drawing/2014/main" id="{5BA1DAE9-726A-4746-933E-FAFEE6CE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2" name="Rectangle 14">
            <a:extLst>
              <a:ext uri="{FF2B5EF4-FFF2-40B4-BE49-F238E27FC236}">
                <a16:creationId xmlns:a16="http://schemas.microsoft.com/office/drawing/2014/main" id="{A9D2E7F1-5DEC-4E12-9C61-378FCDB9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3" name="Rectangle 15">
            <a:extLst>
              <a:ext uri="{FF2B5EF4-FFF2-40B4-BE49-F238E27FC236}">
                <a16:creationId xmlns:a16="http://schemas.microsoft.com/office/drawing/2014/main" id="{40A68DE2-6907-4107-A419-C482CF4B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4" name="Rectangle 16">
            <a:extLst>
              <a:ext uri="{FF2B5EF4-FFF2-40B4-BE49-F238E27FC236}">
                <a16:creationId xmlns:a16="http://schemas.microsoft.com/office/drawing/2014/main" id="{307A3F13-832D-46F7-88B0-E1A90E36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5" name="Rectangle 17">
            <a:extLst>
              <a:ext uri="{FF2B5EF4-FFF2-40B4-BE49-F238E27FC236}">
                <a16:creationId xmlns:a16="http://schemas.microsoft.com/office/drawing/2014/main" id="{46F96F21-5CF4-4F70-988D-68A21115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6" name="Rectangle 18">
            <a:extLst>
              <a:ext uri="{FF2B5EF4-FFF2-40B4-BE49-F238E27FC236}">
                <a16:creationId xmlns:a16="http://schemas.microsoft.com/office/drawing/2014/main" id="{1896B4E5-504B-4263-B3FD-3803846C8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7" name="Rectangle 19">
            <a:extLst>
              <a:ext uri="{FF2B5EF4-FFF2-40B4-BE49-F238E27FC236}">
                <a16:creationId xmlns:a16="http://schemas.microsoft.com/office/drawing/2014/main" id="{A939921B-2674-440C-B653-90169C8FE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8" name="Rectangle 20">
            <a:extLst>
              <a:ext uri="{FF2B5EF4-FFF2-40B4-BE49-F238E27FC236}">
                <a16:creationId xmlns:a16="http://schemas.microsoft.com/office/drawing/2014/main" id="{38A32BE7-1ECD-4A58-B037-7E2C43DB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9" name="Rectangle 21">
            <a:extLst>
              <a:ext uri="{FF2B5EF4-FFF2-40B4-BE49-F238E27FC236}">
                <a16:creationId xmlns:a16="http://schemas.microsoft.com/office/drawing/2014/main" id="{9D81B818-097A-4D3C-A0A5-CCDC4EF8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0" name="Rectangle 22">
            <a:extLst>
              <a:ext uri="{FF2B5EF4-FFF2-40B4-BE49-F238E27FC236}">
                <a16:creationId xmlns:a16="http://schemas.microsoft.com/office/drawing/2014/main" id="{1E40672F-204F-40BA-BFFC-84AE3893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1" name="Rectangle 23">
            <a:extLst>
              <a:ext uri="{FF2B5EF4-FFF2-40B4-BE49-F238E27FC236}">
                <a16:creationId xmlns:a16="http://schemas.microsoft.com/office/drawing/2014/main" id="{C80F2800-895C-49DA-8C7A-7B7E5D88E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2" name="Rectangle 24">
            <a:extLst>
              <a:ext uri="{FF2B5EF4-FFF2-40B4-BE49-F238E27FC236}">
                <a16:creationId xmlns:a16="http://schemas.microsoft.com/office/drawing/2014/main" id="{449555B9-438E-408F-A8C2-F5CD69BF3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3" name="Rectangle 25">
            <a:extLst>
              <a:ext uri="{FF2B5EF4-FFF2-40B4-BE49-F238E27FC236}">
                <a16:creationId xmlns:a16="http://schemas.microsoft.com/office/drawing/2014/main" id="{972AC16E-969D-4E85-A844-2D1DF23A0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003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4" name="Rectangle 26">
            <a:extLst>
              <a:ext uri="{FF2B5EF4-FFF2-40B4-BE49-F238E27FC236}">
                <a16:creationId xmlns:a16="http://schemas.microsoft.com/office/drawing/2014/main" id="{D4888FC0-13A5-4002-9225-FD13518A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5" name="Rectangle 27">
            <a:extLst>
              <a:ext uri="{FF2B5EF4-FFF2-40B4-BE49-F238E27FC236}">
                <a16:creationId xmlns:a16="http://schemas.microsoft.com/office/drawing/2014/main" id="{50A85A67-1354-4466-8E1C-81C9BC1E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6" name="Rectangle 28">
            <a:extLst>
              <a:ext uri="{FF2B5EF4-FFF2-40B4-BE49-F238E27FC236}">
                <a16:creationId xmlns:a16="http://schemas.microsoft.com/office/drawing/2014/main" id="{A80A5B53-0829-4C2E-9EFF-B2B57F3F5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7" name="Rectangle 29">
            <a:extLst>
              <a:ext uri="{FF2B5EF4-FFF2-40B4-BE49-F238E27FC236}">
                <a16:creationId xmlns:a16="http://schemas.microsoft.com/office/drawing/2014/main" id="{C6D00AC9-338A-473A-B473-EA7569A8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8" name="Rectangle 30">
            <a:extLst>
              <a:ext uri="{FF2B5EF4-FFF2-40B4-BE49-F238E27FC236}">
                <a16:creationId xmlns:a16="http://schemas.microsoft.com/office/drawing/2014/main" id="{1B775142-36E7-4C91-ABA3-29E6CCC1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9" name="Rectangle 31">
            <a:extLst>
              <a:ext uri="{FF2B5EF4-FFF2-40B4-BE49-F238E27FC236}">
                <a16:creationId xmlns:a16="http://schemas.microsoft.com/office/drawing/2014/main" id="{D7B628A6-7E0B-4445-AF52-64547315E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0" name="Rectangle 32">
            <a:extLst>
              <a:ext uri="{FF2B5EF4-FFF2-40B4-BE49-F238E27FC236}">
                <a16:creationId xmlns:a16="http://schemas.microsoft.com/office/drawing/2014/main" id="{DA2588E6-5E25-46FE-918F-953BA97D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1" name="Rectangle 33">
            <a:extLst>
              <a:ext uri="{FF2B5EF4-FFF2-40B4-BE49-F238E27FC236}">
                <a16:creationId xmlns:a16="http://schemas.microsoft.com/office/drawing/2014/main" id="{A40C7F57-1A34-4832-AF94-4977477E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2" name="Rectangle 34">
            <a:extLst>
              <a:ext uri="{FF2B5EF4-FFF2-40B4-BE49-F238E27FC236}">
                <a16:creationId xmlns:a16="http://schemas.microsoft.com/office/drawing/2014/main" id="{801DD457-A84F-4D4F-AEE1-5472F073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3" name="Rectangle 35">
            <a:extLst>
              <a:ext uri="{FF2B5EF4-FFF2-40B4-BE49-F238E27FC236}">
                <a16:creationId xmlns:a16="http://schemas.microsoft.com/office/drawing/2014/main" id="{9700BD95-7FDE-44AE-ADE4-7A5AEF9F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4" name="Rectangle 36">
            <a:extLst>
              <a:ext uri="{FF2B5EF4-FFF2-40B4-BE49-F238E27FC236}">
                <a16:creationId xmlns:a16="http://schemas.microsoft.com/office/drawing/2014/main" id="{8F15A691-3E0E-4C60-8D4C-61FC551B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5" name="Rectangle 37">
            <a:extLst>
              <a:ext uri="{FF2B5EF4-FFF2-40B4-BE49-F238E27FC236}">
                <a16:creationId xmlns:a16="http://schemas.microsoft.com/office/drawing/2014/main" id="{A7F9AC2A-4597-4721-802F-F5DEA6CED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03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6" name="Rectangle 40">
            <a:extLst>
              <a:ext uri="{FF2B5EF4-FFF2-40B4-BE49-F238E27FC236}">
                <a16:creationId xmlns:a16="http://schemas.microsoft.com/office/drawing/2014/main" id="{002E4336-A9AF-4B8C-9A8D-E7BF8B98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graphicFrame>
        <p:nvGraphicFramePr>
          <p:cNvPr id="65577" name="Object 39">
            <a:extLst>
              <a:ext uri="{FF2B5EF4-FFF2-40B4-BE49-F238E27FC236}">
                <a16:creationId xmlns:a16="http://schemas.microsoft.com/office/drawing/2014/main" id="{3A86BB3D-F82B-4C3D-8608-D4F22A6E6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3519" y="2600325"/>
          <a:ext cx="2590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930400" imgH="444500" progId="Equation.3">
                  <p:embed/>
                </p:oleObj>
              </mc:Choice>
              <mc:Fallback>
                <p:oleObj name="Equation" r:id="rId3" imgW="1930400" imgH="444500" progId="Equation.3">
                  <p:embed/>
                  <p:pic>
                    <p:nvPicPr>
                      <p:cNvPr id="65577" name="Object 39">
                        <a:extLst>
                          <a:ext uri="{FF2B5EF4-FFF2-40B4-BE49-F238E27FC236}">
                            <a16:creationId xmlns:a16="http://schemas.microsoft.com/office/drawing/2014/main" id="{3A86BB3D-F82B-4C3D-8608-D4F22A6E6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519" y="2600325"/>
                        <a:ext cx="2590800" cy="600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96" name="Rectangle 28">
            <a:extLst>
              <a:ext uri="{FF2B5EF4-FFF2-40B4-BE49-F238E27FC236}">
                <a16:creationId xmlns:a16="http://schemas.microsoft.com/office/drawing/2014/main" id="{BE569D1A-B0D9-42B4-90ED-0998492B0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70C0"/>
                </a:solidFill>
              </a:rPr>
              <a:t>Forward Selection Procedure</a:t>
            </a:r>
            <a:endParaRPr lang="el-GR" sz="3600" b="1" i="1" dirty="0">
              <a:solidFill>
                <a:srgbClr val="0070C0"/>
              </a:solidFill>
            </a:endParaRPr>
          </a:p>
        </p:txBody>
      </p:sp>
      <p:sp>
        <p:nvSpPr>
          <p:cNvPr id="339997" name="Rectangle 29">
            <a:extLst>
              <a:ext uri="{FF2B5EF4-FFF2-40B4-BE49-F238E27FC236}">
                <a16:creationId xmlns:a16="http://schemas.microsoft.com/office/drawing/2014/main" id="{12DA5C61-298E-48E8-8435-B9B9388E7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976" y="1324799"/>
            <a:ext cx="105156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Procedure begins with no variables in model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hlink"/>
                </a:solidFill>
              </a:rPr>
              <a:t>Step 1: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Predictor x</a:t>
            </a:r>
            <a:r>
              <a:rPr lang="en-US" sz="2000" baseline="-10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 most highly correlated with response selected (or largest R</a:t>
            </a:r>
            <a:r>
              <a:rPr lang="en-US" sz="2000" baseline="30000" dirty="0">
                <a:solidFill>
                  <a:schemeClr val="tx2"/>
                </a:solidFill>
              </a:rPr>
              <a:t>2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If model not significant, stop and report no predictors important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Otherwise, proceed to Step 2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hlink"/>
                </a:solidFill>
              </a:rPr>
              <a:t>Step 2: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For remaining predictors, compute sequential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-statistic given predictors already in model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For example, first pass sequential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-Statistics computed for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(x</a:t>
            </a:r>
            <a:r>
              <a:rPr lang="en-US" sz="2000" baseline="-10000" dirty="0">
                <a:solidFill>
                  <a:schemeClr val="tx2"/>
                </a:solidFill>
              </a:rPr>
              <a:t>2</a:t>
            </a:r>
            <a:r>
              <a:rPr lang="en-US" sz="2000" dirty="0">
                <a:solidFill>
                  <a:schemeClr val="tx2"/>
                </a:solidFill>
              </a:rPr>
              <a:t>|x</a:t>
            </a:r>
            <a:r>
              <a:rPr lang="en-US" sz="2000" baseline="-10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),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(x</a:t>
            </a:r>
            <a:r>
              <a:rPr lang="en-US" sz="2000" baseline="-10000" dirty="0">
                <a:solidFill>
                  <a:schemeClr val="tx2"/>
                </a:solidFill>
              </a:rPr>
              <a:t>3</a:t>
            </a:r>
            <a:r>
              <a:rPr lang="en-US" sz="2000" dirty="0">
                <a:solidFill>
                  <a:schemeClr val="tx2"/>
                </a:solidFill>
              </a:rPr>
              <a:t>|x</a:t>
            </a:r>
            <a:r>
              <a:rPr lang="en-US" sz="2000" baseline="-10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),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(x</a:t>
            </a:r>
            <a:r>
              <a:rPr lang="en-US" sz="2000" baseline="-10000" dirty="0">
                <a:solidFill>
                  <a:schemeClr val="tx2"/>
                </a:solidFill>
              </a:rPr>
              <a:t>4</a:t>
            </a:r>
            <a:r>
              <a:rPr lang="en-US" sz="2000" dirty="0">
                <a:solidFill>
                  <a:schemeClr val="tx2"/>
                </a:solidFill>
              </a:rPr>
              <a:t>|x</a:t>
            </a:r>
            <a:r>
              <a:rPr lang="en-US" sz="2000" baseline="-10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Select variable with largest sequential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-statistic (this will have to smallest p-value) </a:t>
            </a:r>
          </a:p>
        </p:txBody>
      </p:sp>
      <p:sp>
        <p:nvSpPr>
          <p:cNvPr id="68614" name="Rectangle 30">
            <a:extLst>
              <a:ext uri="{FF2B5EF4-FFF2-40B4-BE49-F238E27FC236}">
                <a16:creationId xmlns:a16="http://schemas.microsoft.com/office/drawing/2014/main" id="{ACF35F62-20CB-436C-8DD7-9AE5555C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19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15" name="Rectangle 31">
            <a:extLst>
              <a:ext uri="{FF2B5EF4-FFF2-40B4-BE49-F238E27FC236}">
                <a16:creationId xmlns:a16="http://schemas.microsoft.com/office/drawing/2014/main" id="{8298AA93-083A-42AA-AE39-55CED59CE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16" name="Rectangle 32">
            <a:extLst>
              <a:ext uri="{FF2B5EF4-FFF2-40B4-BE49-F238E27FC236}">
                <a16:creationId xmlns:a16="http://schemas.microsoft.com/office/drawing/2014/main" id="{F27336BE-615A-499D-A3E8-DB4CBA45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17" name="Rectangle 33">
            <a:extLst>
              <a:ext uri="{FF2B5EF4-FFF2-40B4-BE49-F238E27FC236}">
                <a16:creationId xmlns:a16="http://schemas.microsoft.com/office/drawing/2014/main" id="{FCE6186B-D987-43E6-9628-D293AE780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18" name="Rectangle 34">
            <a:extLst>
              <a:ext uri="{FF2B5EF4-FFF2-40B4-BE49-F238E27FC236}">
                <a16:creationId xmlns:a16="http://schemas.microsoft.com/office/drawing/2014/main" id="{FC8DAF40-7A40-472F-A147-2186FBC1E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19" name="Rectangle 35">
            <a:extLst>
              <a:ext uri="{FF2B5EF4-FFF2-40B4-BE49-F238E27FC236}">
                <a16:creationId xmlns:a16="http://schemas.microsoft.com/office/drawing/2014/main" id="{7861D5D6-3602-43C4-89D8-736411D1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0" name="Rectangle 36">
            <a:extLst>
              <a:ext uri="{FF2B5EF4-FFF2-40B4-BE49-F238E27FC236}">
                <a16:creationId xmlns:a16="http://schemas.microsoft.com/office/drawing/2014/main" id="{65EA7DE6-A2FB-490B-B1E7-1D6C283D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1" name="Rectangle 37">
            <a:extLst>
              <a:ext uri="{FF2B5EF4-FFF2-40B4-BE49-F238E27FC236}">
                <a16:creationId xmlns:a16="http://schemas.microsoft.com/office/drawing/2014/main" id="{259D4705-D699-4058-962C-7F104499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2" name="Rectangle 38">
            <a:extLst>
              <a:ext uri="{FF2B5EF4-FFF2-40B4-BE49-F238E27FC236}">
                <a16:creationId xmlns:a16="http://schemas.microsoft.com/office/drawing/2014/main" id="{92979E17-4798-4D2B-87D1-FA856E96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3" name="Rectangle 39">
            <a:extLst>
              <a:ext uri="{FF2B5EF4-FFF2-40B4-BE49-F238E27FC236}">
                <a16:creationId xmlns:a16="http://schemas.microsoft.com/office/drawing/2014/main" id="{24463EFD-29B1-4C70-B162-8474A61A6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4" name="Rectangle 40">
            <a:extLst>
              <a:ext uri="{FF2B5EF4-FFF2-40B4-BE49-F238E27FC236}">
                <a16:creationId xmlns:a16="http://schemas.microsoft.com/office/drawing/2014/main" id="{2F989125-055A-4F04-BE13-A955379FD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5" name="Rectangle 41">
            <a:extLst>
              <a:ext uri="{FF2B5EF4-FFF2-40B4-BE49-F238E27FC236}">
                <a16:creationId xmlns:a16="http://schemas.microsoft.com/office/drawing/2014/main" id="{E5C5B109-5AD7-4604-996F-EE0F8064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6" name="Rectangle 42">
            <a:extLst>
              <a:ext uri="{FF2B5EF4-FFF2-40B4-BE49-F238E27FC236}">
                <a16:creationId xmlns:a16="http://schemas.microsoft.com/office/drawing/2014/main" id="{70F33B40-66F9-4F37-AFA8-80BB5EAE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7" name="Rectangle 43">
            <a:extLst>
              <a:ext uri="{FF2B5EF4-FFF2-40B4-BE49-F238E27FC236}">
                <a16:creationId xmlns:a16="http://schemas.microsoft.com/office/drawing/2014/main" id="{CFDEA1D0-97CC-44D2-AA44-F2B4F9B78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8" name="Rectangle 44">
            <a:extLst>
              <a:ext uri="{FF2B5EF4-FFF2-40B4-BE49-F238E27FC236}">
                <a16:creationId xmlns:a16="http://schemas.microsoft.com/office/drawing/2014/main" id="{BD49EB59-0E0A-4ADF-BA28-220738AB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9" name="Rectangle 45">
            <a:extLst>
              <a:ext uri="{FF2B5EF4-FFF2-40B4-BE49-F238E27FC236}">
                <a16:creationId xmlns:a16="http://schemas.microsoft.com/office/drawing/2014/main" id="{FDC0185A-1010-4331-91F1-09B65B3A9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0" name="Rectangle 46">
            <a:extLst>
              <a:ext uri="{FF2B5EF4-FFF2-40B4-BE49-F238E27FC236}">
                <a16:creationId xmlns:a16="http://schemas.microsoft.com/office/drawing/2014/main" id="{6DADE34D-5587-43D9-BE07-F2FBECB05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1" name="Rectangle 47">
            <a:extLst>
              <a:ext uri="{FF2B5EF4-FFF2-40B4-BE49-F238E27FC236}">
                <a16:creationId xmlns:a16="http://schemas.microsoft.com/office/drawing/2014/main" id="{51CE139C-13C2-435D-8EF9-557C2138C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2" name="Rectangle 48">
            <a:extLst>
              <a:ext uri="{FF2B5EF4-FFF2-40B4-BE49-F238E27FC236}">
                <a16:creationId xmlns:a16="http://schemas.microsoft.com/office/drawing/2014/main" id="{7E0219C5-B111-4CEC-BF8D-3704F031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3" name="Rectangle 49">
            <a:extLst>
              <a:ext uri="{FF2B5EF4-FFF2-40B4-BE49-F238E27FC236}">
                <a16:creationId xmlns:a16="http://schemas.microsoft.com/office/drawing/2014/main" id="{460DC6C6-F01E-4252-A3B3-0980D0CE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4" name="Rectangle 50">
            <a:extLst>
              <a:ext uri="{FF2B5EF4-FFF2-40B4-BE49-F238E27FC236}">
                <a16:creationId xmlns:a16="http://schemas.microsoft.com/office/drawing/2014/main" id="{CF554726-757A-4729-A343-D571A21B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5" name="Rectangle 51">
            <a:extLst>
              <a:ext uri="{FF2B5EF4-FFF2-40B4-BE49-F238E27FC236}">
                <a16:creationId xmlns:a16="http://schemas.microsoft.com/office/drawing/2014/main" id="{0FF65C5A-6830-47BC-8070-2E6CDEF18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003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6" name="Rectangle 52">
            <a:extLst>
              <a:ext uri="{FF2B5EF4-FFF2-40B4-BE49-F238E27FC236}">
                <a16:creationId xmlns:a16="http://schemas.microsoft.com/office/drawing/2014/main" id="{E6BCE34F-CFD7-4F19-AAEE-DF05F5075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7" name="Rectangle 53">
            <a:extLst>
              <a:ext uri="{FF2B5EF4-FFF2-40B4-BE49-F238E27FC236}">
                <a16:creationId xmlns:a16="http://schemas.microsoft.com/office/drawing/2014/main" id="{586E7B35-98F5-4609-BD29-EB9918238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8" name="Rectangle 54">
            <a:extLst>
              <a:ext uri="{FF2B5EF4-FFF2-40B4-BE49-F238E27FC236}">
                <a16:creationId xmlns:a16="http://schemas.microsoft.com/office/drawing/2014/main" id="{AE22FED3-9BAF-46CE-8F6D-F9A3B7C5A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9" name="Rectangle 55">
            <a:extLst>
              <a:ext uri="{FF2B5EF4-FFF2-40B4-BE49-F238E27FC236}">
                <a16:creationId xmlns:a16="http://schemas.microsoft.com/office/drawing/2014/main" id="{2A756F1C-96D3-4379-B97B-77A973410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0" name="Rectangle 56">
            <a:extLst>
              <a:ext uri="{FF2B5EF4-FFF2-40B4-BE49-F238E27FC236}">
                <a16:creationId xmlns:a16="http://schemas.microsoft.com/office/drawing/2014/main" id="{FF291D05-747B-4686-9BE4-C083226A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1" name="Rectangle 57">
            <a:extLst>
              <a:ext uri="{FF2B5EF4-FFF2-40B4-BE49-F238E27FC236}">
                <a16:creationId xmlns:a16="http://schemas.microsoft.com/office/drawing/2014/main" id="{5C36CFD0-E0A1-4F94-B8FE-F33E62490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2" name="Rectangle 58">
            <a:extLst>
              <a:ext uri="{FF2B5EF4-FFF2-40B4-BE49-F238E27FC236}">
                <a16:creationId xmlns:a16="http://schemas.microsoft.com/office/drawing/2014/main" id="{60CA545E-E025-4349-AC15-B15F4E73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3" name="Rectangle 59">
            <a:extLst>
              <a:ext uri="{FF2B5EF4-FFF2-40B4-BE49-F238E27FC236}">
                <a16:creationId xmlns:a16="http://schemas.microsoft.com/office/drawing/2014/main" id="{1AB45C58-8D6B-4634-B7E5-83053E288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4" name="Rectangle 60">
            <a:extLst>
              <a:ext uri="{FF2B5EF4-FFF2-40B4-BE49-F238E27FC236}">
                <a16:creationId xmlns:a16="http://schemas.microsoft.com/office/drawing/2014/main" id="{AD3BD6F1-BE6F-48CF-A7C6-65BED324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5" name="Rectangle 61">
            <a:extLst>
              <a:ext uri="{FF2B5EF4-FFF2-40B4-BE49-F238E27FC236}">
                <a16:creationId xmlns:a16="http://schemas.microsoft.com/office/drawing/2014/main" id="{ACB25316-BCE1-4C1B-9DC2-252CF540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6" name="Rectangle 62">
            <a:extLst>
              <a:ext uri="{FF2B5EF4-FFF2-40B4-BE49-F238E27FC236}">
                <a16:creationId xmlns:a16="http://schemas.microsoft.com/office/drawing/2014/main" id="{254F66AC-EBA7-4B70-8F00-7D4D11FB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7" name="Rectangle 63">
            <a:extLst>
              <a:ext uri="{FF2B5EF4-FFF2-40B4-BE49-F238E27FC236}">
                <a16:creationId xmlns:a16="http://schemas.microsoft.com/office/drawing/2014/main" id="{AD10EF90-F608-4F3E-92F1-AB67E165B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03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8" name="Rectangle 64">
            <a:extLst>
              <a:ext uri="{FF2B5EF4-FFF2-40B4-BE49-F238E27FC236}">
                <a16:creationId xmlns:a16="http://schemas.microsoft.com/office/drawing/2014/main" id="{E594D95F-1B85-4895-AA2F-201DE241D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9" name="Rectangle 65">
            <a:extLst>
              <a:ext uri="{FF2B5EF4-FFF2-40B4-BE49-F238E27FC236}">
                <a16:creationId xmlns:a16="http://schemas.microsoft.com/office/drawing/2014/main" id="{5736A557-7938-482C-904A-A5272FF8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0" name="Rectangle 66">
            <a:extLst>
              <a:ext uri="{FF2B5EF4-FFF2-40B4-BE49-F238E27FC236}">
                <a16:creationId xmlns:a16="http://schemas.microsoft.com/office/drawing/2014/main" id="{6601D0F4-9B05-41EE-9504-669A7B3C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1" name="Rectangle 68">
            <a:extLst>
              <a:ext uri="{FF2B5EF4-FFF2-40B4-BE49-F238E27FC236}">
                <a16:creationId xmlns:a16="http://schemas.microsoft.com/office/drawing/2014/main" id="{9010B473-0041-4587-89CD-B3D60198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2" name="Rectangle 70">
            <a:extLst>
              <a:ext uri="{FF2B5EF4-FFF2-40B4-BE49-F238E27FC236}">
                <a16:creationId xmlns:a16="http://schemas.microsoft.com/office/drawing/2014/main" id="{C52D9FA5-8421-4776-8F0E-21A6F251C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3" name="Rectangle 72">
            <a:extLst>
              <a:ext uri="{FF2B5EF4-FFF2-40B4-BE49-F238E27FC236}">
                <a16:creationId xmlns:a16="http://schemas.microsoft.com/office/drawing/2014/main" id="{711BCB92-E83B-421D-A132-16146EBB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4" name="Rectangle 74">
            <a:extLst>
              <a:ext uri="{FF2B5EF4-FFF2-40B4-BE49-F238E27FC236}">
                <a16:creationId xmlns:a16="http://schemas.microsoft.com/office/drawing/2014/main" id="{05DA14EF-7CFA-40C8-9B5A-066F92989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5" name="Rectangle 76">
            <a:extLst>
              <a:ext uri="{FF2B5EF4-FFF2-40B4-BE49-F238E27FC236}">
                <a16:creationId xmlns:a16="http://schemas.microsoft.com/office/drawing/2014/main" id="{E37FF50A-6FFF-48E4-8C59-062701A0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6" name="Rectangle 78">
            <a:extLst>
              <a:ext uri="{FF2B5EF4-FFF2-40B4-BE49-F238E27FC236}">
                <a16:creationId xmlns:a16="http://schemas.microsoft.com/office/drawing/2014/main" id="{D8DE228A-22E9-4AEC-A995-396649E7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7" name="Rectangle 80">
            <a:extLst>
              <a:ext uri="{FF2B5EF4-FFF2-40B4-BE49-F238E27FC236}">
                <a16:creationId xmlns:a16="http://schemas.microsoft.com/office/drawing/2014/main" id="{282AB24B-0236-4A9A-A88C-89AC6AA0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8" name="Rectangle 82">
            <a:extLst>
              <a:ext uri="{FF2B5EF4-FFF2-40B4-BE49-F238E27FC236}">
                <a16:creationId xmlns:a16="http://schemas.microsoft.com/office/drawing/2014/main" id="{84751791-F6B2-499D-9EB1-B12C2287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9" name="Rectangle 84">
            <a:extLst>
              <a:ext uri="{FF2B5EF4-FFF2-40B4-BE49-F238E27FC236}">
                <a16:creationId xmlns:a16="http://schemas.microsoft.com/office/drawing/2014/main" id="{DB3FD4E0-CC7B-4BA8-84C4-99EE14E8B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60" name="Rectangle 86">
            <a:extLst>
              <a:ext uri="{FF2B5EF4-FFF2-40B4-BE49-F238E27FC236}">
                <a16:creationId xmlns:a16="http://schemas.microsoft.com/office/drawing/2014/main" id="{BD6CB326-9C21-4B89-AA5D-3B5E5813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61" name="Rectangle 88">
            <a:extLst>
              <a:ext uri="{FF2B5EF4-FFF2-40B4-BE49-F238E27FC236}">
                <a16:creationId xmlns:a16="http://schemas.microsoft.com/office/drawing/2014/main" id="{E074F36D-2713-473D-8B2B-46A61B8F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15EA35-FD03-4C0A-8C79-DEF5BF59D335}"/>
              </a:ext>
            </a:extLst>
          </p:cNvPr>
          <p:cNvSpPr txBox="1"/>
          <p:nvPr/>
        </p:nvSpPr>
        <p:spPr>
          <a:xfrm>
            <a:off x="838200" y="4689538"/>
            <a:ext cx="952220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hlink"/>
                </a:solidFill>
              </a:rPr>
              <a:t>Step 3: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Test significance of sequential F-statistic, for variable selected in Step 2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If resulting model not significant, then stop and report model without variable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2"/>
                </a:solidFill>
              </a:rPr>
              <a:t>   selected in Step 2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Otherwise, add variable from Step 2, and return to Step 2 to add another variable.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CD03-45A3-4653-BF54-BDEC837E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Apply Forward Selection to Cereals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835B-E7E8-41DB-8F29-B7E48967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468"/>
            <a:ext cx="10515600" cy="5248495"/>
          </a:xfrm>
        </p:spPr>
        <p:txBody>
          <a:bodyPr/>
          <a:lstStyle/>
          <a:p>
            <a:r>
              <a:rPr lang="en-US" dirty="0"/>
              <a:t>Before we get started, we can use the correlation table to decide which variable goes in first.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2C3E4-B93F-4B43-9933-AB933418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88" y="1801470"/>
            <a:ext cx="4077726" cy="48392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AA8915-3CCC-4106-A899-5A5226311B81}"/>
              </a:ext>
            </a:extLst>
          </p:cNvPr>
          <p:cNvSpPr/>
          <p:nvPr/>
        </p:nvSpPr>
        <p:spPr>
          <a:xfrm>
            <a:off x="1423447" y="4223208"/>
            <a:ext cx="3506772" cy="263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73E72C-37FA-455B-9824-AA9000FE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14" y="4125209"/>
            <a:ext cx="3209925" cy="36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485F0-197D-4F19-A169-0E23F2267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748" y="1540055"/>
            <a:ext cx="4922794" cy="25851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9980AA-2649-47E2-9C47-2EC5281138CC}"/>
              </a:ext>
            </a:extLst>
          </p:cNvPr>
          <p:cNvSpPr/>
          <p:nvPr/>
        </p:nvSpPr>
        <p:spPr>
          <a:xfrm>
            <a:off x="9014691" y="2364509"/>
            <a:ext cx="1145309" cy="2309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224B7F-09EE-405C-BC78-36C5EA0D2058}"/>
              </a:ext>
            </a:extLst>
          </p:cNvPr>
          <p:cNvSpPr/>
          <p:nvPr/>
        </p:nvSpPr>
        <p:spPr>
          <a:xfrm>
            <a:off x="8657439" y="3624044"/>
            <a:ext cx="1283515" cy="2309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D6F403-48AB-4FAD-9C44-09F1AEA7CD0C}"/>
              </a:ext>
            </a:extLst>
          </p:cNvPr>
          <p:cNvSpPr/>
          <p:nvPr/>
        </p:nvSpPr>
        <p:spPr>
          <a:xfrm>
            <a:off x="8429039" y="2364509"/>
            <a:ext cx="585652" cy="23090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51371A-D54E-41F1-B6E5-C09A9DE67A79}"/>
              </a:ext>
            </a:extLst>
          </p:cNvPr>
          <p:cNvSpPr/>
          <p:nvPr/>
        </p:nvSpPr>
        <p:spPr>
          <a:xfrm>
            <a:off x="8036653" y="3624044"/>
            <a:ext cx="585652" cy="23090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17012-5599-4A7D-AC47-5C22A4AF8335}"/>
              </a:ext>
            </a:extLst>
          </p:cNvPr>
          <p:cNvCxnSpPr/>
          <p:nvPr/>
        </p:nvCxnSpPr>
        <p:spPr>
          <a:xfrm flipH="1">
            <a:off x="8286750" y="2595418"/>
            <a:ext cx="335555" cy="10286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1A74CF9-B782-4C44-9117-E32070B33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083" y="1583863"/>
            <a:ext cx="1182797" cy="7806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189D78-3E8B-49C0-8E94-2C7419903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107" y="2735698"/>
            <a:ext cx="2858168" cy="7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9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373E8581-D0B2-46C3-B432-B07CCC5AB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 and Predictive Analytics, By Daniel Larose and Chantal Larose John Wiley &amp; Sons, Inc, Hoboken, NJ, 2015. </a:t>
            </a:r>
          </a:p>
        </p:txBody>
      </p:sp>
      <p:sp>
        <p:nvSpPr>
          <p:cNvPr id="53" name="Slide Number Placeholder 4">
            <a:extLst>
              <a:ext uri="{FF2B5EF4-FFF2-40B4-BE49-F238E27FC236}">
                <a16:creationId xmlns:a16="http://schemas.microsoft.com/office/drawing/2014/main" id="{092EDE19-1C83-4C29-978E-C9DE8ADE0F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9DA74B79-F2E9-4EC5-900F-24605F03B4EA}" type="slidenum">
              <a:rPr lang="en-US" altLang="en-US" sz="1400">
                <a:latin typeface="Arial" panose="020B0604020202020204" pitchFamily="34" charset="0"/>
              </a:rPr>
              <a:pPr>
                <a:defRPr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FB41C75A-0698-4858-A528-DB983D1F3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Selection Applied to </a:t>
            </a:r>
            <a:r>
              <a:rPr lang="en-US" sz="3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Cereals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Set</a:t>
            </a:r>
            <a:endParaRPr lang="el-GR" sz="36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D9EDC776-6721-4311-9B19-1DF680702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We estimate </a:t>
            </a:r>
            <a:r>
              <a:rPr lang="en-US" sz="2400" i="1" dirty="0">
                <a:solidFill>
                  <a:schemeClr val="tx2"/>
                </a:solidFill>
              </a:rPr>
              <a:t>rating</a:t>
            </a:r>
            <a:r>
              <a:rPr lang="en-US" sz="2400" dirty="0">
                <a:solidFill>
                  <a:schemeClr val="tx2"/>
                </a:solidFill>
              </a:rPr>
              <a:t> based on 12 predictors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Best model should not exclude significant predictors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This procedure starts with no variables in model</a:t>
            </a:r>
          </a:p>
          <a:p>
            <a:pPr eaLnBrk="1" hangingPunct="1">
              <a:defRPr/>
            </a:pPr>
            <a:r>
              <a:rPr lang="en-US" sz="2400" i="1" dirty="0">
                <a:solidFill>
                  <a:schemeClr val="tx2"/>
                </a:solidFill>
              </a:rPr>
              <a:t>Sugars</a:t>
            </a:r>
            <a:r>
              <a:rPr lang="en-US" sz="2400" dirty="0">
                <a:solidFill>
                  <a:schemeClr val="tx2"/>
                </a:solidFill>
              </a:rPr>
              <a:t> has highest correlation (r = – 0.764) with </a:t>
            </a:r>
            <a:r>
              <a:rPr lang="en-US" sz="2400" i="1" dirty="0">
                <a:solidFill>
                  <a:schemeClr val="tx2"/>
                </a:solidFill>
              </a:rPr>
              <a:t>rating</a:t>
            </a:r>
            <a:r>
              <a:rPr lang="en-US" sz="2400" dirty="0">
                <a:solidFill>
                  <a:schemeClr val="tx2"/>
                </a:solidFill>
              </a:rPr>
              <a:t>, among predictors, and is significant. So, we put sugars in the model.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Next, sequential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-tests are performed with the remaining 11 predictors.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Highest sequential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-statistic given by F(</a:t>
            </a:r>
            <a:r>
              <a:rPr lang="en-US" sz="2400" i="1" dirty="0">
                <a:solidFill>
                  <a:srgbClr val="FF0000"/>
                </a:solidFill>
              </a:rPr>
              <a:t>fiber </a:t>
            </a:r>
            <a:r>
              <a:rPr lang="en-US" sz="2400" dirty="0">
                <a:solidFill>
                  <a:srgbClr val="FF0000"/>
                </a:solidFill>
              </a:rPr>
              <a:t>| </a:t>
            </a:r>
            <a:r>
              <a:rPr lang="en-US" sz="2400" i="1" dirty="0">
                <a:solidFill>
                  <a:srgbClr val="FF0000"/>
                </a:solidFill>
              </a:rPr>
              <a:t>sugars</a:t>
            </a:r>
            <a:r>
              <a:rPr lang="en-US" sz="2400" dirty="0">
                <a:solidFill>
                  <a:srgbClr val="FF0000"/>
                </a:solidFill>
              </a:rPr>
              <a:t>). So, </a:t>
            </a:r>
            <a:r>
              <a:rPr lang="en-US" sz="2400" i="1" dirty="0">
                <a:solidFill>
                  <a:srgbClr val="FF0000"/>
                </a:solidFill>
              </a:rPr>
              <a:t>fiber</a:t>
            </a:r>
            <a:r>
              <a:rPr lang="en-US" sz="2400" dirty="0">
                <a:solidFill>
                  <a:srgbClr val="FF0000"/>
                </a:solidFill>
              </a:rPr>
              <a:t> is second predictor entered in model.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Continue.</a:t>
            </a:r>
          </a:p>
        </p:txBody>
      </p:sp>
      <p:sp>
        <p:nvSpPr>
          <p:cNvPr id="75782" name="Rectangle 4">
            <a:extLst>
              <a:ext uri="{FF2B5EF4-FFF2-40B4-BE49-F238E27FC236}">
                <a16:creationId xmlns:a16="http://schemas.microsoft.com/office/drawing/2014/main" id="{5C6838EC-78B2-46A8-9149-171C0B65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19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3" name="Rectangle 5">
            <a:extLst>
              <a:ext uri="{FF2B5EF4-FFF2-40B4-BE49-F238E27FC236}">
                <a16:creationId xmlns:a16="http://schemas.microsoft.com/office/drawing/2014/main" id="{CC655186-2FB0-4CD3-9C5A-7A305A60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4" name="Rectangle 6">
            <a:extLst>
              <a:ext uri="{FF2B5EF4-FFF2-40B4-BE49-F238E27FC236}">
                <a16:creationId xmlns:a16="http://schemas.microsoft.com/office/drawing/2014/main" id="{61271FC4-4DAE-486B-8D34-EABB4494E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5" name="Rectangle 7">
            <a:extLst>
              <a:ext uri="{FF2B5EF4-FFF2-40B4-BE49-F238E27FC236}">
                <a16:creationId xmlns:a16="http://schemas.microsoft.com/office/drawing/2014/main" id="{1C0ECBBC-783A-4BB1-92F3-E443A4DAF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6" name="Rectangle 8">
            <a:extLst>
              <a:ext uri="{FF2B5EF4-FFF2-40B4-BE49-F238E27FC236}">
                <a16:creationId xmlns:a16="http://schemas.microsoft.com/office/drawing/2014/main" id="{57409487-149F-4CFE-BFDE-B84915FF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7" name="Rectangle 9">
            <a:extLst>
              <a:ext uri="{FF2B5EF4-FFF2-40B4-BE49-F238E27FC236}">
                <a16:creationId xmlns:a16="http://schemas.microsoft.com/office/drawing/2014/main" id="{FB192088-0BFA-40A3-8C66-5B0AF5A2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8" name="Rectangle 10">
            <a:extLst>
              <a:ext uri="{FF2B5EF4-FFF2-40B4-BE49-F238E27FC236}">
                <a16:creationId xmlns:a16="http://schemas.microsoft.com/office/drawing/2014/main" id="{47B1E31C-2FF9-4E3A-AF9D-5FCA0E3D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9" name="Rectangle 11">
            <a:extLst>
              <a:ext uri="{FF2B5EF4-FFF2-40B4-BE49-F238E27FC236}">
                <a16:creationId xmlns:a16="http://schemas.microsoft.com/office/drawing/2014/main" id="{BD8F76C4-6F83-4D8D-9E47-74CF0E4C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0" name="Rectangle 12">
            <a:extLst>
              <a:ext uri="{FF2B5EF4-FFF2-40B4-BE49-F238E27FC236}">
                <a16:creationId xmlns:a16="http://schemas.microsoft.com/office/drawing/2014/main" id="{AC6D251E-6953-4926-95E9-D714C9BD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1" name="Rectangle 13">
            <a:extLst>
              <a:ext uri="{FF2B5EF4-FFF2-40B4-BE49-F238E27FC236}">
                <a16:creationId xmlns:a16="http://schemas.microsoft.com/office/drawing/2014/main" id="{1E92D2BE-BE9A-4710-A322-DD89BF91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2" name="Rectangle 14">
            <a:extLst>
              <a:ext uri="{FF2B5EF4-FFF2-40B4-BE49-F238E27FC236}">
                <a16:creationId xmlns:a16="http://schemas.microsoft.com/office/drawing/2014/main" id="{46CD61A5-E378-4D6F-9917-1BF4B591D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3" name="Rectangle 15">
            <a:extLst>
              <a:ext uri="{FF2B5EF4-FFF2-40B4-BE49-F238E27FC236}">
                <a16:creationId xmlns:a16="http://schemas.microsoft.com/office/drawing/2014/main" id="{5DA083DE-2CE9-44AD-803C-5EDE577B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4" name="Rectangle 16">
            <a:extLst>
              <a:ext uri="{FF2B5EF4-FFF2-40B4-BE49-F238E27FC236}">
                <a16:creationId xmlns:a16="http://schemas.microsoft.com/office/drawing/2014/main" id="{520C6FED-0BC2-4BF1-82A2-FC1F6170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5" name="Rectangle 17">
            <a:extLst>
              <a:ext uri="{FF2B5EF4-FFF2-40B4-BE49-F238E27FC236}">
                <a16:creationId xmlns:a16="http://schemas.microsoft.com/office/drawing/2014/main" id="{4F819F82-B222-4FE2-BA94-B5F6BAC6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6" name="Rectangle 18">
            <a:extLst>
              <a:ext uri="{FF2B5EF4-FFF2-40B4-BE49-F238E27FC236}">
                <a16:creationId xmlns:a16="http://schemas.microsoft.com/office/drawing/2014/main" id="{7E519677-915B-4176-A310-C8C12CBC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7" name="Rectangle 19">
            <a:extLst>
              <a:ext uri="{FF2B5EF4-FFF2-40B4-BE49-F238E27FC236}">
                <a16:creationId xmlns:a16="http://schemas.microsoft.com/office/drawing/2014/main" id="{2159FC07-F478-4FD1-854D-CF6B88A85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8" name="Rectangle 20">
            <a:extLst>
              <a:ext uri="{FF2B5EF4-FFF2-40B4-BE49-F238E27FC236}">
                <a16:creationId xmlns:a16="http://schemas.microsoft.com/office/drawing/2014/main" id="{9A81869A-F715-474C-8CC2-E165F2D3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9" name="Rectangle 21">
            <a:extLst>
              <a:ext uri="{FF2B5EF4-FFF2-40B4-BE49-F238E27FC236}">
                <a16:creationId xmlns:a16="http://schemas.microsoft.com/office/drawing/2014/main" id="{0525D4F2-F624-45EE-8FFA-F57F58E30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0" name="Rectangle 22">
            <a:extLst>
              <a:ext uri="{FF2B5EF4-FFF2-40B4-BE49-F238E27FC236}">
                <a16:creationId xmlns:a16="http://schemas.microsoft.com/office/drawing/2014/main" id="{6F81665C-883E-466A-B6D3-13FBC819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1" name="Rectangle 23">
            <a:extLst>
              <a:ext uri="{FF2B5EF4-FFF2-40B4-BE49-F238E27FC236}">
                <a16:creationId xmlns:a16="http://schemas.microsoft.com/office/drawing/2014/main" id="{DE8BD351-771B-415D-AB61-0C346324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2" name="Rectangle 24">
            <a:extLst>
              <a:ext uri="{FF2B5EF4-FFF2-40B4-BE49-F238E27FC236}">
                <a16:creationId xmlns:a16="http://schemas.microsoft.com/office/drawing/2014/main" id="{6916210F-088F-4AA9-8EE7-854EC8B59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3" name="Rectangle 25">
            <a:extLst>
              <a:ext uri="{FF2B5EF4-FFF2-40B4-BE49-F238E27FC236}">
                <a16:creationId xmlns:a16="http://schemas.microsoft.com/office/drawing/2014/main" id="{00A42801-CCB3-484C-8D51-4DA4217D5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003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4" name="Rectangle 26">
            <a:extLst>
              <a:ext uri="{FF2B5EF4-FFF2-40B4-BE49-F238E27FC236}">
                <a16:creationId xmlns:a16="http://schemas.microsoft.com/office/drawing/2014/main" id="{0C9833F3-BB25-4783-8866-8795B0879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5" name="Rectangle 27">
            <a:extLst>
              <a:ext uri="{FF2B5EF4-FFF2-40B4-BE49-F238E27FC236}">
                <a16:creationId xmlns:a16="http://schemas.microsoft.com/office/drawing/2014/main" id="{86E5F235-C5AE-49C6-99CC-903A68E03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6" name="Rectangle 28">
            <a:extLst>
              <a:ext uri="{FF2B5EF4-FFF2-40B4-BE49-F238E27FC236}">
                <a16:creationId xmlns:a16="http://schemas.microsoft.com/office/drawing/2014/main" id="{59311E4B-75A4-4C4B-A376-53F31A292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7" name="Rectangle 29">
            <a:extLst>
              <a:ext uri="{FF2B5EF4-FFF2-40B4-BE49-F238E27FC236}">
                <a16:creationId xmlns:a16="http://schemas.microsoft.com/office/drawing/2014/main" id="{44897515-D710-4DB7-96F2-40FDFBCB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8" name="Rectangle 30">
            <a:extLst>
              <a:ext uri="{FF2B5EF4-FFF2-40B4-BE49-F238E27FC236}">
                <a16:creationId xmlns:a16="http://schemas.microsoft.com/office/drawing/2014/main" id="{89BC09C1-8018-4AF7-8ADD-C240C2E6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9" name="Rectangle 31">
            <a:extLst>
              <a:ext uri="{FF2B5EF4-FFF2-40B4-BE49-F238E27FC236}">
                <a16:creationId xmlns:a16="http://schemas.microsoft.com/office/drawing/2014/main" id="{BD034C82-4B93-4AFB-8A96-79D3ECAA7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0" name="Rectangle 32">
            <a:extLst>
              <a:ext uri="{FF2B5EF4-FFF2-40B4-BE49-F238E27FC236}">
                <a16:creationId xmlns:a16="http://schemas.microsoft.com/office/drawing/2014/main" id="{5A318B0D-BA53-4CF7-A854-A884671B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1" name="Rectangle 33">
            <a:extLst>
              <a:ext uri="{FF2B5EF4-FFF2-40B4-BE49-F238E27FC236}">
                <a16:creationId xmlns:a16="http://schemas.microsoft.com/office/drawing/2014/main" id="{FC6022DC-471C-4579-8642-E3A6869DA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2" name="Rectangle 34">
            <a:extLst>
              <a:ext uri="{FF2B5EF4-FFF2-40B4-BE49-F238E27FC236}">
                <a16:creationId xmlns:a16="http://schemas.microsoft.com/office/drawing/2014/main" id="{EB9E4C8C-965D-46EE-98D7-90FFF8271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3" name="Rectangle 35">
            <a:extLst>
              <a:ext uri="{FF2B5EF4-FFF2-40B4-BE49-F238E27FC236}">
                <a16:creationId xmlns:a16="http://schemas.microsoft.com/office/drawing/2014/main" id="{9AE30D9A-5D1F-4341-AFEA-9EAC8E441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4" name="Rectangle 36">
            <a:extLst>
              <a:ext uri="{FF2B5EF4-FFF2-40B4-BE49-F238E27FC236}">
                <a16:creationId xmlns:a16="http://schemas.microsoft.com/office/drawing/2014/main" id="{0B087E3E-68C6-448B-839B-18D951EC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5" name="Rectangle 37">
            <a:extLst>
              <a:ext uri="{FF2B5EF4-FFF2-40B4-BE49-F238E27FC236}">
                <a16:creationId xmlns:a16="http://schemas.microsoft.com/office/drawing/2014/main" id="{C73D527B-59FB-4FCB-96BE-D1D5A62F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03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6" name="Rectangle 38">
            <a:extLst>
              <a:ext uri="{FF2B5EF4-FFF2-40B4-BE49-F238E27FC236}">
                <a16:creationId xmlns:a16="http://schemas.microsoft.com/office/drawing/2014/main" id="{8CC36811-BE72-4837-B885-0C64C98CB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7" name="Rectangle 39">
            <a:extLst>
              <a:ext uri="{FF2B5EF4-FFF2-40B4-BE49-F238E27FC236}">
                <a16:creationId xmlns:a16="http://schemas.microsoft.com/office/drawing/2014/main" id="{C543FE36-ED7F-4FFF-8D72-C78687631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8" name="Rectangle 40">
            <a:extLst>
              <a:ext uri="{FF2B5EF4-FFF2-40B4-BE49-F238E27FC236}">
                <a16:creationId xmlns:a16="http://schemas.microsoft.com/office/drawing/2014/main" id="{FBFA4613-BAFF-4683-8435-9DCA45FB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9" name="Rectangle 41">
            <a:extLst>
              <a:ext uri="{FF2B5EF4-FFF2-40B4-BE49-F238E27FC236}">
                <a16:creationId xmlns:a16="http://schemas.microsoft.com/office/drawing/2014/main" id="{CF48766F-9B9C-44B6-BAC0-26D264E9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0" name="Rectangle 42">
            <a:extLst>
              <a:ext uri="{FF2B5EF4-FFF2-40B4-BE49-F238E27FC236}">
                <a16:creationId xmlns:a16="http://schemas.microsoft.com/office/drawing/2014/main" id="{DC5B2468-E709-4594-AA54-3C72A47F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1" name="Rectangle 43">
            <a:extLst>
              <a:ext uri="{FF2B5EF4-FFF2-40B4-BE49-F238E27FC236}">
                <a16:creationId xmlns:a16="http://schemas.microsoft.com/office/drawing/2014/main" id="{FE76F775-79EC-4ED8-9142-D79E4FCF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2" name="Rectangle 44">
            <a:extLst>
              <a:ext uri="{FF2B5EF4-FFF2-40B4-BE49-F238E27FC236}">
                <a16:creationId xmlns:a16="http://schemas.microsoft.com/office/drawing/2014/main" id="{61CFDA93-4750-408A-9C93-970045B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3" name="Rectangle 45">
            <a:extLst>
              <a:ext uri="{FF2B5EF4-FFF2-40B4-BE49-F238E27FC236}">
                <a16:creationId xmlns:a16="http://schemas.microsoft.com/office/drawing/2014/main" id="{FC19CD06-905C-4B84-8333-94F419BF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4" name="Rectangle 46">
            <a:extLst>
              <a:ext uri="{FF2B5EF4-FFF2-40B4-BE49-F238E27FC236}">
                <a16:creationId xmlns:a16="http://schemas.microsoft.com/office/drawing/2014/main" id="{6F54250E-E234-48B5-BA51-9369938E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5" name="Rectangle 47">
            <a:extLst>
              <a:ext uri="{FF2B5EF4-FFF2-40B4-BE49-F238E27FC236}">
                <a16:creationId xmlns:a16="http://schemas.microsoft.com/office/drawing/2014/main" id="{C96DC558-10C0-4A16-9AE3-883603A7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6" name="Rectangle 48">
            <a:extLst>
              <a:ext uri="{FF2B5EF4-FFF2-40B4-BE49-F238E27FC236}">
                <a16:creationId xmlns:a16="http://schemas.microsoft.com/office/drawing/2014/main" id="{CE498F55-2661-4B63-828E-0DD80785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7" name="Rectangle 49">
            <a:extLst>
              <a:ext uri="{FF2B5EF4-FFF2-40B4-BE49-F238E27FC236}">
                <a16:creationId xmlns:a16="http://schemas.microsoft.com/office/drawing/2014/main" id="{A31AA740-E746-4B2D-8592-CE9EE859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8" name="Rectangle 50">
            <a:extLst>
              <a:ext uri="{FF2B5EF4-FFF2-40B4-BE49-F238E27FC236}">
                <a16:creationId xmlns:a16="http://schemas.microsoft.com/office/drawing/2014/main" id="{53AE69DD-EE13-4E1A-BD26-B60A9B23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9" name="Rectangle 51">
            <a:extLst>
              <a:ext uri="{FF2B5EF4-FFF2-40B4-BE49-F238E27FC236}">
                <a16:creationId xmlns:a16="http://schemas.microsoft.com/office/drawing/2014/main" id="{BE6891C8-5774-4F40-A6C8-015D6AE87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0EEA-510B-4EB3-8DFB-85C69289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99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Check two variables: fiber and </a:t>
            </a:r>
            <a:r>
              <a:rPr lang="en-US" sz="3600" b="1" dirty="0" err="1">
                <a:solidFill>
                  <a:srgbClr val="0070C0"/>
                </a:solidFill>
              </a:rPr>
              <a:t>potass</a:t>
            </a:r>
            <a:r>
              <a:rPr lang="en-US" sz="3600" b="1" dirty="0">
                <a:solidFill>
                  <a:srgbClr val="0070C0"/>
                </a:solidFill>
              </a:rPr>
              <a:t> (for demonstration)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2DE64-AEA9-4FBB-8759-4C610AC3A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02" y="941511"/>
            <a:ext cx="11354471" cy="34878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C0056A-032E-42F7-959D-DA62008ADEB4}"/>
              </a:ext>
            </a:extLst>
          </p:cNvPr>
          <p:cNvCxnSpPr/>
          <p:nvPr/>
        </p:nvCxnSpPr>
        <p:spPr>
          <a:xfrm flipH="1">
            <a:off x="5033394" y="2508308"/>
            <a:ext cx="209725" cy="10989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99A1C1-380A-443A-B2B0-B5810A1760D7}"/>
              </a:ext>
            </a:extLst>
          </p:cNvPr>
          <p:cNvCxnSpPr/>
          <p:nvPr/>
        </p:nvCxnSpPr>
        <p:spPr>
          <a:xfrm flipH="1">
            <a:off x="3783435" y="2508308"/>
            <a:ext cx="360726" cy="10989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5B0B76-663A-4F4C-AD9C-DC5D462D08D1}"/>
              </a:ext>
            </a:extLst>
          </p:cNvPr>
          <p:cNvCxnSpPr/>
          <p:nvPr/>
        </p:nvCxnSpPr>
        <p:spPr>
          <a:xfrm flipH="1">
            <a:off x="10603684" y="2567031"/>
            <a:ext cx="285226" cy="11241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204FC-F781-4EB3-B316-15C6CD39339F}"/>
              </a:ext>
            </a:extLst>
          </p:cNvPr>
          <p:cNvCxnSpPr/>
          <p:nvPr/>
        </p:nvCxnSpPr>
        <p:spPr>
          <a:xfrm flipH="1">
            <a:off x="9613783" y="2567031"/>
            <a:ext cx="335560" cy="1124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D3B72D-A0E9-4ACA-B548-44FB7A81FAE0}"/>
              </a:ext>
            </a:extLst>
          </p:cNvPr>
          <p:cNvCxnSpPr/>
          <p:nvPr/>
        </p:nvCxnSpPr>
        <p:spPr>
          <a:xfrm>
            <a:off x="3657600" y="3934437"/>
            <a:ext cx="0" cy="49495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F7D5D-E56A-44D2-9035-42F88C9068E5}"/>
              </a:ext>
            </a:extLst>
          </p:cNvPr>
          <p:cNvCxnSpPr/>
          <p:nvPr/>
        </p:nvCxnSpPr>
        <p:spPr>
          <a:xfrm>
            <a:off x="3657600" y="4429387"/>
            <a:ext cx="5830349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92181B-46F7-4F68-82B7-D7079D32AB7C}"/>
              </a:ext>
            </a:extLst>
          </p:cNvPr>
          <p:cNvCxnSpPr/>
          <p:nvPr/>
        </p:nvCxnSpPr>
        <p:spPr>
          <a:xfrm flipV="1">
            <a:off x="9487949" y="3993160"/>
            <a:ext cx="0" cy="43622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7AB07A-427A-405E-9FD9-E5D7C2BE2AC8}"/>
              </a:ext>
            </a:extLst>
          </p:cNvPr>
          <p:cNvSpPr txBox="1"/>
          <p:nvPr/>
        </p:nvSpPr>
        <p:spPr>
          <a:xfrm>
            <a:off x="5958281" y="4429387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9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A70-2073-4996-A933-BB85C099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two more variables after having added sugars and fiber:</a:t>
            </a:r>
            <a:b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sodium and carbo (for demonstration)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DFE93B-1107-45C8-9D82-05065E71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112" y="1530735"/>
            <a:ext cx="9638185" cy="3628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0F42F-7190-4DC7-B4FF-715DFECFD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390" y="5159228"/>
            <a:ext cx="1342857" cy="3238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772C5D-8049-49ED-B4AC-C76279091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515" y="5647077"/>
            <a:ext cx="6247619" cy="2952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A9036A-4E97-436D-B0E4-6A806A741628}"/>
              </a:ext>
            </a:extLst>
          </p:cNvPr>
          <p:cNvSpPr/>
          <p:nvPr/>
        </p:nvSpPr>
        <p:spPr>
          <a:xfrm>
            <a:off x="6904139" y="5647077"/>
            <a:ext cx="1526797" cy="295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2100B9-84EC-4B46-A57E-2F77AC610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281" y="5159228"/>
            <a:ext cx="2805892" cy="14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AD6F-976F-43E8-A8AA-BB75555F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5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it’s time to automate the process!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017C-0CEC-454B-BE8C-C954470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80"/>
            <a:ext cx="10855036" cy="5486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used data frame cereal5 (missing values removed, didn’t include shelf2); 11 predictor variables and one target variable (12</a:t>
            </a:r>
            <a:r>
              <a:rPr lang="en-US" sz="2400" baseline="30000" dirty="0"/>
              <a:t>th</a:t>
            </a:r>
            <a:r>
              <a:rPr lang="en-US" sz="2400" dirty="0"/>
              <a:t> position)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E2AD9-DA08-494B-913F-A5367C0F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1799326"/>
            <a:ext cx="11411985" cy="28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875</Words>
  <Application>Microsoft Macintosh PowerPoint</Application>
  <PresentationFormat>Widescreen</PresentationFormat>
  <Paragraphs>73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Times New Roman</vt:lpstr>
      <vt:lpstr>Office Theme</vt:lpstr>
      <vt:lpstr>Equation</vt:lpstr>
      <vt:lpstr>9_Chapter 9, Part 3B</vt:lpstr>
      <vt:lpstr>The Partial F-Test</vt:lpstr>
      <vt:lpstr>The Partial F-Test (cont’d)</vt:lpstr>
      <vt:lpstr>Forward Selection Procedure</vt:lpstr>
      <vt:lpstr>Apply Forward Selection to Cereals </vt:lpstr>
      <vt:lpstr>Forward Selection Applied to Cereals Data Set</vt:lpstr>
      <vt:lpstr>Check two variables: fiber and potass (for demonstration)</vt:lpstr>
      <vt:lpstr>Check two more variables after having added sugars and fiber:  sodium and carbo (for demonstration)</vt:lpstr>
      <vt:lpstr>Now it’s time to automate the process!</vt:lpstr>
      <vt:lpstr>Start with the intercept only model; Add one variable at a time</vt:lpstr>
      <vt:lpstr>Step 1</vt:lpstr>
      <vt:lpstr>Step 2</vt:lpstr>
      <vt:lpstr>Step 3</vt:lpstr>
      <vt:lpstr>Step 4</vt:lpstr>
      <vt:lpstr>Step 10</vt:lpstr>
      <vt:lpstr>AIC (Akaike Information Criterion) – instead of F</vt:lpstr>
      <vt:lpstr>PowerPoint Presentation</vt:lpstr>
      <vt:lpstr>PowerPoint Presentation</vt:lpstr>
      <vt:lpstr>PowerPoint Presentation</vt:lpstr>
      <vt:lpstr>Forward Selection using AIC </vt:lpstr>
      <vt:lpstr>Steps 2 and 3</vt:lpstr>
      <vt:lpstr>Steps 4 and 5                                   Steps 6, 7, 8</vt:lpstr>
      <vt:lpstr>Step 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9_Chapter 9, Part 3</dc:title>
  <dc:creator>Marsha Davis</dc:creator>
  <cp:lastModifiedBy>Villegas,Juan G.(Student)</cp:lastModifiedBy>
  <cp:revision>4</cp:revision>
  <cp:lastPrinted>2022-03-01T08:18:31Z</cp:lastPrinted>
  <dcterms:created xsi:type="dcterms:W3CDTF">2022-02-24T01:43:07Z</dcterms:created>
  <dcterms:modified xsi:type="dcterms:W3CDTF">2022-03-03T16:21:56Z</dcterms:modified>
</cp:coreProperties>
</file>