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Palatino Linotype" panose="02040502050505030304" pitchFamily="18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7d9385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17d9385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7ffdaa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67ffdaa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1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626A19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1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SzPts val="1400"/>
              <a:buFont typeface="Palatino Linotype"/>
              <a:buChar char="○"/>
              <a:defRPr/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SzPts val="1400"/>
              <a:buFont typeface="Palatino Linotype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42" name="Google Shape;42;p5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43" name="Google Shape;43;p5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44" name="Google Shape;44;p5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45" name="Google Shape;45;p5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da.org/joda-time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guides/introduction/introduction-to-the-lifecycl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1925" y="5382425"/>
            <a:ext cx="32385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/>
          <p:nvPr/>
        </p:nvSpPr>
        <p:spPr>
          <a:xfrm>
            <a:off x="1004350" y="1888425"/>
            <a:ext cx="2226000" cy="3855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Repositorios</a:t>
            </a:r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1446400" y="4274013"/>
            <a:ext cx="1341900" cy="922800"/>
          </a:xfrm>
          <a:prstGeom prst="can">
            <a:avLst>
              <a:gd name="adj" fmla="val 25000"/>
            </a:avLst>
          </a:prstGeom>
          <a:solidFill>
            <a:srgbClr val="A8B5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Local Repo</a:t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918125" y="2801500"/>
            <a:ext cx="1341900" cy="922800"/>
          </a:xfrm>
          <a:prstGeom prst="can">
            <a:avLst>
              <a:gd name="adj" fmla="val 25000"/>
            </a:avLst>
          </a:prstGeom>
          <a:solidFill>
            <a:srgbClr val="A8B5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Remote Repo</a:t>
            </a: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1446400" y="2435038"/>
            <a:ext cx="1341900" cy="717000"/>
          </a:xfrm>
          <a:prstGeom prst="rect">
            <a:avLst/>
          </a:prstGeom>
          <a:solidFill>
            <a:srgbClr val="D9E18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Project</a:t>
            </a: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1776550" y="3152050"/>
            <a:ext cx="681600" cy="221700"/>
          </a:xfrm>
          <a:prstGeom prst="rect">
            <a:avLst/>
          </a:prstGeom>
          <a:solidFill>
            <a:srgbClr val="99A71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76" y="3192748"/>
            <a:ext cx="631149" cy="15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24"/>
          <p:cNvCxnSpPr>
            <a:stCxn id="192" idx="2"/>
            <a:endCxn id="189" idx="1"/>
          </p:cNvCxnSpPr>
          <p:nvPr/>
        </p:nvCxnSpPr>
        <p:spPr>
          <a:xfrm>
            <a:off x="2117350" y="3373750"/>
            <a:ext cx="0" cy="9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4"/>
          <p:cNvCxnSpPr>
            <a:stCxn id="192" idx="3"/>
            <a:endCxn id="190" idx="2"/>
          </p:cNvCxnSpPr>
          <p:nvPr/>
        </p:nvCxnSpPr>
        <p:spPr>
          <a:xfrm>
            <a:off x="2458150" y="3262900"/>
            <a:ext cx="446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24"/>
          <p:cNvSpPr txBox="1"/>
          <p:nvPr/>
        </p:nvSpPr>
        <p:spPr>
          <a:xfrm>
            <a:off x="2243400" y="3663275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Palatino Linotype"/>
                <a:ea typeface="Palatino Linotype"/>
                <a:cs typeface="Palatino Linotype"/>
                <a:sym typeface="Palatino Linotype"/>
              </a:rPr>
              <a:t>install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4376525" y="28627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latin typeface="Palatino Linotype"/>
                <a:ea typeface="Palatino Linotype"/>
                <a:cs typeface="Palatino Linotype"/>
                <a:sym typeface="Palatino Linotype"/>
              </a:rPr>
              <a:t>deploy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419"/>
              <a:t>TP 1-Ejer 3.1</a:t>
            </a:r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</a:rPr>
              <a:t>Migrar la clase MyTimer anterior para que sea un proyecto Maven. Será nuestra primera versión.</a:t>
            </a:r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419"/>
              <a:t>TP 1- </a:t>
            </a:r>
            <a:br>
              <a:rPr lang="es-419"/>
            </a:br>
            <a:r>
              <a:rPr lang="es-419"/>
              <a:t>Ejer 4.1 y 4.2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1"/>
          </p:nvPr>
        </p:nvSpPr>
        <p:spPr>
          <a:xfrm>
            <a:off x="339400" y="2805300"/>
            <a:ext cx="42138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Implementar la </a:t>
            </a:r>
            <a:r>
              <a:rPr lang="es-419">
                <a:solidFill>
                  <a:srgbClr val="00B050"/>
                </a:solidFill>
              </a:rPr>
              <a:t>clase My</a:t>
            </a:r>
            <a:r>
              <a:rPr lang="es-419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Timer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(versión 2, u</a:t>
            </a:r>
            <a:r>
              <a:rPr lang="es-419"/>
              <a:t>sando la biblioteca Joda y Maven)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El proyecto se llamará </a:t>
            </a:r>
            <a:r>
              <a:rPr lang="es-419">
                <a:solidFill>
                  <a:srgbClr val="00B050"/>
                </a:solidFill>
              </a:rPr>
              <a:t>TimerJoda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27" name="Google Shape;227;p28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Crear un nuevo proyecto Maven desde el IDE con dicha dependencia.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La funcionalidad a implementar y caso de uso, sigue siendo la misma.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Tip: investigar las clases </a:t>
            </a:r>
            <a:r>
              <a:rPr lang="es-419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Instant</a:t>
            </a:r>
            <a:r>
              <a:rPr lang="es-419" sz="1800" b="1">
                <a:solidFill>
                  <a:schemeClr val="dk1"/>
                </a:solidFill>
              </a:rPr>
              <a:t> y </a:t>
            </a:r>
            <a:r>
              <a:rPr lang="es-419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Period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https://www.joda.org/joda-time/</a:t>
            </a:r>
            <a:r>
              <a:rPr lang="es-419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(leer detenidamente su especificación)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(nuestra clase será</a:t>
            </a:r>
            <a:endParaRPr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800">
                <a:solidFill>
                  <a:schemeClr val="dk1"/>
                </a:solidFill>
              </a:rPr>
              <a:t>un wrapper)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28" descr="File:Notepad icon.sv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248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La dependencia de joda-time: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&lt;project … 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	…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&lt;dependencies&gt;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822960" lvl="1" indent="0" algn="l" rtl="0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lang="es-419" sz="2600">
                <a:latin typeface="Consolas"/>
                <a:ea typeface="Consolas"/>
                <a:cs typeface="Consolas"/>
                <a:sym typeface="Consolas"/>
              </a:rPr>
              <a:t>&lt;!-- https://mvnrepository.com/artifact/joda-time/joda-time --&gt;</a:t>
            </a:r>
            <a:endParaRPr/>
          </a:p>
          <a:p>
            <a:pPr marL="822960" lvl="1" indent="0" algn="l" rtl="0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lang="es-419" sz="2600" b="1">
                <a:latin typeface="Consolas"/>
                <a:ea typeface="Consolas"/>
                <a:cs typeface="Consolas"/>
                <a:sym typeface="Consolas"/>
              </a:rPr>
              <a:t>&lt;dependency&gt;</a:t>
            </a:r>
            <a:endParaRPr/>
          </a:p>
          <a:p>
            <a:pPr marL="822960" lvl="1" indent="0" algn="l" rtl="0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lang="es-419" sz="2600" b="1">
                <a:latin typeface="Consolas"/>
                <a:ea typeface="Consolas"/>
                <a:cs typeface="Consolas"/>
                <a:sym typeface="Consolas"/>
              </a:rPr>
              <a:t>    &lt;groupId&gt;joda-time&lt;/groupId&gt;</a:t>
            </a:r>
            <a:endParaRPr/>
          </a:p>
          <a:p>
            <a:pPr marL="822960" lvl="1" indent="0" algn="l" rtl="0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lang="es-419" sz="2600" b="1">
                <a:latin typeface="Consolas"/>
                <a:ea typeface="Consolas"/>
                <a:cs typeface="Consolas"/>
                <a:sym typeface="Consolas"/>
              </a:rPr>
              <a:t>    &lt;artifactId&gt;joda-time&lt;/artifactId&gt;</a:t>
            </a:r>
            <a:endParaRPr/>
          </a:p>
          <a:p>
            <a:pPr marL="822960" lvl="1" indent="0" algn="l" rtl="0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lang="es-419" sz="2600" b="1">
                <a:latin typeface="Consolas"/>
                <a:ea typeface="Consolas"/>
                <a:cs typeface="Consolas"/>
                <a:sym typeface="Consolas"/>
              </a:rPr>
              <a:t>    &lt;version&gt;2.10.10&lt;/version&gt;</a:t>
            </a:r>
            <a:endParaRPr/>
          </a:p>
          <a:p>
            <a:pPr marL="822960" lvl="1" indent="0" algn="l" rtl="0">
              <a:spcBef>
                <a:spcPts val="286"/>
              </a:spcBef>
              <a:spcAft>
                <a:spcPts val="0"/>
              </a:spcAft>
              <a:buSzPct val="85000"/>
              <a:buNone/>
            </a:pPr>
            <a:r>
              <a:rPr lang="es-419" sz="2600" b="1">
                <a:latin typeface="Consolas"/>
                <a:ea typeface="Consolas"/>
                <a:cs typeface="Consolas"/>
                <a:sym typeface="Consolas"/>
              </a:rPr>
              <a:t>&lt;/dependency&gt;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&lt;/dependencies&gt;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286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Maven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 una utilidad para crear y administrar proyectos basados en Java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Como objetivos se propone: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Proporcionar un sistema de construcción uniforme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Proporcionar información de calidad del proyecto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Proporcionar pautas para el desarrollo de mejores prácticas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-419" sz="1800"/>
              <a:t>Permitir la migración transparente a nuevas funcionalidades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Permite declarar </a:t>
            </a:r>
            <a:r>
              <a:rPr lang="es-419" b="1"/>
              <a:t>dependencias</a:t>
            </a:r>
            <a:r>
              <a:rPr lang="es-419"/>
              <a:t> para utilizar librerías externas (o nuestras)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995"/>
              <a:buNone/>
            </a:pPr>
            <a:r>
              <a:rPr lang="es-419" sz="2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SzPts val="1995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Cómo me ayuda Maven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Maven, compilá el proyecto</a:t>
            </a:r>
            <a:br>
              <a:rPr lang="es-419"/>
            </a:br>
            <a:endParaRPr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armá un .jar con lo que ya compilé</a:t>
            </a:r>
            <a:br>
              <a:rPr lang="es-419"/>
            </a:br>
            <a:endParaRPr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compilá y armá un .jar</a:t>
            </a:r>
            <a:br>
              <a:rPr lang="es-419"/>
            </a:br>
            <a:endParaRPr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corré los tests</a:t>
            </a:r>
            <a:br>
              <a:rPr lang="es-419"/>
            </a:br>
            <a:endParaRPr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●"/>
            </a:pPr>
            <a:r>
              <a:rPr lang="es-419"/>
              <a:t>Maven, guardá el proyecto localmente así lo uso como  dependencia en otros proyectos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995"/>
              <a:buNone/>
            </a:pPr>
            <a:r>
              <a:rPr lang="es-419" sz="1700"/>
              <a:t>Más info: </a:t>
            </a:r>
            <a:r>
              <a:rPr lang="es-419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https://maven.apache.org/guides/introduction/introduction-to-the-lifecycle.html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SzPts val="1995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SzPts val="1995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457200" y="1935475"/>
            <a:ext cx="82296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 err="1"/>
              <a:t>Goals</a:t>
            </a:r>
            <a:r>
              <a:rPr lang="es-419" dirty="0"/>
              <a:t>: tareas específicas dentro del </a:t>
            </a:r>
            <a:r>
              <a:rPr lang="es-419" dirty="0" err="1"/>
              <a:t>build</a:t>
            </a:r>
            <a:endParaRPr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s-419" sz="2200" dirty="0" err="1"/>
              <a:t>mvn</a:t>
            </a:r>
            <a:r>
              <a:rPr lang="es-419" sz="2200" dirty="0"/>
              <a:t> </a:t>
            </a:r>
            <a:r>
              <a:rPr lang="es-419" sz="2200" dirty="0" err="1"/>
              <a:t>jar:jar</a:t>
            </a:r>
            <a:r>
              <a:rPr lang="es-419" sz="2200" dirty="0"/>
              <a:t> → armar un .</a:t>
            </a:r>
            <a:r>
              <a:rPr lang="es-419" sz="2200" dirty="0" err="1"/>
              <a:t>jar</a:t>
            </a:r>
            <a:r>
              <a:rPr lang="es-419" sz="2200" dirty="0"/>
              <a:t> desde el código ya compilado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 dirty="0" err="1"/>
              <a:t>mvn</a:t>
            </a:r>
            <a:r>
              <a:rPr lang="es-419" sz="2200" dirty="0"/>
              <a:t> </a:t>
            </a:r>
            <a:r>
              <a:rPr lang="es-419" sz="2200" dirty="0" err="1"/>
              <a:t>dependency:tree</a:t>
            </a:r>
            <a:r>
              <a:rPr lang="es-419" sz="2200" dirty="0"/>
              <a:t> → muestra las dependencias 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 dirty="0" err="1"/>
              <a:t>mvn</a:t>
            </a:r>
            <a:r>
              <a:rPr lang="es-419" sz="2200" dirty="0"/>
              <a:t> </a:t>
            </a:r>
            <a:r>
              <a:rPr lang="es-419" sz="2200" dirty="0" err="1"/>
              <a:t>exec</a:t>
            </a:r>
            <a:r>
              <a:rPr lang="es-419" sz="2200" dirty="0"/>
              <a:t>: java → corre el proyecto</a:t>
            </a:r>
            <a:r>
              <a:rPr lang="es-419" dirty="0"/>
              <a:t/>
            </a:r>
            <a:br>
              <a:rPr lang="es-419" dirty="0"/>
            </a:b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Goals &amp; Build Phases</a:t>
            </a:r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457200" y="4069875"/>
            <a:ext cx="8229600" cy="25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dirty="0" err="1"/>
              <a:t>Build</a:t>
            </a:r>
            <a:r>
              <a:rPr lang="es-419" dirty="0"/>
              <a:t> </a:t>
            </a:r>
            <a:r>
              <a:rPr lang="es-419" dirty="0" err="1"/>
              <a:t>Phases</a:t>
            </a:r>
            <a:r>
              <a:rPr lang="es-419" dirty="0"/>
              <a:t>: etapas del armado del proyecto</a:t>
            </a:r>
            <a:endParaRPr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s-419" sz="2200" dirty="0" err="1"/>
              <a:t>mvn</a:t>
            </a:r>
            <a:r>
              <a:rPr lang="es-419" sz="2200" dirty="0"/>
              <a:t> compile → compila el código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 dirty="0" err="1"/>
              <a:t>mvn</a:t>
            </a:r>
            <a:r>
              <a:rPr lang="es-419" sz="2200" dirty="0"/>
              <a:t> test→ corre los </a:t>
            </a:r>
            <a:r>
              <a:rPr lang="es-419" sz="2200" dirty="0" err="1"/>
              <a:t>tests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 dirty="0" err="1"/>
              <a:t>mvn</a:t>
            </a:r>
            <a:r>
              <a:rPr lang="es-419" sz="2200" dirty="0"/>
              <a:t> </a:t>
            </a:r>
            <a:r>
              <a:rPr lang="es-419" sz="2200" dirty="0" err="1"/>
              <a:t>package</a:t>
            </a:r>
            <a:r>
              <a:rPr lang="es-419" sz="2200" dirty="0"/>
              <a:t> → arma el .</a:t>
            </a:r>
            <a:r>
              <a:rPr lang="es-419" sz="2200" dirty="0" err="1"/>
              <a:t>jar</a:t>
            </a:r>
            <a:endParaRPr sz="22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s-419" sz="2200" dirty="0" err="1"/>
              <a:t>mvn</a:t>
            </a:r>
            <a:r>
              <a:rPr lang="es-419" sz="2200" dirty="0"/>
              <a:t> </a:t>
            </a:r>
            <a:r>
              <a:rPr lang="es-419" sz="2200" dirty="0" err="1"/>
              <a:t>install</a:t>
            </a:r>
            <a:r>
              <a:rPr lang="es-419" sz="2200" dirty="0"/>
              <a:t> → guarda el proyecto en el repo local</a:t>
            </a:r>
            <a:r>
              <a:rPr lang="es-419" dirty="0"/>
              <a:t/>
            </a:r>
            <a:br>
              <a:rPr lang="es-419" dirty="0"/>
            </a:br>
            <a:endParaRPr dirty="0"/>
          </a:p>
        </p:txBody>
      </p:sp>
      <p:grpSp>
        <p:nvGrpSpPr>
          <p:cNvPr id="140" name="Google Shape;140;p18"/>
          <p:cNvGrpSpPr/>
          <p:nvPr/>
        </p:nvGrpSpPr>
        <p:grpSpPr>
          <a:xfrm>
            <a:off x="434978" y="3528226"/>
            <a:ext cx="1958400" cy="703073"/>
            <a:chOff x="527900" y="3356700"/>
            <a:chExt cx="1958400" cy="703073"/>
          </a:xfrm>
        </p:grpSpPr>
        <p:sp>
          <p:nvSpPr>
            <p:cNvPr id="141" name="Google Shape;141;p18"/>
            <p:cNvSpPr/>
            <p:nvPr/>
          </p:nvSpPr>
          <p:spPr>
            <a:xfrm>
              <a:off x="1647325" y="3356700"/>
              <a:ext cx="636300" cy="297000"/>
            </a:xfrm>
            <a:prstGeom prst="rect">
              <a:avLst/>
            </a:prstGeom>
            <a:noFill/>
            <a:ln w="2857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527900" y="3644273"/>
              <a:ext cx="1958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500" b="1">
                  <a:solidFill>
                    <a:srgbClr val="99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Identifica al plugin</a:t>
              </a:r>
              <a:endParaRPr sz="1500" b="1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312922" y="3546508"/>
            <a:ext cx="2038856" cy="712500"/>
            <a:chOff x="1647325" y="3356700"/>
            <a:chExt cx="2038856" cy="712500"/>
          </a:xfrm>
        </p:grpSpPr>
        <p:sp>
          <p:nvSpPr>
            <p:cNvPr id="144" name="Google Shape;144;p18"/>
            <p:cNvSpPr/>
            <p:nvPr/>
          </p:nvSpPr>
          <p:spPr>
            <a:xfrm>
              <a:off x="1647325" y="3356700"/>
              <a:ext cx="636300" cy="297000"/>
            </a:xfrm>
            <a:prstGeom prst="rect">
              <a:avLst/>
            </a:prstGeom>
            <a:noFill/>
            <a:ln w="2857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727781" y="3653700"/>
              <a:ext cx="19584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500" b="1">
                  <a:solidFill>
                    <a:srgbClr val="990000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Identifica al goal</a:t>
              </a:r>
              <a:endParaRPr sz="1500" b="1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146" name="Google Shape;146;p18"/>
          <p:cNvSpPr txBox="1"/>
          <p:nvPr/>
        </p:nvSpPr>
        <p:spPr>
          <a:xfrm>
            <a:off x="478400" y="6128200"/>
            <a:ext cx="8102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b="1">
                <a:solidFill>
                  <a:srgbClr val="99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Las Build Phases ejecutan todo lo de las etapas anteriores!</a:t>
            </a:r>
            <a:endParaRPr sz="2300" b="1">
              <a:solidFill>
                <a:srgbClr val="99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Estructura Proyecto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52842" y="1935163"/>
            <a:ext cx="3238316" cy="4389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onsolas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pom.xml</a:t>
            </a:r>
            <a:r>
              <a:rPr lang="es-419"/>
              <a:t> mínimo</a:t>
            </a:r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419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&lt;project</a:t>
            </a: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xmlns="http://maven.apache.org/POM/4.0.0"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xmlns:xsi="http://www.w3.org/2001/XMLSchema-instance"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xsi:schemaLocation="http://maven.apache.org/POM/4.0.0 http://maven.apache.org/xsd/maven-4.0.0.xsd"</a:t>
            </a:r>
            <a:r>
              <a:rPr lang="es-419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419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&lt;modelVersion&gt;</a:t>
            </a:r>
            <a:r>
              <a:rPr lang="es-419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4.0.0</a:t>
            </a:r>
            <a:r>
              <a:rPr lang="es-419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&lt;/modelVersion&gt;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70C0"/>
                </a:solidFill>
              </a:rPr>
              <a:t>  &lt;groupId&gt;ar.edu.itba.eda&lt;/groupId&gt;</a:t>
            </a:r>
            <a:endParaRPr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70C0"/>
                </a:solidFill>
              </a:rPr>
              <a:t>  &lt;artifactId&gt;Timer&lt;/artifactId&gt;</a:t>
            </a:r>
            <a:endParaRPr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>
                <a:solidFill>
                  <a:srgbClr val="0070C0"/>
                </a:solidFill>
              </a:rPr>
              <a:t>  &lt;version&gt;1.0&lt;/version&gt;</a:t>
            </a:r>
            <a:endParaRPr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&lt;/project&gt;</a:t>
            </a:r>
            <a:endParaRPr sz="20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SzPts val="1045"/>
              <a:buNone/>
            </a:pP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Versión de Java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457200" y="20878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dirty="0"/>
              <a:t>Si queremos estar seguros de que estamos compilando con Java 11  (sobre todo cuando usamos </a:t>
            </a:r>
            <a:r>
              <a:rPr lang="es-419" dirty="0" err="1"/>
              <a:t>generics</a:t>
            </a:r>
            <a:r>
              <a:rPr lang="es-419" dirty="0"/>
              <a:t> donde queremos garantizar cierta versión ), agregamos: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s-419" b="1" dirty="0"/>
              <a:t>Opción 1:</a:t>
            </a:r>
            <a:endParaRPr b="1"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 dirty="0"/>
              <a:t>&lt;</a:t>
            </a:r>
            <a:r>
              <a:rPr lang="es-419" sz="1900" dirty="0" err="1"/>
              <a:t>project</a:t>
            </a:r>
            <a:r>
              <a:rPr lang="es-419" sz="1900" dirty="0"/>
              <a:t> … &gt;</a:t>
            </a:r>
            <a:endParaRPr sz="1900" dirty="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900" dirty="0"/>
              <a:t>… </a:t>
            </a:r>
            <a:endParaRPr sz="1900" dirty="0"/>
          </a:p>
          <a:p>
            <a:pPr marL="457200" lvl="0" indent="0" algn="l" rtl="0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700" dirty="0"/>
              <a:t> &lt;</a:t>
            </a:r>
            <a:r>
              <a:rPr lang="es-419" sz="1700" dirty="0" err="1"/>
              <a:t>properties</a:t>
            </a:r>
            <a:r>
              <a:rPr lang="es-419" sz="1700" dirty="0"/>
              <a:t>&gt;</a:t>
            </a:r>
            <a:endParaRPr sz="1700" dirty="0"/>
          </a:p>
          <a:p>
            <a:pPr marL="822960" lvl="1" indent="0" algn="l" rtl="0">
              <a:spcBef>
                <a:spcPts val="340"/>
              </a:spcBef>
              <a:spcAft>
                <a:spcPts val="0"/>
              </a:spcAft>
              <a:buSzPct val="78108"/>
              <a:buNone/>
            </a:pPr>
            <a:r>
              <a:rPr lang="es-419" sz="1700" dirty="0"/>
              <a:t>   &lt;</a:t>
            </a:r>
            <a:r>
              <a:rPr lang="es-419" sz="1700" dirty="0" err="1"/>
              <a:t>maven.compiler.source</a:t>
            </a:r>
            <a:r>
              <a:rPr lang="es-419" sz="1700" dirty="0"/>
              <a:t>&gt;</a:t>
            </a:r>
            <a:r>
              <a:rPr lang="es-419" sz="1700" dirty="0">
                <a:solidFill>
                  <a:srgbClr val="00B050"/>
                </a:solidFill>
              </a:rPr>
              <a:t>11</a:t>
            </a:r>
            <a:r>
              <a:rPr lang="es-419" sz="1700" dirty="0"/>
              <a:t>&lt;/</a:t>
            </a:r>
            <a:r>
              <a:rPr lang="es-419" sz="1700" dirty="0" err="1"/>
              <a:t>maven.compiler.source</a:t>
            </a:r>
            <a:r>
              <a:rPr lang="es-419" sz="1700" dirty="0"/>
              <a:t>&gt;</a:t>
            </a:r>
            <a:endParaRPr sz="1700" dirty="0"/>
          </a:p>
          <a:p>
            <a:pPr marL="457200" lvl="0" indent="0" algn="l" rtl="0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700" dirty="0"/>
              <a:t>         &lt;</a:t>
            </a:r>
            <a:r>
              <a:rPr lang="es-419" sz="1700" dirty="0" err="1"/>
              <a:t>maven.compiler.target</a:t>
            </a:r>
            <a:r>
              <a:rPr lang="es-419" sz="1700" dirty="0"/>
              <a:t>&gt;</a:t>
            </a:r>
            <a:r>
              <a:rPr lang="es-419" sz="1700" dirty="0">
                <a:solidFill>
                  <a:srgbClr val="00B050"/>
                </a:solidFill>
              </a:rPr>
              <a:t>11</a:t>
            </a:r>
            <a:r>
              <a:rPr lang="es-419" sz="1700" dirty="0"/>
              <a:t>&lt;/</a:t>
            </a:r>
            <a:r>
              <a:rPr lang="es-419" sz="1700" dirty="0" err="1"/>
              <a:t>maven.compiler.target</a:t>
            </a:r>
            <a:r>
              <a:rPr lang="es-419" sz="1700" dirty="0"/>
              <a:t>&gt;</a:t>
            </a:r>
            <a:endParaRPr sz="1700" dirty="0"/>
          </a:p>
          <a:p>
            <a:pPr marL="457200" lvl="0" indent="0" algn="l" rtl="0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700" dirty="0">
                <a:solidFill>
                  <a:srgbClr val="00B050"/>
                </a:solidFill>
              </a:rPr>
              <a:t>         &lt;</a:t>
            </a:r>
            <a:r>
              <a:rPr lang="es-419" sz="1700" dirty="0" err="1">
                <a:solidFill>
                  <a:srgbClr val="00B050"/>
                </a:solidFill>
              </a:rPr>
              <a:t>project.build.sourceEncoding</a:t>
            </a:r>
            <a:r>
              <a:rPr lang="es-419" sz="1700" dirty="0">
                <a:solidFill>
                  <a:srgbClr val="00B050"/>
                </a:solidFill>
              </a:rPr>
              <a:t>&gt;UTF-8&lt;/</a:t>
            </a:r>
            <a:r>
              <a:rPr lang="es-419" sz="1700" dirty="0" err="1">
                <a:solidFill>
                  <a:srgbClr val="00B050"/>
                </a:solidFill>
              </a:rPr>
              <a:t>project.build.sourceEncoding</a:t>
            </a:r>
            <a:r>
              <a:rPr lang="es-419" sz="1700" dirty="0">
                <a:solidFill>
                  <a:srgbClr val="00B050"/>
                </a:solidFill>
              </a:rPr>
              <a:t>&gt; </a:t>
            </a:r>
            <a:endParaRPr sz="1700" dirty="0"/>
          </a:p>
          <a:p>
            <a:pPr marL="457200" lvl="0" indent="0" algn="l" rtl="0">
              <a:spcBef>
                <a:spcPts val="380"/>
              </a:spcBef>
              <a:spcAft>
                <a:spcPts val="0"/>
              </a:spcAft>
              <a:buSzPct val="95000"/>
              <a:buNone/>
            </a:pPr>
            <a:r>
              <a:rPr lang="es-419" sz="1700" dirty="0"/>
              <a:t>  &lt;/</a:t>
            </a:r>
            <a:r>
              <a:rPr lang="es-419" sz="1700" dirty="0" err="1"/>
              <a:t>properties</a:t>
            </a:r>
            <a:r>
              <a:rPr lang="es-419" sz="1700" dirty="0"/>
              <a:t>&gt;</a:t>
            </a:r>
            <a:endParaRPr sz="17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130000"/>
              <a:buNone/>
            </a:pPr>
            <a:r>
              <a:rPr lang="es-419" sz="1900" dirty="0"/>
              <a:t>…</a:t>
            </a:r>
            <a:endParaRPr sz="1900"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130000"/>
              <a:buNone/>
            </a:pPr>
            <a:r>
              <a:rPr lang="es-419" sz="1900" dirty="0"/>
              <a:t>&lt;/</a:t>
            </a:r>
            <a:r>
              <a:rPr lang="es-419" sz="1900" dirty="0" err="1"/>
              <a:t>project</a:t>
            </a:r>
            <a:r>
              <a:rPr lang="es-419" sz="1900" dirty="0"/>
              <a:t>&gt;</a:t>
            </a: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Versión de Java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419" sz="4200" b="1"/>
              <a:t>Opción 2:</a:t>
            </a:r>
            <a:endParaRPr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&lt;project … &gt;</a:t>
            </a:r>
            <a:endParaRPr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… </a:t>
            </a:r>
            <a:endParaRPr/>
          </a:p>
          <a:p>
            <a:pPr marL="4572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&lt;build&gt;</a:t>
            </a:r>
            <a:endParaRPr/>
          </a:p>
          <a:p>
            <a:pPr marL="9144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&lt;plugins&gt;</a:t>
            </a:r>
            <a:endParaRPr/>
          </a:p>
          <a:p>
            <a:pPr marL="13716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&lt;plugin&gt;</a:t>
            </a:r>
            <a:endParaRPr/>
          </a:p>
          <a:p>
            <a:pPr marL="18288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&lt;groupId&gt;org.apache.maven.plugins&lt;/groupId&gt;</a:t>
            </a:r>
            <a:endParaRPr/>
          </a:p>
          <a:p>
            <a:pPr marL="18288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&lt;artifactId&gt;maven-compiler-plugin&lt;/artifactId&gt;</a:t>
            </a:r>
            <a:endParaRPr/>
          </a:p>
          <a:p>
            <a:pPr marL="18288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&lt;version&gt;3.8.0&lt;/version&gt;</a:t>
            </a:r>
            <a:endParaRPr/>
          </a:p>
          <a:p>
            <a:pPr marL="18288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&lt;configuration&gt;</a:t>
            </a:r>
            <a:endParaRPr/>
          </a:p>
          <a:p>
            <a:pPr marL="2286000" lvl="1" indent="0" algn="l" rtl="0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es-419"/>
              <a:t>&lt;release&gt;</a:t>
            </a:r>
            <a:r>
              <a:rPr lang="es-419" b="1">
                <a:solidFill>
                  <a:srgbClr val="00B050"/>
                </a:solidFill>
              </a:rPr>
              <a:t>11</a:t>
            </a:r>
            <a:r>
              <a:rPr lang="es-419"/>
              <a:t>&lt;/release&gt;</a:t>
            </a:r>
            <a:endParaRPr/>
          </a:p>
          <a:p>
            <a:pPr marL="2286000" lvl="1" indent="0" algn="l" rtl="0">
              <a:spcBef>
                <a:spcPts val="372"/>
              </a:spcBef>
              <a:spcAft>
                <a:spcPts val="0"/>
              </a:spcAft>
              <a:buSzPct val="85000"/>
              <a:buNone/>
            </a:pPr>
            <a:r>
              <a:rPr lang="es-419"/>
              <a:t>&lt;encoding&gt;</a:t>
            </a:r>
            <a:r>
              <a:rPr lang="es-419" b="1">
                <a:solidFill>
                  <a:srgbClr val="00B050"/>
                </a:solidFill>
              </a:rPr>
              <a:t>UTF-8</a:t>
            </a:r>
            <a:r>
              <a:rPr lang="es-419"/>
              <a:t>&lt;/encoding&gt;</a:t>
            </a:r>
            <a:endParaRPr/>
          </a:p>
          <a:p>
            <a:pPr marL="18288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&lt;/configuration&gt;</a:t>
            </a:r>
            <a:endParaRPr/>
          </a:p>
          <a:p>
            <a:pPr marL="13716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&lt;/plugin&gt;</a:t>
            </a:r>
            <a:endParaRPr/>
          </a:p>
          <a:p>
            <a:pPr marL="457200" lvl="0" indent="45720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&lt;/plugins&gt;</a:t>
            </a:r>
            <a:endParaRPr/>
          </a:p>
          <a:p>
            <a:pPr marL="45720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&lt;/build&gt;</a:t>
            </a:r>
            <a:endParaRPr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419"/>
              <a:t>… </a:t>
            </a:r>
            <a:endParaRPr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58809"/>
              <a:buNone/>
            </a:pPr>
            <a:r>
              <a:rPr lang="es-419"/>
              <a:t>&lt;/project&gt;</a:t>
            </a:r>
            <a:endParaRPr sz="4200" b="1"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419"/>
              <a:t>Dependencias</a:t>
            </a:r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457200" y="1783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En el pom.xml se declaran, además, las dependencias a utilizar.</a:t>
            </a:r>
            <a:endParaRPr/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Algoritmo: Maven busca primero localmente a la dependencia en nuestro repositorio local. En caso de no encontrarla la descarga del repositorio correspondiente al repositorio local de nuestra compu.</a:t>
            </a:r>
            <a:endParaRPr/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11430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2400"/>
              <a:t>Ese repositorio local típicamente se encuentra en $HOME/.m2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Ejemplo:  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C:\Users\lgomez\.m2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/Users/jabu/.m2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-419" sz="1900"/>
              <a:t>/home/luis/.m2</a:t>
            </a:r>
            <a:endParaRPr sz="1900"/>
          </a:p>
        </p:txBody>
      </p:sp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634</Words>
  <Application>Microsoft Office PowerPoint</Application>
  <PresentationFormat>On-screen Show (4:3)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Century Gothic</vt:lpstr>
      <vt:lpstr>Calibri</vt:lpstr>
      <vt:lpstr>Arial</vt:lpstr>
      <vt:lpstr>Roboto</vt:lpstr>
      <vt:lpstr>Palatino Linotype</vt:lpstr>
      <vt:lpstr>Consolas</vt:lpstr>
      <vt:lpstr>Noto Sans Symbols</vt:lpstr>
      <vt:lpstr>Presentation on brainstorming</vt:lpstr>
      <vt:lpstr>Maven</vt:lpstr>
      <vt:lpstr>Maven</vt:lpstr>
      <vt:lpstr>Cómo me ayuda Maven</vt:lpstr>
      <vt:lpstr>Goals &amp; Build Phases</vt:lpstr>
      <vt:lpstr>Estructura Proyecto</vt:lpstr>
      <vt:lpstr>pom.xml mínimo</vt:lpstr>
      <vt:lpstr>Versión de Java</vt:lpstr>
      <vt:lpstr>Versión de Java</vt:lpstr>
      <vt:lpstr>Dependencias</vt:lpstr>
      <vt:lpstr>Repositorios</vt:lpstr>
      <vt:lpstr>TP 1-Ejer 3.1</vt:lpstr>
      <vt:lpstr>TP 1-  Ejer 4.1 y 4.2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cp:lastModifiedBy>Leticia Irene Gómez</cp:lastModifiedBy>
  <cp:revision>4</cp:revision>
  <dcterms:modified xsi:type="dcterms:W3CDTF">2025-08-07T12:21:23Z</dcterms:modified>
</cp:coreProperties>
</file>