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UaXi7mltxrnzkghC4CTY5Ggg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7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47c960c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847c960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47c960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b847c960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47c960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847c960c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47c960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847c960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47c960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b847c960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6;p1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Arial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2" name="Google Shape;92;p2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1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1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Estructura de Datos y Algoritmos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419" sz="3600" dirty="0">
                <a:solidFill>
                  <a:schemeClr val="dk2"/>
                </a:solidFill>
              </a:rPr>
              <a:t>ITBA     </a:t>
            </a:r>
            <a:r>
              <a:rPr lang="es-419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9" y="2281646"/>
            <a:ext cx="7260122" cy="2229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Ambiente de prueba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Frecuentemente se desea tener un ambiente de prueba prefijado, por ejemplo con ciertas variables inicializadas.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evitar repetir este código de inicialización en cada uno de los tests unitarios (en cada uno de los métodos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r>
              <a:rPr lang="es-419">
                <a:solidFill>
                  <a:srgbClr val="000000"/>
                </a:solidFill>
              </a:rPr>
              <a:t>) se cuentan con varias anotaciones útiles: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y otras más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419" dirty="0" err="1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BeforeAll</a:t>
            </a:r>
            <a:endParaRPr dirty="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initAll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419" b="1" i="1" dirty="0" err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"Empiezan los </a:t>
            </a:r>
            <a:r>
              <a:rPr lang="es-419" b="1" dirty="0" err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419" dirty="0" err="1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BeforeEach</a:t>
            </a:r>
            <a:endParaRPr dirty="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419" b="1" i="1" dirty="0" err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 un test"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419" dirty="0" err="1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AfterEach</a:t>
            </a:r>
            <a:endParaRPr dirty="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419" b="1" i="1" dirty="0" err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 un test"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419" dirty="0" err="1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AfterAll</a:t>
            </a:r>
            <a:endParaRPr dirty="0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b="1" dirty="0" err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419" b="1" dirty="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tearDownAll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419" b="1" i="1" dirty="0" err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"Terminaron todos los </a:t>
            </a:r>
            <a:r>
              <a:rPr lang="es-419" b="1" dirty="0" err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lang="es-419" b="1" dirty="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ct val="95000"/>
              <a:buNone/>
            </a:pPr>
            <a:endParaRPr dirty="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31" y="1741023"/>
            <a:ext cx="6235316" cy="44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 – Ejer 7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Implementación de tests unitarios para la versión </a:t>
            </a:r>
            <a:r>
              <a:rPr lang="es-419" b="1"/>
              <a:t>TimerFromScratch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usando Junit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 b="1"/>
              <a:t>Diseñar testeos!!!</a:t>
            </a:r>
            <a:endParaRPr b="1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Agregar plug-in y dependencias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120015" indent="0">
              <a:buNone/>
            </a:pPr>
            <a:r>
              <a:rPr lang="es-AR" sz="5000" dirty="0"/>
              <a:t>&lt;</a:t>
            </a:r>
            <a:r>
              <a:rPr lang="es-AR" sz="5000" dirty="0" err="1"/>
              <a:t>dependency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 &lt;</a:t>
            </a:r>
            <a:r>
              <a:rPr lang="es-AR" sz="5000" dirty="0" err="1"/>
              <a:t>groupId</a:t>
            </a:r>
            <a:r>
              <a:rPr lang="es-AR" sz="5000" dirty="0"/>
              <a:t>&gt;</a:t>
            </a:r>
            <a:r>
              <a:rPr lang="es-AR" sz="5000" dirty="0" err="1"/>
              <a:t>org.junit.jupiter</a:t>
            </a:r>
            <a:r>
              <a:rPr lang="es-AR" sz="5000" dirty="0"/>
              <a:t>&lt;/</a:t>
            </a:r>
            <a:r>
              <a:rPr lang="es-AR" sz="5000" dirty="0" err="1"/>
              <a:t>groupId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  &lt;</a:t>
            </a:r>
            <a:r>
              <a:rPr lang="es-AR" sz="5000" dirty="0" err="1"/>
              <a:t>artifactId</a:t>
            </a:r>
            <a:r>
              <a:rPr lang="es-AR" sz="5000" dirty="0"/>
              <a:t>&gt;</a:t>
            </a:r>
            <a:r>
              <a:rPr lang="es-AR" sz="5000" dirty="0" err="1"/>
              <a:t>junit-jupiter-engine</a:t>
            </a:r>
            <a:r>
              <a:rPr lang="es-AR" sz="5000" dirty="0"/>
              <a:t>&lt;/</a:t>
            </a:r>
            <a:r>
              <a:rPr lang="es-AR" sz="5000" dirty="0" err="1"/>
              <a:t>artifactId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  &lt;</a:t>
            </a:r>
            <a:r>
              <a:rPr lang="es-AR" sz="5000" dirty="0" err="1"/>
              <a:t>version</a:t>
            </a:r>
            <a:r>
              <a:rPr lang="es-AR" sz="5000" dirty="0"/>
              <a:t>&gt;5.12.0&lt;/</a:t>
            </a:r>
            <a:r>
              <a:rPr lang="es-AR" sz="5000" dirty="0" err="1"/>
              <a:t>version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  &lt;</a:t>
            </a:r>
            <a:r>
              <a:rPr lang="es-AR" sz="5000" dirty="0" err="1"/>
              <a:t>scope</a:t>
            </a:r>
            <a:r>
              <a:rPr lang="es-AR" sz="5000" dirty="0"/>
              <a:t>&gt;test&lt;/</a:t>
            </a:r>
            <a:r>
              <a:rPr lang="es-AR" sz="5000" dirty="0" err="1"/>
              <a:t>scope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/>
              <a:t>&lt;/</a:t>
            </a:r>
            <a:r>
              <a:rPr lang="es-AR" sz="5000" dirty="0" err="1"/>
              <a:t>dependency</a:t>
            </a:r>
            <a:r>
              <a:rPr lang="es-AR" sz="5000" dirty="0"/>
              <a:t>&gt;</a:t>
            </a:r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 smtClean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 dirty="0"/>
              <a:t>Y</a:t>
            </a:r>
            <a:endParaRPr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120015" indent="0">
              <a:buNone/>
            </a:pPr>
            <a:r>
              <a:rPr lang="es-419" sz="2800" dirty="0"/>
              <a:t> </a:t>
            </a:r>
            <a:r>
              <a:rPr lang="es-419" sz="5000" dirty="0" smtClean="0"/>
              <a:t>&lt;</a:t>
            </a:r>
            <a:r>
              <a:rPr lang="es-AR" sz="5000" dirty="0"/>
              <a:t>&lt;</a:t>
            </a:r>
            <a:r>
              <a:rPr lang="es-AR" sz="5000" dirty="0" err="1"/>
              <a:t>plugin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&lt;</a:t>
            </a:r>
            <a:r>
              <a:rPr lang="es-AR" sz="5000" dirty="0" err="1"/>
              <a:t>groupId</a:t>
            </a:r>
            <a:r>
              <a:rPr lang="es-AR" sz="5000" dirty="0"/>
              <a:t>&gt;</a:t>
            </a:r>
            <a:r>
              <a:rPr lang="es-AR" sz="5000" dirty="0" err="1"/>
              <a:t>org.apache.maven.plugins</a:t>
            </a:r>
            <a:r>
              <a:rPr lang="es-AR" sz="5000" dirty="0"/>
              <a:t>&lt;/</a:t>
            </a:r>
            <a:r>
              <a:rPr lang="es-AR" sz="5000" dirty="0" err="1"/>
              <a:t>groupId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 smtClean="0"/>
              <a:t>    &lt;</a:t>
            </a:r>
            <a:r>
              <a:rPr lang="es-AR" sz="5000" dirty="0" err="1"/>
              <a:t>artifactId</a:t>
            </a:r>
            <a:r>
              <a:rPr lang="es-AR" sz="5000" dirty="0"/>
              <a:t>&gt;</a:t>
            </a:r>
            <a:r>
              <a:rPr lang="es-AR" sz="5000" dirty="0" err="1"/>
              <a:t>maven-surefire-plugin</a:t>
            </a:r>
            <a:r>
              <a:rPr lang="es-AR" sz="5000" dirty="0"/>
              <a:t>&lt;/</a:t>
            </a:r>
            <a:r>
              <a:rPr lang="es-AR" sz="5000" dirty="0" err="1"/>
              <a:t>artifactId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smtClean="0"/>
              <a:t>    &lt;</a:t>
            </a:r>
            <a:r>
              <a:rPr lang="es-AR" sz="5000" dirty="0" err="1"/>
              <a:t>version</a:t>
            </a:r>
            <a:r>
              <a:rPr lang="es-AR" sz="5000" dirty="0"/>
              <a:t>&gt;3.5.2&lt;/</a:t>
            </a:r>
            <a:r>
              <a:rPr lang="es-AR" sz="5000" dirty="0" err="1"/>
              <a:t>version</a:t>
            </a:r>
            <a:r>
              <a:rPr lang="es-AR" sz="5000" dirty="0"/>
              <a:t>&gt;</a:t>
            </a:r>
          </a:p>
          <a:p>
            <a:pPr marL="120015" indent="0">
              <a:buNone/>
            </a:pPr>
            <a:r>
              <a:rPr lang="es-AR" sz="5000" dirty="0"/>
              <a:t>&lt;/</a:t>
            </a:r>
            <a:r>
              <a:rPr lang="es-AR" sz="5000" dirty="0" err="1"/>
              <a:t>plugin</a:t>
            </a:r>
            <a:r>
              <a:rPr lang="es-AR" sz="5000" dirty="0"/>
              <a:t>&gt;</a:t>
            </a:r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1857" y="4947975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Sólo con método </a:t>
            </a:r>
            <a:r>
              <a:rPr lang="es-419" sz="2800">
                <a:latin typeface="Arial"/>
                <a:ea typeface="Arial"/>
                <a:cs typeface="Arial"/>
                <a:sym typeface="Arial"/>
              </a:rPr>
              <a:t>toString() </a:t>
            </a:r>
            <a:r>
              <a:rPr lang="es-419" sz="2800"/>
              <a:t>es complicado saber si la clase está generando bien los días, horas, minutos, segundos a partir de los ms…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¿Cómo sabremos cuál es el tiempo transcurrido para poder chequear si lo calculado es lo esperado?</a:t>
            </a: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47c960c2_0_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Una Clase es </a:t>
            </a:r>
            <a:r>
              <a:rPr lang="es-419" sz="2800" b="1"/>
              <a:t>Testeable</a:t>
            </a:r>
            <a:r>
              <a:rPr lang="es-419" sz="2800"/>
              <a:t> si fue diseñada para poder realizar correctamente tests sobre ella.</a:t>
            </a: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Los métodos no deben tener efectos secundarios ni dependencias con componentes externos</a:t>
            </a:r>
            <a:endParaRPr sz="2800"/>
          </a:p>
        </p:txBody>
      </p:sp>
      <p:sp>
        <p:nvSpPr>
          <p:cNvPr id="222" name="Google Shape;222;gb847c960c2_0_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1- Ejer 8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Mejorar la implementación de TimerFromScratch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000">
                <a:solidFill>
                  <a:schemeClr val="dk1"/>
                </a:solidFill>
              </a:rPr>
              <a:t>Agregar métodos getters para facilitar el testing.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214" y="4709830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419"/>
              <a:t>¿Validaron que no se obtengan 61 minutos? Etc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419"/>
              <a:t>¿Probaron si falla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new Timer() </a:t>
            </a:r>
            <a:r>
              <a:rPr lang="es-419"/>
              <a:t>y ejecutamos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stop() </a:t>
            </a:r>
            <a:r>
              <a:rPr lang="es-419"/>
              <a:t>anterior?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47c960c2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Test-Driven Development</a:t>
            </a:r>
            <a:endParaRPr/>
          </a:p>
        </p:txBody>
      </p:sp>
      <p:sp>
        <p:nvSpPr>
          <p:cNvPr id="123" name="Google Shape;123;gb847c960c2_0_0"/>
          <p:cNvSpPr txBox="1">
            <a:spLocks noGrp="1"/>
          </p:cNvSpPr>
          <p:nvPr>
            <p:ph type="body" idx="1"/>
          </p:nvPr>
        </p:nvSpPr>
        <p:spPr>
          <a:xfrm>
            <a:off x="457200" y="16306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TDD es una metodología que comienza por los tests y luego pasa a la implementación.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Permite enfocarse en la definición de la interfaz y del comportamiento y no en los detalles internos de implementación.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Ve al sistema que se va a desarrollar como una caja negra ya que todavía no existe!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Apunta a que todas las funcionalidades tengan algún test que las controle y defina.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847c960c2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419"/>
              <a:t>¿Qué es el coverage de un testeo de unidad?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419"/>
              <a:t>https://www.jetbrains.com/help/idea/running-test-with-coverage.html</a:t>
            </a:r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47c960c2_0_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Testing</a:t>
            </a:r>
            <a:endParaRPr/>
          </a:p>
        </p:txBody>
      </p:sp>
      <p:sp>
        <p:nvSpPr>
          <p:cNvPr id="130" name="Google Shape;130;gb847c960c2_0_6"/>
          <p:cNvSpPr txBox="1">
            <a:spLocks noGrp="1"/>
          </p:cNvSpPr>
          <p:nvPr>
            <p:ph type="body" idx="1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Testear pequeñas unidades del código.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Normalmente una clase o de una función aisladas.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Corren automáticamente.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Pueden ser ejecutados cada vez que se hacen cambios para comprobar que la funcionalidad anterior siga funcionando correctamente.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Son esenciales para las metodologías Ágiles y para realizar Refactoring de código.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b847c960c2_0_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47c960c2_0_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 - Características</a:t>
            </a:r>
            <a:endParaRPr/>
          </a:p>
        </p:txBody>
      </p:sp>
      <p:sp>
        <p:nvSpPr>
          <p:cNvPr id="137" name="Google Shape;137;gb847c960c2_0_18"/>
          <p:cNvSpPr txBox="1">
            <a:spLocks noGrp="1"/>
          </p:cNvSpPr>
          <p:nvPr>
            <p:ph type="body" idx="1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Automático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Verifican un único caso por test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Repetible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Independientes de otros tests o de condiciones externas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Mantenible y Documentado ( comentado )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Ejecuta en muy poco tiempo ( muy deseable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gb847c960c2_0_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47c960c2_0_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¿Qué testear en un Unit Test?</a:t>
            </a:r>
            <a:endParaRPr/>
          </a:p>
        </p:txBody>
      </p:sp>
      <p:sp>
        <p:nvSpPr>
          <p:cNvPr id="144" name="Google Shape;144;gb847c960c2_0_12"/>
          <p:cNvSpPr txBox="1">
            <a:spLocks noGrp="1"/>
          </p:cNvSpPr>
          <p:nvPr>
            <p:ph type="body" idx="1"/>
          </p:nvPr>
        </p:nvSpPr>
        <p:spPr>
          <a:xfrm>
            <a:off x="457200" y="2164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 método o función: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Típicos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Borde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Error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Excepción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una clase: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Secuencias de llamadas válidas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</a:t>
            </a:r>
            <a:r>
              <a:rPr lang="es-419"/>
              <a:t>ecuencias de llamadas inválidas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Chequeo de invariantes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gb847c960c2_0_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JUnit 5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175" y="34713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JUnit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un framework para realizar casos de prueba en aplicaciones Java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pueden comparar resultados de las invocaciones de métodos con los valores esperados, o verificar si una excepción fue lanzada o no.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caso de prueba es abortado ni bien falla alguna verificación o se lanza una excepción no esperada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https://junit.org/junit5/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Comparando resultados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El </a:t>
            </a:r>
            <a:r>
              <a:rPr lang="es-419" b="1">
                <a:solidFill>
                  <a:srgbClr val="000000"/>
                </a:solidFill>
              </a:rPr>
              <a:t>test unitario</a:t>
            </a:r>
            <a:r>
              <a:rPr lang="es-419">
                <a:solidFill>
                  <a:srgbClr val="000000"/>
                </a:solidFill>
              </a:rPr>
              <a:t> más simple consiste en comparar el resultado obtenido con el resultado esperado.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ello, se pueden utilizar los siguientes métodos estáticos: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lang="es-419" sz="1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(valorEsperado, 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lang="es-419" sz="1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assertTrue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rgbClr val="9900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Si un método lanza una excepción, el mismo se considera que falló. Para aquellos casos en que se espera que se lance esta excepción, se indica de la siguiente manera: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Assertions.assertThrows(RuntimeException.class, () -&gt; ...);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080"/>
          <a:stretch/>
        </p:blipFill>
        <p:spPr>
          <a:xfrm>
            <a:off x="609600" y="1847088"/>
            <a:ext cx="7176261" cy="4710466"/>
          </a:xfrm>
          <a:prstGeom prst="rect">
            <a:avLst/>
          </a:prstGeom>
        </p:spPr>
      </p:pic>
      <p:sp>
        <p:nvSpPr>
          <p:cNvPr id="174" name="Google Shape;174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743</Words>
  <Application>Microsoft Office PowerPoint</Application>
  <PresentationFormat>On-screen Show (4:3)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Presentation on brainstorming</vt:lpstr>
      <vt:lpstr>Estructura de Datos y Algoritmos</vt:lpstr>
      <vt:lpstr>Test-Driven Development</vt:lpstr>
      <vt:lpstr>Unit Testing</vt:lpstr>
      <vt:lpstr>Unit Test - Características</vt:lpstr>
      <vt:lpstr>¿Qué testear en un Unit Test?</vt:lpstr>
      <vt:lpstr>JUnit 5</vt:lpstr>
      <vt:lpstr>JUnit</vt:lpstr>
      <vt:lpstr>Comparando resultados</vt:lpstr>
      <vt:lpstr>Ejemplo</vt:lpstr>
      <vt:lpstr>Ejemplo</vt:lpstr>
      <vt:lpstr>Ambiente de prueba</vt:lpstr>
      <vt:lpstr>Ejemplo</vt:lpstr>
      <vt:lpstr>Ejemplo</vt:lpstr>
      <vt:lpstr>TP 1 – Ejer 7</vt:lpstr>
      <vt:lpstr>PowerPoint Presentation</vt:lpstr>
      <vt:lpstr>PowerPoint Presentation</vt:lpstr>
      <vt:lpstr>PowerPoint Presentation</vt:lpstr>
      <vt:lpstr>TP 1- Ejer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Cátedra EDA 2019 1C</dc:creator>
  <cp:lastModifiedBy>Leticia Irene Gómez</cp:lastModifiedBy>
  <cp:revision>9</cp:revision>
  <dcterms:created xsi:type="dcterms:W3CDTF">2019-02-21T18:33:09Z</dcterms:created>
  <dcterms:modified xsi:type="dcterms:W3CDTF">2025-08-06T09:22:31Z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