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sldIdLst>
    <p:sldId id="272" r:id="rId2"/>
    <p:sldId id="353" r:id="rId3"/>
    <p:sldId id="354" r:id="rId4"/>
    <p:sldId id="281" r:id="rId5"/>
    <p:sldId id="274" r:id="rId6"/>
    <p:sldId id="343" r:id="rId7"/>
    <p:sldId id="352" r:id="rId8"/>
    <p:sldId id="348" r:id="rId9"/>
    <p:sldId id="356" r:id="rId10"/>
    <p:sldId id="349" r:id="rId11"/>
    <p:sldId id="347" r:id="rId12"/>
    <p:sldId id="326" r:id="rId13"/>
    <p:sldId id="321" r:id="rId14"/>
    <p:sldId id="325" r:id="rId15"/>
    <p:sldId id="283" r:id="rId16"/>
    <p:sldId id="319" r:id="rId17"/>
    <p:sldId id="350" r:id="rId18"/>
    <p:sldId id="327" r:id="rId19"/>
    <p:sldId id="328" r:id="rId20"/>
    <p:sldId id="329" r:id="rId21"/>
    <p:sldId id="330" r:id="rId22"/>
    <p:sldId id="332" r:id="rId23"/>
    <p:sldId id="333" r:id="rId24"/>
    <p:sldId id="331" r:id="rId25"/>
    <p:sldId id="334" r:id="rId26"/>
    <p:sldId id="346" r:id="rId27"/>
    <p:sldId id="336" r:id="rId28"/>
    <p:sldId id="337" r:id="rId29"/>
    <p:sldId id="338" r:id="rId30"/>
    <p:sldId id="339" r:id="rId31"/>
    <p:sldId id="340" r:id="rId32"/>
    <p:sldId id="341" r:id="rId33"/>
    <p:sldId id="342" r:id="rId34"/>
    <p:sldId id="355"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CE9E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9" autoAdjust="0"/>
    <p:restoredTop sz="94660"/>
  </p:normalViewPr>
  <p:slideViewPr>
    <p:cSldViewPr snapToGrid="0">
      <p:cViewPr varScale="1">
        <p:scale>
          <a:sx n="73" d="100"/>
          <a:sy n="73" d="100"/>
        </p:scale>
        <p:origin x="145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innovacion\OneDrive\my\EDA\2019\ejecucion.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innovacion\OneDrive\my\EDA\2019\ejecuc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a:t>
            </a:r>
            <a:r>
              <a:rPr lang="es-AR" baseline="0"/>
              <a:t>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8.9622885331827204E-2"/>
          <c:y val="0.16245370370370371"/>
          <c:w val="0.6532595277437393"/>
          <c:h val="0.72088764946048411"/>
        </c:manualLayout>
      </c:layout>
      <c:scatterChart>
        <c:scatterStyle val="lineMarker"/>
        <c:varyColors val="0"/>
        <c:ser>
          <c:idx val="0"/>
          <c:order val="0"/>
          <c:tx>
            <c:strRef>
              <c:f>Sheet1!$B$121</c:f>
              <c:strCache>
                <c:ptCount val="1"/>
                <c:pt idx="0">
                  <c:v>g(n) = n o sea O(n)</c:v>
                </c:pt>
              </c:strCache>
            </c:strRef>
          </c:tx>
          <c:spPr>
            <a:ln w="19050" cap="rnd">
              <a:solidFill>
                <a:schemeClr val="accent1"/>
              </a:solidFill>
              <a:round/>
            </a:ln>
            <a:effectLst/>
          </c:spPr>
          <c:marker>
            <c:symbol val="none"/>
          </c:marker>
          <c:xVal>
            <c:numRef>
              <c:f>Sheet1!$A$122:$A$128</c:f>
              <c:numCache>
                <c:formatCode>General</c:formatCode>
                <c:ptCount val="7"/>
                <c:pt idx="0">
                  <c:v>10</c:v>
                </c:pt>
                <c:pt idx="1">
                  <c:v>100</c:v>
                </c:pt>
                <c:pt idx="2">
                  <c:v>1000</c:v>
                </c:pt>
                <c:pt idx="3">
                  <c:v>10000</c:v>
                </c:pt>
                <c:pt idx="4">
                  <c:v>100000</c:v>
                </c:pt>
                <c:pt idx="5">
                  <c:v>1000000</c:v>
                </c:pt>
                <c:pt idx="6">
                  <c:v>10000000</c:v>
                </c:pt>
              </c:numCache>
            </c:numRef>
          </c:xVal>
          <c:yVal>
            <c:numRef>
              <c:f>Sheet1!$B$122:$B$128</c:f>
              <c:numCache>
                <c:formatCode>General</c:formatCode>
                <c:ptCount val="7"/>
                <c:pt idx="0">
                  <c:v>10</c:v>
                </c:pt>
                <c:pt idx="1">
                  <c:v>100</c:v>
                </c:pt>
                <c:pt idx="2">
                  <c:v>1000</c:v>
                </c:pt>
                <c:pt idx="3">
                  <c:v>10000</c:v>
                </c:pt>
                <c:pt idx="4">
                  <c:v>100000</c:v>
                </c:pt>
                <c:pt idx="5">
                  <c:v>1000000</c:v>
                </c:pt>
                <c:pt idx="6">
                  <c:v>10000000</c:v>
                </c:pt>
              </c:numCache>
            </c:numRef>
          </c:yVal>
          <c:smooth val="0"/>
          <c:extLst>
            <c:ext xmlns:c16="http://schemas.microsoft.com/office/drawing/2014/chart" uri="{C3380CC4-5D6E-409C-BE32-E72D297353CC}">
              <c16:uniqueId val="{00000000-0747-4890-B830-D89C5D09B793}"/>
            </c:ext>
          </c:extLst>
        </c:ser>
        <c:ser>
          <c:idx val="1"/>
          <c:order val="1"/>
          <c:tx>
            <c:strRef>
              <c:f>Sheet1!$C$121</c:f>
              <c:strCache>
                <c:ptCount val="1"/>
                <c:pt idx="0">
                  <c:v>g(n) = n * ln(n) o sea O(n * ln(n) )</c:v>
                </c:pt>
              </c:strCache>
            </c:strRef>
          </c:tx>
          <c:spPr>
            <a:ln w="19050" cap="rnd">
              <a:solidFill>
                <a:schemeClr val="accent2"/>
              </a:solidFill>
              <a:round/>
            </a:ln>
            <a:effectLst/>
          </c:spPr>
          <c:marker>
            <c:symbol val="none"/>
          </c:marker>
          <c:xVal>
            <c:numRef>
              <c:f>Sheet1!$A$122:$A$128</c:f>
              <c:numCache>
                <c:formatCode>General</c:formatCode>
                <c:ptCount val="7"/>
                <c:pt idx="0">
                  <c:v>10</c:v>
                </c:pt>
                <c:pt idx="1">
                  <c:v>100</c:v>
                </c:pt>
                <c:pt idx="2">
                  <c:v>1000</c:v>
                </c:pt>
                <c:pt idx="3">
                  <c:v>10000</c:v>
                </c:pt>
                <c:pt idx="4">
                  <c:v>100000</c:v>
                </c:pt>
                <c:pt idx="5">
                  <c:v>1000000</c:v>
                </c:pt>
                <c:pt idx="6">
                  <c:v>10000000</c:v>
                </c:pt>
              </c:numCache>
            </c:numRef>
          </c:xVal>
          <c:yVal>
            <c:numRef>
              <c:f>Sheet1!$C$122:$C$128</c:f>
              <c:numCache>
                <c:formatCode>General</c:formatCode>
                <c:ptCount val="7"/>
                <c:pt idx="0">
                  <c:v>23.025850929940461</c:v>
                </c:pt>
                <c:pt idx="1">
                  <c:v>460.51701859880916</c:v>
                </c:pt>
                <c:pt idx="2">
                  <c:v>6907.7552789821366</c:v>
                </c:pt>
                <c:pt idx="3">
                  <c:v>92103.403719761831</c:v>
                </c:pt>
                <c:pt idx="4">
                  <c:v>1151292.546497023</c:v>
                </c:pt>
                <c:pt idx="5">
                  <c:v>13815510.557964273</c:v>
                </c:pt>
                <c:pt idx="6">
                  <c:v>161180956.5095832</c:v>
                </c:pt>
              </c:numCache>
            </c:numRef>
          </c:yVal>
          <c:smooth val="0"/>
          <c:extLst>
            <c:ext xmlns:c16="http://schemas.microsoft.com/office/drawing/2014/chart" uri="{C3380CC4-5D6E-409C-BE32-E72D297353CC}">
              <c16:uniqueId val="{00000001-0747-4890-B830-D89C5D09B793}"/>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layout>
            <c:manualLayout>
              <c:xMode val="edge"/>
              <c:yMode val="edge"/>
              <c:x val="0.81205754741859282"/>
              <c:y val="0.9018285214348206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67969835250015342"/>
          <c:y val="0.36626736999163106"/>
          <c:w val="0.28019689418689181"/>
          <c:h val="0.2343766404199475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8.9622885331827204E-2"/>
          <c:y val="0.16245370370370371"/>
          <c:w val="0.6532595277437393"/>
          <c:h val="0.72088764946048411"/>
        </c:manualLayout>
      </c:layout>
      <c:scatterChart>
        <c:scatterStyle val="smoothMarker"/>
        <c:varyColors val="0"/>
        <c:ser>
          <c:idx val="0"/>
          <c:order val="0"/>
          <c:tx>
            <c:strRef>
              <c:f>Sheet1!$B$153</c:f>
              <c:strCache>
                <c:ptCount val="1"/>
                <c:pt idx="0">
                  <c:v>g(n) = 2^n o sea O(2^n)</c:v>
                </c:pt>
              </c:strCache>
            </c:strRef>
          </c:tx>
          <c:spPr>
            <a:ln w="19050" cap="rnd">
              <a:solidFill>
                <a:srgbClr val="FF0000"/>
              </a:solidFill>
              <a:round/>
            </a:ln>
            <a:effectLst/>
          </c:spPr>
          <c:marker>
            <c:symbol val="circle"/>
            <c:size val="5"/>
            <c:spPr>
              <a:solidFill>
                <a:schemeClr val="accent1"/>
              </a:solidFill>
              <a:ln w="9525">
                <a:solidFill>
                  <a:schemeClr val="accent1"/>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Sheet1!$B$154:$B$160</c:f>
              <c:numCache>
                <c:formatCode>0</c:formatCode>
                <c:ptCount val="7"/>
                <c:pt idx="0">
                  <c:v>1</c:v>
                </c:pt>
                <c:pt idx="1">
                  <c:v>4</c:v>
                </c:pt>
                <c:pt idx="2">
                  <c:v>16</c:v>
                </c:pt>
                <c:pt idx="3">
                  <c:v>64</c:v>
                </c:pt>
                <c:pt idx="4">
                  <c:v>256</c:v>
                </c:pt>
                <c:pt idx="5">
                  <c:v>1024</c:v>
                </c:pt>
                <c:pt idx="6">
                  <c:v>4096</c:v>
                </c:pt>
              </c:numCache>
            </c:numRef>
          </c:yVal>
          <c:smooth val="1"/>
          <c:extLst>
            <c:ext xmlns:c16="http://schemas.microsoft.com/office/drawing/2014/chart" uri="{C3380CC4-5D6E-409C-BE32-E72D297353CC}">
              <c16:uniqueId val="{00000000-72DF-4DE0-8E52-4F32EBF52B0F}"/>
            </c:ext>
          </c:extLst>
        </c:ser>
        <c:ser>
          <c:idx val="1"/>
          <c:order val="1"/>
          <c:tx>
            <c:strRef>
              <c:f>Sheet1!$C$153</c:f>
              <c:strCache>
                <c:ptCount val="1"/>
                <c:pt idx="0">
                  <c:v>g(n) = n * log2(n) o sea O(n * log2(n) )</c:v>
                </c:pt>
              </c:strCache>
            </c:strRef>
          </c:tx>
          <c:spPr>
            <a:ln w="19050" cap="rnd">
              <a:solidFill>
                <a:srgbClr val="7030A0"/>
              </a:solidFill>
              <a:round/>
            </a:ln>
            <a:effectLst/>
          </c:spPr>
          <c:marker>
            <c:symbol val="circle"/>
            <c:size val="5"/>
            <c:spPr>
              <a:solidFill>
                <a:schemeClr val="accent2"/>
              </a:solidFill>
              <a:ln w="9525">
                <a:solidFill>
                  <a:schemeClr val="accent2"/>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Sheet1!$C$154:$C$160</c:f>
              <c:numCache>
                <c:formatCode>General</c:formatCode>
                <c:ptCount val="7"/>
                <c:pt idx="0">
                  <c:v>0</c:v>
                </c:pt>
                <c:pt idx="1">
                  <c:v>2</c:v>
                </c:pt>
                <c:pt idx="2">
                  <c:v>8</c:v>
                </c:pt>
                <c:pt idx="3">
                  <c:v>15.509775004326936</c:v>
                </c:pt>
                <c:pt idx="4">
                  <c:v>24</c:v>
                </c:pt>
                <c:pt idx="5">
                  <c:v>33.219280948873624</c:v>
                </c:pt>
                <c:pt idx="6">
                  <c:v>43.01955000865388</c:v>
                </c:pt>
              </c:numCache>
            </c:numRef>
          </c:yVal>
          <c:smooth val="1"/>
          <c:extLst>
            <c:ext xmlns:c16="http://schemas.microsoft.com/office/drawing/2014/chart" uri="{C3380CC4-5D6E-409C-BE32-E72D297353CC}">
              <c16:uniqueId val="{00000001-72DF-4DE0-8E52-4F32EBF52B0F}"/>
            </c:ext>
          </c:extLst>
        </c:ser>
        <c:ser>
          <c:idx val="2"/>
          <c:order val="2"/>
          <c:tx>
            <c:strRef>
              <c:f>Sheet1!$D$153</c:f>
              <c:strCache>
                <c:ptCount val="1"/>
                <c:pt idx="0">
                  <c:v>g(n) = n o sea O(n)</c:v>
                </c:pt>
              </c:strCache>
            </c:strRef>
          </c:tx>
          <c:spPr>
            <a:ln w="19050" cap="rnd">
              <a:solidFill>
                <a:srgbClr val="4472C4">
                  <a:lumMod val="60000"/>
                  <a:lumOff val="40000"/>
                </a:srgbClr>
              </a:solidFill>
              <a:round/>
            </a:ln>
            <a:effectLst/>
          </c:spPr>
          <c:marker>
            <c:symbol val="circle"/>
            <c:size val="5"/>
            <c:spPr>
              <a:solidFill>
                <a:schemeClr val="accent3"/>
              </a:solidFill>
              <a:ln w="9525">
                <a:solidFill>
                  <a:schemeClr val="accent3"/>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Sheet1!$D$154:$D$160</c:f>
              <c:numCache>
                <c:formatCode>General</c:formatCode>
                <c:ptCount val="7"/>
                <c:pt idx="0">
                  <c:v>0</c:v>
                </c:pt>
                <c:pt idx="1">
                  <c:v>2</c:v>
                </c:pt>
                <c:pt idx="2">
                  <c:v>4</c:v>
                </c:pt>
                <c:pt idx="3">
                  <c:v>6</c:v>
                </c:pt>
                <c:pt idx="4">
                  <c:v>8</c:v>
                </c:pt>
                <c:pt idx="5">
                  <c:v>10</c:v>
                </c:pt>
                <c:pt idx="6">
                  <c:v>12</c:v>
                </c:pt>
              </c:numCache>
            </c:numRef>
          </c:yVal>
          <c:smooth val="1"/>
          <c:extLst>
            <c:ext xmlns:c16="http://schemas.microsoft.com/office/drawing/2014/chart" uri="{C3380CC4-5D6E-409C-BE32-E72D297353CC}">
              <c16:uniqueId val="{00000002-72DF-4DE0-8E52-4F32EBF52B0F}"/>
            </c:ext>
          </c:extLst>
        </c:ser>
        <c:ser>
          <c:idx val="3"/>
          <c:order val="3"/>
          <c:tx>
            <c:strRef>
              <c:f>Sheet1!$E$153</c:f>
              <c:strCache>
                <c:ptCount val="1"/>
                <c:pt idx="0">
                  <c:v>g(n)=log2(n) o sea O(log2(n))</c:v>
                </c:pt>
              </c:strCache>
            </c:strRef>
          </c:tx>
          <c:spPr>
            <a:ln w="19050" cap="rnd">
              <a:solidFill>
                <a:srgbClr val="70AD47"/>
              </a:solidFill>
              <a:round/>
            </a:ln>
            <a:effectLst/>
          </c:spPr>
          <c:marker>
            <c:symbol val="circle"/>
            <c:size val="5"/>
            <c:spPr>
              <a:solidFill>
                <a:schemeClr val="accent4"/>
              </a:solidFill>
              <a:ln w="9525">
                <a:solidFill>
                  <a:schemeClr val="accent4"/>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Sheet1!$E$154:$E$160</c:f>
              <c:numCache>
                <c:formatCode>General</c:formatCode>
                <c:ptCount val="7"/>
                <c:pt idx="0">
                  <c:v>0</c:v>
                </c:pt>
                <c:pt idx="1">
                  <c:v>1</c:v>
                </c:pt>
                <c:pt idx="2">
                  <c:v>2</c:v>
                </c:pt>
                <c:pt idx="3">
                  <c:v>2.5849625007211561</c:v>
                </c:pt>
                <c:pt idx="4">
                  <c:v>3</c:v>
                </c:pt>
                <c:pt idx="5">
                  <c:v>3.3219280948873626</c:v>
                </c:pt>
                <c:pt idx="6">
                  <c:v>3.5849625007211565</c:v>
                </c:pt>
              </c:numCache>
            </c:numRef>
          </c:yVal>
          <c:smooth val="1"/>
          <c:extLst>
            <c:ext xmlns:c16="http://schemas.microsoft.com/office/drawing/2014/chart" uri="{C3380CC4-5D6E-409C-BE32-E72D297353CC}">
              <c16:uniqueId val="{00000003-72DF-4DE0-8E52-4F32EBF52B0F}"/>
            </c:ext>
          </c:extLst>
        </c:ser>
        <c:ser>
          <c:idx val="4"/>
          <c:order val="4"/>
          <c:tx>
            <c:strRef>
              <c:f>Sheet1!$F$153</c:f>
              <c:strCache>
                <c:ptCount val="1"/>
                <c:pt idx="0">
                  <c:v>g(n)=n^1/2 o sea O(n^1/2)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Sheet1!$F$154:$F$160</c:f>
              <c:numCache>
                <c:formatCode>General</c:formatCode>
                <c:ptCount val="7"/>
                <c:pt idx="0">
                  <c:v>0</c:v>
                </c:pt>
                <c:pt idx="1">
                  <c:v>1.4142135623730951</c:v>
                </c:pt>
                <c:pt idx="2">
                  <c:v>2</c:v>
                </c:pt>
                <c:pt idx="3">
                  <c:v>2.4494897427831779</c:v>
                </c:pt>
                <c:pt idx="4">
                  <c:v>2.8284271247461903</c:v>
                </c:pt>
                <c:pt idx="5">
                  <c:v>3.1622776601683795</c:v>
                </c:pt>
                <c:pt idx="6">
                  <c:v>3.4641016151377544</c:v>
                </c:pt>
              </c:numCache>
            </c:numRef>
          </c:yVal>
          <c:smooth val="1"/>
          <c:extLst>
            <c:ext xmlns:c16="http://schemas.microsoft.com/office/drawing/2014/chart" uri="{C3380CC4-5D6E-409C-BE32-E72D297353CC}">
              <c16:uniqueId val="{00000004-72DF-4DE0-8E52-4F32EBF52B0F}"/>
            </c:ext>
          </c:extLst>
        </c:ser>
        <c:ser>
          <c:idx val="5"/>
          <c:order val="5"/>
          <c:tx>
            <c:strRef>
              <c:f>Sheet1!$G$153</c:f>
              <c:strCache>
                <c:ptCount val="1"/>
                <c:pt idx="0">
                  <c:v>g(n)=n^2 o sea O(n^2)</c:v>
                </c:pt>
              </c:strCache>
            </c:strRef>
          </c:tx>
          <c:spPr>
            <a:ln w="19050" cap="rnd">
              <a:solidFill>
                <a:srgbClr val="FFC000"/>
              </a:solidFill>
              <a:round/>
            </a:ln>
            <a:effectLst/>
          </c:spPr>
          <c:marker>
            <c:symbol val="circle"/>
            <c:size val="5"/>
            <c:spPr>
              <a:solidFill>
                <a:schemeClr val="accent6"/>
              </a:solidFill>
              <a:ln w="9525">
                <a:solidFill>
                  <a:schemeClr val="accent6"/>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Sheet1!$G$154:$G$160</c:f>
              <c:numCache>
                <c:formatCode>General</c:formatCode>
                <c:ptCount val="7"/>
                <c:pt idx="0">
                  <c:v>0</c:v>
                </c:pt>
                <c:pt idx="1">
                  <c:v>4</c:v>
                </c:pt>
                <c:pt idx="2">
                  <c:v>16</c:v>
                </c:pt>
                <c:pt idx="3">
                  <c:v>36</c:v>
                </c:pt>
                <c:pt idx="4">
                  <c:v>64</c:v>
                </c:pt>
                <c:pt idx="5">
                  <c:v>100</c:v>
                </c:pt>
                <c:pt idx="6">
                  <c:v>144</c:v>
                </c:pt>
              </c:numCache>
            </c:numRef>
          </c:yVal>
          <c:smooth val="1"/>
          <c:extLst>
            <c:ext xmlns:c16="http://schemas.microsoft.com/office/drawing/2014/chart" uri="{C3380CC4-5D6E-409C-BE32-E72D297353CC}">
              <c16:uniqueId val="{00000005-72DF-4DE0-8E52-4F32EBF52B0F}"/>
            </c:ext>
          </c:extLst>
        </c:ser>
        <c:ser>
          <c:idx val="6"/>
          <c:order val="6"/>
          <c:tx>
            <c:strRef>
              <c:f>Sheet1!$H$153</c:f>
              <c:strCache>
                <c:ptCount val="1"/>
                <c:pt idx="0">
                  <c:v>g(n)=n^3 o sea O(n)=n^3</c:v>
                </c:pt>
              </c:strCache>
            </c:strRef>
          </c:tx>
          <c:spPr>
            <a:ln w="19050" cap="rnd">
              <a:solidFill>
                <a:srgbClr val="C00000"/>
              </a:solidFill>
              <a:round/>
            </a:ln>
            <a:effectLst/>
          </c:spPr>
          <c:marker>
            <c:symbol val="circle"/>
            <c:size val="5"/>
            <c:spPr>
              <a:solidFill>
                <a:schemeClr val="accent1">
                  <a:lumMod val="60000"/>
                </a:schemeClr>
              </a:solidFill>
              <a:ln w="9525">
                <a:solidFill>
                  <a:schemeClr val="accent1">
                    <a:lumMod val="60000"/>
                  </a:schemeClr>
                </a:solidFill>
              </a:ln>
              <a:effectLst/>
            </c:spPr>
          </c:marker>
          <c:xVal>
            <c:numRef>
              <c:f>Sheet1!$A$154:$A$160</c:f>
              <c:numCache>
                <c:formatCode>General</c:formatCode>
                <c:ptCount val="7"/>
                <c:pt idx="0">
                  <c:v>0</c:v>
                </c:pt>
                <c:pt idx="1">
                  <c:v>2</c:v>
                </c:pt>
                <c:pt idx="2">
                  <c:v>4</c:v>
                </c:pt>
                <c:pt idx="3">
                  <c:v>6</c:v>
                </c:pt>
                <c:pt idx="4">
                  <c:v>8</c:v>
                </c:pt>
                <c:pt idx="5">
                  <c:v>10</c:v>
                </c:pt>
                <c:pt idx="6">
                  <c:v>12</c:v>
                </c:pt>
              </c:numCache>
            </c:numRef>
          </c:xVal>
          <c:yVal>
            <c:numRef>
              <c:f>Sheet1!$H$154:$H$160</c:f>
              <c:numCache>
                <c:formatCode>General</c:formatCode>
                <c:ptCount val="7"/>
                <c:pt idx="0">
                  <c:v>0</c:v>
                </c:pt>
                <c:pt idx="1">
                  <c:v>8</c:v>
                </c:pt>
                <c:pt idx="2">
                  <c:v>64</c:v>
                </c:pt>
                <c:pt idx="3">
                  <c:v>216</c:v>
                </c:pt>
                <c:pt idx="4">
                  <c:v>512</c:v>
                </c:pt>
                <c:pt idx="5">
                  <c:v>1000</c:v>
                </c:pt>
                <c:pt idx="6">
                  <c:v>1728</c:v>
                </c:pt>
              </c:numCache>
            </c:numRef>
          </c:yVal>
          <c:smooth val="1"/>
          <c:extLst>
            <c:ext xmlns:c16="http://schemas.microsoft.com/office/drawing/2014/chart" uri="{C3380CC4-5D6E-409C-BE32-E72D297353CC}">
              <c16:uniqueId val="{00000006-72DF-4DE0-8E52-4F32EBF52B0F}"/>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 grande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6895394672888111"/>
          <c:y val="0.20246427529892097"/>
          <c:w val="0.31046053271118884"/>
          <c:h val="0.560610832736817"/>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b="0"/>
      </a:pPr>
      <a:endParaRPr lang="es-AR"/>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Gráfico</a:t>
            </a:r>
            <a:r>
              <a:rPr lang="es-AR" baseline="0"/>
              <a:t> de tasa de crecimiento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1351527233959143"/>
          <c:y val="9.5847639009460625E-2"/>
          <c:w val="0.70240484322392116"/>
          <c:h val="0.82475667778187123"/>
        </c:manualLayout>
      </c:layout>
      <c:scatterChart>
        <c:scatterStyle val="smoothMarker"/>
        <c:varyColors val="0"/>
        <c:ser>
          <c:idx val="0"/>
          <c:order val="0"/>
          <c:tx>
            <c:strRef>
              <c:f>Sheet1!$B$222</c:f>
              <c:strCache>
                <c:ptCount val="1"/>
                <c:pt idx="0">
                  <c:v>g(n) = n * log2(n) o sea O(n * log2(n) )</c:v>
                </c:pt>
              </c:strCache>
            </c:strRef>
          </c:tx>
          <c:spPr>
            <a:ln w="19050" cap="rnd">
              <a:solidFill>
                <a:srgbClr val="7030A0"/>
              </a:solidFill>
              <a:round/>
            </a:ln>
            <a:effectLst/>
          </c:spPr>
          <c:marker>
            <c:symbol val="circle"/>
            <c:size val="5"/>
            <c:spPr>
              <a:solidFill>
                <a:schemeClr val="accent1"/>
              </a:solidFill>
              <a:ln w="9525">
                <a:solidFill>
                  <a:schemeClr val="accent1"/>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Sheet1!$B$223:$B$233</c:f>
              <c:numCache>
                <c:formatCode>General</c:formatCode>
                <c:ptCount val="11"/>
                <c:pt idx="0">
                  <c:v>0</c:v>
                </c:pt>
                <c:pt idx="1">
                  <c:v>33.219280948873624</c:v>
                </c:pt>
                <c:pt idx="2">
                  <c:v>86.438561897747249</c:v>
                </c:pt>
                <c:pt idx="3">
                  <c:v>147.20671786825557</c:v>
                </c:pt>
                <c:pt idx="4">
                  <c:v>212.8771237954945</c:v>
                </c:pt>
                <c:pt idx="5">
                  <c:v>282.1928094887362</c:v>
                </c:pt>
                <c:pt idx="6">
                  <c:v>354.41343573651113</c:v>
                </c:pt>
                <c:pt idx="7">
                  <c:v>429.04981118614774</c:v>
                </c:pt>
                <c:pt idx="8">
                  <c:v>505.75424759098894</c:v>
                </c:pt>
                <c:pt idx="9">
                  <c:v>584.26677866967077</c:v>
                </c:pt>
                <c:pt idx="10">
                  <c:v>664.38561897747252</c:v>
                </c:pt>
              </c:numCache>
            </c:numRef>
          </c:yVal>
          <c:smooth val="1"/>
          <c:extLst>
            <c:ext xmlns:c16="http://schemas.microsoft.com/office/drawing/2014/chart" uri="{C3380CC4-5D6E-409C-BE32-E72D297353CC}">
              <c16:uniqueId val="{00000000-783A-48C9-BFCF-B9E3FED33434}"/>
            </c:ext>
          </c:extLst>
        </c:ser>
        <c:ser>
          <c:idx val="1"/>
          <c:order val="1"/>
          <c:tx>
            <c:strRef>
              <c:f>Sheet1!$C$222</c:f>
              <c:strCache>
                <c:ptCount val="1"/>
                <c:pt idx="0">
                  <c:v>g(n) = n o sea O(n)</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Sheet1!$C$223:$C$233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yVal>
          <c:smooth val="1"/>
          <c:extLst>
            <c:ext xmlns:c16="http://schemas.microsoft.com/office/drawing/2014/chart" uri="{C3380CC4-5D6E-409C-BE32-E72D297353CC}">
              <c16:uniqueId val="{00000001-783A-48C9-BFCF-B9E3FED33434}"/>
            </c:ext>
          </c:extLst>
        </c:ser>
        <c:ser>
          <c:idx val="2"/>
          <c:order val="2"/>
          <c:tx>
            <c:strRef>
              <c:f>Sheet1!$D$222</c:f>
              <c:strCache>
                <c:ptCount val="1"/>
                <c:pt idx="0">
                  <c:v>g(n)=log2(n) o sea O(log2(n))</c:v>
                </c:pt>
              </c:strCache>
            </c:strRef>
          </c:tx>
          <c:spPr>
            <a:ln w="19050" cap="rnd">
              <a:solidFill>
                <a:sysClr val="windowText" lastClr="000000"/>
              </a:solidFill>
              <a:round/>
            </a:ln>
            <a:effectLst/>
          </c:spPr>
          <c:marker>
            <c:symbol val="circle"/>
            <c:size val="5"/>
            <c:spPr>
              <a:solidFill>
                <a:schemeClr val="accent3"/>
              </a:solidFill>
              <a:ln w="9525">
                <a:solidFill>
                  <a:schemeClr val="accent3"/>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Sheet1!$D$223:$D$233</c:f>
              <c:numCache>
                <c:formatCode>General</c:formatCode>
                <c:ptCount val="11"/>
                <c:pt idx="0">
                  <c:v>0</c:v>
                </c:pt>
                <c:pt idx="1">
                  <c:v>3.3219280948873626</c:v>
                </c:pt>
                <c:pt idx="2">
                  <c:v>4.3219280948873626</c:v>
                </c:pt>
                <c:pt idx="3">
                  <c:v>4.9068905956085187</c:v>
                </c:pt>
                <c:pt idx="4">
                  <c:v>5.3219280948873626</c:v>
                </c:pt>
                <c:pt idx="5">
                  <c:v>5.6438561897747244</c:v>
                </c:pt>
                <c:pt idx="6">
                  <c:v>5.9068905956085187</c:v>
                </c:pt>
                <c:pt idx="7">
                  <c:v>6.1292830169449672</c:v>
                </c:pt>
                <c:pt idx="8">
                  <c:v>6.3219280948873617</c:v>
                </c:pt>
                <c:pt idx="9">
                  <c:v>6.4918530963296748</c:v>
                </c:pt>
                <c:pt idx="10">
                  <c:v>6.6438561897747253</c:v>
                </c:pt>
              </c:numCache>
            </c:numRef>
          </c:yVal>
          <c:smooth val="1"/>
          <c:extLst>
            <c:ext xmlns:c16="http://schemas.microsoft.com/office/drawing/2014/chart" uri="{C3380CC4-5D6E-409C-BE32-E72D297353CC}">
              <c16:uniqueId val="{00000002-783A-48C9-BFCF-B9E3FED33434}"/>
            </c:ext>
          </c:extLst>
        </c:ser>
        <c:ser>
          <c:idx val="3"/>
          <c:order val="3"/>
          <c:tx>
            <c:strRef>
              <c:f>Sheet1!$E$222</c:f>
              <c:strCache>
                <c:ptCount val="1"/>
                <c:pt idx="0">
                  <c:v>g(n)=n^1/2 o sea O(n^1/2)</c:v>
                </c:pt>
              </c:strCache>
            </c:strRef>
          </c:tx>
          <c:spPr>
            <a:ln w="19050" cap="rnd">
              <a:solidFill>
                <a:srgbClr val="00B050"/>
              </a:solidFill>
              <a:round/>
            </a:ln>
            <a:effectLst/>
          </c:spPr>
          <c:marker>
            <c:symbol val="circle"/>
            <c:size val="5"/>
            <c:spPr>
              <a:solidFill>
                <a:schemeClr val="accent4"/>
              </a:solidFill>
              <a:ln w="9525">
                <a:solidFill>
                  <a:schemeClr val="accent4"/>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Sheet1!$E$223:$E$233</c:f>
              <c:numCache>
                <c:formatCode>General</c:formatCode>
                <c:ptCount val="11"/>
                <c:pt idx="0">
                  <c:v>0</c:v>
                </c:pt>
                <c:pt idx="1">
                  <c:v>3.1622776601683795</c:v>
                </c:pt>
                <c:pt idx="2">
                  <c:v>4.4721359549995796</c:v>
                </c:pt>
                <c:pt idx="3">
                  <c:v>5.4772255750516612</c:v>
                </c:pt>
                <c:pt idx="4">
                  <c:v>6.324555320336759</c:v>
                </c:pt>
                <c:pt idx="5">
                  <c:v>7.0710678118654755</c:v>
                </c:pt>
                <c:pt idx="6">
                  <c:v>7.745966692414834</c:v>
                </c:pt>
                <c:pt idx="7">
                  <c:v>8.3666002653407556</c:v>
                </c:pt>
                <c:pt idx="8">
                  <c:v>8.9442719099991592</c:v>
                </c:pt>
                <c:pt idx="9">
                  <c:v>9.4868329805051381</c:v>
                </c:pt>
                <c:pt idx="10">
                  <c:v>10</c:v>
                </c:pt>
              </c:numCache>
            </c:numRef>
          </c:yVal>
          <c:smooth val="1"/>
          <c:extLst>
            <c:ext xmlns:c16="http://schemas.microsoft.com/office/drawing/2014/chart" uri="{C3380CC4-5D6E-409C-BE32-E72D297353CC}">
              <c16:uniqueId val="{00000003-783A-48C9-BFCF-B9E3FED33434}"/>
            </c:ext>
          </c:extLst>
        </c:ser>
        <c:ser>
          <c:idx val="4"/>
          <c:order val="4"/>
          <c:tx>
            <c:strRef>
              <c:f>Sheet1!$F$222</c:f>
              <c:strCache>
                <c:ptCount val="1"/>
                <c:pt idx="0">
                  <c:v>g(n)=n^2 o sea O(n^2)</c:v>
                </c:pt>
              </c:strCache>
            </c:strRef>
          </c:tx>
          <c:spPr>
            <a:ln w="19050" cap="rnd">
              <a:solidFill>
                <a:srgbClr val="FFC000"/>
              </a:solidFill>
              <a:round/>
            </a:ln>
            <a:effectLst/>
          </c:spPr>
          <c:marker>
            <c:symbol val="circle"/>
            <c:size val="5"/>
            <c:spPr>
              <a:solidFill>
                <a:schemeClr val="accent5"/>
              </a:solidFill>
              <a:ln w="9525">
                <a:solidFill>
                  <a:schemeClr val="accent5"/>
                </a:solidFill>
              </a:ln>
              <a:effectLst/>
            </c:spPr>
          </c:marker>
          <c:xVal>
            <c:numRef>
              <c:f>Sheet1!$A$223:$A$233</c:f>
              <c:numCache>
                <c:formatCode>General</c:formatCode>
                <c:ptCount val="11"/>
                <c:pt idx="0">
                  <c:v>0</c:v>
                </c:pt>
                <c:pt idx="1">
                  <c:v>10</c:v>
                </c:pt>
                <c:pt idx="2">
                  <c:v>20</c:v>
                </c:pt>
                <c:pt idx="3">
                  <c:v>30</c:v>
                </c:pt>
                <c:pt idx="4">
                  <c:v>40</c:v>
                </c:pt>
                <c:pt idx="5">
                  <c:v>50</c:v>
                </c:pt>
                <c:pt idx="6">
                  <c:v>60</c:v>
                </c:pt>
                <c:pt idx="7">
                  <c:v>70</c:v>
                </c:pt>
                <c:pt idx="8">
                  <c:v>80</c:v>
                </c:pt>
                <c:pt idx="9">
                  <c:v>90</c:v>
                </c:pt>
                <c:pt idx="10">
                  <c:v>100</c:v>
                </c:pt>
              </c:numCache>
            </c:numRef>
          </c:xVal>
          <c:yVal>
            <c:numRef>
              <c:f>Sheet1!$F$223:$F$233</c:f>
              <c:numCache>
                <c:formatCode>General</c:formatCode>
                <c:ptCount val="11"/>
                <c:pt idx="0">
                  <c:v>0</c:v>
                </c:pt>
                <c:pt idx="1">
                  <c:v>100</c:v>
                </c:pt>
                <c:pt idx="2">
                  <c:v>400</c:v>
                </c:pt>
                <c:pt idx="3">
                  <c:v>900</c:v>
                </c:pt>
                <c:pt idx="4">
                  <c:v>1600</c:v>
                </c:pt>
                <c:pt idx="5">
                  <c:v>2500</c:v>
                </c:pt>
                <c:pt idx="6">
                  <c:v>3600</c:v>
                </c:pt>
                <c:pt idx="7">
                  <c:v>4900</c:v>
                </c:pt>
                <c:pt idx="8">
                  <c:v>6400</c:v>
                </c:pt>
                <c:pt idx="9">
                  <c:v>8100</c:v>
                </c:pt>
                <c:pt idx="10">
                  <c:v>10000</c:v>
                </c:pt>
              </c:numCache>
            </c:numRef>
          </c:yVal>
          <c:smooth val="1"/>
          <c:extLst>
            <c:ext xmlns:c16="http://schemas.microsoft.com/office/drawing/2014/chart" uri="{C3380CC4-5D6E-409C-BE32-E72D297353CC}">
              <c16:uniqueId val="{00000004-783A-48C9-BFCF-B9E3FED33434}"/>
            </c:ext>
          </c:extLst>
        </c:ser>
        <c:dLbls>
          <c:showLegendKey val="0"/>
          <c:showVal val="0"/>
          <c:showCatName val="0"/>
          <c:showSerName val="0"/>
          <c:showPercent val="0"/>
          <c:showBubbleSize val="0"/>
        </c:dLbls>
        <c:axId val="947895983"/>
        <c:axId val="947896399"/>
      </c:scatterChart>
      <c:valAx>
        <c:axId val="9478959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6399"/>
        <c:crosses val="autoZero"/>
        <c:crossBetween val="midCat"/>
      </c:valAx>
      <c:valAx>
        <c:axId val="94789639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 grande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s-AR"/>
          </a:p>
        </c:txPr>
        <c:crossAx val="947895983"/>
        <c:crosses val="autoZero"/>
        <c:crossBetween val="midCat"/>
      </c:valAx>
      <c:spPr>
        <a:noFill/>
        <a:ln>
          <a:noFill/>
        </a:ln>
        <a:effectLst/>
      </c:spPr>
    </c:plotArea>
    <c:legend>
      <c:legendPos val="r"/>
      <c:layout>
        <c:manualLayout>
          <c:xMode val="edge"/>
          <c:yMode val="edge"/>
          <c:x val="0.70585698645592787"/>
          <c:y val="0.25874855639760264"/>
          <c:w val="0.29110503351862921"/>
          <c:h val="0.56061083273681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8/6/2025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79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41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303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8/6/2025</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8/6/2025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8/6/2025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9"/>
        <p:cNvGrpSpPr/>
        <p:nvPr/>
      </p:nvGrpSpPr>
      <p:grpSpPr>
        <a:xfrm>
          <a:off x="0" y="0"/>
          <a:ext cx="0" cy="0"/>
          <a:chOff x="0" y="0"/>
          <a:chExt cx="0" cy="0"/>
        </a:xfrm>
      </p:grpSpPr>
      <p:sp>
        <p:nvSpPr>
          <p:cNvPr id="62" name="Google Shape;62;p9"/>
          <p:cNvSpPr txBox="1">
            <a:spLocks noGrp="1"/>
          </p:cNvSpPr>
          <p:nvPr>
            <p:ph type="title"/>
          </p:nvPr>
        </p:nvSpPr>
        <p:spPr>
          <a:xfrm>
            <a:off x="265500" y="1534800"/>
            <a:ext cx="4045200" cy="20859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3692002"/>
            <a:ext cx="4045200" cy="16923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965600"/>
            <a:ext cx="3837000" cy="4926900"/>
          </a:xfrm>
          <a:prstGeom prst="rect">
            <a:avLst/>
          </a:prstGeom>
          <a:solidFill>
            <a:schemeClr val="accent3">
              <a:lumMod val="60000"/>
              <a:lumOff val="40000"/>
            </a:schemeClr>
          </a:solidFill>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8" name="Slide Number Placeholder 17">
            <a:extLst>
              <a:ext uri="{FF2B5EF4-FFF2-40B4-BE49-F238E27FC236}">
                <a16:creationId xmlns:a16="http://schemas.microsoft.com/office/drawing/2014/main" id="{7877BA72-2970-2B45-B829-495A96FF9FBC}"/>
              </a:ext>
            </a:extLst>
          </p:cNvPr>
          <p:cNvSpPr txBox="1">
            <a:spLocks/>
          </p:cNvSpPr>
          <p:nvPr userDrawn="1"/>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a:t>
            </a:fld>
            <a:endParaRPr lang="en-US"/>
          </a:p>
        </p:txBody>
      </p:sp>
    </p:spTree>
    <p:extLst>
      <p:ext uri="{BB962C8B-B14F-4D97-AF65-F5344CB8AC3E}">
        <p14:creationId xmlns:p14="http://schemas.microsoft.com/office/powerpoint/2010/main" val="1160283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8/6/2025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8/6/2025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8/6/2025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8/6/2025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8/6/2025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8/6/2025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8/6/2025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8/6/2025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8/6/2025</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javase/8/docs/api/java/util/Arrays.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frohoff/jdk8u-dev-jdk/blob/master/src/share/classes/java/util/DualPivotQuick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a:t>
            </a:r>
            <a:r>
              <a:rPr lang="es-AR" sz="3600" dirty="0" smtClean="0">
                <a:solidFill>
                  <a:schemeClr val="tx2"/>
                </a:solidFill>
              </a:rPr>
              <a:t>2025-Q2</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3" name="Content Placeholder 2"/>
          <p:cNvSpPr>
            <a:spLocks noGrp="1"/>
          </p:cNvSpPr>
          <p:nvPr>
            <p:ph idx="1"/>
          </p:nvPr>
        </p:nvSpPr>
        <p:spPr>
          <a:xfrm>
            <a:off x="457200" y="2066544"/>
            <a:ext cx="4532810" cy="2724912"/>
          </a:xfrm>
          <a:solidFill>
            <a:schemeClr val="accent2">
              <a:lumMod val="20000"/>
              <a:lumOff val="80000"/>
            </a:schemeClr>
          </a:solidFill>
        </p:spPr>
        <p:txBody>
          <a:bodyPr>
            <a:noAutofit/>
          </a:bodyPr>
          <a:lstStyle/>
          <a:p>
            <a:pPr marL="0" indent="0">
              <a:buNone/>
            </a:pPr>
            <a:r>
              <a:rPr lang="es-AR" sz="1100" dirty="0">
                <a:latin typeface="Consolas" panose="020B0609020204030204" pitchFamily="49" charset="0"/>
                <a:cs typeface="Consolas" panose="020B0609020204030204" pitchFamily="49" charset="0"/>
              </a:rPr>
              <a:t>public class </a:t>
            </a:r>
            <a:r>
              <a:rPr lang="es-AR" sz="1100" b="1" dirty="0">
                <a:latin typeface="Consolas" panose="020B0609020204030204" pitchFamily="49" charset="0"/>
                <a:cs typeface="Consolas" panose="020B0609020204030204" pitchFamily="49" charset="0"/>
              </a:rPr>
              <a:t>AlgoA</a:t>
            </a: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public static int </a:t>
            </a:r>
            <a:r>
              <a:rPr lang="es-AR" sz="1100" b="1" dirty="0">
                <a:latin typeface="Consolas" panose="020B0609020204030204" pitchFamily="49" charset="0"/>
                <a:cs typeface="Consolas" panose="020B0609020204030204" pitchFamily="49" charset="0"/>
              </a:rPr>
              <a:t>max</a:t>
            </a:r>
            <a:r>
              <a:rPr lang="es-AR" sz="1100" dirty="0">
                <a:latin typeface="Consolas" panose="020B0609020204030204" pitchFamily="49" charset="0"/>
                <a:cs typeface="Consolas" panose="020B0609020204030204" pitchFamily="49" charset="0"/>
              </a:rPr>
              <a:t>(int[] array)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(array == null || array.length == 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throw new RuntimeException("Empty array");</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int candidate = array[0];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for (int rec = 1; rec &lt; </a:t>
            </a:r>
            <a:r>
              <a:rPr lang="es-AR" sz="1100" dirty="0" err="1" smtClean="0">
                <a:latin typeface="Consolas" panose="020B0609020204030204" pitchFamily="49" charset="0"/>
                <a:cs typeface="Consolas" panose="020B0609020204030204" pitchFamily="49" charset="0"/>
              </a:rPr>
              <a:t>array.length</a:t>
            </a:r>
            <a:r>
              <a:rPr lang="es-AR" sz="1100" dirty="0" smtClean="0">
                <a:latin typeface="Consolas" panose="020B0609020204030204" pitchFamily="49" charset="0"/>
                <a:cs typeface="Consolas" panose="020B0609020204030204" pitchFamily="49" charset="0"/>
              </a:rPr>
              <a:t>; </a:t>
            </a:r>
            <a:r>
              <a:rPr lang="es-AR" sz="1100" dirty="0">
                <a:latin typeface="Consolas" panose="020B0609020204030204" pitchFamily="49" charset="0"/>
                <a:cs typeface="Consolas" panose="020B0609020204030204" pitchFamily="49" charset="0"/>
              </a:rPr>
              <a:t>rec++)</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 candidate &lt; array[rec]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candidate = array[rec];</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return candidate;</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075610" y="3634572"/>
            <a:ext cx="4611190" cy="2519340"/>
          </a:xfrm>
          <a:prstGeom prst="rect">
            <a:avLst/>
          </a:prstGeom>
          <a:solidFill>
            <a:srgbClr val="FFFF99"/>
          </a:solidFill>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None/>
            </a:pPr>
            <a:r>
              <a:rPr lang="es-AR" sz="1100" dirty="0">
                <a:latin typeface="Consolas" panose="020B0609020204030204" pitchFamily="49" charset="0"/>
                <a:cs typeface="Consolas" panose="020B0609020204030204" pitchFamily="49" charset="0"/>
              </a:rPr>
              <a:t>import java.util.Arrays;</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public class </a:t>
            </a:r>
            <a:r>
              <a:rPr lang="es-AR" sz="1100" b="1" dirty="0">
                <a:latin typeface="Consolas" panose="020B0609020204030204" pitchFamily="49" charset="0"/>
                <a:cs typeface="Consolas" panose="020B0609020204030204" pitchFamily="49" charset="0"/>
              </a:rPr>
              <a:t>AlgoB</a:t>
            </a: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public static int </a:t>
            </a:r>
            <a:r>
              <a:rPr lang="es-AR" sz="1100" b="1" dirty="0">
                <a:latin typeface="Consolas" panose="020B0609020204030204" pitchFamily="49" charset="0"/>
                <a:cs typeface="Consolas" panose="020B0609020204030204" pitchFamily="49" charset="0"/>
              </a:rPr>
              <a:t>max</a:t>
            </a:r>
            <a:r>
              <a:rPr lang="es-AR" sz="1100" dirty="0">
                <a:latin typeface="Consolas" panose="020B0609020204030204" pitchFamily="49" charset="0"/>
                <a:cs typeface="Consolas" panose="020B0609020204030204" pitchFamily="49" charset="0"/>
              </a:rPr>
              <a:t> (int[] array)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if (array == null || array.length == 0)</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throw new RuntimeException("Empty array");</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r>
              <a:rPr lang="es-AR" sz="1100" b="1" dirty="0">
                <a:latin typeface="Consolas" panose="020B0609020204030204" pitchFamily="49" charset="0"/>
                <a:cs typeface="Consolas" panose="020B0609020204030204" pitchFamily="49" charset="0"/>
              </a:rPr>
              <a:t>Arrays.sort(array);</a:t>
            </a:r>
            <a:r>
              <a:rPr lang="es-AR" sz="1100" dirty="0">
                <a:latin typeface="Consolas" panose="020B0609020204030204" pitchFamily="49" charset="0"/>
                <a:cs typeface="Consolas" panose="020B0609020204030204" pitchFamily="49" charset="0"/>
              </a:rPr>
              <a:t>  // ordena ascendentemente</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return array[array.length - 1];</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
            </a:r>
            <a:br>
              <a:rPr lang="es-AR" sz="1100" dirty="0">
                <a:latin typeface="Consolas" panose="020B0609020204030204" pitchFamily="49" charset="0"/>
                <a:cs typeface="Consolas" panose="020B0609020204030204" pitchFamily="49" charset="0"/>
              </a:rPr>
            </a:br>
            <a:r>
              <a:rPr lang="es-AR"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32636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9</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lgn="just">
              <a:buNone/>
            </a:pPr>
            <a:r>
              <a:rPr lang="en-US" sz="2000" dirty="0" err="1" smtClean="0">
                <a:solidFill>
                  <a:schemeClr val="tx1"/>
                </a:solidFill>
              </a:rPr>
              <a:t>Generar</a:t>
            </a:r>
            <a:r>
              <a:rPr lang="en-US" sz="2000" dirty="0" smtClean="0">
                <a:solidFill>
                  <a:schemeClr val="tx1"/>
                </a:solidFill>
              </a:rPr>
              <a:t> un Nuevo Proyecto Maven con </a:t>
            </a:r>
            <a:r>
              <a:rPr lang="en-US" sz="2000" dirty="0" err="1" smtClean="0">
                <a:solidFill>
                  <a:schemeClr val="tx1"/>
                </a:solidFill>
              </a:rPr>
              <a:t>los</a:t>
            </a:r>
            <a:r>
              <a:rPr lang="en-US" sz="2000" dirty="0" smtClean="0">
                <a:solidFill>
                  <a:schemeClr val="tx1"/>
                </a:solidFill>
              </a:rPr>
              <a:t> </a:t>
            </a:r>
            <a:r>
              <a:rPr lang="en-US" sz="2000" dirty="0" err="1" smtClean="0">
                <a:solidFill>
                  <a:schemeClr val="tx1"/>
                </a:solidFill>
              </a:rPr>
              <a:t>seteos</a:t>
            </a:r>
            <a:r>
              <a:rPr lang="en-US" sz="2000" dirty="0" smtClean="0">
                <a:solidFill>
                  <a:schemeClr val="tx1"/>
                </a:solidFill>
              </a:rPr>
              <a:t> </a:t>
            </a:r>
            <a:r>
              <a:rPr lang="en-US" sz="2000" dirty="0" err="1" smtClean="0">
                <a:solidFill>
                  <a:schemeClr val="tx1"/>
                </a:solidFill>
              </a:rPr>
              <a:t>convenientes</a:t>
            </a:r>
            <a:r>
              <a:rPr lang="en-US" sz="2000" dirty="0" smtClean="0">
                <a:solidFill>
                  <a:schemeClr val="tx1"/>
                </a:solidFill>
              </a:rPr>
              <a:t>.</a:t>
            </a:r>
          </a:p>
          <a:p>
            <a:pPr marL="0" indent="0" algn="just">
              <a:buNone/>
            </a:pPr>
            <a:endParaRPr lang="en-US" sz="2000" dirty="0">
              <a:solidFill>
                <a:schemeClr val="tx1"/>
              </a:solidFill>
              <a:latin typeface="Consolas" panose="020B0609020204030204" pitchFamily="49" charset="0"/>
              <a:cs typeface="Consolas" panose="020B0609020204030204" pitchFamily="49" charset="0"/>
            </a:endParaRPr>
          </a:p>
          <a:p>
            <a:pPr marL="0" indent="0" algn="just">
              <a:buNone/>
            </a:pPr>
            <a:r>
              <a:rPr lang="es-AR" sz="2000" dirty="0" smtClean="0">
                <a:solidFill>
                  <a:schemeClr val="tx1"/>
                </a:solidFill>
              </a:rPr>
              <a:t>Debe usar la </a:t>
            </a:r>
            <a:r>
              <a:rPr lang="es-AR" sz="2000" b="1" dirty="0" smtClean="0">
                <a:solidFill>
                  <a:schemeClr val="tx1"/>
                </a:solidFill>
              </a:rPr>
              <a:t>biblioteca TimerFromScratch-1 (la API </a:t>
            </a:r>
            <a:r>
              <a:rPr lang="es-AR" sz="2000" b="1" dirty="0" err="1" smtClean="0">
                <a:solidFill>
                  <a:schemeClr val="tx1"/>
                </a:solidFill>
              </a:rPr>
              <a:t>from</a:t>
            </a:r>
            <a:r>
              <a:rPr lang="es-AR" sz="2000" b="1" dirty="0" smtClean="0">
                <a:solidFill>
                  <a:schemeClr val="tx1"/>
                </a:solidFill>
              </a:rPr>
              <a:t> </a:t>
            </a:r>
            <a:r>
              <a:rPr lang="es-AR" sz="2000" b="1" dirty="0" err="1" smtClean="0">
                <a:solidFill>
                  <a:schemeClr val="tx1"/>
                </a:solidFill>
              </a:rPr>
              <a:t>scratch</a:t>
            </a:r>
            <a:r>
              <a:rPr lang="es-AR" sz="2000" b="1" dirty="0" smtClean="0">
                <a:solidFill>
                  <a:schemeClr val="tx1"/>
                </a:solidFill>
              </a:rPr>
              <a:t>) </a:t>
            </a:r>
            <a:r>
              <a:rPr lang="es-AR" sz="2000" dirty="0" smtClean="0">
                <a:solidFill>
                  <a:schemeClr val="tx1"/>
                </a:solidFill>
              </a:rPr>
              <a:t>para </a:t>
            </a:r>
            <a:r>
              <a:rPr lang="es-AR" sz="2000" dirty="0">
                <a:solidFill>
                  <a:schemeClr val="tx1"/>
                </a:solidFill>
              </a:rPr>
              <a:t>determinar cuál de los 2 algoritmos es mejor: ¿</a:t>
            </a:r>
            <a:r>
              <a:rPr lang="es-AR" sz="2000" b="1" dirty="0" err="1">
                <a:solidFill>
                  <a:schemeClr val="tx1"/>
                </a:solidFill>
                <a:latin typeface="Consolas" panose="020B0609020204030204" pitchFamily="49" charset="0"/>
                <a:cs typeface="Consolas" panose="020B0609020204030204" pitchFamily="49" charset="0"/>
              </a:rPr>
              <a:t>algoA</a:t>
            </a:r>
            <a:r>
              <a:rPr lang="es-AR" sz="2000" dirty="0">
                <a:solidFill>
                  <a:schemeClr val="tx1"/>
                </a:solidFill>
              </a:rPr>
              <a:t> o </a:t>
            </a:r>
            <a:r>
              <a:rPr lang="es-AR" sz="2000" b="1" dirty="0" err="1">
                <a:solidFill>
                  <a:schemeClr val="tx1"/>
                </a:solidFill>
                <a:latin typeface="Consolas" panose="020B0609020204030204" pitchFamily="49" charset="0"/>
                <a:cs typeface="Consolas" panose="020B0609020204030204" pitchFamily="49" charset="0"/>
              </a:rPr>
              <a:t>algoB</a:t>
            </a:r>
            <a:r>
              <a:rPr lang="es-AR" sz="2000" dirty="0">
                <a:solidFill>
                  <a:schemeClr val="tx1"/>
                </a:solidFill>
              </a:rPr>
              <a:t>?</a:t>
            </a:r>
          </a:p>
          <a:p>
            <a:pPr marL="0" indent="0" algn="just">
              <a:buNone/>
            </a:pPr>
            <a:endParaRPr lang="es-419" sz="2000" dirty="0" smtClean="0">
              <a:solidFill>
                <a:schemeClr val="tx1"/>
              </a:solidFill>
              <a:latin typeface="Consolas" panose="020B0609020204030204" pitchFamily="49" charset="0"/>
              <a:cs typeface="Consolas" panose="020B0609020204030204" pitchFamily="49" charset="0"/>
            </a:endParaRPr>
          </a:p>
          <a:p>
            <a:pPr marL="0" indent="0" algn="just">
              <a:buNone/>
            </a:pPr>
            <a:r>
              <a:rPr lang="es-AR" sz="2000" dirty="0">
                <a:solidFill>
                  <a:schemeClr val="tx1"/>
                </a:solidFill>
              </a:rPr>
              <a:t>Armar una tabla de comparación con los ms de cada uno para las siguientes ejecuciones.</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0087396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Completar	</a:t>
            </a:r>
          </a:p>
        </p:txBody>
      </p:sp>
      <p:sp>
        <p:nvSpPr>
          <p:cNvPr id="3" name="Content Placeholder 2"/>
          <p:cNvSpPr>
            <a:spLocks noGrp="1"/>
          </p:cNvSpPr>
          <p:nvPr>
            <p:ph idx="1"/>
          </p:nvPr>
        </p:nvSpPr>
        <p:spPr/>
        <p:txBody>
          <a:bodyPr>
            <a:normAutofit/>
          </a:bodyPr>
          <a:lstStyle/>
          <a:p>
            <a:pPr marL="0" indent="0">
              <a:buNone/>
            </a:pPr>
            <a:r>
              <a:rPr lang="es-AR" dirty="0"/>
              <a:t>El tiempo de ejecución empírico para los sig. valores:</a:t>
            </a:r>
          </a:p>
          <a:p>
            <a:pPr marL="0" indent="0">
              <a:buNone/>
            </a:pPr>
            <a:endParaRPr lang="es-AR" dirty="0"/>
          </a:p>
          <a:p>
            <a:pPr marL="0" indent="0">
              <a:buNone/>
            </a:pPr>
            <a:r>
              <a:rPr lang="es-AR"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769976336"/>
              </p:ext>
            </p:extLst>
          </p:nvPr>
        </p:nvGraphicFramePr>
        <p:xfrm>
          <a:off x="1431235" y="2470426"/>
          <a:ext cx="6096000" cy="2966720"/>
        </p:xfrm>
        <a:graphic>
          <a:graphicData uri="http://schemas.openxmlformats.org/drawingml/2006/table">
            <a:tbl>
              <a:tblPr firstRow="1" bandRow="1">
                <a:tableStyleId>{8799B23B-EC83-4686-B30A-512413B5E67A}</a:tableStyleId>
              </a:tblPr>
              <a:tblGrid>
                <a:gridCol w="1351722">
                  <a:extLst>
                    <a:ext uri="{9D8B030D-6E8A-4147-A177-3AD203B41FA5}">
                      <a16:colId xmlns:a16="http://schemas.microsoft.com/office/drawing/2014/main" val="40211208"/>
                    </a:ext>
                  </a:extLst>
                </a:gridCol>
                <a:gridCol w="2372139">
                  <a:extLst>
                    <a:ext uri="{9D8B030D-6E8A-4147-A177-3AD203B41FA5}">
                      <a16:colId xmlns:a16="http://schemas.microsoft.com/office/drawing/2014/main" val="2626045013"/>
                    </a:ext>
                  </a:extLst>
                </a:gridCol>
                <a:gridCol w="2372139">
                  <a:extLst>
                    <a:ext uri="{9D8B030D-6E8A-4147-A177-3AD203B41FA5}">
                      <a16:colId xmlns:a16="http://schemas.microsoft.com/office/drawing/2014/main" val="340742328"/>
                    </a:ext>
                  </a:extLst>
                </a:gridCol>
              </a:tblGrid>
              <a:tr h="370840">
                <a:tc>
                  <a:txBody>
                    <a:bodyPr/>
                    <a:lstStyle/>
                    <a:p>
                      <a:r>
                        <a:rPr lang="es-AR" dirty="0"/>
                        <a:t>n</a:t>
                      </a:r>
                    </a:p>
                  </a:txBody>
                  <a:tcPr/>
                </a:tc>
                <a:tc>
                  <a:txBody>
                    <a:bodyPr/>
                    <a:lstStyle/>
                    <a:p>
                      <a:r>
                        <a:rPr lang="es-AR" dirty="0"/>
                        <a:t>Time(</a:t>
                      </a:r>
                      <a:r>
                        <a:rPr lang="es-AR" dirty="0" err="1"/>
                        <a:t>algoA</a:t>
                      </a:r>
                      <a:r>
                        <a:rPr lang="es-AR" dirty="0"/>
                        <a:t>) en ms</a:t>
                      </a:r>
                    </a:p>
                  </a:txBody>
                  <a:tcPr/>
                </a:tc>
                <a:tc>
                  <a:txBody>
                    <a:bodyPr/>
                    <a:lstStyle/>
                    <a:p>
                      <a:r>
                        <a:rPr lang="es-AR" dirty="0"/>
                        <a:t>Time(</a:t>
                      </a:r>
                      <a:r>
                        <a:rPr lang="es-AR" dirty="0" err="1"/>
                        <a:t>algoB</a:t>
                      </a:r>
                      <a:r>
                        <a:rPr lang="es-AR" dirty="0"/>
                        <a:t>) en  ms</a:t>
                      </a:r>
                    </a:p>
                  </a:txBody>
                  <a:tcPr/>
                </a:tc>
                <a:extLst>
                  <a:ext uri="{0D108BD9-81ED-4DB2-BD59-A6C34878D82A}">
                    <a16:rowId xmlns:a16="http://schemas.microsoft.com/office/drawing/2014/main" val="704219488"/>
                  </a:ext>
                </a:extLst>
              </a:tr>
              <a:tr h="370840">
                <a:tc>
                  <a:txBody>
                    <a:bodyPr/>
                    <a:lstStyle/>
                    <a:p>
                      <a:pPr algn="r" fontAlgn="b"/>
                      <a:r>
                        <a:rPr lang="es-AR"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863465833"/>
                  </a:ext>
                </a:extLst>
              </a:tr>
              <a:tr h="370840">
                <a:tc>
                  <a:txBody>
                    <a:bodyPr/>
                    <a:lstStyle/>
                    <a:p>
                      <a:pPr algn="r" fontAlgn="b"/>
                      <a:r>
                        <a:rPr lang="es-AR" sz="1100" b="0" i="0" u="none" strike="noStrike" dirty="0">
                          <a:solidFill>
                            <a:srgbClr val="000000"/>
                          </a:solidFill>
                          <a:effectLst/>
                          <a:latin typeface="Calibri" panose="020F0502020204030204" pitchFamily="34" charset="0"/>
                        </a:rPr>
                        <a:t>100 000 000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3101181501"/>
                  </a:ext>
                </a:extLst>
              </a:tr>
              <a:tr h="370840">
                <a:tc>
                  <a:txBody>
                    <a:bodyPr/>
                    <a:lstStyle/>
                    <a:p>
                      <a:pPr algn="r" fontAlgn="b"/>
                      <a:r>
                        <a:rPr lang="es-AR" sz="1100" b="0" i="0" u="none" strike="noStrike" dirty="0">
                          <a:solidFill>
                            <a:srgbClr val="000000"/>
                          </a:solidFill>
                          <a:effectLst/>
                          <a:latin typeface="Calibri" panose="020F0502020204030204" pitchFamily="34" charset="0"/>
                        </a:rPr>
                        <a:t>200 000 000</a:t>
                      </a:r>
                    </a:p>
                  </a:txBody>
                  <a:tcPr marL="9525" marR="9525" marT="9525" marB="0" anchor="b"/>
                </a:tc>
                <a:tc>
                  <a:txBody>
                    <a:bodyPr/>
                    <a:lstStyle/>
                    <a:p>
                      <a:endParaRPr lang="es-AR"/>
                    </a:p>
                  </a:txBody>
                  <a:tcPr/>
                </a:tc>
                <a:tc>
                  <a:txBody>
                    <a:bodyPr/>
                    <a:lstStyle/>
                    <a:p>
                      <a:endParaRPr lang="es-AR"/>
                    </a:p>
                  </a:txBody>
                  <a:tcPr/>
                </a:tc>
                <a:extLst>
                  <a:ext uri="{0D108BD9-81ED-4DB2-BD59-A6C34878D82A}">
                    <a16:rowId xmlns:a16="http://schemas.microsoft.com/office/drawing/2014/main" val="4012066158"/>
                  </a:ext>
                </a:extLst>
              </a:tr>
              <a:tr h="370840">
                <a:tc>
                  <a:txBody>
                    <a:bodyPr/>
                    <a:lstStyle/>
                    <a:p>
                      <a:pPr algn="r" fontAlgn="b"/>
                      <a:r>
                        <a:rPr lang="es-AR" sz="1100" b="0" i="0" u="none" strike="noStrike" dirty="0">
                          <a:solidFill>
                            <a:srgbClr val="000000"/>
                          </a:solidFill>
                          <a:effectLst/>
                          <a:latin typeface="Calibri" panose="020F0502020204030204" pitchFamily="34" charset="0"/>
                        </a:rPr>
                        <a:t>400 000 000</a:t>
                      </a:r>
                    </a:p>
                  </a:txBody>
                  <a:tcPr marL="9525" marR="9525" marT="9525" marB="0" anchor="b"/>
                </a:tc>
                <a:tc>
                  <a:txBody>
                    <a:bodyPr/>
                    <a:lstStyle/>
                    <a:p>
                      <a:endParaRPr lang="es-AR"/>
                    </a:p>
                  </a:txBody>
                  <a:tcPr/>
                </a:tc>
                <a:tc>
                  <a:txBody>
                    <a:bodyPr/>
                    <a:lstStyle/>
                    <a:p>
                      <a:endParaRPr lang="es-AR" dirty="0"/>
                    </a:p>
                  </a:txBody>
                  <a:tcPr/>
                </a:tc>
                <a:extLst>
                  <a:ext uri="{0D108BD9-81ED-4DB2-BD59-A6C34878D82A}">
                    <a16:rowId xmlns:a16="http://schemas.microsoft.com/office/drawing/2014/main" val="2754632849"/>
                  </a:ext>
                </a:extLst>
              </a:tr>
              <a:tr h="370840">
                <a:tc>
                  <a:txBody>
                    <a:bodyPr/>
                    <a:lstStyle/>
                    <a:p>
                      <a:pPr algn="r" fontAlgn="b"/>
                      <a:r>
                        <a:rPr lang="es-AR" sz="1100" b="0" i="0" u="none" strike="noStrike" dirty="0">
                          <a:solidFill>
                            <a:srgbClr val="000000"/>
                          </a:solidFill>
                          <a:effectLst/>
                          <a:latin typeface="Calibri" panose="020F0502020204030204" pitchFamily="34" charset="0"/>
                        </a:rPr>
                        <a:t>600 000 000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329198389"/>
                  </a:ext>
                </a:extLst>
              </a:tr>
              <a:tr h="370840">
                <a:tc>
                  <a:txBody>
                    <a:bodyPr/>
                    <a:lstStyle/>
                    <a:p>
                      <a:pPr algn="r" fontAlgn="b"/>
                      <a:r>
                        <a:rPr lang="es-AR" sz="1100" b="0" i="0" u="none" strike="noStrike" dirty="0">
                          <a:solidFill>
                            <a:srgbClr val="000000"/>
                          </a:solidFill>
                          <a:effectLst/>
                          <a:latin typeface="Calibri" panose="020F0502020204030204" pitchFamily="34" charset="0"/>
                        </a:rPr>
                        <a:t>800 000 000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171270004"/>
                  </a:ext>
                </a:extLst>
              </a:tr>
              <a:tr h="370840">
                <a:tc>
                  <a:txBody>
                    <a:bodyPr/>
                    <a:lstStyle/>
                    <a:p>
                      <a:pPr algn="r" fontAlgn="b"/>
                      <a:r>
                        <a:rPr lang="es-AR" sz="1100" b="0" i="0" u="none" strike="noStrike" dirty="0" smtClean="0">
                          <a:solidFill>
                            <a:srgbClr val="000000"/>
                          </a:solidFill>
                          <a:effectLst/>
                          <a:latin typeface="Calibri" panose="020F0502020204030204" pitchFamily="34" charset="0"/>
                        </a:rPr>
                        <a:t>2 </a:t>
                      </a:r>
                      <a:r>
                        <a:rPr lang="es-AR" sz="1100" b="0" i="0" u="none" strike="noStrike" dirty="0">
                          <a:solidFill>
                            <a:srgbClr val="000000"/>
                          </a:solidFill>
                          <a:effectLst/>
                          <a:latin typeface="Calibri" panose="020F0502020204030204" pitchFamily="34" charset="0"/>
                        </a:rPr>
                        <a:t>000 000 000</a:t>
                      </a:r>
                    </a:p>
                  </a:txBody>
                  <a:tcPr marL="9525" marR="9525" marT="9525" marB="0" anchor="b"/>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671238805"/>
                  </a:ext>
                </a:extLst>
              </a:tr>
            </a:tbl>
          </a:graphicData>
        </a:graphic>
      </p:graphicFrame>
    </p:spTree>
    <p:extLst>
      <p:ext uri="{BB962C8B-B14F-4D97-AF65-F5344CB8AC3E}">
        <p14:creationId xmlns:p14="http://schemas.microsoft.com/office/powerpoint/2010/main" val="2383901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Para poder compilar:</a:t>
            </a:r>
          </a:p>
        </p:txBody>
      </p:sp>
      <p:sp>
        <p:nvSpPr>
          <p:cNvPr id="3" name="Content Placeholder 2"/>
          <p:cNvSpPr>
            <a:spLocks noGrp="1"/>
          </p:cNvSpPr>
          <p:nvPr>
            <p:ph idx="1"/>
          </p:nvPr>
        </p:nvSpPr>
        <p:spPr/>
        <p:txBody>
          <a:bodyPr>
            <a:normAutofit/>
          </a:bodyPr>
          <a:lstStyle/>
          <a:p>
            <a:pPr marL="0" indent="0">
              <a:buNone/>
            </a:pPr>
            <a:r>
              <a:rPr lang="es-AR" dirty="0" err="1"/>
              <a:t>Tip</a:t>
            </a:r>
            <a:r>
              <a:rPr lang="es-AR" dirty="0"/>
              <a:t>: deberán incluir la </a:t>
            </a:r>
            <a:r>
              <a:rPr lang="es-AR" dirty="0" smtClean="0"/>
              <a:t>dependencia de su biblioteca </a:t>
            </a:r>
            <a:r>
              <a:rPr lang="es-AR" dirty="0" err="1" smtClean="0"/>
              <a:t>Timer</a:t>
            </a:r>
            <a:r>
              <a:rPr lang="es-AR" dirty="0" smtClean="0"/>
              <a:t> a usar</a:t>
            </a:r>
            <a:endParaRPr lang="es-AR" dirty="0"/>
          </a:p>
          <a:p>
            <a:pPr marL="0" indent="0">
              <a:buNone/>
            </a:pPr>
            <a:endParaRPr lang="es-AR" dirty="0"/>
          </a:p>
          <a:p>
            <a:pPr marL="0" indent="0">
              <a:buNone/>
            </a:pPr>
            <a:r>
              <a:rPr lang="es-AR" sz="2000" dirty="0">
                <a:latin typeface="Consolas" panose="020B0609020204030204" pitchFamily="49" charset="0"/>
                <a:cs typeface="Consolas" panose="020B0609020204030204" pitchFamily="49" charset="0"/>
              </a:rPr>
              <a:t>&lt;dependencies&gt;</a:t>
            </a:r>
          </a:p>
          <a:p>
            <a:pPr marL="0" indent="0">
              <a:buNone/>
            </a:pPr>
            <a:r>
              <a:rPr lang="es-AR" sz="2000" dirty="0">
                <a:latin typeface="Consolas" panose="020B0609020204030204" pitchFamily="49" charset="0"/>
                <a:cs typeface="Consolas" panose="020B0609020204030204" pitchFamily="49" charset="0"/>
              </a:rPr>
              <a:t>	&lt;dependency&gt;</a:t>
            </a:r>
          </a:p>
          <a:p>
            <a:pPr marL="0" indent="0">
              <a:buNone/>
            </a:pPr>
            <a:r>
              <a:rPr lang="es-AR" sz="2000" dirty="0">
                <a:latin typeface="Consolas" panose="020B0609020204030204" pitchFamily="49" charset="0"/>
                <a:cs typeface="Consolas" panose="020B0609020204030204" pitchFamily="49" charset="0"/>
              </a:rPr>
              <a:t>		&lt;groupId&gt;ar.edu.itba.eda&lt;/groupId&gt;</a:t>
            </a:r>
          </a:p>
          <a:p>
            <a:pPr marL="0" indent="0">
              <a:buNone/>
            </a:pPr>
            <a:r>
              <a:rPr lang="es-AR" sz="2000" dirty="0">
                <a:latin typeface="Consolas" panose="020B0609020204030204" pitchFamily="49" charset="0"/>
                <a:cs typeface="Consolas" panose="020B0609020204030204" pitchFamily="49" charset="0"/>
              </a:rPr>
              <a:t>		&lt;</a:t>
            </a:r>
            <a:r>
              <a:rPr lang="es-AR" sz="2000" dirty="0" err="1" smtClean="0">
                <a:latin typeface="Consolas" panose="020B0609020204030204" pitchFamily="49" charset="0"/>
                <a:cs typeface="Consolas" panose="020B0609020204030204" pitchFamily="49" charset="0"/>
              </a:rPr>
              <a:t>artifactId</a:t>
            </a:r>
            <a:r>
              <a:rPr lang="es-AR" sz="2000" dirty="0" smtClean="0">
                <a:latin typeface="Consolas" panose="020B0609020204030204" pitchFamily="49" charset="0"/>
                <a:cs typeface="Consolas" panose="020B0609020204030204" pitchFamily="49" charset="0"/>
              </a:rPr>
              <a:t>&gt;</a:t>
            </a:r>
            <a:r>
              <a:rPr lang="es-AR" sz="2000" dirty="0" err="1" smtClean="0">
                <a:latin typeface="Consolas" panose="020B0609020204030204" pitchFamily="49" charset="0"/>
                <a:cs typeface="Consolas" panose="020B0609020204030204" pitchFamily="49" charset="0"/>
              </a:rPr>
              <a:t>TimerFromScratch</a:t>
            </a:r>
            <a:r>
              <a:rPr lang="es-AR" sz="2000" dirty="0" smtClean="0">
                <a:latin typeface="Consolas" panose="020B0609020204030204" pitchFamily="49" charset="0"/>
                <a:cs typeface="Consolas" panose="020B0609020204030204" pitchFamily="49" charset="0"/>
              </a:rPr>
              <a:t>&lt;/</a:t>
            </a:r>
            <a:r>
              <a:rPr lang="es-AR" sz="2000" dirty="0">
                <a:latin typeface="Consolas" panose="020B0609020204030204" pitchFamily="49" charset="0"/>
                <a:cs typeface="Consolas" panose="020B0609020204030204" pitchFamily="49" charset="0"/>
              </a:rPr>
              <a:t>artifactId&gt;</a:t>
            </a:r>
          </a:p>
          <a:p>
            <a:pPr marL="0" indent="0">
              <a:buNone/>
            </a:pPr>
            <a:r>
              <a:rPr lang="es-AR" sz="2000" dirty="0">
                <a:latin typeface="Consolas" panose="020B0609020204030204" pitchFamily="49" charset="0"/>
                <a:cs typeface="Consolas" panose="020B0609020204030204" pitchFamily="49" charset="0"/>
              </a:rPr>
              <a:t> 		&lt;</a:t>
            </a:r>
            <a:r>
              <a:rPr lang="es-AR" sz="2000" dirty="0" err="1" smtClean="0">
                <a:latin typeface="Consolas" panose="020B0609020204030204" pitchFamily="49" charset="0"/>
                <a:cs typeface="Consolas" panose="020B0609020204030204" pitchFamily="49" charset="0"/>
              </a:rPr>
              <a:t>version</a:t>
            </a:r>
            <a:r>
              <a:rPr lang="es-AR" sz="2000" dirty="0" smtClean="0">
                <a:latin typeface="Consolas" panose="020B0609020204030204" pitchFamily="49" charset="0"/>
                <a:cs typeface="Consolas" panose="020B0609020204030204" pitchFamily="49" charset="0"/>
              </a:rPr>
              <a:t>&gt;1&lt;/</a:t>
            </a:r>
            <a:r>
              <a:rPr lang="es-AR" sz="2000" dirty="0">
                <a:latin typeface="Consolas" panose="020B0609020204030204" pitchFamily="49" charset="0"/>
                <a:cs typeface="Consolas" panose="020B0609020204030204" pitchFamily="49" charset="0"/>
              </a:rPr>
              <a:t>version&gt;</a:t>
            </a:r>
          </a:p>
          <a:p>
            <a:pPr marL="0" indent="0">
              <a:buNone/>
            </a:pPr>
            <a:r>
              <a:rPr lang="es-AR" sz="2000" dirty="0">
                <a:latin typeface="Consolas" panose="020B0609020204030204" pitchFamily="49" charset="0"/>
                <a:cs typeface="Consolas" panose="020B0609020204030204" pitchFamily="49" charset="0"/>
              </a:rPr>
              <a:t>	&lt;/dependency&gt;</a:t>
            </a:r>
          </a:p>
          <a:p>
            <a:pPr marL="0" indent="0">
              <a:buNone/>
            </a:pPr>
            <a:r>
              <a:rPr lang="es-AR" sz="2000" dirty="0">
                <a:latin typeface="Consolas" panose="020B0609020204030204" pitchFamily="49" charset="0"/>
                <a:cs typeface="Consolas" panose="020B0609020204030204" pitchFamily="49" charset="0"/>
              </a:rPr>
              <a:t>&lt;/</a:t>
            </a:r>
            <a:r>
              <a:rPr lang="es-AR" sz="2000" dirty="0" err="1">
                <a:latin typeface="Consolas" panose="020B0609020204030204" pitchFamily="49" charset="0"/>
                <a:cs typeface="Consolas" panose="020B0609020204030204" pitchFamily="49" charset="0"/>
              </a:rPr>
              <a:t>dependencies</a:t>
            </a:r>
            <a:r>
              <a:rPr lang="es-AR" sz="2000" dirty="0">
                <a:latin typeface="Consolas" panose="020B0609020204030204" pitchFamily="49" charset="0"/>
                <a:cs typeface="Consolas" panose="020B0609020204030204" pitchFamily="49" charset="0"/>
              </a:rPr>
              <a:t>&gt;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9" descr="File:Notepad icon.sv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857" y="2492159"/>
            <a:ext cx="1145886" cy="1145886"/>
          </a:xfrm>
          <a:prstGeom prst="rect">
            <a:avLst/>
          </a:prstGeom>
        </p:spPr>
      </p:pic>
    </p:spTree>
    <p:extLst>
      <p:ext uri="{BB962C8B-B14F-4D97-AF65-F5344CB8AC3E}">
        <p14:creationId xmlns:p14="http://schemas.microsoft.com/office/powerpoint/2010/main" val="416891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down)">
                                      <p:cBhvr>
                                        <p:cTn id="19" dur="500"/>
                                        <p:tgtEl>
                                          <p:spTgt spid="3">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Estos son los que obtuve yo:	</a:t>
            </a:r>
          </a:p>
        </p:txBody>
      </p:sp>
      <p:sp>
        <p:nvSpPr>
          <p:cNvPr id="3" name="Content Placeholder 2"/>
          <p:cNvSpPr>
            <a:spLocks noGrp="1"/>
          </p:cNvSpPr>
          <p:nvPr>
            <p:ph idx="1"/>
          </p:nvPr>
        </p:nvSpPr>
        <p:spPr/>
        <p:txBody>
          <a:bodyPr>
            <a:normAutofit/>
          </a:bodyPr>
          <a:lstStyle/>
          <a:p>
            <a:pPr marL="0" indent="0">
              <a:buNone/>
            </a:pPr>
            <a:endParaRPr lang="es-AR" dirty="0"/>
          </a:p>
          <a:p>
            <a:pPr marL="0" indent="0">
              <a:buNone/>
            </a:pPr>
            <a:r>
              <a:rPr lang="es-AR" sz="2000" dirty="0"/>
              <a:t>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2405620"/>
              </p:ext>
            </p:extLst>
          </p:nvPr>
        </p:nvGraphicFramePr>
        <p:xfrm>
          <a:off x="1332258" y="1885697"/>
          <a:ext cx="6096000" cy="3054240"/>
        </p:xfrm>
        <a:graphic>
          <a:graphicData uri="http://schemas.openxmlformats.org/drawingml/2006/table">
            <a:tbl>
              <a:tblPr firstRow="1" bandRow="1">
                <a:tableStyleId>{8799B23B-EC83-4686-B30A-512413B5E67A}</a:tableStyleId>
              </a:tblPr>
              <a:tblGrid>
                <a:gridCol w="1384048">
                  <a:extLst>
                    <a:ext uri="{9D8B030D-6E8A-4147-A177-3AD203B41FA5}">
                      <a16:colId xmlns:a16="http://schemas.microsoft.com/office/drawing/2014/main" val="40211208"/>
                    </a:ext>
                  </a:extLst>
                </a:gridCol>
                <a:gridCol w="2299447">
                  <a:extLst>
                    <a:ext uri="{9D8B030D-6E8A-4147-A177-3AD203B41FA5}">
                      <a16:colId xmlns:a16="http://schemas.microsoft.com/office/drawing/2014/main" val="2626045013"/>
                    </a:ext>
                  </a:extLst>
                </a:gridCol>
                <a:gridCol w="2412505">
                  <a:extLst>
                    <a:ext uri="{9D8B030D-6E8A-4147-A177-3AD203B41FA5}">
                      <a16:colId xmlns:a16="http://schemas.microsoft.com/office/drawing/2014/main" val="340742328"/>
                    </a:ext>
                  </a:extLst>
                </a:gridCol>
              </a:tblGrid>
              <a:tr h="370840">
                <a:tc>
                  <a:txBody>
                    <a:bodyPr/>
                    <a:lstStyle/>
                    <a:p>
                      <a:r>
                        <a:rPr lang="es-AR" dirty="0"/>
                        <a:t>n</a:t>
                      </a:r>
                    </a:p>
                  </a:txBody>
                  <a:tcPr/>
                </a:tc>
                <a:tc>
                  <a:txBody>
                    <a:bodyPr/>
                    <a:lstStyle/>
                    <a:p>
                      <a:r>
                        <a:rPr lang="es-AR" dirty="0"/>
                        <a:t>Time(</a:t>
                      </a:r>
                      <a:r>
                        <a:rPr lang="es-AR" dirty="0" err="1"/>
                        <a:t>algoA</a:t>
                      </a:r>
                      <a:r>
                        <a:rPr lang="es-AR" dirty="0"/>
                        <a:t>) en ms</a:t>
                      </a:r>
                    </a:p>
                  </a:txBody>
                  <a:tcPr/>
                </a:tc>
                <a:tc>
                  <a:txBody>
                    <a:bodyPr/>
                    <a:lstStyle/>
                    <a:p>
                      <a:r>
                        <a:rPr lang="es-AR" dirty="0"/>
                        <a:t>Time(</a:t>
                      </a:r>
                      <a:r>
                        <a:rPr lang="es-AR" dirty="0" err="1"/>
                        <a:t>algoB</a:t>
                      </a:r>
                      <a:r>
                        <a:rPr lang="es-AR" dirty="0"/>
                        <a:t>) en ms</a:t>
                      </a:r>
                    </a:p>
                  </a:txBody>
                  <a:tcPr/>
                </a:tc>
                <a:extLst>
                  <a:ext uri="{0D108BD9-81ED-4DB2-BD59-A6C34878D82A}">
                    <a16:rowId xmlns:a16="http://schemas.microsoft.com/office/drawing/2014/main" val="704219488"/>
                  </a:ext>
                </a:extLst>
              </a:tr>
              <a:tr h="424252">
                <a:tc>
                  <a:txBody>
                    <a:bodyPr/>
                    <a:lstStyle/>
                    <a:p>
                      <a:pPr algn="r" fontAlgn="b"/>
                      <a:r>
                        <a:rPr lang="es-AR" sz="1100" b="0" i="0" u="none" strike="noStrike" dirty="0">
                          <a:solidFill>
                            <a:srgbClr val="000000"/>
                          </a:solidFill>
                          <a:effectLst/>
                          <a:latin typeface="Calibri" panose="020F0502020204030204" pitchFamily="34" charset="0"/>
                        </a:rPr>
                        <a:t>1000</a:t>
                      </a:r>
                    </a:p>
                  </a:txBody>
                  <a:tcPr marL="9525" marR="9525" marT="9525" marB="0" anchor="b"/>
                </a:tc>
                <a:tc>
                  <a:txBody>
                    <a:bodyPr/>
                    <a:lstStyle/>
                    <a:p>
                      <a:pPr algn="r"/>
                      <a:r>
                        <a:rPr lang="es-AR" dirty="0" smtClean="0">
                          <a:solidFill>
                            <a:srgbClr val="C00000"/>
                          </a:solidFill>
                        </a:rPr>
                        <a:t>2</a:t>
                      </a:r>
                      <a:endParaRPr lang="es-AR" dirty="0">
                        <a:solidFill>
                          <a:srgbClr val="C00000"/>
                        </a:solidFill>
                      </a:endParaRPr>
                    </a:p>
                  </a:txBody>
                  <a:tcPr/>
                </a:tc>
                <a:tc>
                  <a:txBody>
                    <a:bodyPr/>
                    <a:lstStyle/>
                    <a:p>
                      <a:pPr algn="r"/>
                      <a:r>
                        <a:rPr lang="es-AR" dirty="0" smtClean="0">
                          <a:solidFill>
                            <a:schemeClr val="accent1"/>
                          </a:solidFill>
                        </a:rPr>
                        <a:t>1</a:t>
                      </a:r>
                      <a:endParaRPr lang="es-AR" dirty="0">
                        <a:solidFill>
                          <a:schemeClr val="accent1"/>
                        </a:solidFill>
                      </a:endParaRPr>
                    </a:p>
                  </a:txBody>
                  <a:tcPr/>
                </a:tc>
                <a:extLst>
                  <a:ext uri="{0D108BD9-81ED-4DB2-BD59-A6C34878D82A}">
                    <a16:rowId xmlns:a16="http://schemas.microsoft.com/office/drawing/2014/main" val="863465833"/>
                  </a:ext>
                </a:extLst>
              </a:tr>
              <a:tr h="370840">
                <a:tc>
                  <a:txBody>
                    <a:bodyPr/>
                    <a:lstStyle/>
                    <a:p>
                      <a:pPr algn="r" fontAlgn="b"/>
                      <a:r>
                        <a:rPr lang="es-AR" sz="1100" b="0" i="0" u="none" strike="noStrike" dirty="0">
                          <a:solidFill>
                            <a:srgbClr val="000000"/>
                          </a:solidFill>
                          <a:effectLst/>
                          <a:latin typeface="Calibri" panose="020F0502020204030204" pitchFamily="34" charset="0"/>
                        </a:rPr>
                        <a:t>100 000 000</a:t>
                      </a:r>
                    </a:p>
                  </a:txBody>
                  <a:tcPr marL="9525" marR="9525" marT="9525" marB="0" anchor="b"/>
                </a:tc>
                <a:tc>
                  <a:txBody>
                    <a:bodyPr/>
                    <a:lstStyle/>
                    <a:p>
                      <a:pPr algn="r"/>
                      <a:r>
                        <a:rPr lang="es-AR" b="1" dirty="0" smtClean="0">
                          <a:solidFill>
                            <a:schemeClr val="accent1"/>
                          </a:solidFill>
                        </a:rPr>
                        <a:t>100</a:t>
                      </a:r>
                      <a:endParaRPr lang="es-AR" b="1" dirty="0">
                        <a:solidFill>
                          <a:schemeClr val="accent1"/>
                        </a:solidFill>
                      </a:endParaRPr>
                    </a:p>
                  </a:txBody>
                  <a:tcPr/>
                </a:tc>
                <a:tc>
                  <a:txBody>
                    <a:bodyPr/>
                    <a:lstStyle/>
                    <a:p>
                      <a:pPr algn="r"/>
                      <a:r>
                        <a:rPr lang="es-AR" b="1" dirty="0" smtClean="0">
                          <a:solidFill>
                            <a:srgbClr val="C00000"/>
                          </a:solidFill>
                        </a:rPr>
                        <a:t>364</a:t>
                      </a:r>
                      <a:endParaRPr lang="es-AR" b="1" dirty="0">
                        <a:solidFill>
                          <a:srgbClr val="C00000"/>
                        </a:solidFill>
                      </a:endParaRPr>
                    </a:p>
                  </a:txBody>
                  <a:tcPr/>
                </a:tc>
                <a:extLst>
                  <a:ext uri="{0D108BD9-81ED-4DB2-BD59-A6C34878D82A}">
                    <a16:rowId xmlns:a16="http://schemas.microsoft.com/office/drawing/2014/main" val="3101181501"/>
                  </a:ext>
                </a:extLst>
              </a:tr>
              <a:tr h="370840">
                <a:tc>
                  <a:txBody>
                    <a:bodyPr/>
                    <a:lstStyle/>
                    <a:p>
                      <a:pPr algn="r" fontAlgn="b"/>
                      <a:r>
                        <a:rPr lang="es-AR" sz="1100" b="0" i="0" u="none" strike="noStrike" dirty="0">
                          <a:solidFill>
                            <a:srgbClr val="000000"/>
                          </a:solidFill>
                          <a:effectLst/>
                          <a:latin typeface="Calibri" panose="020F0502020204030204" pitchFamily="34" charset="0"/>
                        </a:rPr>
                        <a:t>200 000 000</a:t>
                      </a:r>
                    </a:p>
                  </a:txBody>
                  <a:tcPr marL="9525" marR="9525" marT="9525" marB="0" anchor="b"/>
                </a:tc>
                <a:tc>
                  <a:txBody>
                    <a:bodyPr/>
                    <a:lstStyle/>
                    <a:p>
                      <a:pPr algn="r"/>
                      <a:r>
                        <a:rPr lang="es-AR" b="1" dirty="0" smtClean="0">
                          <a:solidFill>
                            <a:schemeClr val="accent1"/>
                          </a:solidFill>
                        </a:rPr>
                        <a:t>160</a:t>
                      </a:r>
                      <a:endParaRPr lang="es-AR" b="1" dirty="0">
                        <a:solidFill>
                          <a:schemeClr val="accent1"/>
                        </a:solidFill>
                      </a:endParaRPr>
                    </a:p>
                  </a:txBody>
                  <a:tcPr/>
                </a:tc>
                <a:tc>
                  <a:txBody>
                    <a:bodyPr/>
                    <a:lstStyle/>
                    <a:p>
                      <a:pPr algn="r"/>
                      <a:r>
                        <a:rPr lang="es-AR" b="1" dirty="0" smtClean="0">
                          <a:solidFill>
                            <a:srgbClr val="C00000"/>
                          </a:solidFill>
                        </a:rPr>
                        <a:t>850</a:t>
                      </a:r>
                      <a:endParaRPr lang="es-AR" b="1" dirty="0">
                        <a:solidFill>
                          <a:srgbClr val="C00000"/>
                        </a:solidFill>
                      </a:endParaRPr>
                    </a:p>
                  </a:txBody>
                  <a:tcPr/>
                </a:tc>
                <a:extLst>
                  <a:ext uri="{0D108BD9-81ED-4DB2-BD59-A6C34878D82A}">
                    <a16:rowId xmlns:a16="http://schemas.microsoft.com/office/drawing/2014/main" val="4012066158"/>
                  </a:ext>
                </a:extLst>
              </a:tr>
              <a:tr h="404948">
                <a:tc>
                  <a:txBody>
                    <a:bodyPr/>
                    <a:lstStyle/>
                    <a:p>
                      <a:pPr algn="r" fontAlgn="b"/>
                      <a:r>
                        <a:rPr lang="es-AR" sz="1100" b="0" i="0" u="none" strike="noStrike" dirty="0">
                          <a:solidFill>
                            <a:srgbClr val="000000"/>
                          </a:solidFill>
                          <a:effectLst/>
                          <a:latin typeface="Calibri" panose="020F0502020204030204" pitchFamily="34" charset="0"/>
                        </a:rPr>
                        <a:t>400 000 000</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549E39"/>
                          </a:solidFill>
                          <a:effectLst/>
                          <a:uLnTx/>
                          <a:uFillTx/>
                          <a:latin typeface="Palatino Linotype" panose="02040502050505030304"/>
                          <a:ea typeface="+mn-ea"/>
                          <a:cs typeface="+mn-cs"/>
                        </a:rPr>
                        <a:t>320</a:t>
                      </a:r>
                      <a:endParaRPr kumimoji="0" lang="es-AR" sz="1800" b="1" i="0" u="none" strike="noStrike" kern="1200" cap="none" spc="0" normalizeH="0" baseline="0" noProof="0" dirty="0">
                        <a:ln>
                          <a:noFill/>
                        </a:ln>
                        <a:solidFill>
                          <a:srgbClr val="549E39"/>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1600</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754632849"/>
                  </a:ext>
                </a:extLst>
              </a:tr>
              <a:tr h="370840">
                <a:tc>
                  <a:txBody>
                    <a:bodyPr/>
                    <a:lstStyle/>
                    <a:p>
                      <a:pPr algn="r" fontAlgn="b"/>
                      <a:r>
                        <a:rPr lang="es-AR" sz="1100" b="0" i="0" u="none" strike="noStrike" dirty="0">
                          <a:solidFill>
                            <a:srgbClr val="000000"/>
                          </a:solidFill>
                          <a:effectLst/>
                          <a:latin typeface="Calibri" panose="020F0502020204030204" pitchFamily="34" charset="0"/>
                        </a:rPr>
                        <a:t>600 000 000</a:t>
                      </a: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00B050"/>
                          </a:solidFill>
                          <a:effectLst/>
                          <a:uLnTx/>
                          <a:uFillTx/>
                          <a:latin typeface="Palatino Linotype" panose="02040502050505030304"/>
                          <a:ea typeface="+mn-ea"/>
                          <a:cs typeface="+mn-cs"/>
                        </a:rPr>
                        <a:t>500</a:t>
                      </a:r>
                      <a:endParaRPr kumimoji="0" lang="es-AR" sz="1800" b="1" i="0" u="none" strike="noStrike" kern="1200" cap="none" spc="0" normalizeH="0" baseline="0" noProof="0" dirty="0">
                        <a:ln>
                          <a:noFill/>
                        </a:ln>
                        <a:solidFill>
                          <a:srgbClr val="00B050"/>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2349</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329198389"/>
                  </a:ext>
                </a:extLst>
              </a:tr>
              <a:tr h="370840">
                <a:tc>
                  <a:txBody>
                    <a:bodyPr/>
                    <a:lstStyle/>
                    <a:p>
                      <a:pPr algn="r" fontAlgn="b"/>
                      <a:r>
                        <a:rPr lang="es-AR" sz="1100" b="0" i="0" u="none" strike="noStrike" dirty="0">
                          <a:solidFill>
                            <a:srgbClr val="000000"/>
                          </a:solidFill>
                          <a:effectLst/>
                          <a:latin typeface="Calibri" panose="020F0502020204030204" pitchFamily="34" charset="0"/>
                        </a:rPr>
                        <a:t>800</a:t>
                      </a:r>
                      <a:r>
                        <a:rPr lang="es-AR" sz="1100" b="0" i="0" u="none" strike="noStrike" baseline="0" dirty="0">
                          <a:solidFill>
                            <a:srgbClr val="000000"/>
                          </a:solidFill>
                          <a:effectLst/>
                          <a:latin typeface="Calibri" panose="020F0502020204030204" pitchFamily="34" charset="0"/>
                        </a:rPr>
                        <a:t> 000 000</a:t>
                      </a:r>
                      <a:endParaRPr lang="es-A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00B050"/>
                          </a:solidFill>
                          <a:effectLst/>
                          <a:uLnTx/>
                          <a:uFillTx/>
                          <a:latin typeface="Palatino Linotype" panose="02040502050505030304"/>
                          <a:ea typeface="+mn-ea"/>
                          <a:cs typeface="+mn-cs"/>
                        </a:rPr>
                        <a:t>1021</a:t>
                      </a:r>
                      <a:endParaRPr kumimoji="0" lang="es-AR" sz="1800" b="1" i="0" u="none" strike="noStrike" kern="1200" cap="none" spc="0" normalizeH="0" baseline="0" noProof="0" dirty="0">
                        <a:ln>
                          <a:noFill/>
                        </a:ln>
                        <a:solidFill>
                          <a:srgbClr val="00B050"/>
                        </a:solidFill>
                        <a:effectLst/>
                        <a:uLnTx/>
                        <a:uFillTx/>
                        <a:latin typeface="Palatino Linotype" panose="02040502050505030304"/>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s-AR" sz="1800" b="1" i="0" u="none" strike="noStrike" kern="1200" cap="none" spc="0" normalizeH="0" baseline="0" noProof="0" dirty="0" smtClean="0">
                          <a:ln>
                            <a:noFill/>
                          </a:ln>
                          <a:solidFill>
                            <a:srgbClr val="C00000"/>
                          </a:solidFill>
                          <a:effectLst/>
                          <a:uLnTx/>
                          <a:uFillTx/>
                          <a:latin typeface="Palatino Linotype" panose="02040502050505030304"/>
                          <a:ea typeface="+mn-ea"/>
                          <a:cs typeface="+mn-cs"/>
                        </a:rPr>
                        <a:t>4201</a:t>
                      </a:r>
                      <a:endParaRPr kumimoji="0" lang="es-AR" sz="1800" b="1" i="0" u="none" strike="noStrike" kern="1200" cap="none" spc="0" normalizeH="0" baseline="0" noProof="0" dirty="0">
                        <a:ln>
                          <a:noFill/>
                        </a:ln>
                        <a:solidFill>
                          <a:srgbClr val="C00000"/>
                        </a:solidFill>
                        <a:effectLst/>
                        <a:uLnTx/>
                        <a:uFillTx/>
                        <a:latin typeface="Palatino Linotype" panose="02040502050505030304"/>
                        <a:ea typeface="+mn-ea"/>
                        <a:cs typeface="+mn-cs"/>
                      </a:endParaRPr>
                    </a:p>
                  </a:txBody>
                  <a:tcPr/>
                </a:tc>
                <a:extLst>
                  <a:ext uri="{0D108BD9-81ED-4DB2-BD59-A6C34878D82A}">
                    <a16:rowId xmlns:a16="http://schemas.microsoft.com/office/drawing/2014/main" val="2878702618"/>
                  </a:ext>
                </a:extLst>
              </a:tr>
              <a:tr h="370840">
                <a:tc>
                  <a:txBody>
                    <a:bodyPr/>
                    <a:lstStyle/>
                    <a:p>
                      <a:pPr algn="r" fontAlgn="b"/>
                      <a:r>
                        <a:rPr lang="es-AR" sz="1100" b="0" i="0" u="none" strike="noStrike" dirty="0" smtClean="0">
                          <a:solidFill>
                            <a:srgbClr val="000000"/>
                          </a:solidFill>
                          <a:effectLst/>
                          <a:latin typeface="Calibri" panose="020F0502020204030204" pitchFamily="34" charset="0"/>
                        </a:rPr>
                        <a:t>2 </a:t>
                      </a:r>
                      <a:r>
                        <a:rPr lang="es-AR" sz="1100" b="0" i="0" u="none" strike="noStrike" dirty="0">
                          <a:solidFill>
                            <a:srgbClr val="000000"/>
                          </a:solidFill>
                          <a:effectLst/>
                          <a:latin typeface="Calibri" panose="020F0502020204030204" pitchFamily="34" charset="0"/>
                        </a:rPr>
                        <a:t>000 000 000</a:t>
                      </a:r>
                    </a:p>
                  </a:txBody>
                  <a:tcPr marL="9525" marR="9525" marT="9525" marB="0" anchor="b"/>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err="1">
                          <a:solidFill>
                            <a:srgbClr val="FFC000"/>
                          </a:solidFill>
                        </a:rPr>
                        <a:t>Heap</a:t>
                      </a:r>
                      <a:r>
                        <a:rPr lang="es-AR" dirty="0">
                          <a:solidFill>
                            <a:srgbClr val="FFC000"/>
                          </a:solidFill>
                        </a:rPr>
                        <a:t> </a:t>
                      </a:r>
                      <a:r>
                        <a:rPr lang="es-AR" dirty="0" err="1">
                          <a:solidFill>
                            <a:srgbClr val="FFC000"/>
                          </a:solidFill>
                        </a:rPr>
                        <a:t>Overflow</a:t>
                      </a:r>
                      <a:endParaRPr lang="es-AR" dirty="0">
                        <a:solidFill>
                          <a:srgbClr val="FFC000"/>
                        </a:solidFill>
                      </a:endParaRPr>
                    </a:p>
                  </a:txBody>
                  <a:tcPr/>
                </a:tc>
                <a:tc hMerge="1">
                  <a:txBody>
                    <a:bodyPr/>
                    <a:lstStyle/>
                    <a:p>
                      <a:endParaRPr lang="es-AR"/>
                    </a:p>
                  </a:txBody>
                  <a:tcPr/>
                </a:tc>
                <a:extLst>
                  <a:ext uri="{0D108BD9-81ED-4DB2-BD59-A6C34878D82A}">
                    <a16:rowId xmlns:a16="http://schemas.microsoft.com/office/drawing/2014/main" val="2835601907"/>
                  </a:ext>
                </a:extLst>
              </a:tr>
            </a:tbl>
          </a:graphicData>
        </a:graphic>
      </p:graphicFrame>
      <p:pic>
        <p:nvPicPr>
          <p:cNvPr id="6" name="Picture 5" descr="Disapprove &lt;strong&gt;Bad&lt;/strong&gt; Down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276" y="4977739"/>
            <a:ext cx="274982" cy="263983"/>
          </a:xfrm>
          <a:prstGeom prst="rect">
            <a:avLst/>
          </a:prstGeom>
        </p:spPr>
      </p:pic>
      <p:pic>
        <p:nvPicPr>
          <p:cNvPr id="7" name="Picture 6" descr="Disapprove &lt;strong&gt;Bad&lt;/strong&gt; Down · Free vector graphic o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276" y="5330114"/>
            <a:ext cx="274982" cy="263983"/>
          </a:xfrm>
          <a:prstGeom prst="rect">
            <a:avLst/>
          </a:prstGeom>
        </p:spPr>
      </p:pic>
      <p:sp>
        <p:nvSpPr>
          <p:cNvPr id="8" name="Rectangle 7"/>
          <p:cNvSpPr/>
          <p:nvPr/>
        </p:nvSpPr>
        <p:spPr>
          <a:xfrm>
            <a:off x="55079" y="5678269"/>
            <a:ext cx="8650357" cy="923330"/>
          </a:xfrm>
          <a:prstGeom prst="rect">
            <a:avLst/>
          </a:prstGeom>
        </p:spPr>
        <p:txBody>
          <a:bodyPr wrap="square">
            <a:spAutoFit/>
          </a:bodyPr>
          <a:lstStyle/>
          <a:p>
            <a:pPr algn="just"/>
            <a:r>
              <a:rPr lang="en-US" b="1" dirty="0" err="1">
                <a:solidFill>
                  <a:srgbClr val="C00000"/>
                </a:solidFill>
              </a:rPr>
              <a:t>Cuidado</a:t>
            </a:r>
            <a:r>
              <a:rPr lang="en-US" dirty="0">
                <a:solidFill>
                  <a:srgbClr val="C00000"/>
                </a:solidFill>
              </a:rPr>
              <a:t>: </a:t>
            </a:r>
            <a:r>
              <a:rPr lang="en-US" dirty="0" err="1">
                <a:solidFill>
                  <a:srgbClr val="C00000"/>
                </a:solidFill>
              </a:rPr>
              <a:t>muchas</a:t>
            </a:r>
            <a:r>
              <a:rPr lang="en-US" dirty="0">
                <a:solidFill>
                  <a:srgbClr val="C00000"/>
                </a:solidFill>
              </a:rPr>
              <a:t> </a:t>
            </a:r>
            <a:r>
              <a:rPr lang="en-US" dirty="0" err="1">
                <a:solidFill>
                  <a:srgbClr val="C00000"/>
                </a:solidFill>
              </a:rPr>
              <a:t>veces</a:t>
            </a:r>
            <a:r>
              <a:rPr lang="en-US" dirty="0">
                <a:solidFill>
                  <a:srgbClr val="C00000"/>
                </a:solidFill>
              </a:rPr>
              <a:t> </a:t>
            </a:r>
            <a:r>
              <a:rPr lang="en-US" dirty="0" err="1">
                <a:solidFill>
                  <a:srgbClr val="C00000"/>
                </a:solidFill>
              </a:rPr>
              <a:t>inferimos</a:t>
            </a:r>
            <a:r>
              <a:rPr lang="en-US" dirty="0">
                <a:solidFill>
                  <a:srgbClr val="C00000"/>
                </a:solidFill>
              </a:rPr>
              <a:t> que un </a:t>
            </a:r>
            <a:r>
              <a:rPr lang="en-US" dirty="0" err="1">
                <a:solidFill>
                  <a:srgbClr val="C00000"/>
                </a:solidFill>
              </a:rPr>
              <a:t>algoritmo</a:t>
            </a:r>
            <a:r>
              <a:rPr lang="en-US" dirty="0">
                <a:solidFill>
                  <a:srgbClr val="C00000"/>
                </a:solidFill>
              </a:rPr>
              <a:t> </a:t>
            </a:r>
            <a:r>
              <a:rPr lang="en-US" dirty="0" err="1">
                <a:solidFill>
                  <a:srgbClr val="C00000"/>
                </a:solidFill>
              </a:rPr>
              <a:t>es</a:t>
            </a:r>
            <a:r>
              <a:rPr lang="en-US" dirty="0">
                <a:solidFill>
                  <a:srgbClr val="C00000"/>
                </a:solidFill>
              </a:rPr>
              <a:t> </a:t>
            </a:r>
            <a:r>
              <a:rPr lang="en-US" dirty="0" err="1">
                <a:solidFill>
                  <a:srgbClr val="C00000"/>
                </a:solidFill>
              </a:rPr>
              <a:t>bueno</a:t>
            </a:r>
            <a:r>
              <a:rPr lang="en-US" dirty="0">
                <a:solidFill>
                  <a:srgbClr val="C00000"/>
                </a:solidFill>
              </a:rPr>
              <a:t> </a:t>
            </a:r>
            <a:r>
              <a:rPr lang="en-US" dirty="0" err="1">
                <a:solidFill>
                  <a:srgbClr val="C00000"/>
                </a:solidFill>
              </a:rPr>
              <a:t>porque</a:t>
            </a:r>
            <a:r>
              <a:rPr lang="en-US" dirty="0">
                <a:solidFill>
                  <a:srgbClr val="C00000"/>
                </a:solidFill>
              </a:rPr>
              <a:t> lo </a:t>
            </a:r>
            <a:r>
              <a:rPr lang="en-US" dirty="0" err="1">
                <a:solidFill>
                  <a:srgbClr val="C00000"/>
                </a:solidFill>
              </a:rPr>
              <a:t>ejecutamos</a:t>
            </a:r>
            <a:r>
              <a:rPr lang="en-US" dirty="0">
                <a:solidFill>
                  <a:srgbClr val="C00000"/>
                </a:solidFill>
              </a:rPr>
              <a:t> con “</a:t>
            </a:r>
            <a:r>
              <a:rPr lang="en-US" dirty="0" err="1">
                <a:solidFill>
                  <a:srgbClr val="C00000"/>
                </a:solidFill>
              </a:rPr>
              <a:t>pocos</a:t>
            </a:r>
            <a:r>
              <a:rPr lang="en-US" dirty="0">
                <a:solidFill>
                  <a:srgbClr val="C00000"/>
                </a:solidFill>
              </a:rPr>
              <a:t> </a:t>
            </a:r>
            <a:r>
              <a:rPr lang="en-US" dirty="0" err="1">
                <a:solidFill>
                  <a:srgbClr val="C00000"/>
                </a:solidFill>
              </a:rPr>
              <a:t>datos</a:t>
            </a:r>
            <a:r>
              <a:rPr lang="en-US" dirty="0">
                <a:solidFill>
                  <a:srgbClr val="C00000"/>
                </a:solidFill>
              </a:rPr>
              <a:t>” y </a:t>
            </a:r>
            <a:r>
              <a:rPr lang="en-US" dirty="0" err="1">
                <a:solidFill>
                  <a:srgbClr val="C00000"/>
                </a:solidFill>
              </a:rPr>
              <a:t>cuando</a:t>
            </a:r>
            <a:r>
              <a:rPr lang="en-US" dirty="0">
                <a:solidFill>
                  <a:srgbClr val="C00000"/>
                </a:solidFill>
              </a:rPr>
              <a:t> lo </a:t>
            </a:r>
            <a:r>
              <a:rPr lang="en-US" dirty="0" err="1">
                <a:solidFill>
                  <a:srgbClr val="C00000"/>
                </a:solidFill>
              </a:rPr>
              <a:t>ponemos</a:t>
            </a:r>
            <a:r>
              <a:rPr lang="en-US" dirty="0">
                <a:solidFill>
                  <a:srgbClr val="C00000"/>
                </a:solidFill>
              </a:rPr>
              <a:t> </a:t>
            </a:r>
            <a:r>
              <a:rPr lang="en-US" dirty="0" err="1">
                <a:solidFill>
                  <a:srgbClr val="C00000"/>
                </a:solidFill>
              </a:rPr>
              <a:t>en</a:t>
            </a:r>
            <a:r>
              <a:rPr lang="en-US" dirty="0">
                <a:solidFill>
                  <a:srgbClr val="C00000"/>
                </a:solidFill>
              </a:rPr>
              <a:t> </a:t>
            </a:r>
            <a:r>
              <a:rPr lang="en-US" dirty="0" err="1">
                <a:solidFill>
                  <a:srgbClr val="C00000"/>
                </a:solidFill>
              </a:rPr>
              <a:t>producción</a:t>
            </a:r>
            <a:r>
              <a:rPr lang="en-US" dirty="0">
                <a:solidFill>
                  <a:srgbClr val="C00000"/>
                </a:solidFill>
              </a:rPr>
              <a:t> no se </a:t>
            </a:r>
            <a:r>
              <a:rPr lang="en-US" dirty="0" err="1">
                <a:solidFill>
                  <a:srgbClr val="C00000"/>
                </a:solidFill>
              </a:rPr>
              <a:t>comporta</a:t>
            </a:r>
            <a:r>
              <a:rPr lang="en-US" dirty="0">
                <a:solidFill>
                  <a:srgbClr val="C00000"/>
                </a:solidFill>
              </a:rPr>
              <a:t> </a:t>
            </a:r>
            <a:r>
              <a:rPr lang="en-US" dirty="0" err="1">
                <a:solidFill>
                  <a:srgbClr val="C00000"/>
                </a:solidFill>
              </a:rPr>
              <a:t>igual</a:t>
            </a:r>
            <a:r>
              <a:rPr lang="en-US" dirty="0">
                <a:solidFill>
                  <a:srgbClr val="C00000"/>
                </a:solidFill>
              </a:rPr>
              <a:t>. El </a:t>
            </a:r>
            <a:r>
              <a:rPr lang="en-US" dirty="0" err="1" smtClean="0">
                <a:solidFill>
                  <a:srgbClr val="C00000"/>
                </a:solidFill>
              </a:rPr>
              <a:t>tamaño</a:t>
            </a:r>
            <a:r>
              <a:rPr lang="en-US" dirty="0" smtClean="0">
                <a:solidFill>
                  <a:srgbClr val="C00000"/>
                </a:solidFill>
              </a:rPr>
              <a:t> del input </a:t>
            </a:r>
            <a:r>
              <a:rPr lang="en-US" dirty="0" err="1" smtClean="0">
                <a:solidFill>
                  <a:srgbClr val="C00000"/>
                </a:solidFill>
              </a:rPr>
              <a:t>puede</a:t>
            </a:r>
            <a:r>
              <a:rPr lang="en-US" dirty="0" smtClean="0">
                <a:solidFill>
                  <a:srgbClr val="C00000"/>
                </a:solidFill>
              </a:rPr>
              <a:t> </a:t>
            </a:r>
            <a:r>
              <a:rPr lang="en-US" dirty="0" err="1" smtClean="0">
                <a:solidFill>
                  <a:srgbClr val="C00000"/>
                </a:solidFill>
              </a:rPr>
              <a:t>afectar</a:t>
            </a:r>
            <a:r>
              <a:rPr lang="en-US" dirty="0" smtClean="0">
                <a:solidFill>
                  <a:srgbClr val="C00000"/>
                </a:solidFill>
              </a:rPr>
              <a:t> </a:t>
            </a:r>
            <a:r>
              <a:rPr lang="en-US" dirty="0">
                <a:solidFill>
                  <a:srgbClr val="C00000"/>
                </a:solidFill>
              </a:rPr>
              <a:t>la performance de un </a:t>
            </a:r>
            <a:r>
              <a:rPr lang="en-US" dirty="0" err="1">
                <a:solidFill>
                  <a:srgbClr val="C00000"/>
                </a:solidFill>
              </a:rPr>
              <a:t>algoritmo</a:t>
            </a:r>
            <a:r>
              <a:rPr lang="en-US" dirty="0">
                <a:solidFill>
                  <a:srgbClr val="C00000"/>
                </a:solidFill>
              </a:rPr>
              <a:t>.</a:t>
            </a:r>
          </a:p>
        </p:txBody>
      </p:sp>
    </p:spTree>
    <p:extLst>
      <p:ext uri="{BB962C8B-B14F-4D97-AF65-F5344CB8AC3E}">
        <p14:creationId xmlns:p14="http://schemas.microsoft.com/office/powerpoint/2010/main" val="343056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000" dirty="0"/>
              <a:t>1.A) Tiempo de ejecución </a:t>
            </a:r>
            <a:r>
              <a:rPr lang="es-AR" sz="4000" b="1" dirty="0"/>
              <a:t>empírica</a:t>
            </a:r>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endParaRPr lang="es-AR" dirty="0" err="1"/>
          </a:p>
        </p:txBody>
      </p:sp>
      <p:sp>
        <p:nvSpPr>
          <p:cNvPr id="8" name="Content Placeholder 7"/>
          <p:cNvSpPr>
            <a:spLocks noGrp="1"/>
          </p:cNvSpPr>
          <p:nvPr>
            <p:ph idx="1"/>
          </p:nvPr>
        </p:nvSpPr>
        <p:spPr/>
        <p:txBody>
          <a:bodyPr>
            <a:normAutofit fontScale="70000" lnSpcReduction="20000"/>
          </a:bodyPr>
          <a:lstStyle/>
          <a:p>
            <a:pPr marL="0" indent="0" algn="just">
              <a:buNone/>
            </a:pPr>
            <a:r>
              <a:rPr lang="en-US" dirty="0"/>
              <a:t>La idea de </a:t>
            </a:r>
            <a:r>
              <a:rPr lang="en-US" dirty="0" err="1"/>
              <a:t>usar</a:t>
            </a:r>
            <a:r>
              <a:rPr lang="en-US" dirty="0"/>
              <a:t> la </a:t>
            </a:r>
            <a:r>
              <a:rPr lang="en-US" dirty="0" err="1"/>
              <a:t>métrica</a:t>
            </a:r>
            <a:r>
              <a:rPr lang="en-US" dirty="0"/>
              <a:t> “</a:t>
            </a:r>
            <a:r>
              <a:rPr lang="en-US" dirty="0" err="1"/>
              <a:t>tiempo</a:t>
            </a:r>
            <a:r>
              <a:rPr lang="en-US" dirty="0"/>
              <a:t> de </a:t>
            </a:r>
            <a:r>
              <a:rPr lang="en-US" dirty="0" err="1"/>
              <a:t>ejecución</a:t>
            </a:r>
            <a:r>
              <a:rPr lang="en-US" dirty="0"/>
              <a:t> </a:t>
            </a:r>
            <a:r>
              <a:rPr lang="en-US" dirty="0" err="1"/>
              <a:t>calculada</a:t>
            </a:r>
            <a:r>
              <a:rPr lang="en-US" dirty="0"/>
              <a:t> </a:t>
            </a:r>
            <a:r>
              <a:rPr lang="en-US" dirty="0" err="1"/>
              <a:t>empíricamente</a:t>
            </a:r>
            <a:r>
              <a:rPr lang="en-US" dirty="0"/>
              <a:t>” para </a:t>
            </a:r>
            <a:r>
              <a:rPr lang="en-US" dirty="0" err="1"/>
              <a:t>rankear</a:t>
            </a:r>
            <a:r>
              <a:rPr lang="en-US" dirty="0"/>
              <a:t> </a:t>
            </a:r>
            <a:r>
              <a:rPr lang="en-US" dirty="0" err="1"/>
              <a:t>algoritmos</a:t>
            </a:r>
            <a:r>
              <a:rPr lang="en-US" dirty="0"/>
              <a:t> </a:t>
            </a:r>
            <a:r>
              <a:rPr lang="en-US" dirty="0" err="1"/>
              <a:t>tiene</a:t>
            </a:r>
            <a:r>
              <a:rPr lang="en-US" dirty="0"/>
              <a:t> </a:t>
            </a:r>
            <a:r>
              <a:rPr lang="en-US" dirty="0" err="1"/>
              <a:t>varias</a:t>
            </a:r>
            <a:r>
              <a:rPr lang="en-US" dirty="0"/>
              <a:t> </a:t>
            </a:r>
            <a:r>
              <a:rPr lang="en-US" dirty="0" err="1"/>
              <a:t>dificultades</a:t>
            </a:r>
            <a:r>
              <a:rPr lang="en-US" dirty="0"/>
              <a:t>. ¿</a:t>
            </a:r>
            <a:r>
              <a:rPr lang="en-US" dirty="0" err="1"/>
              <a:t>Cuáles</a:t>
            </a:r>
            <a:r>
              <a:rPr lang="en-US" dirty="0"/>
              <a:t>?</a:t>
            </a:r>
          </a:p>
          <a:p>
            <a:pPr marL="0" indent="0" algn="just">
              <a:buNone/>
            </a:pPr>
            <a:endParaRPr lang="en-US" dirty="0"/>
          </a:p>
          <a:p>
            <a:pPr marL="0" indent="0" algn="just">
              <a:buNone/>
            </a:pPr>
            <a:r>
              <a:rPr lang="en-US" b="1" dirty="0" err="1"/>
              <a:t>Por</a:t>
            </a:r>
            <a:r>
              <a:rPr lang="en-US" b="1" dirty="0"/>
              <a:t> </a:t>
            </a:r>
            <a:r>
              <a:rPr lang="en-US" b="1" dirty="0" err="1"/>
              <a:t>ejemplo</a:t>
            </a:r>
            <a:r>
              <a:rPr lang="en-US" b="1" dirty="0"/>
              <a:t>:</a:t>
            </a:r>
          </a:p>
          <a:p>
            <a:pPr algn="just"/>
            <a:r>
              <a:rPr lang="en-US" dirty="0"/>
              <a:t>Como </a:t>
            </a:r>
            <a:r>
              <a:rPr lang="en-US" dirty="0" err="1"/>
              <a:t>los</a:t>
            </a:r>
            <a:r>
              <a:rPr lang="en-US" dirty="0"/>
              <a:t> </a:t>
            </a:r>
            <a:r>
              <a:rPr lang="en-US" dirty="0" err="1"/>
              <a:t>algoritmos</a:t>
            </a:r>
            <a:r>
              <a:rPr lang="en-US" dirty="0"/>
              <a:t> </a:t>
            </a:r>
            <a:r>
              <a:rPr lang="en-US" dirty="0" err="1"/>
              <a:t>tardan</a:t>
            </a:r>
            <a:r>
              <a:rPr lang="en-US" dirty="0"/>
              <a:t> </a:t>
            </a:r>
            <a:r>
              <a:rPr lang="en-US" dirty="0" err="1"/>
              <a:t>diferente</a:t>
            </a:r>
            <a:r>
              <a:rPr lang="en-US" dirty="0"/>
              <a:t> </a:t>
            </a:r>
            <a:r>
              <a:rPr lang="en-US" dirty="0" err="1"/>
              <a:t>dependiendo</a:t>
            </a:r>
            <a:r>
              <a:rPr lang="en-US" dirty="0"/>
              <a:t> de </a:t>
            </a:r>
            <a:r>
              <a:rPr lang="en-US" dirty="0" err="1"/>
              <a:t>los</a:t>
            </a:r>
            <a:r>
              <a:rPr lang="en-US" dirty="0"/>
              <a:t> </a:t>
            </a:r>
            <a:r>
              <a:rPr lang="en-US" dirty="0" err="1"/>
              <a:t>datos</a:t>
            </a:r>
            <a:r>
              <a:rPr lang="en-US" dirty="0"/>
              <a:t> con </a:t>
            </a:r>
            <a:r>
              <a:rPr lang="en-US" dirty="0" err="1"/>
              <a:t>los</a:t>
            </a:r>
            <a:r>
              <a:rPr lang="en-US" dirty="0"/>
              <a:t> que </a:t>
            </a:r>
            <a:r>
              <a:rPr lang="en-US" dirty="0" err="1"/>
              <a:t>operan</a:t>
            </a:r>
            <a:r>
              <a:rPr lang="en-US" dirty="0"/>
              <a:t> (input), para </a:t>
            </a:r>
            <a:r>
              <a:rPr lang="en-US" dirty="0" err="1"/>
              <a:t>probar</a:t>
            </a:r>
            <a:r>
              <a:rPr lang="en-US" dirty="0"/>
              <a:t> </a:t>
            </a:r>
            <a:r>
              <a:rPr lang="en-US" dirty="0" err="1"/>
              <a:t>realmente</a:t>
            </a:r>
            <a:r>
              <a:rPr lang="en-US" dirty="0"/>
              <a:t> con </a:t>
            </a:r>
            <a:r>
              <a:rPr lang="en-US" dirty="0" err="1"/>
              <a:t>datos</a:t>
            </a:r>
            <a:r>
              <a:rPr lang="en-US" dirty="0"/>
              <a:t> </a:t>
            </a:r>
            <a:r>
              <a:rPr lang="en-US" dirty="0" err="1"/>
              <a:t>grandes</a:t>
            </a:r>
            <a:r>
              <a:rPr lang="en-US" dirty="0"/>
              <a:t>, </a:t>
            </a:r>
            <a:r>
              <a:rPr lang="en-US" dirty="0" err="1"/>
              <a:t>habría</a:t>
            </a:r>
            <a:r>
              <a:rPr lang="en-US" dirty="0"/>
              <a:t> que </a:t>
            </a:r>
            <a:r>
              <a:rPr lang="en-US" dirty="0" err="1"/>
              <a:t>generar</a:t>
            </a:r>
            <a:r>
              <a:rPr lang="en-US" dirty="0"/>
              <a:t> </a:t>
            </a:r>
            <a:r>
              <a:rPr lang="en-US" dirty="0" err="1"/>
              <a:t>esos</a:t>
            </a:r>
            <a:r>
              <a:rPr lang="en-US" dirty="0"/>
              <a:t> </a:t>
            </a:r>
            <a:r>
              <a:rPr lang="en-US" dirty="0" err="1"/>
              <a:t>valores</a:t>
            </a:r>
            <a:r>
              <a:rPr lang="en-US" dirty="0"/>
              <a:t>. </a:t>
            </a:r>
            <a:r>
              <a:rPr lang="en-US" dirty="0" err="1"/>
              <a:t>Podría</a:t>
            </a:r>
            <a:r>
              <a:rPr lang="en-US" dirty="0"/>
              <a:t> </a:t>
            </a:r>
            <a:r>
              <a:rPr lang="en-US" dirty="0" err="1"/>
              <a:t>tardar</a:t>
            </a:r>
            <a:r>
              <a:rPr lang="en-US" dirty="0"/>
              <a:t> </a:t>
            </a:r>
            <a:r>
              <a:rPr lang="en-US" dirty="0" err="1"/>
              <a:t>días</a:t>
            </a:r>
            <a:r>
              <a:rPr lang="en-US" dirty="0"/>
              <a:t> </a:t>
            </a:r>
            <a:r>
              <a:rPr lang="en-US" dirty="0" err="1"/>
              <a:t>chequear</a:t>
            </a:r>
            <a:r>
              <a:rPr lang="en-US" dirty="0"/>
              <a:t> </a:t>
            </a:r>
            <a:r>
              <a:rPr lang="en-US" dirty="0" err="1"/>
              <a:t>los</a:t>
            </a:r>
            <a:r>
              <a:rPr lang="en-US" dirty="0"/>
              <a:t> </a:t>
            </a:r>
            <a:r>
              <a:rPr lang="en-US" dirty="0" err="1"/>
              <a:t>tiempos</a:t>
            </a:r>
            <a:r>
              <a:rPr lang="en-US" dirty="0"/>
              <a:t> </a:t>
            </a:r>
            <a:r>
              <a:rPr lang="en-US" dirty="0" err="1"/>
              <a:t>en</a:t>
            </a:r>
            <a:r>
              <a:rPr lang="en-US" dirty="0"/>
              <a:t> </a:t>
            </a:r>
            <a:r>
              <a:rPr lang="en-US" dirty="0" err="1"/>
              <a:t>grandes</a:t>
            </a:r>
            <a:r>
              <a:rPr lang="en-US" dirty="0"/>
              <a:t> inputs….</a:t>
            </a:r>
          </a:p>
          <a:p>
            <a:pPr marL="0" indent="0" algn="just">
              <a:buNone/>
            </a:pPr>
            <a:r>
              <a:rPr lang="en-US" dirty="0">
                <a:solidFill>
                  <a:srgbClr val="00B050"/>
                </a:solidFill>
              </a:rPr>
              <a:t>    ¡</a:t>
            </a:r>
            <a:r>
              <a:rPr lang="en-US" dirty="0" err="1">
                <a:solidFill>
                  <a:srgbClr val="00B050"/>
                </a:solidFill>
              </a:rPr>
              <a:t>Qué</a:t>
            </a:r>
            <a:r>
              <a:rPr lang="en-US" dirty="0">
                <a:solidFill>
                  <a:srgbClr val="00B050"/>
                </a:solidFill>
              </a:rPr>
              <a:t> </a:t>
            </a:r>
            <a:r>
              <a:rPr lang="en-US" dirty="0" err="1">
                <a:solidFill>
                  <a:srgbClr val="00B050"/>
                </a:solidFill>
              </a:rPr>
              <a:t>bueno</a:t>
            </a:r>
            <a:r>
              <a:rPr lang="en-US" dirty="0">
                <a:solidFill>
                  <a:srgbClr val="00B050"/>
                </a:solidFill>
              </a:rPr>
              <a:t> </a:t>
            </a:r>
            <a:r>
              <a:rPr lang="en-US" dirty="0" err="1">
                <a:solidFill>
                  <a:srgbClr val="00B050"/>
                </a:solidFill>
              </a:rPr>
              <a:t>sería</a:t>
            </a:r>
            <a:r>
              <a:rPr lang="en-US" dirty="0">
                <a:solidFill>
                  <a:srgbClr val="00B050"/>
                </a:solidFill>
              </a:rPr>
              <a:t> </a:t>
            </a:r>
            <a:r>
              <a:rPr lang="en-US" dirty="0" err="1">
                <a:solidFill>
                  <a:srgbClr val="00B050"/>
                </a:solidFill>
              </a:rPr>
              <a:t>si</a:t>
            </a:r>
            <a:r>
              <a:rPr lang="en-US" dirty="0">
                <a:solidFill>
                  <a:srgbClr val="00B050"/>
                </a:solidFill>
              </a:rPr>
              <a:t> </a:t>
            </a:r>
            <a:r>
              <a:rPr lang="en-US" dirty="0" err="1">
                <a:solidFill>
                  <a:srgbClr val="00B050"/>
                </a:solidFill>
              </a:rPr>
              <a:t>pudiera</a:t>
            </a:r>
            <a:r>
              <a:rPr lang="en-US" dirty="0">
                <a:solidFill>
                  <a:srgbClr val="00B050"/>
                </a:solidFill>
              </a:rPr>
              <a:t> </a:t>
            </a:r>
            <a:r>
              <a:rPr lang="en-US" dirty="0" err="1">
                <a:solidFill>
                  <a:srgbClr val="00B050"/>
                </a:solidFill>
              </a:rPr>
              <a:t>caracterizar</a:t>
            </a:r>
            <a:r>
              <a:rPr lang="en-US" dirty="0">
                <a:solidFill>
                  <a:srgbClr val="00B050"/>
                </a:solidFill>
              </a:rPr>
              <a:t> </a:t>
            </a:r>
            <a:r>
              <a:rPr lang="en-US" dirty="0" err="1">
                <a:solidFill>
                  <a:srgbClr val="00B050"/>
                </a:solidFill>
              </a:rPr>
              <a:t>algoritmos</a:t>
            </a:r>
            <a:r>
              <a:rPr lang="en-US" dirty="0">
                <a:solidFill>
                  <a:srgbClr val="00B050"/>
                </a:solidFill>
              </a:rPr>
              <a:t> sin </a:t>
            </a:r>
            <a:r>
              <a:rPr lang="en-US" dirty="0" err="1">
                <a:solidFill>
                  <a:srgbClr val="00B050"/>
                </a:solidFill>
              </a:rPr>
              <a:t>tener</a:t>
            </a:r>
            <a:r>
              <a:rPr lang="en-US" dirty="0">
                <a:solidFill>
                  <a:srgbClr val="00B050"/>
                </a:solidFill>
              </a:rPr>
              <a:t> que </a:t>
            </a:r>
            <a:r>
              <a:rPr lang="en-US" dirty="0" err="1">
                <a:solidFill>
                  <a:srgbClr val="00B050"/>
                </a:solidFill>
              </a:rPr>
              <a:t>generar</a:t>
            </a:r>
            <a:r>
              <a:rPr lang="en-US" dirty="0">
                <a:solidFill>
                  <a:srgbClr val="00B050"/>
                </a:solidFill>
              </a:rPr>
              <a:t> </a:t>
            </a:r>
            <a:r>
              <a:rPr lang="en-US" dirty="0" err="1">
                <a:solidFill>
                  <a:srgbClr val="00B050"/>
                </a:solidFill>
              </a:rPr>
              <a:t>esos</a:t>
            </a:r>
            <a:r>
              <a:rPr lang="en-US" dirty="0">
                <a:solidFill>
                  <a:srgbClr val="00B050"/>
                </a:solidFill>
              </a:rPr>
              <a:t> datasets </a:t>
            </a:r>
            <a:r>
              <a:rPr lang="en-US" dirty="0" err="1">
                <a:solidFill>
                  <a:srgbClr val="00B050"/>
                </a:solidFill>
              </a:rPr>
              <a:t>masivos</a:t>
            </a:r>
            <a:r>
              <a:rPr lang="en-US" dirty="0">
                <a:solidFill>
                  <a:srgbClr val="00B050"/>
                </a:solidFill>
              </a:rPr>
              <a:t> !</a:t>
            </a:r>
          </a:p>
          <a:p>
            <a:pPr marL="0" indent="0" algn="just">
              <a:buNone/>
            </a:pPr>
            <a:endParaRPr lang="en-US" dirty="0"/>
          </a:p>
          <a:p>
            <a:pPr algn="just"/>
            <a:r>
              <a:rPr lang="en-US" dirty="0"/>
              <a:t>Si mi </a:t>
            </a:r>
            <a:r>
              <a:rPr lang="en-US" dirty="0" err="1">
                <a:latin typeface="Consolas" panose="020B0609020204030204" pitchFamily="49" charset="0"/>
                <a:cs typeface="Consolas" panose="020B0609020204030204" pitchFamily="49" charset="0"/>
              </a:rPr>
              <a:t>algoA</a:t>
            </a:r>
            <a:r>
              <a:rPr lang="en-US" dirty="0"/>
              <a:t> lo </a:t>
            </a:r>
            <a:r>
              <a:rPr lang="en-US" dirty="0" err="1"/>
              <a:t>ejecutó</a:t>
            </a:r>
            <a:r>
              <a:rPr lang="en-US" dirty="0"/>
              <a:t> </a:t>
            </a:r>
            <a:r>
              <a:rPr lang="en-US" dirty="0" err="1"/>
              <a:t>en</a:t>
            </a:r>
            <a:r>
              <a:rPr lang="en-US" dirty="0"/>
              <a:t> mi </a:t>
            </a:r>
            <a:r>
              <a:rPr lang="en-US" dirty="0" err="1"/>
              <a:t>compu</a:t>
            </a:r>
            <a:r>
              <a:rPr lang="en-US" dirty="0"/>
              <a:t> y </a:t>
            </a:r>
            <a:r>
              <a:rPr lang="en-US" dirty="0" err="1"/>
              <a:t>tarda</a:t>
            </a:r>
            <a:r>
              <a:rPr lang="en-US" dirty="0"/>
              <a:t> X </a:t>
            </a:r>
            <a:r>
              <a:rPr lang="en-US" dirty="0" err="1"/>
              <a:t>ms</a:t>
            </a:r>
            <a:r>
              <a:rPr lang="en-US" dirty="0"/>
              <a:t>, y </a:t>
            </a:r>
            <a:r>
              <a:rPr lang="en-US" dirty="0" err="1"/>
              <a:t>otro</a:t>
            </a:r>
            <a:r>
              <a:rPr lang="en-US" dirty="0"/>
              <a:t> propone un </a:t>
            </a:r>
            <a:r>
              <a:rPr lang="en-US" dirty="0" err="1">
                <a:latin typeface="Consolas" panose="020B0609020204030204" pitchFamily="49" charset="0"/>
                <a:cs typeface="Consolas" panose="020B0609020204030204" pitchFamily="49" charset="0"/>
              </a:rPr>
              <a:t>algoB</a:t>
            </a:r>
            <a:r>
              <a:rPr lang="en-US" dirty="0"/>
              <a:t> que </a:t>
            </a:r>
            <a:r>
              <a:rPr lang="en-US" dirty="0" err="1"/>
              <a:t>ejecuta</a:t>
            </a:r>
            <a:r>
              <a:rPr lang="en-US" dirty="0"/>
              <a:t> </a:t>
            </a:r>
            <a:r>
              <a:rPr lang="en-US" dirty="0" err="1"/>
              <a:t>en</a:t>
            </a:r>
            <a:r>
              <a:rPr lang="en-US" dirty="0"/>
              <a:t> </a:t>
            </a:r>
            <a:r>
              <a:rPr lang="en-US" dirty="0" err="1"/>
              <a:t>su</a:t>
            </a:r>
            <a:r>
              <a:rPr lang="en-US" dirty="0"/>
              <a:t> </a:t>
            </a:r>
            <a:r>
              <a:rPr lang="en-US" dirty="0" err="1"/>
              <a:t>compu</a:t>
            </a:r>
            <a:r>
              <a:rPr lang="en-US" dirty="0"/>
              <a:t> y </a:t>
            </a:r>
            <a:r>
              <a:rPr lang="en-US" dirty="0" err="1"/>
              <a:t>tarda</a:t>
            </a:r>
            <a:r>
              <a:rPr lang="en-US" dirty="0"/>
              <a:t> X/2 </a:t>
            </a:r>
            <a:r>
              <a:rPr lang="en-US" dirty="0" err="1"/>
              <a:t>ms</a:t>
            </a:r>
            <a:r>
              <a:rPr lang="en-US" dirty="0"/>
              <a:t>, ¿</a:t>
            </a:r>
            <a:r>
              <a:rPr lang="en-US" dirty="0" err="1"/>
              <a:t>Cómo</a:t>
            </a:r>
            <a:r>
              <a:rPr lang="en-US" dirty="0"/>
              <a:t> saber </a:t>
            </a:r>
            <a:r>
              <a:rPr lang="en-US" dirty="0" err="1"/>
              <a:t>cuál</a:t>
            </a:r>
            <a:r>
              <a:rPr lang="en-US" dirty="0"/>
              <a:t> </a:t>
            </a:r>
            <a:r>
              <a:rPr lang="en-US" dirty="0" err="1"/>
              <a:t>realmente</a:t>
            </a:r>
            <a:r>
              <a:rPr lang="en-US" dirty="0"/>
              <a:t> </a:t>
            </a:r>
            <a:r>
              <a:rPr lang="en-US" dirty="0" err="1"/>
              <a:t>tarda</a:t>
            </a:r>
            <a:r>
              <a:rPr lang="en-US" dirty="0"/>
              <a:t> </a:t>
            </a:r>
            <a:r>
              <a:rPr lang="en-US" dirty="0" err="1"/>
              <a:t>menos</a:t>
            </a:r>
            <a:r>
              <a:rPr lang="en-US" dirty="0"/>
              <a:t> </a:t>
            </a:r>
            <a:r>
              <a:rPr lang="en-US" dirty="0" err="1"/>
              <a:t>si</a:t>
            </a:r>
            <a:r>
              <a:rPr lang="en-US" dirty="0"/>
              <a:t> las </a:t>
            </a:r>
            <a:r>
              <a:rPr lang="en-US" dirty="0" err="1"/>
              <a:t>compus</a:t>
            </a:r>
            <a:r>
              <a:rPr lang="en-US" dirty="0"/>
              <a:t> son </a:t>
            </a:r>
            <a:r>
              <a:rPr lang="en-US" dirty="0" err="1"/>
              <a:t>diferentes</a:t>
            </a:r>
            <a:r>
              <a:rPr lang="en-US" dirty="0"/>
              <a:t>!!!. Ese ranking </a:t>
            </a:r>
            <a:r>
              <a:rPr lang="en-US" dirty="0" err="1"/>
              <a:t>puede</a:t>
            </a:r>
            <a:r>
              <a:rPr lang="en-US" dirty="0"/>
              <a:t> </a:t>
            </a:r>
            <a:r>
              <a:rPr lang="en-US" dirty="0" err="1"/>
              <a:t>ser</a:t>
            </a:r>
            <a:r>
              <a:rPr lang="en-US" dirty="0"/>
              <a:t> </a:t>
            </a:r>
            <a:r>
              <a:rPr lang="en-US" dirty="0" err="1"/>
              <a:t>engañoso</a:t>
            </a:r>
            <a:r>
              <a:rPr lang="en-US" dirty="0"/>
              <a:t>.</a:t>
            </a:r>
          </a:p>
          <a:p>
            <a:pPr marL="0" indent="0" algn="just">
              <a:buNone/>
            </a:pPr>
            <a:r>
              <a:rPr lang="en-US" dirty="0">
                <a:solidFill>
                  <a:srgbClr val="00B050"/>
                </a:solidFill>
              </a:rPr>
              <a:t>    ¡</a:t>
            </a:r>
            <a:r>
              <a:rPr lang="en-US" dirty="0" err="1">
                <a:solidFill>
                  <a:srgbClr val="00B050"/>
                </a:solidFill>
              </a:rPr>
              <a:t>Qué</a:t>
            </a:r>
            <a:r>
              <a:rPr lang="en-US" dirty="0">
                <a:solidFill>
                  <a:srgbClr val="00B050"/>
                </a:solidFill>
              </a:rPr>
              <a:t> </a:t>
            </a:r>
            <a:r>
              <a:rPr lang="en-US" dirty="0" err="1">
                <a:solidFill>
                  <a:srgbClr val="00B050"/>
                </a:solidFill>
              </a:rPr>
              <a:t>bueno</a:t>
            </a:r>
            <a:r>
              <a:rPr lang="en-US" dirty="0">
                <a:solidFill>
                  <a:srgbClr val="00B050"/>
                </a:solidFill>
              </a:rPr>
              <a:t> </a:t>
            </a:r>
            <a:r>
              <a:rPr lang="en-US" dirty="0" err="1">
                <a:solidFill>
                  <a:srgbClr val="00B050"/>
                </a:solidFill>
              </a:rPr>
              <a:t>sería</a:t>
            </a:r>
            <a:r>
              <a:rPr lang="en-US" dirty="0">
                <a:solidFill>
                  <a:srgbClr val="00B050"/>
                </a:solidFill>
              </a:rPr>
              <a:t> </a:t>
            </a:r>
            <a:r>
              <a:rPr lang="en-US" dirty="0" err="1">
                <a:solidFill>
                  <a:srgbClr val="00B050"/>
                </a:solidFill>
              </a:rPr>
              <a:t>si</a:t>
            </a:r>
            <a:r>
              <a:rPr lang="en-US" dirty="0">
                <a:solidFill>
                  <a:srgbClr val="00B050"/>
                </a:solidFill>
              </a:rPr>
              <a:t> </a:t>
            </a:r>
            <a:r>
              <a:rPr lang="en-US" dirty="0" err="1">
                <a:solidFill>
                  <a:srgbClr val="00B050"/>
                </a:solidFill>
              </a:rPr>
              <a:t>pudiera</a:t>
            </a:r>
            <a:r>
              <a:rPr lang="en-US" dirty="0">
                <a:solidFill>
                  <a:srgbClr val="00B050"/>
                </a:solidFill>
              </a:rPr>
              <a:t> </a:t>
            </a:r>
            <a:r>
              <a:rPr lang="en-US" dirty="0" err="1">
                <a:solidFill>
                  <a:srgbClr val="00B050"/>
                </a:solidFill>
              </a:rPr>
              <a:t>caracterizar</a:t>
            </a:r>
            <a:r>
              <a:rPr lang="en-US" dirty="0">
                <a:solidFill>
                  <a:srgbClr val="00B050"/>
                </a:solidFill>
              </a:rPr>
              <a:t> </a:t>
            </a:r>
            <a:r>
              <a:rPr lang="en-US" dirty="0" err="1">
                <a:solidFill>
                  <a:srgbClr val="00B050"/>
                </a:solidFill>
              </a:rPr>
              <a:t>algoritmos</a:t>
            </a:r>
            <a:r>
              <a:rPr lang="en-US" dirty="0">
                <a:solidFill>
                  <a:srgbClr val="00B050"/>
                </a:solidFill>
              </a:rPr>
              <a:t> sin </a:t>
            </a:r>
            <a:r>
              <a:rPr lang="en-US" dirty="0" err="1">
                <a:solidFill>
                  <a:srgbClr val="00B050"/>
                </a:solidFill>
              </a:rPr>
              <a:t>depender</a:t>
            </a:r>
            <a:r>
              <a:rPr lang="en-US" dirty="0">
                <a:solidFill>
                  <a:srgbClr val="00B050"/>
                </a:solidFill>
              </a:rPr>
              <a:t> de hardware y software </a:t>
            </a:r>
            <a:r>
              <a:rPr lang="en-US" dirty="0" err="1">
                <a:solidFill>
                  <a:srgbClr val="00B050"/>
                </a:solidFill>
              </a:rPr>
              <a:t>donde</a:t>
            </a:r>
            <a:r>
              <a:rPr lang="en-US" dirty="0">
                <a:solidFill>
                  <a:srgbClr val="00B050"/>
                </a:solidFill>
              </a:rPr>
              <a:t> </a:t>
            </a:r>
            <a:r>
              <a:rPr lang="en-US" dirty="0" err="1">
                <a:solidFill>
                  <a:srgbClr val="00B050"/>
                </a:solidFill>
              </a:rPr>
              <a:t>ejecutan</a:t>
            </a:r>
            <a:r>
              <a:rPr lang="en-US" dirty="0">
                <a:solidFill>
                  <a:srgbClr val="00B050"/>
                </a:solidFill>
              </a:rPr>
              <a:t> !</a:t>
            </a:r>
          </a:p>
          <a:p>
            <a:pPr marL="0" indent="0" algn="just">
              <a:buNone/>
            </a:pPr>
            <a:endParaRPr lang="en-US" dirty="0">
              <a:solidFill>
                <a:srgbClr val="00B050"/>
              </a:solidFill>
            </a:endParaRPr>
          </a:p>
        </p:txBody>
      </p:sp>
    </p:spTree>
    <p:extLst>
      <p:ext uri="{BB962C8B-B14F-4D97-AF65-F5344CB8AC3E}">
        <p14:creationId xmlns:p14="http://schemas.microsoft.com/office/powerpoint/2010/main" val="12548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arn(inVertical)">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arn(inVertic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6" end="6"/>
                                            </p:txEl>
                                          </p:spTgt>
                                        </p:tgtEl>
                                        <p:attrNameLst>
                                          <p:attrName>style.visibility</p:attrName>
                                        </p:attrNameLst>
                                      </p:cBhvr>
                                      <p:to>
                                        <p:strVal val="visible"/>
                                      </p:to>
                                    </p:set>
                                    <p:animEffect transition="in" filter="barn(inVertical)">
                                      <p:cBhvr>
                                        <p:cTn id="22" dur="500"/>
                                        <p:tgtEl>
                                          <p:spTgt spid="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barn(inVertical)">
                                      <p:cBhvr>
                                        <p:cTn id="2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8" name="Content Placeholder 7"/>
          <p:cNvSpPr>
            <a:spLocks noGrp="1"/>
          </p:cNvSpPr>
          <p:nvPr>
            <p:ph idx="1"/>
          </p:nvPr>
        </p:nvSpPr>
        <p:spPr>
          <a:xfrm>
            <a:off x="457200" y="4345546"/>
            <a:ext cx="8229600" cy="2317149"/>
          </a:xfrm>
        </p:spPr>
        <p:txBody>
          <a:bodyPr>
            <a:noAutofit/>
          </a:bodyPr>
          <a:lstStyle/>
          <a:p>
            <a:pPr marL="0" indent="0" algn="just">
              <a:buNone/>
            </a:pPr>
            <a:r>
              <a:rPr lang="en-US" sz="1400" b="1" dirty="0"/>
              <a:t>Idea </a:t>
            </a:r>
            <a:r>
              <a:rPr lang="en-US" sz="1400" b="1" dirty="0" err="1"/>
              <a:t>básica</a:t>
            </a:r>
            <a:r>
              <a:rPr lang="en-US" sz="1400" dirty="0"/>
              <a:t>: “</a:t>
            </a:r>
            <a:r>
              <a:rPr lang="en-US" sz="1400" b="1" dirty="0" err="1"/>
              <a:t>contar</a:t>
            </a:r>
            <a:r>
              <a:rPr lang="en-US" sz="1400" b="1" dirty="0"/>
              <a:t> la </a:t>
            </a:r>
            <a:r>
              <a:rPr lang="en-US" sz="1400" b="1" dirty="0" err="1"/>
              <a:t>cantidad</a:t>
            </a:r>
            <a:r>
              <a:rPr lang="en-US" sz="1400" b="1" dirty="0"/>
              <a:t> de </a:t>
            </a:r>
            <a:r>
              <a:rPr lang="en-US" sz="1400" b="1" dirty="0" err="1"/>
              <a:t>operaciones</a:t>
            </a:r>
            <a:r>
              <a:rPr lang="en-US" sz="1400" b="1" dirty="0"/>
              <a:t> </a:t>
            </a:r>
            <a:r>
              <a:rPr lang="en-US" sz="1400" b="1" dirty="0" err="1"/>
              <a:t>primitivas</a:t>
            </a:r>
            <a:r>
              <a:rPr lang="en-US" sz="1400" dirty="0"/>
              <a:t>” que </a:t>
            </a:r>
            <a:r>
              <a:rPr lang="en-US" sz="1400" dirty="0" err="1"/>
              <a:t>ejecuta</a:t>
            </a:r>
            <a:r>
              <a:rPr lang="en-US" sz="1400" dirty="0"/>
              <a:t> el </a:t>
            </a:r>
            <a:r>
              <a:rPr lang="en-US" sz="1400" dirty="0" err="1"/>
              <a:t>algoritmo</a:t>
            </a:r>
            <a:r>
              <a:rPr lang="en-US" sz="1400" dirty="0"/>
              <a:t>. No </a:t>
            </a:r>
            <a:r>
              <a:rPr lang="en-US" sz="1400" dirty="0" err="1"/>
              <a:t>importa</a:t>
            </a:r>
            <a:r>
              <a:rPr lang="en-US" sz="1400" dirty="0"/>
              <a:t> </a:t>
            </a:r>
            <a:r>
              <a:rPr lang="en-US" sz="1400" dirty="0" err="1"/>
              <a:t>cuanto</a:t>
            </a:r>
            <a:r>
              <a:rPr lang="en-US" sz="1400" dirty="0"/>
              <a:t> </a:t>
            </a:r>
            <a:r>
              <a:rPr lang="en-US" sz="1400" dirty="0" err="1"/>
              <a:t>tardan</a:t>
            </a:r>
            <a:r>
              <a:rPr lang="en-US" sz="1400" dirty="0"/>
              <a:t>. </a:t>
            </a:r>
            <a:r>
              <a:rPr lang="en-US" sz="1400" dirty="0" err="1"/>
              <a:t>Tardan</a:t>
            </a:r>
            <a:r>
              <a:rPr lang="en-US" sz="1400" dirty="0"/>
              <a:t> “</a:t>
            </a:r>
            <a:r>
              <a:rPr lang="en-US" sz="1400" dirty="0" err="1"/>
              <a:t>unidades</a:t>
            </a:r>
            <a:r>
              <a:rPr lang="en-US" sz="1400" dirty="0"/>
              <a:t> de </a:t>
            </a:r>
            <a:r>
              <a:rPr lang="en-US" sz="1400" dirty="0" err="1"/>
              <a:t>tiempo</a:t>
            </a:r>
            <a:r>
              <a:rPr lang="en-US" sz="1400" dirty="0"/>
              <a:t> </a:t>
            </a:r>
            <a:r>
              <a:rPr lang="en-US" sz="1400" dirty="0" err="1"/>
              <a:t>genéricas</a:t>
            </a:r>
            <a:r>
              <a:rPr lang="en-US" sz="1400" dirty="0"/>
              <a:t>”. </a:t>
            </a:r>
          </a:p>
          <a:p>
            <a:pPr marL="0" indent="0" algn="just">
              <a:buNone/>
            </a:pPr>
            <a:r>
              <a:rPr lang="en-US" sz="1400" dirty="0"/>
              <a:t/>
            </a:r>
            <a:br>
              <a:rPr lang="en-US" sz="1400" dirty="0"/>
            </a:br>
            <a:r>
              <a:rPr lang="en-US" sz="1400" dirty="0" err="1"/>
              <a:t>Dichas</a:t>
            </a:r>
            <a:r>
              <a:rPr lang="en-US" sz="1400" dirty="0"/>
              <a:t> </a:t>
            </a:r>
            <a:r>
              <a:rPr lang="en-US" sz="1400" dirty="0" err="1"/>
              <a:t>operaciones</a:t>
            </a:r>
            <a:r>
              <a:rPr lang="en-US" sz="1400" dirty="0"/>
              <a:t> son las </a:t>
            </a:r>
            <a:r>
              <a:rPr lang="en-US" sz="1400" dirty="0" err="1"/>
              <a:t>más</a:t>
            </a:r>
            <a:r>
              <a:rPr lang="en-US" sz="1400" dirty="0"/>
              <a:t> </a:t>
            </a:r>
            <a:r>
              <a:rPr lang="en-US" sz="1400" dirty="0" err="1"/>
              <a:t>costosas</a:t>
            </a:r>
            <a:r>
              <a:rPr lang="en-US" sz="1400" dirty="0"/>
              <a:t> </a:t>
            </a:r>
            <a:r>
              <a:rPr lang="en-US" sz="1400" dirty="0" err="1"/>
              <a:t>en</a:t>
            </a:r>
            <a:r>
              <a:rPr lang="en-US" sz="1400" dirty="0"/>
              <a:t> </a:t>
            </a:r>
            <a:r>
              <a:rPr lang="en-US" sz="1400" dirty="0" err="1"/>
              <a:t>ejecutar</a:t>
            </a:r>
            <a:r>
              <a:rPr lang="en-US" sz="1400" dirty="0"/>
              <a:t> </a:t>
            </a:r>
            <a:r>
              <a:rPr lang="en-US" sz="1400" dirty="0" err="1"/>
              <a:t>en</a:t>
            </a:r>
            <a:r>
              <a:rPr lang="en-US" sz="1400" dirty="0"/>
              <a:t> </a:t>
            </a:r>
            <a:r>
              <a:rPr lang="en-US" sz="1400" dirty="0" err="1"/>
              <a:t>cualquier</a:t>
            </a:r>
            <a:r>
              <a:rPr lang="en-US" sz="1400" dirty="0"/>
              <a:t> </a:t>
            </a:r>
            <a:r>
              <a:rPr lang="en-US" sz="1400" dirty="0" err="1"/>
              <a:t>computadora</a:t>
            </a:r>
            <a:r>
              <a:rPr lang="en-US" sz="1400" dirty="0"/>
              <a:t>: </a:t>
            </a:r>
            <a:r>
              <a:rPr lang="en-US" sz="1400" dirty="0" err="1"/>
              <a:t>comparaciones</a:t>
            </a:r>
            <a:r>
              <a:rPr lang="en-US" sz="1400" dirty="0"/>
              <a:t>, </a:t>
            </a:r>
            <a:r>
              <a:rPr lang="en-US" sz="1400" dirty="0" err="1"/>
              <a:t>operaciones</a:t>
            </a:r>
            <a:r>
              <a:rPr lang="en-US" sz="1400" dirty="0"/>
              <a:t> (</a:t>
            </a:r>
            <a:r>
              <a:rPr lang="en-US" sz="1400" dirty="0" err="1"/>
              <a:t>aritméticas</a:t>
            </a:r>
            <a:r>
              <a:rPr lang="en-US" sz="1400" dirty="0"/>
              <a:t>), </a:t>
            </a:r>
            <a:r>
              <a:rPr lang="en-US" sz="1400" dirty="0" err="1"/>
              <a:t>transferencia</a:t>
            </a:r>
            <a:r>
              <a:rPr lang="en-US" sz="1400" dirty="0"/>
              <a:t> de control </a:t>
            </a:r>
            <a:r>
              <a:rPr lang="en-US" sz="1400" dirty="0" err="1"/>
              <a:t>desde</a:t>
            </a:r>
            <a:r>
              <a:rPr lang="en-US" sz="1400" dirty="0"/>
              <a:t> </a:t>
            </a:r>
            <a:r>
              <a:rPr lang="en-US" sz="1400" dirty="0" err="1"/>
              <a:t>una</a:t>
            </a:r>
            <a:r>
              <a:rPr lang="en-US" sz="1400" dirty="0"/>
              <a:t> </a:t>
            </a:r>
            <a:r>
              <a:rPr lang="en-US" sz="1400" dirty="0" err="1"/>
              <a:t>fn</a:t>
            </a:r>
            <a:r>
              <a:rPr lang="en-US" sz="1400" dirty="0"/>
              <a:t> </a:t>
            </a:r>
            <a:r>
              <a:rPr lang="en-US" sz="1400" dirty="0" err="1"/>
              <a:t>hacia</a:t>
            </a:r>
            <a:r>
              <a:rPr lang="en-US" sz="1400" dirty="0"/>
              <a:t> </a:t>
            </a:r>
            <a:r>
              <a:rPr lang="en-US" sz="1400" dirty="0" err="1"/>
              <a:t>otra</a:t>
            </a:r>
            <a:r>
              <a:rPr lang="en-US" sz="1400" dirty="0"/>
              <a:t>.  (las </a:t>
            </a:r>
            <a:r>
              <a:rPr lang="en-US" sz="1400" dirty="0" err="1"/>
              <a:t>asignaciones</a:t>
            </a:r>
            <a:r>
              <a:rPr lang="en-US" sz="1400" dirty="0"/>
              <a:t> </a:t>
            </a:r>
            <a:r>
              <a:rPr lang="en-US" sz="1400" dirty="0" err="1"/>
              <a:t>llevan</a:t>
            </a:r>
            <a:r>
              <a:rPr lang="en-US" sz="1400" dirty="0"/>
              <a:t> </a:t>
            </a:r>
            <a:r>
              <a:rPr lang="en-US" sz="1400" dirty="0" err="1"/>
              <a:t>tiempo</a:t>
            </a:r>
            <a:r>
              <a:rPr lang="en-US" sz="1400" dirty="0"/>
              <a:t> </a:t>
            </a:r>
            <a:r>
              <a:rPr lang="en-US" sz="1400" dirty="0" err="1"/>
              <a:t>despreciable</a:t>
            </a:r>
            <a:r>
              <a:rPr lang="en-US" sz="1400" dirty="0"/>
              <a:t>, se </a:t>
            </a:r>
            <a:r>
              <a:rPr lang="en-US" sz="1400" dirty="0" err="1"/>
              <a:t>pueden</a:t>
            </a:r>
            <a:r>
              <a:rPr lang="en-US" sz="1400" dirty="0"/>
              <a:t> </a:t>
            </a:r>
            <a:r>
              <a:rPr lang="en-US" sz="1400" dirty="0" err="1"/>
              <a:t>ignorar</a:t>
            </a:r>
            <a:r>
              <a:rPr lang="en-US" sz="1400" dirty="0"/>
              <a:t>).</a:t>
            </a:r>
          </a:p>
          <a:p>
            <a:pPr marL="0" indent="0" algn="just">
              <a:buNone/>
            </a:pPr>
            <a:endParaRPr lang="en-US" sz="1400" dirty="0"/>
          </a:p>
          <a:p>
            <a:pPr marL="0" indent="0" algn="just">
              <a:buNone/>
            </a:pPr>
            <a:r>
              <a:rPr lang="en-US" sz="1400" dirty="0"/>
              <a:t>Como el </a:t>
            </a:r>
            <a:r>
              <a:rPr lang="en-US" sz="1400" dirty="0" err="1"/>
              <a:t>tamaño</a:t>
            </a:r>
            <a:r>
              <a:rPr lang="en-US" sz="1400" dirty="0"/>
              <a:t> del input </a:t>
            </a:r>
            <a:r>
              <a:rPr lang="en-US" sz="1400" dirty="0" err="1"/>
              <a:t>afecta</a:t>
            </a:r>
            <a:r>
              <a:rPr lang="en-US" sz="1400" dirty="0"/>
              <a:t> la performance del </a:t>
            </a:r>
            <a:r>
              <a:rPr lang="en-US" sz="1400" dirty="0" err="1"/>
              <a:t>algoritmo</a:t>
            </a:r>
            <a:r>
              <a:rPr lang="en-US" sz="1400" dirty="0"/>
              <a:t>, </a:t>
            </a:r>
            <a:r>
              <a:rPr lang="en-US" sz="1400" dirty="0" err="1"/>
              <a:t>entonces</a:t>
            </a:r>
            <a:r>
              <a:rPr lang="en-US" sz="1400" dirty="0"/>
              <a:t> la “</a:t>
            </a:r>
            <a:r>
              <a:rPr lang="en-US" sz="1400" dirty="0" err="1"/>
              <a:t>fórmula</a:t>
            </a:r>
            <a:r>
              <a:rPr lang="en-US" sz="1400" dirty="0"/>
              <a:t>” se </a:t>
            </a:r>
            <a:r>
              <a:rPr lang="en-US" sz="1400" dirty="0" err="1"/>
              <a:t>realiza</a:t>
            </a:r>
            <a:r>
              <a:rPr lang="en-US" sz="1400" dirty="0"/>
              <a:t> </a:t>
            </a:r>
            <a:r>
              <a:rPr lang="en-US" sz="1400" dirty="0" err="1"/>
              <a:t>contando</a:t>
            </a:r>
            <a:r>
              <a:rPr lang="en-US" sz="1400" dirty="0"/>
              <a:t> la </a:t>
            </a:r>
            <a:r>
              <a:rPr lang="en-US" sz="1400" dirty="0" err="1"/>
              <a:t>cantidad</a:t>
            </a:r>
            <a:r>
              <a:rPr lang="en-US" sz="1400" dirty="0"/>
              <a:t> de </a:t>
            </a:r>
            <a:r>
              <a:rPr lang="en-US" sz="1400" dirty="0" err="1"/>
              <a:t>operaciones</a:t>
            </a:r>
            <a:r>
              <a:rPr lang="en-US" sz="1400" dirty="0"/>
              <a:t> </a:t>
            </a:r>
            <a:r>
              <a:rPr lang="en-US" sz="1400" dirty="0" err="1"/>
              <a:t>primitivas</a:t>
            </a:r>
            <a:r>
              <a:rPr lang="en-US" sz="1400" dirty="0"/>
              <a:t> que se </a:t>
            </a:r>
            <a:r>
              <a:rPr lang="en-US" sz="1400" dirty="0" err="1"/>
              <a:t>realiza</a:t>
            </a:r>
            <a:r>
              <a:rPr lang="en-US" sz="1400" dirty="0"/>
              <a:t> </a:t>
            </a:r>
            <a:r>
              <a:rPr lang="en-US" sz="1400" dirty="0" err="1"/>
              <a:t>expresada</a:t>
            </a:r>
            <a:r>
              <a:rPr lang="en-US" sz="1400" dirty="0"/>
              <a:t> </a:t>
            </a:r>
            <a:r>
              <a:rPr lang="en-US" sz="1400" dirty="0" err="1"/>
              <a:t>en</a:t>
            </a:r>
            <a:r>
              <a:rPr lang="en-US" sz="1400" dirty="0"/>
              <a:t> </a:t>
            </a:r>
            <a:r>
              <a:rPr lang="en-US" sz="1400" dirty="0" err="1"/>
              <a:t>términos</a:t>
            </a:r>
            <a:r>
              <a:rPr lang="en-US" sz="1400" dirty="0"/>
              <a:t> del </a:t>
            </a:r>
            <a:r>
              <a:rPr lang="en-US" sz="1400" dirty="0" err="1"/>
              <a:t>tamaño</a:t>
            </a:r>
            <a:r>
              <a:rPr lang="en-US" sz="1400" dirty="0"/>
              <a:t> de entrada.</a:t>
            </a:r>
          </a:p>
        </p:txBody>
      </p:sp>
      <p:graphicFrame>
        <p:nvGraphicFramePr>
          <p:cNvPr id="6" name="Table 5"/>
          <p:cNvGraphicFramePr>
            <a:graphicFrameLocks noGrp="1"/>
          </p:cNvGraphicFramePr>
          <p:nvPr>
            <p:extLst>
              <p:ext uri="{D42A27DB-BD31-4B8C-83A1-F6EECF244321}">
                <p14:modId xmlns:p14="http://schemas.microsoft.com/office/powerpoint/2010/main" val="2050964298"/>
              </p:ext>
            </p:extLst>
          </p:nvPr>
        </p:nvGraphicFramePr>
        <p:xfrm>
          <a:off x="457200" y="2233749"/>
          <a:ext cx="8229600" cy="192024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su</a:t>
                      </a:r>
                      <a:r>
                        <a:rPr lang="en-US" sz="2400" baseline="0" dirty="0"/>
                        <a:t> </a:t>
                      </a:r>
                      <a:r>
                        <a:rPr lang="en-US" sz="2400" baseline="0" dirty="0" err="1"/>
                        <a:t>eficiencia</a:t>
                      </a:r>
                      <a:r>
                        <a:rPr lang="en-US" sz="2400" baseline="0" dirty="0"/>
                        <a:t> </a:t>
                      </a:r>
                      <a:r>
                        <a:rPr lang="en-US" sz="2400" baseline="0" dirty="0" err="1"/>
                        <a:t>independientemente</a:t>
                      </a:r>
                      <a:r>
                        <a:rPr lang="en-US" sz="2400" baseline="0" dirty="0"/>
                        <a:t> del hardware y software </a:t>
                      </a:r>
                      <a:r>
                        <a:rPr lang="en-US" sz="2400" baseline="0" dirty="0" err="1"/>
                        <a:t>donde</a:t>
                      </a:r>
                      <a:r>
                        <a:rPr lang="en-US" sz="2400" baseline="0" dirty="0"/>
                        <a:t> </a:t>
                      </a:r>
                      <a:r>
                        <a:rPr lang="en-US" sz="2400" baseline="0" dirty="0" err="1"/>
                        <a:t>ejecute</a:t>
                      </a:r>
                      <a:r>
                        <a:rPr lang="en-US" sz="2400" baseline="0" dirty="0"/>
                        <a:t>. Se lo describe con </a:t>
                      </a:r>
                      <a:r>
                        <a:rPr lang="en-US" sz="2400" baseline="0" dirty="0" err="1"/>
                        <a:t>una</a:t>
                      </a:r>
                      <a:r>
                        <a:rPr lang="en-US" sz="2400" baseline="0" dirty="0"/>
                        <a:t> “</a:t>
                      </a:r>
                      <a:r>
                        <a:rPr lang="en-US" sz="2400" baseline="0" dirty="0" err="1" smtClean="0"/>
                        <a:t>expresión</a:t>
                      </a:r>
                      <a:r>
                        <a:rPr lang="en-US" sz="2400" baseline="0" dirty="0" smtClean="0"/>
                        <a:t> </a:t>
                      </a:r>
                      <a:r>
                        <a:rPr lang="en-US" sz="2400" baseline="0" dirty="0"/>
                        <a:t>(</a:t>
                      </a:r>
                      <a:r>
                        <a:rPr lang="en-US" sz="2400" baseline="0" dirty="0" err="1" smtClean="0"/>
                        <a:t>fórmula</a:t>
                      </a:r>
                      <a:r>
                        <a:rPr lang="en-US" sz="2400" baseline="0" dirty="0"/>
                        <a:t>).”</a:t>
                      </a:r>
                      <a:endParaRPr lang="en-US" sz="2400"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377359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arn(inVertical)">
                                      <p:cBhvr>
                                        <p:cTn id="10" dur="500"/>
                                        <p:tgtEl>
                                          <p:spTgt spid="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animEffect transition="in" filter="barn(inVertical)">
                                      <p:cBhvr>
                                        <p:cTn id="1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10</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lgn="just">
              <a:buNone/>
            </a:pPr>
            <a:r>
              <a:rPr lang="en-US" sz="2000" dirty="0" err="1">
                <a:solidFill>
                  <a:schemeClr val="tx1"/>
                </a:solidFill>
              </a:rPr>
              <a:t>Calcular</a:t>
            </a:r>
            <a:r>
              <a:rPr lang="en-US" sz="2000" dirty="0">
                <a:solidFill>
                  <a:schemeClr val="tx1"/>
                </a:solidFill>
              </a:rPr>
              <a:t> </a:t>
            </a:r>
            <a:r>
              <a:rPr lang="en-US" sz="2000" b="1" dirty="0">
                <a:solidFill>
                  <a:schemeClr val="tx1"/>
                </a:solidFill>
              </a:rPr>
              <a:t>T(</a:t>
            </a:r>
            <a:r>
              <a:rPr lang="en-US" sz="2000" b="1" dirty="0" err="1">
                <a:solidFill>
                  <a:schemeClr val="tx1"/>
                </a:solidFill>
              </a:rPr>
              <a:t>algoA</a:t>
            </a:r>
            <a:r>
              <a:rPr lang="en-US" sz="2000" b="1" dirty="0">
                <a:solidFill>
                  <a:schemeClr val="tx1"/>
                </a:solidFill>
              </a:rPr>
              <a:t>)</a:t>
            </a:r>
            <a:r>
              <a:rPr lang="en-US" sz="2000" dirty="0">
                <a:solidFill>
                  <a:schemeClr val="tx1"/>
                </a:solidFill>
              </a:rPr>
              <a:t> </a:t>
            </a:r>
            <a:r>
              <a:rPr lang="en-US" sz="2000" dirty="0" err="1">
                <a:solidFill>
                  <a:schemeClr val="tx1"/>
                </a:solidFill>
              </a:rPr>
              <a:t>como</a:t>
            </a:r>
            <a:r>
              <a:rPr lang="en-US" sz="2000" dirty="0">
                <a:solidFill>
                  <a:schemeClr val="tx1"/>
                </a:solidFill>
              </a:rPr>
              <a:t> </a:t>
            </a:r>
            <a:r>
              <a:rPr lang="en-US" sz="2000" dirty="0" err="1">
                <a:solidFill>
                  <a:schemeClr val="tx1"/>
                </a:solidFill>
              </a:rPr>
              <a:t>una</a:t>
            </a:r>
            <a:r>
              <a:rPr lang="en-US" sz="2000" dirty="0">
                <a:solidFill>
                  <a:schemeClr val="tx1"/>
                </a:solidFill>
              </a:rPr>
              <a:t> </a:t>
            </a:r>
            <a:r>
              <a:rPr lang="en-US" sz="2000" dirty="0" err="1">
                <a:solidFill>
                  <a:schemeClr val="tx1"/>
                </a:solidFill>
              </a:rPr>
              <a:t>fórmula</a:t>
            </a:r>
            <a:r>
              <a:rPr lang="en-US" sz="2000" dirty="0">
                <a:solidFill>
                  <a:schemeClr val="tx1"/>
                </a:solidFill>
              </a:rPr>
              <a:t> </a:t>
            </a:r>
            <a:r>
              <a:rPr lang="en-US" sz="2000" dirty="0" err="1">
                <a:solidFill>
                  <a:schemeClr val="tx1"/>
                </a:solidFill>
              </a:rPr>
              <a:t>expresada</a:t>
            </a:r>
            <a:r>
              <a:rPr lang="en-US" sz="2000" dirty="0">
                <a:solidFill>
                  <a:schemeClr val="tx1"/>
                </a:solidFill>
              </a:rPr>
              <a:t> </a:t>
            </a:r>
            <a:r>
              <a:rPr lang="en-US" sz="2000" dirty="0" err="1">
                <a:solidFill>
                  <a:schemeClr val="tx1"/>
                </a:solidFill>
              </a:rPr>
              <a:t>en</a:t>
            </a:r>
            <a:r>
              <a:rPr lang="en-US" sz="2000" dirty="0">
                <a:solidFill>
                  <a:schemeClr val="tx1"/>
                </a:solidFill>
              </a:rPr>
              <a:t> </a:t>
            </a:r>
            <a:r>
              <a:rPr lang="en-US" sz="2000" dirty="0" err="1">
                <a:solidFill>
                  <a:schemeClr val="tx1"/>
                </a:solidFill>
              </a:rPr>
              <a:t>términos</a:t>
            </a:r>
            <a:r>
              <a:rPr lang="en-US" sz="2000" dirty="0">
                <a:solidFill>
                  <a:schemeClr val="tx1"/>
                </a:solidFill>
              </a:rPr>
              <a:t> de la </a:t>
            </a:r>
            <a:r>
              <a:rPr lang="en-US" sz="2000" dirty="0" err="1">
                <a:solidFill>
                  <a:schemeClr val="tx1"/>
                </a:solidFill>
              </a:rPr>
              <a:t>cantidad</a:t>
            </a:r>
            <a:r>
              <a:rPr lang="en-US" sz="2000" dirty="0">
                <a:solidFill>
                  <a:schemeClr val="tx1"/>
                </a:solidFill>
              </a:rPr>
              <a:t> de </a:t>
            </a:r>
            <a:r>
              <a:rPr lang="en-US" sz="2000" dirty="0" err="1">
                <a:solidFill>
                  <a:schemeClr val="tx1"/>
                </a:solidFill>
              </a:rPr>
              <a:t>operaciones</a:t>
            </a:r>
            <a:r>
              <a:rPr lang="en-US" sz="2000" dirty="0">
                <a:solidFill>
                  <a:schemeClr val="tx1"/>
                </a:solidFill>
              </a:rPr>
              <a:t> que </a:t>
            </a:r>
            <a:r>
              <a:rPr lang="en-US" sz="2000" dirty="0" err="1">
                <a:solidFill>
                  <a:schemeClr val="tx1"/>
                </a:solidFill>
              </a:rPr>
              <a:t>realiza</a:t>
            </a:r>
            <a:r>
              <a:rPr lang="en-US" sz="2000" dirty="0">
                <a:solidFill>
                  <a:schemeClr val="tx1"/>
                </a:solidFill>
              </a:rPr>
              <a:t> para un </a:t>
            </a:r>
            <a:r>
              <a:rPr lang="en-US" sz="2000" dirty="0" err="1">
                <a:solidFill>
                  <a:schemeClr val="tx1"/>
                </a:solidFill>
              </a:rPr>
              <a:t>arreglo</a:t>
            </a:r>
            <a:r>
              <a:rPr lang="en-US" sz="2000" dirty="0">
                <a:solidFill>
                  <a:schemeClr val="tx1"/>
                </a:solidFill>
              </a:rPr>
              <a:t> de </a:t>
            </a:r>
            <a:r>
              <a:rPr lang="en-US" sz="2000" dirty="0" err="1">
                <a:solidFill>
                  <a:schemeClr val="tx1"/>
                </a:solidFill>
              </a:rPr>
              <a:t>tamaño</a:t>
            </a:r>
            <a:r>
              <a:rPr lang="en-US" sz="2000" dirty="0">
                <a:solidFill>
                  <a:schemeClr val="tx1"/>
                </a:solidFill>
              </a:rPr>
              <a:t> </a:t>
            </a:r>
            <a:r>
              <a:rPr lang="en-US" sz="2000" dirty="0" smtClean="0">
                <a:solidFill>
                  <a:schemeClr val="tx1"/>
                </a:solidFill>
              </a:rPr>
              <a:t>N </a:t>
            </a:r>
            <a:r>
              <a:rPr lang="en-US" sz="2000" dirty="0">
                <a:solidFill>
                  <a:schemeClr val="tx1"/>
                </a:solidFill>
              </a:rPr>
              <a:t>(</a:t>
            </a:r>
            <a:r>
              <a:rPr lang="en-US" sz="2000" dirty="0" err="1">
                <a:solidFill>
                  <a:schemeClr val="tx1"/>
                </a:solidFill>
              </a:rPr>
              <a:t>sabemos</a:t>
            </a:r>
            <a:r>
              <a:rPr lang="en-US" sz="2000" dirty="0">
                <a:solidFill>
                  <a:schemeClr val="tx1"/>
                </a:solidFill>
              </a:rPr>
              <a:t> que </a:t>
            </a:r>
            <a:r>
              <a:rPr lang="en-US" sz="2000" dirty="0" err="1">
                <a:solidFill>
                  <a:schemeClr val="tx1"/>
                </a:solidFill>
              </a:rPr>
              <a:t>depende</a:t>
            </a:r>
            <a:r>
              <a:rPr lang="en-US" sz="2000" dirty="0">
                <a:solidFill>
                  <a:schemeClr val="tx1"/>
                </a:solidFill>
              </a:rPr>
              <a:t> de </a:t>
            </a:r>
            <a:r>
              <a:rPr lang="en-US" sz="2000" dirty="0" err="1">
                <a:solidFill>
                  <a:schemeClr val="tx1"/>
                </a:solidFill>
              </a:rPr>
              <a:t>eso</a:t>
            </a:r>
            <a:r>
              <a:rPr lang="en-US" sz="2000" dirty="0" smtClean="0">
                <a:solidFill>
                  <a:schemeClr val="tx1"/>
                </a:solidFill>
              </a:rPr>
              <a:t>…)</a:t>
            </a:r>
          </a:p>
          <a:p>
            <a:pPr marL="0" indent="0" algn="just">
              <a:buNone/>
            </a:pPr>
            <a:endParaRPr lang="en-US" sz="2000" dirty="0">
              <a:solidFill>
                <a:schemeClr val="tx1"/>
              </a:solidFill>
            </a:endParaRPr>
          </a:p>
          <a:p>
            <a:pPr marL="0" indent="0" algn="just">
              <a:buNone/>
            </a:pPr>
            <a:r>
              <a:rPr lang="en-US" sz="2000" dirty="0" err="1" smtClean="0">
                <a:solidFill>
                  <a:schemeClr val="tx1"/>
                </a:solidFill>
              </a:rPr>
              <a:t>Luego</a:t>
            </a:r>
            <a:r>
              <a:rPr lang="en-US" sz="2000" dirty="0" smtClean="0">
                <a:solidFill>
                  <a:schemeClr val="tx1"/>
                </a:solidFill>
              </a:rPr>
              <a:t>, </a:t>
            </a:r>
            <a:r>
              <a:rPr lang="en-US" sz="2000" dirty="0" err="1" smtClean="0">
                <a:solidFill>
                  <a:schemeClr val="tx1"/>
                </a:solidFill>
              </a:rPr>
              <a:t>calcular</a:t>
            </a:r>
            <a:r>
              <a:rPr lang="en-US" sz="2000" dirty="0" smtClean="0">
                <a:solidFill>
                  <a:schemeClr val="tx1"/>
                </a:solidFill>
              </a:rPr>
              <a:t> O </a:t>
            </a:r>
            <a:r>
              <a:rPr lang="en-US" sz="2000" dirty="0" err="1" smtClean="0">
                <a:solidFill>
                  <a:schemeClr val="tx1"/>
                </a:solidFill>
              </a:rPr>
              <a:t>grande</a:t>
            </a:r>
            <a:r>
              <a:rPr lang="en-US" sz="2000" dirty="0" smtClean="0">
                <a:solidFill>
                  <a:schemeClr val="tx1"/>
                </a:solidFill>
              </a:rPr>
              <a:t>, </a:t>
            </a:r>
            <a:r>
              <a:rPr lang="en-US" sz="2000" dirty="0" err="1" smtClean="0">
                <a:solidFill>
                  <a:schemeClr val="tx1"/>
                </a:solidFill>
              </a:rPr>
              <a:t>es</a:t>
            </a:r>
            <a:r>
              <a:rPr lang="en-US" sz="2000" dirty="0" smtClean="0">
                <a:solidFill>
                  <a:schemeClr val="tx1"/>
                </a:solidFill>
              </a:rPr>
              <a:t> </a:t>
            </a:r>
            <a:r>
              <a:rPr lang="en-US" sz="2000" dirty="0" err="1" smtClean="0">
                <a:solidFill>
                  <a:schemeClr val="tx1"/>
                </a:solidFill>
              </a:rPr>
              <a:t>decir</a:t>
            </a:r>
            <a:r>
              <a:rPr lang="en-US" sz="2000" dirty="0" smtClean="0">
                <a:solidFill>
                  <a:schemeClr val="tx1"/>
                </a:solidFill>
              </a:rPr>
              <a:t>, </a:t>
            </a:r>
            <a:r>
              <a:rPr lang="en-US" sz="2000" dirty="0" err="1" smtClean="0">
                <a:solidFill>
                  <a:schemeClr val="tx1"/>
                </a:solidFill>
              </a:rPr>
              <a:t>cota</a:t>
            </a:r>
            <a:r>
              <a:rPr lang="en-US" sz="2000" dirty="0">
                <a:solidFill>
                  <a:schemeClr val="tx1"/>
                </a:solidFill>
              </a:rPr>
              <a:t>.</a:t>
            </a:r>
          </a:p>
          <a:p>
            <a:pPr marL="0" indent="0" algn="just">
              <a:buNone/>
            </a:pPr>
            <a:endParaRPr lang="es-419" sz="2000" dirty="0">
              <a:solidFill>
                <a:schemeClr val="tx1"/>
              </a:solidFill>
              <a:latin typeface="Consolas" panose="020B0609020204030204" pitchFamily="49" charset="0"/>
              <a:cs typeface="Consolas" panose="020B0609020204030204" pitchFamily="49" charset="0"/>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spTree>
    <p:extLst>
      <p:ext uri="{BB962C8B-B14F-4D97-AF65-F5344CB8AC3E}">
        <p14:creationId xmlns:p14="http://schemas.microsoft.com/office/powerpoint/2010/main" val="3482792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
        <p:nvSpPr>
          <p:cNvPr id="5" name="Content Placeholder 2"/>
          <p:cNvSpPr txBox="1">
            <a:spLocks/>
          </p:cNvSpPr>
          <p:nvPr/>
        </p:nvSpPr>
        <p:spPr>
          <a:xfrm>
            <a:off x="496389" y="1935480"/>
            <a:ext cx="4708657" cy="3341914"/>
          </a:xfrm>
          <a:prstGeom prst="rect">
            <a:avLst/>
          </a:prstGeom>
          <a:solidFill>
            <a:schemeClr val="accent2">
              <a:lumMod val="20000"/>
              <a:lumOff val="80000"/>
            </a:schemeClr>
          </a:solidFill>
        </p:spPr>
        <p:txBody>
          <a:bodyPr vert="horz">
            <a:no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a:latin typeface="Consolas" panose="020B0609020204030204" pitchFamily="49" charset="0"/>
                <a:cs typeface="Consolas" panose="020B0609020204030204" pitchFamily="49" charset="0"/>
              </a:rPr>
              <a:t>public class AlgoA {</a:t>
            </a:r>
          </a:p>
          <a:p>
            <a:pPr marL="0" indent="0">
              <a:buFont typeface="Wingdings 2"/>
              <a:buNone/>
            </a:pPr>
            <a:endParaRPr lang="es-AR" sz="1200" dirty="0">
              <a:latin typeface="Consolas" panose="020B0609020204030204" pitchFamily="49" charset="0"/>
              <a:cs typeface="Consolas" panose="020B0609020204030204" pitchFamily="49" charset="0"/>
            </a:endParaRPr>
          </a:p>
          <a:p>
            <a:pPr marL="0" indent="0">
              <a:buFont typeface="Wingdings 2"/>
              <a:buNone/>
            </a:pPr>
            <a:r>
              <a:rPr lang="en-US" sz="1200" b="1" dirty="0">
                <a:latin typeface="Consolas" panose="020B0609020204030204" pitchFamily="49" charset="0"/>
                <a:cs typeface="Consolas" panose="020B0609020204030204" pitchFamily="49" charset="0"/>
              </a:rPr>
              <a:t>public static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max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array) </a:t>
            </a:r>
            <a:r>
              <a:rPr lang="es-AR" sz="1200" dirty="0">
                <a:latin typeface="Consolas" panose="020B0609020204030204" pitchFamily="49" charset="0"/>
                <a:cs typeface="Consolas" panose="020B0609020204030204" pitchFamily="49" charset="0"/>
              </a:rPr>
              <a:t>{</a:t>
            </a:r>
          </a:p>
          <a:p>
            <a:pPr marL="0" indent="0">
              <a:buFont typeface="Wingdings 2"/>
              <a:buNone/>
            </a:pPr>
            <a:r>
              <a:rPr lang="en-US" sz="1200" dirty="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if (array == null ||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 0)</a:t>
            </a:r>
          </a:p>
          <a:p>
            <a:pPr marL="0" indent="0">
              <a:buFont typeface="Wingdings 2"/>
              <a:buNone/>
            </a:pPr>
            <a:r>
              <a:rPr lang="en-US" sz="1200" b="1" dirty="0">
                <a:latin typeface="Consolas" panose="020B0609020204030204" pitchFamily="49" charset="0"/>
                <a:cs typeface="Consolas" panose="020B0609020204030204" pitchFamily="49" charset="0"/>
              </a:rPr>
              <a:t>         throw new </a:t>
            </a:r>
            <a:r>
              <a:rPr lang="en-US" sz="1200" b="1" dirty="0" err="1">
                <a:latin typeface="Consolas" panose="020B0609020204030204" pitchFamily="49" charset="0"/>
                <a:cs typeface="Consolas" panose="020B0609020204030204" pitchFamily="49" charset="0"/>
              </a:rPr>
              <a:t>RuntimeException</a:t>
            </a:r>
            <a:r>
              <a:rPr lang="en-US" sz="1200" b="1" dirty="0">
                <a:latin typeface="Consolas" panose="020B0609020204030204" pitchFamily="49" charset="0"/>
                <a:cs typeface="Consolas" panose="020B0609020204030204" pitchFamily="49" charset="0"/>
              </a:rPr>
              <a:t>("Empty array");</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int</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[0];</a:t>
            </a:r>
          </a:p>
          <a:p>
            <a:pPr marL="0" indent="0">
              <a:buFont typeface="Wingdings 2"/>
              <a:buNone/>
            </a:pPr>
            <a:r>
              <a:rPr lang="en-US" sz="1200" b="1" dirty="0">
                <a:latin typeface="Consolas" panose="020B0609020204030204" pitchFamily="49" charset="0"/>
                <a:cs typeface="Consolas" panose="020B0609020204030204" pitchFamily="49" charset="0"/>
              </a:rPr>
              <a:t>    for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rec= 1; rec &lt; </a:t>
            </a:r>
            <a:r>
              <a:rPr lang="en-US" sz="1200" b="1" dirty="0" err="1" smtClean="0">
                <a:latin typeface="Consolas" panose="020B0609020204030204" pitchFamily="49" charset="0"/>
                <a:cs typeface="Consolas" panose="020B0609020204030204" pitchFamily="49" charset="0"/>
              </a:rPr>
              <a:t>array.length</a:t>
            </a: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rec++)</a:t>
            </a: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if</a:t>
            </a:r>
            <a:r>
              <a:rPr lang="es-AR" sz="1200" b="1" dirty="0">
                <a:latin typeface="Consolas" panose="020B0609020204030204" pitchFamily="49" charset="0"/>
                <a:cs typeface="Consolas" panose="020B0609020204030204" pitchFamily="49" charset="0"/>
              </a:rPr>
              <a:t> (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 &lt;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a:t>
            </a:r>
            <a:r>
              <a:rPr lang="es-AR" sz="1200" b="1" dirty="0" err="1">
                <a:latin typeface="Consolas" panose="020B0609020204030204" pitchFamily="49" charset="0"/>
                <a:cs typeface="Consolas" panose="020B0609020204030204" pitchFamily="49" charset="0"/>
              </a:rPr>
              <a:t>rec</a:t>
            </a:r>
            <a:r>
              <a:rPr lang="es-AR" sz="1200" b="1" dirty="0">
                <a:latin typeface="Consolas" panose="020B0609020204030204" pitchFamily="49" charset="0"/>
                <a:cs typeface="Consolas" panose="020B0609020204030204" pitchFamily="49" charset="0"/>
              </a:rPr>
              <a:t>] )</a:t>
            </a:r>
          </a:p>
          <a:p>
            <a:pPr marL="0" indent="0">
              <a:buFont typeface="Wingdings 2"/>
              <a:buNone/>
            </a:pPr>
            <a:r>
              <a:rPr lang="es-AR" sz="1200" dirty="0">
                <a:latin typeface="Consolas" panose="020B0609020204030204" pitchFamily="49" charset="0"/>
                <a:cs typeface="Consolas" panose="020B0609020204030204" pitchFamily="49" charset="0"/>
              </a:rPr>
              <a:t>              </a:t>
            </a:r>
            <a:r>
              <a:rPr lang="es-AR" sz="1200" dirty="0" err="1">
                <a:latin typeface="Consolas" panose="020B0609020204030204" pitchFamily="49" charset="0"/>
                <a:cs typeface="Consolas" panose="020B0609020204030204" pitchFamily="49" charset="0"/>
              </a:rPr>
              <a:t>candidate</a:t>
            </a:r>
            <a:r>
              <a:rPr lang="es-AR" sz="1200" dirty="0">
                <a:latin typeface="Consolas" panose="020B0609020204030204" pitchFamily="49" charset="0"/>
                <a:cs typeface="Consolas" panose="020B0609020204030204" pitchFamily="49" charset="0"/>
              </a:rPr>
              <a:t>= </a:t>
            </a:r>
            <a:r>
              <a:rPr lang="es-AR" sz="1200" dirty="0" err="1">
                <a:latin typeface="Consolas" panose="020B0609020204030204" pitchFamily="49" charset="0"/>
                <a:cs typeface="Consolas" panose="020B0609020204030204" pitchFamily="49" charset="0"/>
              </a:rPr>
              <a:t>array</a:t>
            </a:r>
            <a:r>
              <a:rPr lang="es-AR" sz="1200" dirty="0">
                <a:latin typeface="Consolas" panose="020B0609020204030204" pitchFamily="49" charset="0"/>
                <a:cs typeface="Consolas" panose="020B0609020204030204" pitchFamily="49" charset="0"/>
              </a:rPr>
              <a:t>[</a:t>
            </a:r>
            <a:r>
              <a:rPr lang="es-AR" sz="1200" dirty="0" err="1">
                <a:latin typeface="Consolas" panose="020B0609020204030204" pitchFamily="49" charset="0"/>
                <a:cs typeface="Consolas" panose="020B0609020204030204" pitchFamily="49" charset="0"/>
              </a:rPr>
              <a:t>rec</a:t>
            </a:r>
            <a:r>
              <a:rPr lang="es-AR" sz="1200" dirty="0">
                <a:latin typeface="Consolas" panose="020B0609020204030204" pitchFamily="49" charset="0"/>
                <a:cs typeface="Consolas" panose="020B0609020204030204" pitchFamily="49" charset="0"/>
              </a:rPr>
              <a:t>];</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return</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candidate</a:t>
            </a:r>
            <a:r>
              <a:rPr lang="es-AR" sz="1200" b="1" dirty="0">
                <a:latin typeface="Consolas" panose="020B0609020204030204" pitchFamily="49" charset="0"/>
                <a:cs typeface="Consolas" panose="020B0609020204030204" pitchFamily="49" charset="0"/>
              </a:rPr>
              <a:t>;</a:t>
            </a:r>
          </a:p>
          <a:p>
            <a:pPr marL="0" indent="0">
              <a:buFont typeface="Wingdings 2"/>
              <a:buNone/>
            </a:pPr>
            <a:r>
              <a:rPr lang="es-AR" sz="1200" dirty="0">
                <a:latin typeface="Consolas" panose="020B0609020204030204" pitchFamily="49" charset="0"/>
                <a:cs typeface="Consolas" panose="020B0609020204030204" pitchFamily="49" charset="0"/>
              </a:rPr>
              <a:t>}</a:t>
            </a:r>
          </a:p>
          <a:p>
            <a:pPr marL="0" indent="0">
              <a:buFont typeface="Wingdings 2"/>
              <a:buNone/>
            </a:pPr>
            <a:endParaRPr lang="es-AR" sz="1200" dirty="0">
              <a:latin typeface="Consolas" panose="020B0609020204030204" pitchFamily="49" charset="0"/>
              <a:cs typeface="Consolas" panose="020B0609020204030204" pitchFamily="49" charset="0"/>
            </a:endParaRPr>
          </a:p>
          <a:p>
            <a:pPr marL="0" indent="0">
              <a:buFont typeface="Wingdings 2"/>
              <a:buNone/>
            </a:pPr>
            <a:r>
              <a:rPr lang="es-AR" sz="1200" dirty="0">
                <a:latin typeface="Consolas" panose="020B0609020204030204" pitchFamily="49" charset="0"/>
                <a:cs typeface="Consolas" panose="020B0609020204030204" pitchFamily="49" charset="0"/>
              </a:rPr>
              <a:t>}</a:t>
            </a:r>
          </a:p>
        </p:txBody>
      </p:sp>
      <p:sp>
        <p:nvSpPr>
          <p:cNvPr id="6" name="Left Arrow 5"/>
          <p:cNvSpPr/>
          <p:nvPr/>
        </p:nvSpPr>
        <p:spPr>
          <a:xfrm>
            <a:off x="5298060" y="2492430"/>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3 </a:t>
            </a:r>
            <a:r>
              <a:rPr lang="es-AR" dirty="0"/>
              <a:t>operaciones fijas</a:t>
            </a:r>
          </a:p>
        </p:txBody>
      </p:sp>
      <p:sp>
        <p:nvSpPr>
          <p:cNvPr id="9" name="Left Arrow 8"/>
          <p:cNvSpPr/>
          <p:nvPr/>
        </p:nvSpPr>
        <p:spPr>
          <a:xfrm>
            <a:off x="5111258" y="3305125"/>
            <a:ext cx="3843130" cy="1184306"/>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smtClean="0"/>
          </a:p>
          <a:p>
            <a:pPr algn="ctr"/>
            <a:r>
              <a:rPr lang="es-AR" dirty="0" smtClean="0"/>
              <a:t>Luego: 1 </a:t>
            </a:r>
            <a:r>
              <a:rPr lang="es-AR" dirty="0"/>
              <a:t>comparación+1 suma + 1 comparación. Esto se hace </a:t>
            </a:r>
            <a:r>
              <a:rPr lang="es-AR" dirty="0" smtClean="0"/>
              <a:t>N-1 veces</a:t>
            </a:r>
            <a:endParaRPr lang="es-AR" dirty="0"/>
          </a:p>
        </p:txBody>
      </p:sp>
      <mc:AlternateContent xmlns:mc="http://schemas.openxmlformats.org/markup-compatibility/2006" xmlns:a14="http://schemas.microsoft.com/office/drawing/2010/main">
        <mc:Choice Requires="a14">
          <p:sp>
            <p:nvSpPr>
              <p:cNvPr id="11" name="Rectangle 10"/>
              <p:cNvSpPr/>
              <p:nvPr/>
            </p:nvSpPr>
            <p:spPr>
              <a:xfrm>
                <a:off x="55079" y="5678269"/>
                <a:ext cx="8650357" cy="461665"/>
              </a:xfrm>
              <a:prstGeom prst="rect">
                <a:avLst/>
              </a:prstGeom>
            </p:spPr>
            <p:txBody>
              <a:bodyPr wrap="square">
                <a:spAutoFit/>
              </a:bodyPr>
              <a:lstStyle/>
              <a:p>
                <a:pPr algn="ctr"/>
                <a14:m>
                  <m:oMath xmlns:m="http://schemas.openxmlformats.org/officeDocument/2006/math">
                    <m:r>
                      <a:rPr lang="en-US" sz="2400" b="1" i="1" dirty="0" smtClean="0">
                        <a:solidFill>
                          <a:schemeClr val="accent2">
                            <a:lumMod val="75000"/>
                          </a:schemeClr>
                        </a:solidFill>
                        <a:latin typeface="Cambria Math" panose="02040503050406030204" pitchFamily="18" charset="0"/>
                      </a:rPr>
                      <m:t>𝑻</m:t>
                    </m:r>
                    <m:r>
                      <a:rPr lang="en-US" sz="2400" b="1" i="1" dirty="0" smtClean="0">
                        <a:solidFill>
                          <a:schemeClr val="accent2">
                            <a:lumMod val="75000"/>
                          </a:schemeClr>
                        </a:solidFill>
                        <a:latin typeface="Cambria Math" panose="02040503050406030204" pitchFamily="18" charset="0"/>
                      </a:rPr>
                      <m:t>( </m:t>
                    </m:r>
                    <m:r>
                      <a:rPr lang="en-US" sz="2400" b="1" i="1" dirty="0" err="1" smtClean="0">
                        <a:solidFill>
                          <a:schemeClr val="accent2">
                            <a:lumMod val="75000"/>
                          </a:schemeClr>
                        </a:solidFill>
                        <a:latin typeface="Cambria Math" panose="02040503050406030204" pitchFamily="18" charset="0"/>
                      </a:rPr>
                      <m:t>𝒂𝒍𝒈𝒐𝑨</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𝟑</m:t>
                    </m:r>
                    <m:r>
                      <a:rPr lang="en-US" sz="2400" b="1" i="1" dirty="0" smtClean="0">
                        <a:solidFill>
                          <a:schemeClr val="accent2">
                            <a:lumMod val="75000"/>
                          </a:schemeClr>
                        </a:solidFill>
                        <a:latin typeface="Cambria Math" panose="02040503050406030204" pitchFamily="18" charset="0"/>
                      </a:rPr>
                      <m:t> + </m:t>
                    </m:r>
                    <m:r>
                      <a:rPr lang="en-US" sz="2400" b="1" i="1" dirty="0" smtClean="0">
                        <a:solidFill>
                          <a:schemeClr val="accent2">
                            <a:lumMod val="75000"/>
                          </a:schemeClr>
                        </a:solidFill>
                        <a:latin typeface="Cambria Math" panose="02040503050406030204" pitchFamily="18" charset="0"/>
                      </a:rPr>
                      <m:t>𝟑</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𝑵</m:t>
                    </m:r>
                    <m:r>
                      <a:rPr lang="es-AR" sz="2400" b="1" i="1" dirty="0" smtClean="0">
                        <a:solidFill>
                          <a:schemeClr val="accent2">
                            <a:lumMod val="75000"/>
                          </a:schemeClr>
                        </a:solidFill>
                        <a:latin typeface="Cambria Math" panose="02040503050406030204" pitchFamily="18" charset="0"/>
                      </a:rPr>
                      <m:t>−</m:t>
                    </m:r>
                    <m:r>
                      <a:rPr lang="es-AR" sz="2400" b="1" i="1" dirty="0" smtClean="0">
                        <a:solidFill>
                          <a:schemeClr val="accent2">
                            <a:lumMod val="75000"/>
                          </a:schemeClr>
                        </a:solidFill>
                        <a:latin typeface="Cambria Math" panose="02040503050406030204" pitchFamily="18" charset="0"/>
                      </a:rPr>
                      <m:t>𝟏</m:t>
                    </m:r>
                    <m:r>
                      <a:rPr lang="es-AR" sz="2400" b="1" i="1" dirty="0" smtClean="0">
                        <a:solidFill>
                          <a:schemeClr val="accent2">
                            <a:lumMod val="75000"/>
                          </a:schemeClr>
                        </a:solidFill>
                        <a:latin typeface="Cambria Math" panose="02040503050406030204" pitchFamily="18" charset="0"/>
                      </a:rPr>
                      <m:t>)</m:t>
                    </m:r>
                  </m:oMath>
                </a14:m>
                <a:r>
                  <a:rPr lang="en-US" sz="2400" dirty="0" smtClean="0">
                    <a:solidFill>
                      <a:schemeClr val="accent2">
                        <a:lumMod val="75000"/>
                      </a:schemeClr>
                    </a:solidFill>
                  </a:rPr>
                  <a:t> = 3 * N </a:t>
                </a:r>
                <a:endParaRPr lang="en-US" sz="2400" dirty="0">
                  <a:solidFill>
                    <a:schemeClr val="accent2">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5079" y="5678269"/>
                <a:ext cx="8650357" cy="461665"/>
              </a:xfrm>
              <a:prstGeom prst="rect">
                <a:avLst/>
              </a:prstGeom>
              <a:blipFill>
                <a:blip r:embed="rId2"/>
                <a:stretch>
                  <a:fillRect t="-10526" b="-28947"/>
                </a:stretch>
              </a:blipFill>
            </p:spPr>
            <p:txBody>
              <a:bodyPr/>
              <a:lstStyle/>
              <a:p>
                <a:r>
                  <a:rPr lang="es-AR">
                    <a:noFill/>
                  </a:rPr>
                  <a:t> </a:t>
                </a:r>
              </a:p>
            </p:txBody>
          </p:sp>
        </mc:Fallback>
      </mc:AlternateContent>
    </p:spTree>
    <p:extLst>
      <p:ext uri="{BB962C8B-B14F-4D97-AF65-F5344CB8AC3E}">
        <p14:creationId xmlns:p14="http://schemas.microsoft.com/office/powerpoint/2010/main" val="5124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a:p>
        </p:txBody>
      </p:sp>
      <mc:AlternateContent xmlns:mc="http://schemas.openxmlformats.org/markup-compatibility/2006" xmlns:a14="http://schemas.microsoft.com/office/drawing/2010/main">
        <mc:Choice Requires="a14">
          <p:sp>
            <p:nvSpPr>
              <p:cNvPr id="11" name="Rectangle 10"/>
              <p:cNvSpPr/>
              <p:nvPr/>
            </p:nvSpPr>
            <p:spPr>
              <a:xfrm>
                <a:off x="55079" y="5678269"/>
                <a:ext cx="8650357" cy="461665"/>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400" b="1" i="1" dirty="0" smtClean="0">
                          <a:solidFill>
                            <a:schemeClr val="accent2">
                              <a:lumMod val="75000"/>
                            </a:schemeClr>
                          </a:solidFill>
                          <a:latin typeface="Cambria Math" panose="02040503050406030204" pitchFamily="18" charset="0"/>
                        </a:rPr>
                        <m:t>𝑻</m:t>
                      </m:r>
                      <m:r>
                        <a:rPr lang="en-US" sz="2400" b="1" i="1" dirty="0" smtClean="0">
                          <a:solidFill>
                            <a:schemeClr val="accent2">
                              <a:lumMod val="75000"/>
                            </a:schemeClr>
                          </a:solidFill>
                          <a:latin typeface="Cambria Math" panose="02040503050406030204" pitchFamily="18" charset="0"/>
                        </a:rPr>
                        <m:t>( </m:t>
                      </m:r>
                      <m:r>
                        <a:rPr lang="en-US" sz="2400" b="1" i="1" dirty="0" err="1" smtClean="0">
                          <a:solidFill>
                            <a:schemeClr val="accent2">
                              <a:lumMod val="75000"/>
                            </a:schemeClr>
                          </a:solidFill>
                          <a:latin typeface="Cambria Math" panose="02040503050406030204" pitchFamily="18" charset="0"/>
                        </a:rPr>
                        <m:t>𝒂𝒍𝒈𝒐𝑩</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𝟒</m:t>
                      </m:r>
                      <m:r>
                        <a:rPr lang="en-US" sz="2400" b="1" i="1" dirty="0" smtClean="0">
                          <a:solidFill>
                            <a:schemeClr val="accent2">
                              <a:lumMod val="75000"/>
                            </a:schemeClr>
                          </a:solidFill>
                          <a:latin typeface="Cambria Math" panose="02040503050406030204" pitchFamily="18" charset="0"/>
                        </a:rPr>
                        <m:t> +</m:t>
                      </m:r>
                      <m:r>
                        <a:rPr lang="es-AR" sz="2400" b="1" i="1" dirty="0" smtClean="0">
                          <a:solidFill>
                            <a:schemeClr val="accent2">
                              <a:lumMod val="75000"/>
                            </a:schemeClr>
                          </a:solidFill>
                          <a:latin typeface="Cambria Math" panose="02040503050406030204" pitchFamily="18" charset="0"/>
                        </a:rPr>
                        <m:t>𝑵</m:t>
                      </m:r>
                      <m:r>
                        <a:rPr lang="en-US" sz="2400" b="1" i="1" dirty="0" smtClean="0">
                          <a:solidFill>
                            <a:schemeClr val="accent2">
                              <a:lumMod val="75000"/>
                            </a:schemeClr>
                          </a:solidFill>
                          <a:latin typeface="Cambria Math" panose="02040503050406030204" pitchFamily="18" charset="0"/>
                        </a:rPr>
                        <m:t> ∗ </m:t>
                      </m:r>
                      <m:r>
                        <m:rPr>
                          <m:sty m:val="p"/>
                        </m:rPr>
                        <a:rPr lang="en-US" sz="2400" b="1" i="1" dirty="0" smtClean="0">
                          <a:solidFill>
                            <a:schemeClr val="accent2">
                              <a:lumMod val="75000"/>
                            </a:schemeClr>
                          </a:solidFill>
                          <a:latin typeface="Cambria Math" panose="02040503050406030204" pitchFamily="18" charset="0"/>
                        </a:rPr>
                        <m:t>ln</m:t>
                      </m:r>
                      <m:r>
                        <a:rPr lang="en-US" sz="2400" b="1" i="1" dirty="0" smtClean="0">
                          <a:solidFill>
                            <a:schemeClr val="accent2">
                              <a:lumMod val="75000"/>
                            </a:schemeClr>
                          </a:solidFill>
                          <a:latin typeface="Cambria Math" panose="02040503050406030204" pitchFamily="18" charset="0"/>
                        </a:rPr>
                        <m:t>⁡(</m:t>
                      </m:r>
                      <m:r>
                        <a:rPr lang="es-AR" sz="2400" b="1" i="1" dirty="0" smtClean="0">
                          <a:solidFill>
                            <a:schemeClr val="accent2">
                              <a:lumMod val="75000"/>
                            </a:schemeClr>
                          </a:solidFill>
                          <a:latin typeface="Cambria Math" panose="02040503050406030204" pitchFamily="18" charset="0"/>
                        </a:rPr>
                        <m:t>𝑵</m:t>
                      </m:r>
                      <m:r>
                        <a:rPr lang="en-US" sz="2400" b="1" i="1" dirty="0" smtClean="0">
                          <a:solidFill>
                            <a:schemeClr val="accent2">
                              <a:lumMod val="75000"/>
                            </a:schemeClr>
                          </a:solidFill>
                          <a:latin typeface="Cambria Math" panose="02040503050406030204" pitchFamily="18" charset="0"/>
                        </a:rPr>
                        <m:t>) </m:t>
                      </m:r>
                    </m:oMath>
                  </m:oMathPara>
                </a14:m>
                <a:endParaRPr lang="en-US" sz="2400" dirty="0">
                  <a:solidFill>
                    <a:schemeClr val="accent2">
                      <a:lumMod val="75000"/>
                    </a:schemeClr>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5079" y="5678269"/>
                <a:ext cx="8650357" cy="461665"/>
              </a:xfrm>
              <a:prstGeom prst="rect">
                <a:avLst/>
              </a:prstGeom>
              <a:blipFill>
                <a:blip r:embed="rId2"/>
                <a:stretch>
                  <a:fillRect b="-18421"/>
                </a:stretch>
              </a:blipFill>
            </p:spPr>
            <p:txBody>
              <a:bodyPr/>
              <a:lstStyle/>
              <a:p>
                <a:r>
                  <a:rPr lang="es-AR">
                    <a:noFill/>
                  </a:rPr>
                  <a:t> </a:t>
                </a:r>
              </a:p>
            </p:txBody>
          </p:sp>
        </mc:Fallback>
      </mc:AlternateContent>
      <p:sp>
        <p:nvSpPr>
          <p:cNvPr id="8" name="Content Placeholder 2"/>
          <p:cNvSpPr txBox="1">
            <a:spLocks/>
          </p:cNvSpPr>
          <p:nvPr/>
        </p:nvSpPr>
        <p:spPr>
          <a:xfrm>
            <a:off x="122313" y="1970074"/>
            <a:ext cx="4660701" cy="2859833"/>
          </a:xfrm>
          <a:prstGeom prst="rect">
            <a:avLst/>
          </a:prstGeom>
          <a:solidFill>
            <a:srgbClr val="FFFF99"/>
          </a:solidFill>
        </p:spPr>
        <p:txBody>
          <a:bodyPr vert="horz">
            <a:normAutofit lnSpcReduction="1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a:latin typeface="Consolas" panose="020B0609020204030204" pitchFamily="49" charset="0"/>
                <a:cs typeface="Consolas" panose="020B0609020204030204" pitchFamily="49" charset="0"/>
              </a:rPr>
              <a:t>public class AlgoB {</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n-US" sz="1200" b="1" dirty="0">
                <a:latin typeface="Consolas" panose="020B0609020204030204" pitchFamily="49" charset="0"/>
                <a:cs typeface="Consolas" panose="020B0609020204030204" pitchFamily="49" charset="0"/>
              </a:rPr>
              <a:t>public static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max (</a:t>
            </a:r>
            <a:r>
              <a:rPr lang="en-US" sz="1200" b="1" dirty="0" err="1">
                <a:latin typeface="Consolas" panose="020B0609020204030204" pitchFamily="49" charset="0"/>
                <a:cs typeface="Consolas" panose="020B0609020204030204" pitchFamily="49" charset="0"/>
              </a:rPr>
              <a:t>int</a:t>
            </a:r>
            <a:r>
              <a:rPr lang="en-US" sz="1200" b="1" dirty="0">
                <a:latin typeface="Consolas" panose="020B0609020204030204" pitchFamily="49" charset="0"/>
                <a:cs typeface="Consolas" panose="020B0609020204030204" pitchFamily="49" charset="0"/>
              </a:rPr>
              <a:t>[] array) </a:t>
            </a:r>
            <a:r>
              <a:rPr lang="es-AR" sz="1200" b="1" dirty="0">
                <a:latin typeface="Consolas" panose="020B0609020204030204" pitchFamily="49" charset="0"/>
                <a:cs typeface="Consolas" panose="020B0609020204030204" pitchFamily="49" charset="0"/>
              </a:rPr>
              <a:t>{</a:t>
            </a:r>
          </a:p>
          <a:p>
            <a:pPr marL="0" indent="0">
              <a:buFont typeface="Wingdings 2"/>
              <a:buNone/>
            </a:pPr>
            <a:r>
              <a:rPr lang="en-US" sz="1200" b="1" dirty="0">
                <a:latin typeface="Consolas" panose="020B0609020204030204" pitchFamily="49" charset="0"/>
                <a:cs typeface="Consolas" panose="020B0609020204030204" pitchFamily="49" charset="0"/>
              </a:rPr>
              <a:t>     if (array == null || </a:t>
            </a:r>
            <a:r>
              <a:rPr lang="en-US" sz="1200" b="1" dirty="0" err="1">
                <a:latin typeface="Consolas" panose="020B0609020204030204" pitchFamily="49" charset="0"/>
                <a:cs typeface="Consolas" panose="020B0609020204030204" pitchFamily="49" charset="0"/>
              </a:rPr>
              <a:t>array.length</a:t>
            </a:r>
            <a:r>
              <a:rPr lang="en-US" sz="1200" b="1" dirty="0">
                <a:latin typeface="Consolas" panose="020B0609020204030204" pitchFamily="49" charset="0"/>
                <a:cs typeface="Consolas" panose="020B0609020204030204" pitchFamily="49" charset="0"/>
              </a:rPr>
              <a:t> == 0)</a:t>
            </a:r>
          </a:p>
          <a:p>
            <a:pPr marL="0" indent="0">
              <a:buFont typeface="Wingdings 2"/>
              <a:buNone/>
            </a:pPr>
            <a:r>
              <a:rPr lang="en-US" sz="1200" b="1" dirty="0">
                <a:latin typeface="Consolas" panose="020B0609020204030204" pitchFamily="49" charset="0"/>
                <a:cs typeface="Consolas" panose="020B0609020204030204" pitchFamily="49" charset="0"/>
              </a:rPr>
              <a:t>          throw new </a:t>
            </a:r>
            <a:r>
              <a:rPr lang="en-US" sz="1200" b="1" dirty="0" err="1">
                <a:latin typeface="Consolas" panose="020B0609020204030204" pitchFamily="49" charset="0"/>
                <a:cs typeface="Consolas" panose="020B0609020204030204" pitchFamily="49" charset="0"/>
              </a:rPr>
              <a:t>RuntimeException</a:t>
            </a:r>
            <a:r>
              <a:rPr lang="en-US" sz="1200" b="1" dirty="0">
                <a:latin typeface="Consolas" panose="020B0609020204030204" pitchFamily="49" charset="0"/>
                <a:cs typeface="Consolas" panose="020B0609020204030204" pitchFamily="49" charset="0"/>
              </a:rPr>
              <a:t>("Empty array");</a:t>
            </a:r>
          </a:p>
          <a:p>
            <a:pPr marL="0" indent="0">
              <a:buFont typeface="Wingdings 2"/>
              <a:buNone/>
            </a:pPr>
            <a:r>
              <a:rPr lang="es-AR" sz="1200" b="1" dirty="0">
                <a:latin typeface="Consolas" panose="020B0609020204030204" pitchFamily="49" charset="0"/>
                <a:cs typeface="Consolas" panose="020B0609020204030204" pitchFamily="49" charset="0"/>
              </a:rPr>
              <a:t> </a:t>
            </a:r>
          </a:p>
          <a:p>
            <a:pPr marL="0" indent="0">
              <a:buNone/>
            </a:pPr>
            <a:r>
              <a:rPr lang="es-AR" sz="1200" i="1" dirty="0">
                <a:latin typeface="Consolas" panose="020B0609020204030204" pitchFamily="49" charset="0"/>
                <a:cs typeface="Consolas" panose="020B0609020204030204" pitchFamily="49" charset="0"/>
              </a:rPr>
              <a:t>      // ordena ascendentemente</a:t>
            </a:r>
            <a:endParaRPr lang="es-AR" sz="1200"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Arrays.</a:t>
            </a:r>
            <a:r>
              <a:rPr lang="es-AR" sz="1200" b="1" i="1" dirty="0">
                <a:latin typeface="Consolas" panose="020B0609020204030204" pitchFamily="49" charset="0"/>
                <a:cs typeface="Consolas" panose="020B0609020204030204" pitchFamily="49" charset="0"/>
              </a:rPr>
              <a:t>sort(array);  </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return</a:t>
            </a:r>
            <a:r>
              <a:rPr lang="es-AR" sz="1200" b="1" dirty="0">
                <a:latin typeface="Consolas" panose="020B0609020204030204" pitchFamily="49" charset="0"/>
                <a:cs typeface="Consolas" panose="020B0609020204030204" pitchFamily="49" charset="0"/>
              </a:rPr>
              <a:t> </a:t>
            </a:r>
            <a:r>
              <a:rPr lang="es-AR" sz="1200" b="1" dirty="0" err="1">
                <a:latin typeface="Consolas" panose="020B0609020204030204" pitchFamily="49" charset="0"/>
                <a:cs typeface="Consolas" panose="020B0609020204030204" pitchFamily="49" charset="0"/>
              </a:rPr>
              <a:t>array</a:t>
            </a:r>
            <a:r>
              <a:rPr lang="es-AR" sz="1200" b="1" dirty="0">
                <a:latin typeface="Consolas" panose="020B0609020204030204" pitchFamily="49" charset="0"/>
                <a:cs typeface="Consolas" panose="020B0609020204030204" pitchFamily="49" charset="0"/>
              </a:rPr>
              <a:t>[array.length-1];</a:t>
            </a:r>
          </a:p>
          <a:p>
            <a:pPr marL="0" indent="0">
              <a:buFont typeface="Wingdings 2"/>
              <a:buNone/>
            </a:pPr>
            <a:r>
              <a:rPr lang="es-AR" sz="1200" b="1" dirty="0">
                <a:latin typeface="Consolas" panose="020B0609020204030204" pitchFamily="49" charset="0"/>
                <a:cs typeface="Consolas" panose="020B0609020204030204" pitchFamily="49" charset="0"/>
              </a:rPr>
              <a:t>}</a:t>
            </a:r>
          </a:p>
          <a:p>
            <a:pPr marL="0" indent="0">
              <a:buFont typeface="Wingdings 2"/>
              <a:buNone/>
            </a:pPr>
            <a:endParaRPr lang="es-AR" sz="1200" b="1" dirty="0">
              <a:latin typeface="Consolas" panose="020B0609020204030204" pitchFamily="49" charset="0"/>
              <a:cs typeface="Consolas" panose="020B0609020204030204" pitchFamily="49" charset="0"/>
            </a:endParaRPr>
          </a:p>
          <a:p>
            <a:pPr marL="0" indent="0">
              <a:buFont typeface="Wingdings 2"/>
              <a:buNone/>
            </a:pPr>
            <a:r>
              <a:rPr lang="es-AR" sz="1200" b="1" dirty="0">
                <a:latin typeface="Consolas" panose="020B0609020204030204" pitchFamily="49" charset="0"/>
                <a:cs typeface="Consolas" panose="020B0609020204030204" pitchFamily="49" charset="0"/>
              </a:rPr>
              <a:t>}</a:t>
            </a:r>
          </a:p>
        </p:txBody>
      </p:sp>
      <p:sp>
        <p:nvSpPr>
          <p:cNvPr id="6" name="Left Arrow 5"/>
          <p:cNvSpPr/>
          <p:nvPr/>
        </p:nvSpPr>
        <p:spPr>
          <a:xfrm>
            <a:off x="4700187" y="2515876"/>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3 </a:t>
            </a:r>
            <a:r>
              <a:rPr lang="es-AR" dirty="0"/>
              <a:t>operaciones fijas</a:t>
            </a:r>
          </a:p>
        </p:txBody>
      </p:sp>
      <p:grpSp>
        <p:nvGrpSpPr>
          <p:cNvPr id="7" name="Group 6"/>
          <p:cNvGrpSpPr/>
          <p:nvPr/>
        </p:nvGrpSpPr>
        <p:grpSpPr>
          <a:xfrm>
            <a:off x="3886588" y="3212739"/>
            <a:ext cx="4800212" cy="2031325"/>
            <a:chOff x="3886588" y="3212739"/>
            <a:chExt cx="4800212" cy="2031325"/>
          </a:xfrm>
        </p:grpSpPr>
        <p:sp>
          <p:nvSpPr>
            <p:cNvPr id="10" name="Left Arrow 9"/>
            <p:cNvSpPr/>
            <p:nvPr/>
          </p:nvSpPr>
          <p:spPr>
            <a:xfrm>
              <a:off x="3886588" y="3264731"/>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3" name="TextBox 2"/>
            <p:cNvSpPr txBox="1"/>
            <p:nvPr/>
          </p:nvSpPr>
          <p:spPr>
            <a:xfrm>
              <a:off x="4903304" y="3212739"/>
              <a:ext cx="3783496" cy="2031325"/>
            </a:xfrm>
            <a:prstGeom prst="rect">
              <a:avLst/>
            </a:prstGeom>
            <a:solidFill>
              <a:schemeClr val="accent3">
                <a:lumMod val="60000"/>
                <a:lumOff val="40000"/>
              </a:schemeClr>
            </a:solidFill>
            <a:ln>
              <a:noFill/>
            </a:ln>
          </p:spPr>
          <p:txBody>
            <a:bodyPr wrap="square" rtlCol="0">
              <a:spAutoFit/>
            </a:bodyPr>
            <a:lstStyle/>
            <a:p>
              <a:pPr algn="ctr"/>
              <a:r>
                <a:rPr lang="es-AR" dirty="0"/>
                <a:t>Esa invocación, es 1 operación, pero qué conlleva esa ejecución?</a:t>
              </a:r>
            </a:p>
            <a:p>
              <a:pPr algn="ctr"/>
              <a:r>
                <a:rPr lang="es-AR" dirty="0"/>
                <a:t>Buscar cómo dice que lo implementó Java:</a:t>
              </a:r>
            </a:p>
            <a:p>
              <a:pPr algn="ctr"/>
              <a:r>
                <a:rPr lang="es-AR" dirty="0">
                  <a:hlinkClick r:id="rId3"/>
                </a:rPr>
                <a:t>https://docs.oracle.com/javase/8/docs/api/java/util/Arrays.html</a:t>
              </a:r>
              <a:endParaRPr lang="es-AR" dirty="0"/>
            </a:p>
            <a:p>
              <a:endParaRPr lang="es-AR" dirty="0" err="1"/>
            </a:p>
          </p:txBody>
        </p:sp>
      </p:grpSp>
      <p:pic>
        <p:nvPicPr>
          <p:cNvPr id="12" name="Picture 9" descr="File:Notepad icon.sv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751" y="5105326"/>
            <a:ext cx="1145886" cy="1145886"/>
          </a:xfrm>
          <a:prstGeom prst="rect">
            <a:avLst/>
          </a:prstGeom>
        </p:spPr>
      </p:pic>
      <p:sp>
        <p:nvSpPr>
          <p:cNvPr id="13" name="Left Arrow 5"/>
          <p:cNvSpPr/>
          <p:nvPr/>
        </p:nvSpPr>
        <p:spPr>
          <a:xfrm>
            <a:off x="2452663" y="4009232"/>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smtClean="0"/>
              <a:t>1 </a:t>
            </a:r>
            <a:r>
              <a:rPr lang="es-AR" dirty="0"/>
              <a:t>operaciones fijas</a:t>
            </a:r>
          </a:p>
        </p:txBody>
      </p:sp>
    </p:spTree>
    <p:extLst>
      <p:ext uri="{BB962C8B-B14F-4D97-AF65-F5344CB8AC3E}">
        <p14:creationId xmlns:p14="http://schemas.microsoft.com/office/powerpoint/2010/main" val="73826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AR" dirty="0" smtClean="0"/>
              <a:t>¿Cómo anduvo el testeo?</a:t>
            </a:r>
          </a:p>
          <a:p>
            <a:pPr marL="0" indent="0">
              <a:buNone/>
            </a:pPr>
            <a:endParaRPr lang="es-AR" dirty="0"/>
          </a:p>
          <a:p>
            <a:pPr marL="0" indent="0">
              <a:buNone/>
            </a:pPr>
            <a:r>
              <a:rPr lang="es-AR" dirty="0" smtClean="0"/>
              <a:t>Contemplaron qué hacer si se hacen 2 </a:t>
            </a:r>
            <a:r>
              <a:rPr lang="es-AR" dirty="0" err="1" smtClean="0"/>
              <a:t>stops</a:t>
            </a:r>
            <a:r>
              <a:rPr lang="es-AR" dirty="0" smtClean="0"/>
              <a:t>?</a:t>
            </a:r>
          </a:p>
          <a:p>
            <a:pPr marL="0" indent="0">
              <a:buNone/>
            </a:pPr>
            <a:r>
              <a:rPr lang="es-AR" dirty="0" smtClean="0"/>
              <a:t>Error?</a:t>
            </a:r>
          </a:p>
          <a:p>
            <a:pPr marL="0" indent="0">
              <a:buNone/>
            </a:pPr>
            <a:r>
              <a:rPr lang="es-AR" dirty="0" smtClean="0"/>
              <a:t>Acumula?</a:t>
            </a:r>
          </a:p>
          <a:p>
            <a:pPr marL="0" indent="0">
              <a:buNone/>
            </a:pPr>
            <a:endParaRPr lang="es-AR" dirty="0"/>
          </a:p>
          <a:p>
            <a:pPr marL="0" indent="0">
              <a:buNone/>
            </a:pP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2904218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mc:AlternateContent xmlns:mc="http://schemas.openxmlformats.org/markup-compatibility/2006" xmlns:a14="http://schemas.microsoft.com/office/drawing/2010/main">
        <mc:Choice Requires="a14">
          <p:sp>
            <p:nvSpPr>
              <p:cNvPr id="7" name="Content Placeholder 7"/>
              <p:cNvSpPr>
                <a:spLocks noGrp="1"/>
              </p:cNvSpPr>
              <p:nvPr>
                <p:ph idx="1"/>
              </p:nvPr>
            </p:nvSpPr>
            <p:spPr>
              <a:xfrm>
                <a:off x="457200" y="2159525"/>
                <a:ext cx="8229600" cy="1763118"/>
              </a:xfrm>
            </p:spPr>
            <p:txBody>
              <a:bodyPr>
                <a:normAutofit/>
              </a:bodyPr>
              <a:lstStyle/>
              <a:p>
                <a:pPr marL="0" indent="0" algn="just">
                  <a:buNone/>
                </a:pPr>
                <a:r>
                  <a:rPr lang="en-US" b="1" dirty="0" smtClean="0"/>
                  <a:t>Resumiendo</a:t>
                </a:r>
                <a:r>
                  <a:rPr lang="en-US" b="1" dirty="0"/>
                  <a:t>:</a:t>
                </a:r>
              </a:p>
              <a:p>
                <a:pPr marL="0" indent="0" algn="just">
                  <a:buNone/>
                </a:pPr>
                <a:endParaRPr lang="en-US" dirty="0"/>
              </a:p>
              <a:p>
                <a:pPr marL="0" indent="0" algn="just">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err="1" smtClean="0">
                          <a:latin typeface="Cambria Math" panose="02040503050406030204" pitchFamily="18" charset="0"/>
                        </a:rPr>
                        <m:t>𝑎𝑙𝑔𝑜𝐴</m:t>
                      </m:r>
                      <m:r>
                        <a:rPr lang="en-US" i="1" dirty="0" smtClean="0">
                          <a:latin typeface="Cambria Math" panose="02040503050406030204" pitchFamily="18" charset="0"/>
                        </a:rPr>
                        <m:t>) =3 ∗</m:t>
                      </m:r>
                      <m:r>
                        <a:rPr lang="es-AR" b="0" i="1" dirty="0" smtClean="0">
                          <a:latin typeface="Cambria Math" panose="02040503050406030204" pitchFamily="18" charset="0"/>
                        </a:rPr>
                        <m:t>𝑁</m:t>
                      </m:r>
                    </m:oMath>
                  </m:oMathPara>
                </a14:m>
                <a:endParaRPr lang="en-US" dirty="0"/>
              </a:p>
              <a:p>
                <a:pPr marL="0" indent="0" algn="just">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𝑇</m:t>
                      </m:r>
                      <m:r>
                        <a:rPr lang="en-US" i="1" dirty="0" smtClean="0">
                          <a:latin typeface="Cambria Math" panose="02040503050406030204" pitchFamily="18" charset="0"/>
                        </a:rPr>
                        <m:t>(</m:t>
                      </m:r>
                      <m:r>
                        <a:rPr lang="en-US" i="1" dirty="0" err="1" smtClean="0">
                          <a:latin typeface="Cambria Math" panose="02040503050406030204" pitchFamily="18" charset="0"/>
                        </a:rPr>
                        <m:t>𝑎𝑙𝑔𝑜𝐵</m:t>
                      </m:r>
                      <m:r>
                        <a:rPr lang="en-US" i="1" dirty="0" smtClean="0">
                          <a:latin typeface="Cambria Math" panose="02040503050406030204" pitchFamily="18" charset="0"/>
                        </a:rPr>
                        <m:t>) =  </m:t>
                      </m:r>
                      <m:r>
                        <a:rPr lang="es-AR" b="0" i="1" dirty="0" smtClean="0">
                          <a:latin typeface="Cambria Math" panose="02040503050406030204" pitchFamily="18" charset="0"/>
                        </a:rPr>
                        <m:t>4</m:t>
                      </m:r>
                      <m:r>
                        <a:rPr lang="en-US" i="1" dirty="0" smtClean="0">
                          <a:latin typeface="Cambria Math" panose="02040503050406030204" pitchFamily="18" charset="0"/>
                        </a:rPr>
                        <m:t> +</m:t>
                      </m:r>
                      <m:r>
                        <a:rPr lang="es-AR" b="0" i="1" dirty="0" smtClean="0">
                          <a:latin typeface="Cambria Math" panose="02040503050406030204" pitchFamily="18" charset="0"/>
                        </a:rPr>
                        <m:t>𝑁</m:t>
                      </m:r>
                      <m:r>
                        <a:rPr lang="en-US" i="1" dirty="0" smtClean="0">
                          <a:latin typeface="Cambria Math" panose="02040503050406030204" pitchFamily="18" charset="0"/>
                        </a:rPr>
                        <m:t> ∗ </m:t>
                      </m:r>
                      <m:r>
                        <m:rPr>
                          <m:sty m:val="p"/>
                        </m:rPr>
                        <a:rPr lang="en-US" i="1" dirty="0" smtClean="0">
                          <a:latin typeface="Cambria Math" panose="02040503050406030204" pitchFamily="18" charset="0"/>
                        </a:rPr>
                        <m:t>ln</m:t>
                      </m:r>
                      <m:r>
                        <a:rPr lang="en-US" i="1" dirty="0" smtClean="0">
                          <a:latin typeface="Cambria Math" panose="02040503050406030204" pitchFamily="18" charset="0"/>
                        </a:rPr>
                        <m:t>⁡(</m:t>
                      </m:r>
                      <m:r>
                        <a:rPr lang="es-AR" b="0" i="1" dirty="0" smtClean="0">
                          <a:latin typeface="Cambria Math" panose="02040503050406030204" pitchFamily="18" charset="0"/>
                        </a:rPr>
                        <m:t>𝑁</m:t>
                      </m:r>
                      <m:r>
                        <a:rPr lang="en-US" i="1" dirty="0" smtClean="0">
                          <a:latin typeface="Cambria Math" panose="02040503050406030204" pitchFamily="18" charset="0"/>
                        </a:rPr>
                        <m:t>)</m:t>
                      </m:r>
                    </m:oMath>
                  </m:oMathPara>
                </a14:m>
                <a:endParaRPr lang="en-US" dirty="0"/>
              </a:p>
              <a:p>
                <a:pPr marL="0" indent="0" algn="just">
                  <a:buNone/>
                </a:pPr>
                <a:endParaRPr lang="en-US" dirty="0"/>
              </a:p>
              <a:p>
                <a:pPr marL="0" indent="0" algn="just">
                  <a:buNone/>
                </a:pPr>
                <a:endParaRPr lang="en-US" dirty="0"/>
              </a:p>
            </p:txBody>
          </p:sp>
        </mc:Choice>
        <mc:Fallback xmlns="">
          <p:sp>
            <p:nvSpPr>
              <p:cNvPr id="7" name="Content Placeholder 7"/>
              <p:cNvSpPr>
                <a:spLocks noGrp="1" noRot="1" noChangeAspect="1" noMove="1" noResize="1" noEditPoints="1" noAdjustHandles="1" noChangeArrowheads="1" noChangeShapeType="1" noTextEdit="1"/>
              </p:cNvSpPr>
              <p:nvPr>
                <p:ph idx="1"/>
              </p:nvPr>
            </p:nvSpPr>
            <p:spPr>
              <a:xfrm>
                <a:off x="457200" y="2159525"/>
                <a:ext cx="8229600" cy="1763118"/>
              </a:xfrm>
              <a:blipFill>
                <a:blip r:embed="rId2"/>
                <a:stretch>
                  <a:fillRect l="-1333" t="-3114"/>
                </a:stretch>
              </a:blipFill>
            </p:spPr>
            <p:txBody>
              <a:bodyPr/>
              <a:lstStyle/>
              <a:p>
                <a:r>
                  <a:rPr lang="es-AR">
                    <a:noFill/>
                  </a:rPr>
                  <a:t> </a:t>
                </a:r>
              </a:p>
            </p:txBody>
          </p:sp>
        </mc:Fallback>
      </mc:AlternateContent>
    </p:spTree>
    <p:extLst>
      <p:ext uri="{BB962C8B-B14F-4D97-AF65-F5344CB8AC3E}">
        <p14:creationId xmlns:p14="http://schemas.microsoft.com/office/powerpoint/2010/main" val="155853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1527221477"/>
              </p:ext>
            </p:extLst>
          </p:nvPr>
        </p:nvGraphicFramePr>
        <p:xfrm>
          <a:off x="457200" y="1981958"/>
          <a:ext cx="8229600" cy="192024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a:t>Consiste</a:t>
                      </a:r>
                      <a:r>
                        <a:rPr lang="en-US" sz="2400" baseline="0" dirty="0"/>
                        <a:t> </a:t>
                      </a:r>
                      <a:r>
                        <a:rPr lang="en-US" sz="2400" baseline="0" dirty="0" err="1"/>
                        <a:t>en</a:t>
                      </a:r>
                      <a:r>
                        <a:rPr lang="en-US" sz="2400" baseline="0" dirty="0"/>
                        <a:t> </a:t>
                      </a:r>
                      <a:r>
                        <a:rPr lang="en-US" sz="2400" baseline="0" dirty="0" err="1"/>
                        <a:t>u</a:t>
                      </a:r>
                      <a:r>
                        <a:rPr lang="en-US" sz="2400" dirty="0" err="1"/>
                        <a:t>sar</a:t>
                      </a:r>
                      <a:r>
                        <a:rPr lang="en-US" sz="2400" dirty="0"/>
                        <a:t> </a:t>
                      </a:r>
                      <a:r>
                        <a:rPr lang="en-US" sz="2400" dirty="0" err="1"/>
                        <a:t>una</a:t>
                      </a:r>
                      <a:r>
                        <a:rPr lang="en-US" sz="2400" dirty="0"/>
                        <a:t> </a:t>
                      </a:r>
                      <a:r>
                        <a:rPr lang="en-US" sz="2400" dirty="0" err="1"/>
                        <a:t>descripción</a:t>
                      </a:r>
                      <a:r>
                        <a:rPr lang="en-US" sz="2400" dirty="0"/>
                        <a:t> de alto </a:t>
                      </a:r>
                      <a:r>
                        <a:rPr lang="en-US" sz="2400" dirty="0" err="1"/>
                        <a:t>nivel</a:t>
                      </a:r>
                      <a:r>
                        <a:rPr lang="en-US" sz="2400" dirty="0"/>
                        <a:t> del</a:t>
                      </a:r>
                      <a:r>
                        <a:rPr lang="en-US" sz="2400" baseline="0" dirty="0"/>
                        <a:t> </a:t>
                      </a:r>
                      <a:r>
                        <a:rPr lang="en-US" sz="2400" baseline="0" dirty="0" err="1"/>
                        <a:t>algoritmo</a:t>
                      </a:r>
                      <a:r>
                        <a:rPr lang="en-US" sz="2400" baseline="0" dirty="0"/>
                        <a:t> para </a:t>
                      </a:r>
                      <a:r>
                        <a:rPr lang="en-US" sz="2400" baseline="0" dirty="0" err="1"/>
                        <a:t>evaluar</a:t>
                      </a:r>
                      <a:r>
                        <a:rPr lang="en-US" sz="2400" baseline="0" dirty="0"/>
                        <a:t> </a:t>
                      </a:r>
                      <a:r>
                        <a:rPr lang="en-US" sz="2400" baseline="0" dirty="0" err="1"/>
                        <a:t>su</a:t>
                      </a:r>
                      <a:r>
                        <a:rPr lang="en-US" sz="2400" baseline="0" dirty="0"/>
                        <a:t> </a:t>
                      </a:r>
                      <a:r>
                        <a:rPr lang="en-US" sz="2400" baseline="0" dirty="0" err="1"/>
                        <a:t>eficiencia</a:t>
                      </a:r>
                      <a:r>
                        <a:rPr lang="en-US" sz="2400" baseline="0" dirty="0"/>
                        <a:t> </a:t>
                      </a:r>
                      <a:r>
                        <a:rPr lang="en-US" sz="2400" baseline="0" dirty="0" err="1"/>
                        <a:t>independientemente</a:t>
                      </a:r>
                      <a:r>
                        <a:rPr lang="en-US" sz="2400" baseline="0" dirty="0"/>
                        <a:t> del hardware y software </a:t>
                      </a:r>
                      <a:r>
                        <a:rPr lang="en-US" sz="2400" baseline="0" dirty="0" err="1"/>
                        <a:t>donde</a:t>
                      </a:r>
                      <a:r>
                        <a:rPr lang="en-US" sz="2400" baseline="0" dirty="0"/>
                        <a:t> </a:t>
                      </a:r>
                      <a:r>
                        <a:rPr lang="en-US" sz="2400" baseline="0" dirty="0" err="1"/>
                        <a:t>ejecute</a:t>
                      </a:r>
                      <a:r>
                        <a:rPr lang="en-US" sz="2400" baseline="0" dirty="0"/>
                        <a:t>. Se lo describe con </a:t>
                      </a:r>
                      <a:r>
                        <a:rPr lang="en-US" sz="2400" baseline="0" dirty="0" err="1"/>
                        <a:t>una</a:t>
                      </a:r>
                      <a:r>
                        <a:rPr lang="en-US" sz="2400" baseline="0" dirty="0"/>
                        <a:t> “</a:t>
                      </a:r>
                      <a:r>
                        <a:rPr lang="en-US" sz="2400" baseline="0" dirty="0" err="1" smtClean="0"/>
                        <a:t>expresión</a:t>
                      </a:r>
                      <a:r>
                        <a:rPr lang="en-US" sz="2400" baseline="0" dirty="0" smtClean="0"/>
                        <a:t> </a:t>
                      </a:r>
                      <a:r>
                        <a:rPr lang="en-US" sz="2400" baseline="0" dirty="0"/>
                        <a:t>(</a:t>
                      </a:r>
                      <a:r>
                        <a:rPr lang="en-US" sz="2400" baseline="0" dirty="0" err="1"/>
                        <a:t>fórmula</a:t>
                      </a:r>
                      <a:r>
                        <a:rPr lang="en-US" sz="2400" baseline="0" dirty="0"/>
                        <a:t>).”</a:t>
                      </a:r>
                      <a:endParaRPr lang="en-US" sz="2400" dirty="0"/>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dirty="0"/>
                    </a:p>
                  </a:txBody>
                  <a:tcPr/>
                </a:tc>
                <a:extLst>
                  <a:ext uri="{0D108BD9-81ED-4DB2-BD59-A6C34878D82A}">
                    <a16:rowId xmlns:a16="http://schemas.microsoft.com/office/drawing/2014/main" val="4012216975"/>
                  </a:ext>
                </a:extLst>
              </a:tr>
            </a:tbl>
          </a:graphicData>
        </a:graphic>
      </p:graphicFrame>
      <p:sp>
        <p:nvSpPr>
          <p:cNvPr id="6" name="Down Arrow 5"/>
          <p:cNvSpPr/>
          <p:nvPr/>
        </p:nvSpPr>
        <p:spPr>
          <a:xfrm>
            <a:off x="3790121" y="3438372"/>
            <a:ext cx="1139687" cy="696306"/>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aphicFrame>
        <p:nvGraphicFramePr>
          <p:cNvPr id="9" name="Table 8"/>
          <p:cNvGraphicFramePr>
            <a:graphicFrameLocks noGrp="1"/>
          </p:cNvGraphicFramePr>
          <p:nvPr>
            <p:extLst>
              <p:ext uri="{D42A27DB-BD31-4B8C-83A1-F6EECF244321}">
                <p14:modId xmlns:p14="http://schemas.microsoft.com/office/powerpoint/2010/main" val="4060998517"/>
              </p:ext>
            </p:extLst>
          </p:nvPr>
        </p:nvGraphicFramePr>
        <p:xfrm>
          <a:off x="457200" y="4134678"/>
          <a:ext cx="8229600" cy="228600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err="1">
                          <a:solidFill>
                            <a:schemeClr val="tx1"/>
                          </a:solidFill>
                        </a:rPr>
                        <a:t>Comportamiento</a:t>
                      </a:r>
                      <a:r>
                        <a:rPr lang="en-US" sz="2400" b="1" baseline="0" dirty="0">
                          <a:solidFill>
                            <a:schemeClr val="tx1"/>
                          </a:solidFill>
                        </a:rPr>
                        <a:t> </a:t>
                      </a:r>
                      <a:r>
                        <a:rPr lang="en-US" sz="2400" b="1" baseline="0" dirty="0" err="1">
                          <a:solidFill>
                            <a:schemeClr val="tx1"/>
                          </a:solidFill>
                        </a:rPr>
                        <a:t>asintótico</a:t>
                      </a:r>
                      <a:r>
                        <a:rPr lang="en-US" sz="2400" b="1" baseline="0" dirty="0">
                          <a:solidFill>
                            <a:schemeClr val="tx1"/>
                          </a:solidFill>
                        </a:rPr>
                        <a:t> </a:t>
                      </a:r>
                      <a:r>
                        <a:rPr lang="en-US" sz="2400" b="1" baseline="0" dirty="0" err="1">
                          <a:solidFill>
                            <a:schemeClr val="tx1"/>
                          </a:solidFill>
                        </a:rPr>
                        <a:t>cota</a:t>
                      </a:r>
                      <a:r>
                        <a:rPr lang="en-US" sz="2400" b="1" baseline="0" dirty="0">
                          <a:solidFill>
                            <a:schemeClr val="tx1"/>
                          </a:solidFill>
                        </a:rPr>
                        <a:t> superior u O </a:t>
                      </a:r>
                      <a:r>
                        <a:rPr lang="en-US" sz="2400" b="1" baseline="0" dirty="0" err="1">
                          <a:solidFill>
                            <a:schemeClr val="tx1"/>
                          </a:solidFill>
                        </a:rPr>
                        <a:t>grande</a:t>
                      </a:r>
                      <a:endParaRPr lang="en-US" sz="2400" b="1" dirty="0">
                        <a:solidFill>
                          <a:schemeClr val="tx1"/>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b="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0" dirty="0"/>
                        <a:t>La </a:t>
                      </a:r>
                      <a:r>
                        <a:rPr lang="en-US" sz="2400" b="0" dirty="0" err="1"/>
                        <a:t>descripción</a:t>
                      </a:r>
                      <a:r>
                        <a:rPr lang="en-US" sz="2400" b="0" dirty="0"/>
                        <a:t> que </a:t>
                      </a:r>
                      <a:r>
                        <a:rPr lang="en-US" sz="2400" b="0" dirty="0" err="1"/>
                        <a:t>buscamos</a:t>
                      </a:r>
                      <a:r>
                        <a:rPr lang="en-US" sz="2400" b="0" baseline="0" dirty="0"/>
                        <a:t> para </a:t>
                      </a:r>
                      <a:r>
                        <a:rPr lang="en-US" sz="2400" b="0" baseline="0" dirty="0" err="1"/>
                        <a:t>comparar</a:t>
                      </a:r>
                      <a:r>
                        <a:rPr lang="en-US" sz="2400" b="0" baseline="0" dirty="0"/>
                        <a:t> </a:t>
                      </a:r>
                      <a:r>
                        <a:rPr lang="en-US" sz="2400" b="0" baseline="0" dirty="0" err="1"/>
                        <a:t>algoritmos</a:t>
                      </a:r>
                      <a:r>
                        <a:rPr lang="en-US" sz="2400" b="0" baseline="0" dirty="0"/>
                        <a:t> </a:t>
                      </a:r>
                      <a:r>
                        <a:rPr lang="en-US" sz="2400" b="0" baseline="0" dirty="0" err="1"/>
                        <a:t>es</a:t>
                      </a:r>
                      <a:r>
                        <a:rPr lang="en-US" sz="2400" b="0" dirty="0"/>
                        <a:t> </a:t>
                      </a:r>
                      <a:r>
                        <a:rPr lang="en-US" sz="2400" b="0" dirty="0" err="1"/>
                        <a:t>una</a:t>
                      </a:r>
                      <a:r>
                        <a:rPr lang="en-US" sz="2400" b="0" dirty="0"/>
                        <a:t> “</a:t>
                      </a:r>
                      <a:r>
                        <a:rPr lang="en-US" sz="2400" b="0" dirty="0" err="1"/>
                        <a:t>asíntota</a:t>
                      </a:r>
                      <a:r>
                        <a:rPr lang="en-US" sz="2400" b="0" dirty="0"/>
                        <a:t>” (</a:t>
                      </a:r>
                      <a:r>
                        <a:rPr lang="en-US" sz="2400" b="0" dirty="0" err="1"/>
                        <a:t>cota</a:t>
                      </a:r>
                      <a:r>
                        <a:rPr lang="en-US" sz="2400" b="0" dirty="0"/>
                        <a:t>)</a:t>
                      </a:r>
                      <a:r>
                        <a:rPr lang="en-US" sz="2400" b="0" baseline="0" dirty="0"/>
                        <a:t> </a:t>
                      </a:r>
                      <a:r>
                        <a:rPr lang="en-US" sz="2400" b="0" baseline="0" dirty="0" err="1"/>
                        <a:t>expresada</a:t>
                      </a:r>
                      <a:r>
                        <a:rPr lang="en-US" sz="2400" b="0" baseline="0" dirty="0"/>
                        <a:t> </a:t>
                      </a:r>
                      <a:r>
                        <a:rPr lang="en-US" sz="2400" b="0" baseline="0" dirty="0" err="1"/>
                        <a:t>en</a:t>
                      </a:r>
                      <a:r>
                        <a:rPr lang="en-US" sz="2400" b="0" baseline="0" dirty="0"/>
                        <a:t> </a:t>
                      </a:r>
                      <a:r>
                        <a:rPr lang="en-US" sz="2400" b="0" baseline="0" dirty="0" err="1"/>
                        <a:t>términos</a:t>
                      </a:r>
                      <a:r>
                        <a:rPr lang="en-US" sz="2400" b="0" baseline="0" dirty="0"/>
                        <a:t> de </a:t>
                      </a:r>
                      <a:r>
                        <a:rPr lang="en-US" sz="2400" b="0" baseline="0" dirty="0" smtClean="0"/>
                        <a:t>N </a:t>
                      </a:r>
                      <a:r>
                        <a:rPr lang="en-US" sz="2400" b="0" baseline="0" dirty="0"/>
                        <a:t>que </a:t>
                      </a:r>
                      <a:r>
                        <a:rPr lang="en-US" sz="2400" b="0" baseline="0" dirty="0" err="1"/>
                        <a:t>nos</a:t>
                      </a:r>
                      <a:r>
                        <a:rPr lang="en-US" sz="2400" b="0" baseline="0" dirty="0"/>
                        <a:t> </a:t>
                      </a:r>
                      <a:r>
                        <a:rPr lang="en-US" sz="2400" b="0" baseline="0" dirty="0" err="1"/>
                        <a:t>permita</a:t>
                      </a:r>
                      <a:r>
                        <a:rPr lang="en-US" sz="2400" b="0" baseline="0" dirty="0"/>
                        <a:t> </a:t>
                      </a:r>
                      <a:r>
                        <a:rPr lang="en-US" sz="2400" b="0" baseline="0" dirty="0" err="1"/>
                        <a:t>caracterizar</a:t>
                      </a:r>
                      <a:r>
                        <a:rPr lang="en-US" sz="2400" b="0" baseline="0" dirty="0"/>
                        <a:t> la “</a:t>
                      </a:r>
                      <a:r>
                        <a:rPr lang="en-US" sz="2400" b="0" baseline="0" dirty="0" err="1"/>
                        <a:t>tasa</a:t>
                      </a:r>
                      <a:r>
                        <a:rPr lang="en-US" sz="2400" b="0" baseline="0" dirty="0"/>
                        <a:t> de </a:t>
                      </a:r>
                      <a:r>
                        <a:rPr lang="en-US" sz="2400" b="0" baseline="0" dirty="0" err="1"/>
                        <a:t>crecimiento</a:t>
                      </a:r>
                      <a:r>
                        <a:rPr lang="en-US" sz="2400" b="0" baseline="0" dirty="0"/>
                        <a:t> u </a:t>
                      </a:r>
                      <a:r>
                        <a:rPr lang="en-US" sz="2400" b="0" baseline="0" dirty="0" err="1"/>
                        <a:t>orden</a:t>
                      </a:r>
                      <a:r>
                        <a:rPr lang="en-US" sz="2400" b="0" baseline="0" dirty="0"/>
                        <a:t> de </a:t>
                      </a:r>
                      <a:r>
                        <a:rPr lang="en-US" sz="2400" b="0" baseline="0" dirty="0" err="1" smtClean="0"/>
                        <a:t>crecimiento</a:t>
                      </a:r>
                      <a:r>
                        <a:rPr lang="en-US" sz="2400" b="0" baseline="0" dirty="0" smtClean="0"/>
                        <a:t> de la </a:t>
                      </a:r>
                      <a:r>
                        <a:rPr lang="en-US" sz="2400" b="0" baseline="0" dirty="0" err="1" smtClean="0"/>
                        <a:t>fórmula</a:t>
                      </a:r>
                      <a:r>
                        <a:rPr lang="en-US" sz="2400" b="0" baseline="0" dirty="0" smtClean="0"/>
                        <a:t>”</a:t>
                      </a:r>
                      <a:endParaRPr lang="en-US" sz="2400" b="0" dirty="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382698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3" name="Content Placeholder 2"/>
          <p:cNvSpPr>
            <a:spLocks noGrp="1"/>
          </p:cNvSpPr>
          <p:nvPr>
            <p:ph idx="1"/>
          </p:nvPr>
        </p:nvSpPr>
        <p:spPr/>
        <p:txBody>
          <a:bodyPr>
            <a:normAutofit fontScale="55000" lnSpcReduction="20000"/>
          </a:bodyPr>
          <a:lstStyle/>
          <a:p>
            <a:pPr marL="0" indent="0">
              <a:buNone/>
            </a:pPr>
            <a:r>
              <a:rPr lang="es-AR" b="1" dirty="0"/>
              <a:t>Definición de Comportamiento asintótico superior u O grande (</a:t>
            </a:r>
            <a:r>
              <a:rPr lang="es-AR" b="1" i="1" dirty="0" err="1"/>
              <a:t>asymptotic</a:t>
            </a:r>
            <a:r>
              <a:rPr lang="es-AR" b="1" i="1" dirty="0"/>
              <a:t> </a:t>
            </a:r>
            <a:r>
              <a:rPr lang="es-AR" b="1" i="1" dirty="0" err="1"/>
              <a:t>upper</a:t>
            </a:r>
            <a:r>
              <a:rPr lang="es-AR" b="1" i="1" dirty="0"/>
              <a:t> </a:t>
            </a:r>
            <a:r>
              <a:rPr lang="es-AR" b="1" i="1" dirty="0" err="1"/>
              <a:t>bound</a:t>
            </a:r>
            <a:r>
              <a:rPr lang="es-AR" b="1" i="1" dirty="0"/>
              <a:t> running time u O-</a:t>
            </a:r>
            <a:r>
              <a:rPr lang="es-AR" b="1" i="1" dirty="0" err="1"/>
              <a:t>notation</a:t>
            </a:r>
            <a:r>
              <a:rPr lang="es-AR" b="1" dirty="0"/>
              <a:t>) de un algoritmo.</a:t>
            </a:r>
          </a:p>
          <a:p>
            <a:pPr marL="0" indent="0">
              <a:buNone/>
            </a:pPr>
            <a:endParaRPr lang="es-AR" b="1" dirty="0"/>
          </a:p>
          <a:p>
            <a:pPr marL="0" indent="0">
              <a:buNone/>
            </a:pPr>
            <a:r>
              <a:rPr lang="es-AR" b="1" dirty="0"/>
              <a:t>Sean </a:t>
            </a:r>
            <a:r>
              <a:rPr lang="es-AR" b="1" dirty="0" smtClean="0"/>
              <a:t>T(N) </a:t>
            </a:r>
            <a:r>
              <a:rPr lang="es-AR" b="1" dirty="0"/>
              <a:t>y </a:t>
            </a:r>
            <a:r>
              <a:rPr lang="es-AR" b="1" dirty="0" smtClean="0"/>
              <a:t>g(N) </a:t>
            </a:r>
            <a:r>
              <a:rPr lang="es-AR" b="1" dirty="0"/>
              <a:t>funciones con </a:t>
            </a:r>
            <a:r>
              <a:rPr lang="es-AR" b="1" dirty="0" smtClean="0"/>
              <a:t>N </a:t>
            </a:r>
            <a:r>
              <a:rPr lang="es-AR" b="1" dirty="0"/>
              <a:t>&gt;0.</a:t>
            </a:r>
          </a:p>
          <a:p>
            <a:pPr marL="0" indent="0">
              <a:buNone/>
            </a:pPr>
            <a:r>
              <a:rPr lang="es-AR" b="1" dirty="0"/>
              <a:t> Se dice que T(n) es O (  </a:t>
            </a:r>
            <a:r>
              <a:rPr lang="es-AR" b="1" dirty="0" smtClean="0"/>
              <a:t>g(N) </a:t>
            </a:r>
            <a:r>
              <a:rPr lang="es-AR" b="1" dirty="0"/>
              <a:t>) </a:t>
            </a:r>
            <a:r>
              <a:rPr lang="es-AR" b="1" dirty="0" err="1"/>
              <a:t>sii</a:t>
            </a:r>
            <a:r>
              <a:rPr lang="es-AR" b="1" dirty="0"/>
              <a:t>  </a:t>
            </a:r>
            <a:r>
              <a:rPr lang="es-AR" b="1" dirty="0">
                <a:sym typeface="Symbol" panose="05050102010706020507" pitchFamily="18" charset="2"/>
              </a:rPr>
              <a:t> c &gt; 0 </a:t>
            </a:r>
            <a:r>
              <a:rPr lang="es-AR" b="1" dirty="0" smtClean="0">
                <a:sym typeface="Symbol" panose="05050102010706020507" pitchFamily="18" charset="2"/>
              </a:rPr>
              <a:t>(constante no dependiente de N) </a:t>
            </a:r>
            <a:r>
              <a:rPr lang="es-AR" b="1" dirty="0">
                <a:sym typeface="Symbol" panose="05050102010706020507" pitchFamily="18" charset="2"/>
              </a:rPr>
              <a:t>y  n</a:t>
            </a:r>
            <a:r>
              <a:rPr lang="es-AR" sz="1800" b="1" baseline="-25000" dirty="0">
                <a:sym typeface="Symbol" panose="05050102010706020507" pitchFamily="18" charset="2"/>
              </a:rPr>
              <a:t>0</a:t>
            </a:r>
            <a:r>
              <a:rPr lang="es-AR" b="1" dirty="0">
                <a:sym typeface="Symbol" panose="05050102010706020507" pitchFamily="18" charset="2"/>
              </a:rPr>
              <a:t> &gt; 0 </a:t>
            </a:r>
            <a:r>
              <a:rPr lang="es-AR" b="1" dirty="0" smtClean="0">
                <a:sym typeface="Symbol" panose="05050102010706020507" pitchFamily="18" charset="2"/>
              </a:rPr>
              <a:t>tal </a:t>
            </a:r>
            <a:r>
              <a:rPr lang="es-AR" b="1" dirty="0">
                <a:sym typeface="Symbol" panose="05050102010706020507" pitchFamily="18" charset="2"/>
              </a:rPr>
              <a:t>que </a:t>
            </a:r>
            <a:r>
              <a:rPr lang="es-AR" b="1" dirty="0" smtClean="0">
                <a:sym typeface="Symbol" panose="05050102010706020507" pitchFamily="18" charset="2"/>
              </a:rPr>
              <a:t>N </a:t>
            </a:r>
            <a:r>
              <a:rPr lang="es-AR" b="1" dirty="0">
                <a:sym typeface="Symbol" panose="05050102010706020507" pitchFamily="18" charset="2"/>
              </a:rPr>
              <a:t>≥ n</a:t>
            </a:r>
            <a:r>
              <a:rPr lang="es-AR" sz="1800" b="1" baseline="-25000" dirty="0">
                <a:sym typeface="Symbol" panose="05050102010706020507" pitchFamily="18" charset="2"/>
              </a:rPr>
              <a:t>0</a:t>
            </a:r>
            <a:r>
              <a:rPr lang="es-AR" b="1" dirty="0"/>
              <a:t> se cumple que  0 ≤  </a:t>
            </a:r>
            <a:r>
              <a:rPr lang="es-AR" b="1" dirty="0" smtClean="0">
                <a:solidFill>
                  <a:schemeClr val="accent1"/>
                </a:solidFill>
              </a:rPr>
              <a:t>T(N)</a:t>
            </a:r>
            <a:r>
              <a:rPr lang="es-AR" b="1" dirty="0" smtClean="0"/>
              <a:t> </a:t>
            </a:r>
            <a:r>
              <a:rPr lang="es-AR" b="1" dirty="0"/>
              <a:t>≤ c * </a:t>
            </a:r>
            <a:r>
              <a:rPr lang="es-AR" b="1" dirty="0" smtClean="0">
                <a:solidFill>
                  <a:srgbClr val="7030A0"/>
                </a:solidFill>
              </a:rPr>
              <a:t>g(N).</a:t>
            </a:r>
            <a:endParaRPr lang="es-AR" b="1" dirty="0">
              <a:solidFill>
                <a:srgbClr val="7030A0"/>
              </a:solidFill>
            </a:endParaRPr>
          </a:p>
          <a:p>
            <a:pPr marL="0" indent="0">
              <a:buNone/>
            </a:pPr>
            <a:endParaRPr lang="es-AR" b="1" dirty="0"/>
          </a:p>
          <a:p>
            <a:pPr marL="0" indent="0">
              <a:buNone/>
            </a:pPr>
            <a:r>
              <a:rPr lang="es-AR" b="1" dirty="0" err="1"/>
              <a:t>Ej</a:t>
            </a:r>
            <a:r>
              <a:rPr lang="es-AR" b="1" dirty="0"/>
              <a:t>: En nuestro caso, </a:t>
            </a:r>
            <a:r>
              <a:rPr lang="es-AR" b="1" dirty="0" err="1"/>
              <a:t>algoA</a:t>
            </a:r>
            <a:r>
              <a:rPr lang="es-AR" b="1" dirty="0"/>
              <a:t> tiene </a:t>
            </a:r>
            <a:r>
              <a:rPr lang="es-AR" b="1" dirty="0" smtClean="0"/>
              <a:t>T(N) </a:t>
            </a:r>
            <a:r>
              <a:rPr lang="es-AR" b="1" dirty="0"/>
              <a:t>= </a:t>
            </a:r>
            <a:r>
              <a:rPr lang="es-AR" b="1" dirty="0" smtClean="0"/>
              <a:t> </a:t>
            </a:r>
            <a:r>
              <a:rPr lang="es-AR" b="1" dirty="0"/>
              <a:t>3 * </a:t>
            </a:r>
            <a:r>
              <a:rPr lang="es-AR" b="1" dirty="0" smtClean="0"/>
              <a:t>N</a:t>
            </a:r>
          </a:p>
          <a:p>
            <a:pPr marL="0" indent="0">
              <a:buNone/>
            </a:pPr>
            <a:r>
              <a:rPr lang="es-AR" b="1" dirty="0" smtClean="0">
                <a:solidFill>
                  <a:srgbClr val="FF0000"/>
                </a:solidFill>
              </a:rPr>
              <a:t>Pero para hacer más complicada la discusión, supongamos que </a:t>
            </a:r>
            <a:r>
              <a:rPr lang="es-AR" b="1" dirty="0">
                <a:solidFill>
                  <a:srgbClr val="FF0000"/>
                </a:solidFill>
              </a:rPr>
              <a:t>T(N) =  </a:t>
            </a:r>
            <a:r>
              <a:rPr lang="es-AR" b="1" dirty="0" smtClean="0">
                <a:solidFill>
                  <a:srgbClr val="FF0000"/>
                </a:solidFill>
              </a:rPr>
              <a:t>1 + 3 </a:t>
            </a:r>
            <a:r>
              <a:rPr lang="es-AR" b="1" dirty="0">
                <a:solidFill>
                  <a:srgbClr val="FF0000"/>
                </a:solidFill>
              </a:rPr>
              <a:t>* </a:t>
            </a:r>
            <a:r>
              <a:rPr lang="es-AR" b="1" dirty="0" smtClean="0">
                <a:solidFill>
                  <a:srgbClr val="FF0000"/>
                </a:solidFill>
              </a:rPr>
              <a:t>N,  </a:t>
            </a:r>
            <a:r>
              <a:rPr lang="es-AR" b="1" dirty="0"/>
              <a:t>o sea </a:t>
            </a:r>
            <a:r>
              <a:rPr lang="es-AR" b="1" dirty="0" smtClean="0">
                <a:solidFill>
                  <a:srgbClr val="7030A0"/>
                </a:solidFill>
              </a:rPr>
              <a:t>g(N) </a:t>
            </a:r>
            <a:r>
              <a:rPr lang="es-AR" b="1" dirty="0">
                <a:solidFill>
                  <a:srgbClr val="7030A0"/>
                </a:solidFill>
              </a:rPr>
              <a:t>puede ser </a:t>
            </a:r>
            <a:r>
              <a:rPr lang="es-AR" b="1" dirty="0" smtClean="0">
                <a:solidFill>
                  <a:srgbClr val="7030A0"/>
                </a:solidFill>
              </a:rPr>
              <a:t>N</a:t>
            </a:r>
            <a:r>
              <a:rPr lang="es-AR" b="1" dirty="0" smtClean="0"/>
              <a:t>. </a:t>
            </a:r>
            <a:endParaRPr lang="es-AR" b="1" dirty="0"/>
          </a:p>
          <a:p>
            <a:pPr marL="0" indent="0">
              <a:buNone/>
            </a:pPr>
            <a:r>
              <a:rPr lang="es-AR" b="1" dirty="0"/>
              <a:t>O sea, si 0≤ </a:t>
            </a:r>
            <a:r>
              <a:rPr lang="es-AR" b="1" dirty="0" smtClean="0">
                <a:solidFill>
                  <a:schemeClr val="accent1"/>
                </a:solidFill>
              </a:rPr>
              <a:t>1+3*N</a:t>
            </a:r>
            <a:r>
              <a:rPr lang="es-AR" b="1" dirty="0" smtClean="0"/>
              <a:t> </a:t>
            </a:r>
            <a:r>
              <a:rPr lang="es-AR" b="1" dirty="0"/>
              <a:t>≤ c * </a:t>
            </a:r>
            <a:r>
              <a:rPr lang="es-AR" b="1" dirty="0" smtClean="0">
                <a:solidFill>
                  <a:srgbClr val="7030A0"/>
                </a:solidFill>
              </a:rPr>
              <a:t>N</a:t>
            </a:r>
            <a:r>
              <a:rPr lang="es-AR" b="1" dirty="0" smtClean="0"/>
              <a:t>  </a:t>
            </a:r>
            <a:r>
              <a:rPr lang="es-AR" b="1" dirty="0"/>
              <a:t>¿cuánto debe valer c?</a:t>
            </a:r>
          </a:p>
          <a:p>
            <a:pPr marL="0" indent="0">
              <a:buNone/>
            </a:pPr>
            <a:endParaRPr lang="es-AR" b="1" dirty="0"/>
          </a:p>
          <a:p>
            <a:pPr marL="0" indent="0">
              <a:buNone/>
            </a:pPr>
            <a:r>
              <a:rPr lang="es-AR" b="1" dirty="0"/>
              <a:t>0≤ 1</a:t>
            </a:r>
            <a:r>
              <a:rPr lang="es-AR" b="1" dirty="0" smtClean="0"/>
              <a:t>/N </a:t>
            </a:r>
            <a:r>
              <a:rPr lang="es-AR" b="1" dirty="0"/>
              <a:t>+ 3 ≤ c    </a:t>
            </a:r>
          </a:p>
          <a:p>
            <a:pPr marL="0" indent="0">
              <a:buNone/>
            </a:pPr>
            <a:r>
              <a:rPr lang="es-AR" b="1" dirty="0"/>
              <a:t>Si </a:t>
            </a:r>
            <a:r>
              <a:rPr lang="es-AR" b="1" dirty="0" smtClean="0"/>
              <a:t>N </a:t>
            </a:r>
            <a:r>
              <a:rPr lang="es-AR" b="1" dirty="0"/>
              <a:t>es 2 entonces c </a:t>
            </a:r>
            <a:r>
              <a:rPr lang="es-AR" b="1" dirty="0" smtClean="0"/>
              <a:t>&gt;= 3.5</a:t>
            </a:r>
            <a:endParaRPr lang="es-AR" b="1" dirty="0"/>
          </a:p>
          <a:p>
            <a:pPr marL="0" indent="0">
              <a:buNone/>
            </a:pPr>
            <a:r>
              <a:rPr lang="es-AR" b="1" dirty="0"/>
              <a:t>Si </a:t>
            </a:r>
            <a:r>
              <a:rPr lang="es-AR" b="1" dirty="0" smtClean="0"/>
              <a:t>N </a:t>
            </a:r>
            <a:r>
              <a:rPr lang="es-AR" b="1" dirty="0"/>
              <a:t>es 5 entonces </a:t>
            </a:r>
            <a:r>
              <a:rPr lang="es-AR" b="1" dirty="0" smtClean="0"/>
              <a:t>c &gt;= 3.2, </a:t>
            </a:r>
            <a:r>
              <a:rPr lang="es-AR" b="1" dirty="0"/>
              <a:t>mejor la cota.</a:t>
            </a:r>
          </a:p>
          <a:p>
            <a:pPr marL="0" indent="0">
              <a:buNone/>
            </a:pPr>
            <a:r>
              <a:rPr lang="es-AR" b="1" dirty="0"/>
              <a:t>Si </a:t>
            </a:r>
            <a:r>
              <a:rPr lang="es-AR" b="1" dirty="0" smtClean="0"/>
              <a:t>N </a:t>
            </a:r>
            <a:r>
              <a:rPr lang="es-AR" b="1" dirty="0"/>
              <a:t>es 500, c </a:t>
            </a:r>
            <a:r>
              <a:rPr lang="es-AR" b="1" dirty="0" smtClean="0"/>
              <a:t>&gt;= 3.002, </a:t>
            </a:r>
            <a:r>
              <a:rPr lang="es-AR" b="1" dirty="0"/>
              <a:t>mejor aún. </a:t>
            </a:r>
          </a:p>
          <a:p>
            <a:pPr marL="0" indent="0">
              <a:buNone/>
            </a:pPr>
            <a:r>
              <a:rPr lang="es-AR" b="1" dirty="0"/>
              <a:t>Yo quiero </a:t>
            </a:r>
            <a:r>
              <a:rPr lang="en-US" b="1" dirty="0" smtClean="0"/>
              <a:t>N</a:t>
            </a:r>
            <a:r>
              <a:rPr lang="en-US" b="1" dirty="0" smtClean="0">
                <a:sym typeface="Symbol" panose="05050102010706020507" pitchFamily="18" charset="2"/>
              </a:rPr>
              <a:t> </a:t>
            </a:r>
            <a:r>
              <a:rPr lang="en-US" b="1" dirty="0">
                <a:sym typeface="Symbol" panose="05050102010706020507" pitchFamily="18" charset="2"/>
              </a:rPr>
              <a:t>∞, </a:t>
            </a:r>
            <a:r>
              <a:rPr lang="en-US" b="1" dirty="0" err="1">
                <a:sym typeface="Symbol" panose="05050102010706020507" pitchFamily="18" charset="2"/>
              </a:rPr>
              <a:t>entonces</a:t>
            </a:r>
            <a:r>
              <a:rPr lang="en-US" b="1" dirty="0">
                <a:sym typeface="Symbol" panose="05050102010706020507" pitchFamily="18" charset="2"/>
              </a:rPr>
              <a:t> c </a:t>
            </a:r>
            <a:r>
              <a:rPr lang="en-US" b="1" dirty="0" smtClean="0">
                <a:sym typeface="Symbol" panose="05050102010706020507" pitchFamily="18" charset="2"/>
              </a:rPr>
              <a:t>&gt;= </a:t>
            </a:r>
            <a:r>
              <a:rPr lang="en-US" b="1" dirty="0">
                <a:sym typeface="Symbol" panose="05050102010706020507" pitchFamily="18" charset="2"/>
              </a:rPr>
              <a:t>3.  </a:t>
            </a:r>
            <a:r>
              <a:rPr lang="en-US" b="1" dirty="0" err="1">
                <a:sym typeface="Symbol" panose="05050102010706020507" pitchFamily="18" charset="2"/>
              </a:rPr>
              <a:t>Así</a:t>
            </a:r>
            <a:r>
              <a:rPr lang="en-US" b="1" dirty="0">
                <a:sym typeface="Symbol" panose="05050102010706020507" pitchFamily="18" charset="2"/>
              </a:rPr>
              <a:t>, el </a:t>
            </a:r>
            <a:r>
              <a:rPr lang="en-US" b="1" dirty="0" err="1">
                <a:sym typeface="Symbol" panose="05050102010706020507" pitchFamily="18" charset="2"/>
              </a:rPr>
              <a:t>orden</a:t>
            </a:r>
            <a:r>
              <a:rPr lang="en-US" b="1" dirty="0">
                <a:sym typeface="Symbol" panose="05050102010706020507" pitchFamily="18" charset="2"/>
              </a:rPr>
              <a:t> de </a:t>
            </a:r>
            <a:r>
              <a:rPr lang="en-US" b="1" dirty="0" err="1">
                <a:sym typeface="Symbol" panose="05050102010706020507" pitchFamily="18" charset="2"/>
              </a:rPr>
              <a:t>algoA</a:t>
            </a:r>
            <a:r>
              <a:rPr lang="en-US" b="1" dirty="0">
                <a:sym typeface="Symbol" panose="05050102010706020507" pitchFamily="18" charset="2"/>
              </a:rPr>
              <a:t> </a:t>
            </a:r>
            <a:r>
              <a:rPr lang="en-US" b="1" dirty="0" err="1">
                <a:sym typeface="Symbol" panose="05050102010706020507" pitchFamily="18" charset="2"/>
              </a:rPr>
              <a:t>es</a:t>
            </a:r>
            <a:r>
              <a:rPr lang="en-US" b="1" dirty="0">
                <a:sym typeface="Symbol" panose="05050102010706020507" pitchFamily="18" charset="2"/>
              </a:rPr>
              <a:t> </a:t>
            </a:r>
            <a:r>
              <a:rPr lang="en-US" b="1" dirty="0" smtClean="0">
                <a:sym typeface="Symbol" panose="05050102010706020507" pitchFamily="18" charset="2"/>
              </a:rPr>
              <a:t>O(N).</a:t>
            </a:r>
          </a:p>
          <a:p>
            <a:pPr marL="0" indent="0">
              <a:buNone/>
            </a:pPr>
            <a:endParaRPr lang="en-US" b="1" dirty="0">
              <a:sym typeface="Symbol" panose="05050102010706020507" pitchFamily="18" charset="2"/>
            </a:endParaRPr>
          </a:p>
          <a:p>
            <a:pPr marL="0" indent="0">
              <a:buNone/>
            </a:pPr>
            <a:r>
              <a:rPr lang="en-US" b="1" dirty="0" err="1" smtClean="0">
                <a:sym typeface="Symbol" panose="05050102010706020507" pitchFamily="18" charset="2"/>
              </a:rPr>
              <a:t>Encontré</a:t>
            </a:r>
            <a:r>
              <a:rPr lang="en-US" b="1" dirty="0" smtClean="0">
                <a:sym typeface="Symbol" panose="05050102010706020507" pitchFamily="18" charset="2"/>
              </a:rPr>
              <a:t> </a:t>
            </a:r>
            <a:r>
              <a:rPr lang="en-US" b="1" dirty="0" err="1" smtClean="0">
                <a:sym typeface="Symbol" panose="05050102010706020507" pitchFamily="18" charset="2"/>
              </a:rPr>
              <a:t>caracterizar</a:t>
            </a:r>
            <a:r>
              <a:rPr lang="en-US" b="1" dirty="0" smtClean="0">
                <a:sym typeface="Symbol" panose="05050102010706020507" pitchFamily="18" charset="2"/>
              </a:rPr>
              <a:t> </a:t>
            </a:r>
            <a:r>
              <a:rPr lang="en-US" b="1" dirty="0" err="1" smtClean="0">
                <a:sym typeface="Symbol" panose="05050102010706020507" pitchFamily="18" charset="2"/>
              </a:rPr>
              <a:t>una</a:t>
            </a:r>
            <a:r>
              <a:rPr lang="en-US" b="1" dirty="0" smtClean="0">
                <a:sym typeface="Symbol" panose="05050102010706020507" pitchFamily="18" charset="2"/>
              </a:rPr>
              <a:t> </a:t>
            </a:r>
            <a:r>
              <a:rPr lang="en-US" b="1" dirty="0" err="1" smtClean="0">
                <a:sym typeface="Symbol" panose="05050102010706020507" pitchFamily="18" charset="2"/>
              </a:rPr>
              <a:t>constante</a:t>
            </a:r>
            <a:r>
              <a:rPr lang="en-US" b="1" dirty="0" smtClean="0">
                <a:sym typeface="Symbol" panose="05050102010706020507" pitchFamily="18" charset="2"/>
              </a:rPr>
              <a:t> c, que </a:t>
            </a:r>
            <a:r>
              <a:rPr lang="en-US" b="1" dirty="0" err="1" smtClean="0">
                <a:sym typeface="Symbol" panose="05050102010706020507" pitchFamily="18" charset="2"/>
              </a:rPr>
              <a:t>es</a:t>
            </a:r>
            <a:r>
              <a:rPr lang="en-US" b="1" dirty="0" smtClean="0">
                <a:sym typeface="Symbol" panose="05050102010706020507" pitchFamily="18" charset="2"/>
              </a:rPr>
              <a:t> 3, para el </a:t>
            </a:r>
            <a:r>
              <a:rPr lang="en-US" b="1" dirty="0" err="1" smtClean="0">
                <a:sym typeface="Symbol" panose="05050102010706020507" pitchFamily="18" charset="2"/>
              </a:rPr>
              <a:t>cual</a:t>
            </a:r>
            <a:r>
              <a:rPr lang="en-US" b="1" dirty="0" smtClean="0">
                <a:sym typeface="Symbol" panose="05050102010706020507" pitchFamily="18" charset="2"/>
              </a:rPr>
              <a:t> </a:t>
            </a:r>
            <a:r>
              <a:rPr lang="en-US" b="1" dirty="0" err="1" smtClean="0">
                <a:sym typeface="Symbol" panose="05050102010706020507" pitchFamily="18" charset="2"/>
              </a:rPr>
              <a:t>ser</a:t>
            </a:r>
            <a:r>
              <a:rPr lang="en-US" b="1" dirty="0" smtClean="0">
                <a:sym typeface="Symbol" panose="05050102010706020507" pitchFamily="18" charset="2"/>
              </a:rPr>
              <a:t> </a:t>
            </a:r>
            <a:r>
              <a:rPr lang="en-US" b="1" dirty="0" err="1" smtClean="0">
                <a:sym typeface="Symbol" panose="05050102010706020507" pitchFamily="18" charset="2"/>
              </a:rPr>
              <a:t>verifica</a:t>
            </a:r>
            <a:r>
              <a:rPr lang="en-US" b="1" dirty="0" smtClean="0">
                <a:sym typeface="Symbol" panose="05050102010706020507" pitchFamily="18" charset="2"/>
              </a:rPr>
              <a:t> la </a:t>
            </a:r>
            <a:r>
              <a:rPr lang="en-US" b="1" dirty="0" err="1" smtClean="0">
                <a:sym typeface="Symbol" panose="05050102010706020507" pitchFamily="18" charset="2"/>
              </a:rPr>
              <a:t>fórmula</a:t>
            </a:r>
            <a:r>
              <a:rPr lang="en-US" b="1" dirty="0" smtClean="0">
                <a:sym typeface="Symbol" panose="05050102010706020507" pitchFamily="18" charset="2"/>
              </a:rPr>
              <a:t> para </a:t>
            </a:r>
            <a:r>
              <a:rPr lang="en-US" b="1" dirty="0" smtClean="0"/>
              <a:t>N</a:t>
            </a:r>
            <a:r>
              <a:rPr lang="en-US" b="1" dirty="0" smtClean="0">
                <a:sym typeface="Symbol" panose="05050102010706020507" pitchFamily="18" charset="2"/>
              </a:rPr>
              <a:t> </a:t>
            </a:r>
            <a:r>
              <a:rPr lang="en-US" b="1" dirty="0">
                <a:sym typeface="Symbol" panose="05050102010706020507" pitchFamily="18" charset="2"/>
              </a:rPr>
              <a:t>∞ </a:t>
            </a:r>
            <a:r>
              <a:rPr lang="en-US" b="1" dirty="0" smtClean="0">
                <a:sym typeface="Symbol" panose="05050102010706020507" pitchFamily="18" charset="2"/>
              </a:rPr>
              <a:t> (</a:t>
            </a:r>
            <a:r>
              <a:rPr lang="es-AR" b="1" dirty="0">
                <a:sym typeface="Symbol" panose="05050102010706020507" pitchFamily="18" charset="2"/>
              </a:rPr>
              <a:t> </a:t>
            </a:r>
            <a:r>
              <a:rPr lang="es-AR" b="1" dirty="0" smtClean="0">
                <a:sym typeface="Symbol" panose="05050102010706020507" pitchFamily="18" charset="2"/>
              </a:rPr>
              <a:t>N </a:t>
            </a:r>
            <a:r>
              <a:rPr lang="es-AR" b="1" dirty="0">
                <a:sym typeface="Symbol" panose="05050102010706020507" pitchFamily="18" charset="2"/>
              </a:rPr>
              <a:t>≥ n</a:t>
            </a:r>
            <a:r>
              <a:rPr lang="es-AR" sz="1800" b="1" baseline="-25000" dirty="0">
                <a:sym typeface="Symbol" panose="05050102010706020507" pitchFamily="18" charset="2"/>
              </a:rPr>
              <a:t>0</a:t>
            </a:r>
            <a:r>
              <a:rPr lang="es-AR" b="1" dirty="0"/>
              <a:t> </a:t>
            </a:r>
            <a:r>
              <a:rPr lang="es-AR" b="1" dirty="0" smtClean="0"/>
              <a:t>). </a:t>
            </a:r>
            <a:r>
              <a:rPr lang="es-AR" dirty="0">
                <a:solidFill>
                  <a:srgbClr val="00B050"/>
                </a:solidFill>
              </a:rPr>
              <a:t>El algoritmo es  </a:t>
            </a:r>
            <a:r>
              <a:rPr lang="es-AR" dirty="0" smtClean="0">
                <a:solidFill>
                  <a:srgbClr val="00B050"/>
                </a:solidFill>
              </a:rPr>
              <a:t>O(N).</a:t>
            </a:r>
            <a:endParaRPr lang="en-US" dirty="0">
              <a:solidFill>
                <a:srgbClr val="00B050"/>
              </a:solidFill>
            </a:endParaRPr>
          </a:p>
          <a:p>
            <a:pPr marL="0" indent="0">
              <a:buNone/>
            </a:pPr>
            <a:endParaRPr lang="es-AR" b="1" dirty="0"/>
          </a:p>
          <a:p>
            <a:pPr marL="0" indent="0">
              <a:buNone/>
            </a:pPr>
            <a:endParaRPr lang="es-AR" b="1" dirty="0"/>
          </a:p>
          <a:p>
            <a:pPr marL="0" indent="0">
              <a:buNone/>
            </a:pPr>
            <a:endParaRPr lang="es-AR" b="1" dirty="0"/>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a:p>
        </p:txBody>
      </p:sp>
    </p:spTree>
    <p:extLst>
      <p:ext uri="{BB962C8B-B14F-4D97-AF65-F5344CB8AC3E}">
        <p14:creationId xmlns:p14="http://schemas.microsoft.com/office/powerpoint/2010/main" val="164777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arn(inVertical)">
                                      <p:cBhvr>
                                        <p:cTn id="12" dur="500"/>
                                        <p:tgtEl>
                                          <p:spTgt spid="3">
                                            <p:txEl>
                                              <p:pRg st="6" end="6"/>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arn(inVertical)">
                                      <p:cBhvr>
                                        <p:cTn id="15" dur="500"/>
                                        <p:tgtEl>
                                          <p:spTgt spid="3">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barn(inVertical)">
                                      <p:cBhvr>
                                        <p:cTn id="20" dur="500"/>
                                        <p:tgtEl>
                                          <p:spTgt spid="3">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arn(inVertical)">
                                      <p:cBhvr>
                                        <p:cTn id="25" dur="500"/>
                                        <p:tgtEl>
                                          <p:spTgt spid="3">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arn(inVertical)">
                                      <p:cBhvr>
                                        <p:cTn id="30" dur="500"/>
                                        <p:tgtEl>
                                          <p:spTgt spid="3">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barn(inVertical)">
                                      <p:cBhvr>
                                        <p:cTn id="35" dur="500"/>
                                        <p:tgtEl>
                                          <p:spTgt spid="3">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barn(inVertical)">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barn(inVertical)">
                                      <p:cBhvr>
                                        <p:cTn id="45"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a:p>
        </p:txBody>
      </p:sp>
      <p:pic>
        <p:nvPicPr>
          <p:cNvPr id="2" name="Imagen 1"/>
          <p:cNvPicPr>
            <a:picLocks noChangeAspect="1"/>
          </p:cNvPicPr>
          <p:nvPr/>
        </p:nvPicPr>
        <p:blipFill>
          <a:blip r:embed="rId2"/>
          <a:stretch>
            <a:fillRect/>
          </a:stretch>
        </p:blipFill>
        <p:spPr>
          <a:xfrm>
            <a:off x="461962" y="781050"/>
            <a:ext cx="8220075" cy="5295900"/>
          </a:xfrm>
          <a:prstGeom prst="rect">
            <a:avLst/>
          </a:prstGeom>
        </p:spPr>
      </p:pic>
    </p:spTree>
    <p:extLst>
      <p:ext uri="{BB962C8B-B14F-4D97-AF65-F5344CB8AC3E}">
        <p14:creationId xmlns:p14="http://schemas.microsoft.com/office/powerpoint/2010/main" val="46482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a:t>1.B) Tiempo de ejecución </a:t>
            </a:r>
            <a:r>
              <a:rPr lang="es-AR" sz="4000" b="1" dirty="0"/>
              <a:t>teórica</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a:ln>
                <a:noFill/>
              </a:ln>
              <a:solidFill>
                <a:prstClr val="black"/>
              </a:solidFill>
              <a:effectLst/>
              <a:uLnTx/>
              <a:uFillTx/>
              <a:latin typeface="Palatino Linotype" panose="02040502050505030304"/>
              <a:ea typeface="+mn-ea"/>
              <a:cs typeface="+mn-cs"/>
            </a:endParaRPr>
          </a:p>
        </p:txBody>
      </p:sp>
      <p:sp>
        <p:nvSpPr>
          <p:cNvPr id="7" name="Content Placeholder 7"/>
          <p:cNvSpPr>
            <a:spLocks noGrp="1"/>
          </p:cNvSpPr>
          <p:nvPr>
            <p:ph idx="1"/>
          </p:nvPr>
        </p:nvSpPr>
        <p:spPr>
          <a:xfrm>
            <a:off x="457200" y="2159524"/>
            <a:ext cx="8229600" cy="2372719"/>
          </a:xfrm>
        </p:spPr>
        <p:txBody>
          <a:bodyPr>
            <a:normAutofit lnSpcReduction="10000"/>
          </a:bodyPr>
          <a:lstStyle/>
          <a:p>
            <a:pPr marL="0" indent="0" algn="just">
              <a:buNone/>
            </a:pPr>
            <a:r>
              <a:rPr lang="en-US" dirty="0" err="1"/>
              <a:t>Ahora</a:t>
            </a:r>
            <a:r>
              <a:rPr lang="en-US" dirty="0"/>
              <a:t> </a:t>
            </a:r>
            <a:r>
              <a:rPr lang="en-US" dirty="0" err="1"/>
              <a:t>uds</a:t>
            </a:r>
            <a:r>
              <a:rPr lang="en-US" dirty="0"/>
              <a:t>…</a:t>
            </a:r>
          </a:p>
          <a:p>
            <a:pPr marL="0" indent="0" algn="just">
              <a:buNone/>
            </a:pPr>
            <a:endParaRPr lang="en-US" sz="2000" dirty="0"/>
          </a:p>
          <a:p>
            <a:pPr marL="0" indent="0" algn="just">
              <a:buNone/>
            </a:pPr>
            <a:r>
              <a:rPr lang="en-US" sz="2000" b="1" dirty="0" smtClean="0"/>
              <a:t>T(</a:t>
            </a:r>
            <a:r>
              <a:rPr lang="en-US" sz="2000" b="1" dirty="0" err="1" smtClean="0"/>
              <a:t>algoB</a:t>
            </a:r>
            <a:r>
              <a:rPr lang="en-US" sz="2000" b="1" dirty="0"/>
              <a:t>)</a:t>
            </a:r>
            <a:r>
              <a:rPr lang="en-US" sz="2000" dirty="0"/>
              <a:t> =  </a:t>
            </a:r>
            <a:r>
              <a:rPr lang="en-US" sz="2000" dirty="0" smtClean="0"/>
              <a:t>4 </a:t>
            </a:r>
            <a:r>
              <a:rPr lang="en-US" sz="2000" dirty="0"/>
              <a:t>+ </a:t>
            </a:r>
            <a:r>
              <a:rPr lang="en-US" sz="2000" dirty="0" smtClean="0"/>
              <a:t>N </a:t>
            </a:r>
            <a:r>
              <a:rPr lang="en-US" sz="2000" dirty="0"/>
              <a:t>* </a:t>
            </a:r>
            <a:r>
              <a:rPr lang="en-US" sz="2000" dirty="0" smtClean="0"/>
              <a:t>ln(N)</a:t>
            </a:r>
            <a:endParaRPr lang="en-US" sz="2000" dirty="0"/>
          </a:p>
          <a:p>
            <a:pPr marL="0" indent="0" algn="just">
              <a:buNone/>
            </a:pPr>
            <a:r>
              <a:rPr lang="en-US" sz="2000" b="1" dirty="0"/>
              <a:t>¿</a:t>
            </a:r>
            <a:r>
              <a:rPr lang="en-US" sz="2000" b="1" dirty="0" err="1"/>
              <a:t>Cuál</a:t>
            </a:r>
            <a:r>
              <a:rPr lang="en-US" sz="2000" b="1" dirty="0"/>
              <a:t> </a:t>
            </a:r>
            <a:r>
              <a:rPr lang="en-US" sz="2000" b="1" dirty="0" err="1"/>
              <a:t>es</a:t>
            </a:r>
            <a:r>
              <a:rPr lang="en-US" sz="2000" b="1" dirty="0"/>
              <a:t> O para </a:t>
            </a:r>
            <a:r>
              <a:rPr lang="en-US" sz="2000" b="1" dirty="0" err="1"/>
              <a:t>algoB</a:t>
            </a:r>
            <a:r>
              <a:rPr lang="en-US" sz="2000" b="1" dirty="0"/>
              <a:t>?</a:t>
            </a:r>
          </a:p>
          <a:p>
            <a:pPr marL="0" indent="0" algn="just">
              <a:buNone/>
            </a:pPr>
            <a:endParaRPr lang="en-US" b="1" dirty="0"/>
          </a:p>
          <a:p>
            <a:pPr marL="0" indent="0" algn="just">
              <a:buNone/>
            </a:pPr>
            <a:r>
              <a:rPr lang="en-US" sz="1800" b="1" dirty="0" err="1"/>
              <a:t>Rta</a:t>
            </a:r>
            <a:r>
              <a:rPr lang="en-US" sz="1800" b="1" dirty="0"/>
              <a:t>:  </a:t>
            </a:r>
            <a:r>
              <a:rPr lang="en-US" sz="1800" b="1" dirty="0" err="1"/>
              <a:t>algoB</a:t>
            </a:r>
            <a:r>
              <a:rPr lang="en-US" sz="1800" b="1" dirty="0"/>
              <a:t> </a:t>
            </a:r>
            <a:r>
              <a:rPr lang="en-US" sz="1800" b="1" dirty="0" err="1"/>
              <a:t>tiene</a:t>
            </a:r>
            <a:r>
              <a:rPr lang="en-US" sz="1800" b="1" dirty="0"/>
              <a:t> O( </a:t>
            </a:r>
            <a:r>
              <a:rPr lang="en-US" sz="1800" b="1" dirty="0" smtClean="0"/>
              <a:t>N </a:t>
            </a:r>
            <a:r>
              <a:rPr lang="en-US" sz="1800" b="1" dirty="0"/>
              <a:t>* </a:t>
            </a:r>
            <a:r>
              <a:rPr lang="en-US" sz="1800" b="1" dirty="0" smtClean="0"/>
              <a:t>ln(N) </a:t>
            </a:r>
            <a:r>
              <a:rPr lang="en-US" sz="1800" b="1" dirty="0"/>
              <a:t>)</a:t>
            </a:r>
            <a:endParaRPr lang="en-US" b="1" dirty="0"/>
          </a:p>
          <a:p>
            <a:pPr marL="0" indent="0" algn="just">
              <a:buNone/>
            </a:pPr>
            <a:endParaRPr lang="en-US" dirty="0"/>
          </a:p>
          <a:p>
            <a:pPr marL="0" indent="0" algn="just">
              <a:buNone/>
            </a:pPr>
            <a:endParaRPr lang="en-US" dirty="0"/>
          </a:p>
        </p:txBody>
      </p:sp>
      <p:pic>
        <p:nvPicPr>
          <p:cNvPr id="3" name="Imagen 2"/>
          <p:cNvPicPr>
            <a:picLocks noChangeAspect="1"/>
          </p:cNvPicPr>
          <p:nvPr/>
        </p:nvPicPr>
        <p:blipFill>
          <a:blip r:embed="rId2"/>
          <a:stretch>
            <a:fillRect/>
          </a:stretch>
        </p:blipFill>
        <p:spPr>
          <a:xfrm>
            <a:off x="3744550" y="2293528"/>
            <a:ext cx="4942250" cy="4477430"/>
          </a:xfrm>
          <a:prstGeom prst="rect">
            <a:avLst/>
          </a:prstGeom>
        </p:spPr>
      </p:pic>
    </p:spTree>
    <p:extLst>
      <p:ext uri="{BB962C8B-B14F-4D97-AF65-F5344CB8AC3E}">
        <p14:creationId xmlns:p14="http://schemas.microsoft.com/office/powerpoint/2010/main" val="37983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arn(inVertical)">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3015"/>
            <a:ext cx="8229600" cy="5351585"/>
          </a:xfrm>
        </p:spPr>
        <p:txBody>
          <a:bodyPr>
            <a:normAutofit lnSpcReduction="10000"/>
          </a:bodyPr>
          <a:lstStyle/>
          <a:p>
            <a:pPr marL="0" indent="0">
              <a:buNone/>
            </a:pPr>
            <a:r>
              <a:rPr lang="es-AR" dirty="0"/>
              <a:t>y finalmente, ¿Cuál de los 2 algoritmos es mejor, para </a:t>
            </a:r>
            <a:r>
              <a:rPr lang="es-AR" dirty="0" smtClean="0"/>
              <a:t>N </a:t>
            </a:r>
            <a:r>
              <a:rPr lang="es-AR" dirty="0"/>
              <a:t>creciente?</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err="1"/>
              <a:t>Rta</a:t>
            </a:r>
            <a:r>
              <a:rPr lang="es-AR" dirty="0"/>
              <a:t>: </a:t>
            </a:r>
            <a:r>
              <a:rPr lang="es-AR" dirty="0" smtClean="0"/>
              <a:t>O(N). </a:t>
            </a:r>
            <a:r>
              <a:rPr lang="es-AR" dirty="0"/>
              <a:t>O sea, </a:t>
            </a:r>
            <a:r>
              <a:rPr lang="es-AR" dirty="0" err="1"/>
              <a:t>algoA</a:t>
            </a:r>
            <a:r>
              <a:rPr lang="es-AR" dirty="0"/>
              <a:t> es mejor que </a:t>
            </a:r>
            <a:r>
              <a:rPr lang="es-AR" dirty="0" err="1"/>
              <a:t>algoB</a:t>
            </a:r>
            <a:r>
              <a:rPr lang="es-AR" dirty="0"/>
              <a:t>. Coincide con el cálculo empírico. Bien!</a:t>
            </a:r>
          </a:p>
          <a:p>
            <a:pPr marL="0" indent="0">
              <a:buNone/>
            </a:pPr>
            <a:endParaRPr lang="es-AR" dirty="0"/>
          </a:p>
          <a:p>
            <a:pPr marL="0" indent="0">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25</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680172732"/>
              </p:ext>
            </p:extLst>
          </p:nvPr>
        </p:nvGraphicFramePr>
        <p:xfrm>
          <a:off x="290512" y="1770185"/>
          <a:ext cx="8562975" cy="34114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594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arn(inVertical)">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smtClean="0"/>
              <a:t>TP 1- </a:t>
            </a:r>
            <a:r>
              <a:rPr lang="es-419" dirty="0" err="1" smtClean="0"/>
              <a:t>Ejer</a:t>
            </a:r>
            <a:r>
              <a:rPr lang="es-419" dirty="0" smtClean="0"/>
              <a:t> 12</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r>
              <a:rPr lang="es-AR" sz="2000" dirty="0">
                <a:solidFill>
                  <a:schemeClr val="tx1"/>
                </a:solidFill>
              </a:rPr>
              <a:t>Caracterizar las siguientes complejidades </a:t>
            </a:r>
            <a:r>
              <a:rPr lang="es-AR" sz="2000" dirty="0" smtClean="0">
                <a:solidFill>
                  <a:schemeClr val="tx1"/>
                </a:solidFill>
              </a:rPr>
              <a:t>O grande, </a:t>
            </a:r>
            <a:r>
              <a:rPr lang="es-AR" sz="2000" dirty="0">
                <a:solidFill>
                  <a:schemeClr val="tx1"/>
                </a:solidFill>
              </a:rPr>
              <a:t>para ver cuáles algoritmos serían mejores que otros. </a:t>
            </a:r>
          </a:p>
          <a:p>
            <a:pPr marL="0" indent="0">
              <a:buNone/>
            </a:pPr>
            <a:r>
              <a:rPr lang="es-AR" sz="2000" dirty="0">
                <a:solidFill>
                  <a:schemeClr val="tx1"/>
                </a:solidFill>
              </a:rPr>
              <a:t>Representar en una planilla de cálculo el gráfico del comportamiento para n= 0, 2, 4, 6, 8, 10 y 12 para las siguientes complejidades:  </a:t>
            </a:r>
            <a:r>
              <a:rPr lang="es-AR" sz="2000" dirty="0" smtClean="0">
                <a:solidFill>
                  <a:schemeClr val="tx1"/>
                </a:solidFill>
              </a:rPr>
              <a:t>O(2</a:t>
            </a:r>
            <a:r>
              <a:rPr lang="es-AR" sz="2000" baseline="30000" dirty="0" smtClean="0">
                <a:solidFill>
                  <a:schemeClr val="tx1"/>
                </a:solidFill>
              </a:rPr>
              <a:t>N</a:t>
            </a:r>
            <a:r>
              <a:rPr lang="es-AR" sz="2000" dirty="0" smtClean="0">
                <a:solidFill>
                  <a:schemeClr val="tx1"/>
                </a:solidFill>
              </a:rPr>
              <a:t>) </a:t>
            </a:r>
            <a:r>
              <a:rPr lang="es-AR" sz="2000" dirty="0">
                <a:solidFill>
                  <a:schemeClr val="tx1"/>
                </a:solidFill>
              </a:rPr>
              <a:t>,  </a:t>
            </a:r>
            <a:r>
              <a:rPr lang="es-AR" sz="2000" dirty="0" smtClean="0">
                <a:solidFill>
                  <a:schemeClr val="tx1"/>
                </a:solidFill>
              </a:rPr>
              <a:t>O(N*log2(N)), O(N), O(log2(N)), </a:t>
            </a:r>
            <a:r>
              <a:rPr lang="es-AR" sz="2000" dirty="0">
                <a:solidFill>
                  <a:schemeClr val="tx1"/>
                </a:solidFill>
              </a:rPr>
              <a:t>O(</a:t>
            </a:r>
            <a:r>
              <a:rPr lang="es-AR" sz="2000" dirty="0" smtClean="0">
                <a:solidFill>
                  <a:schemeClr val="tx1"/>
                </a:solidFill>
                <a:sym typeface="Symbol" panose="05050102010706020507" pitchFamily="18" charset="2"/>
              </a:rPr>
              <a:t></a:t>
            </a:r>
            <a:r>
              <a:rPr lang="es-AR" sz="2000" dirty="0" smtClean="0">
                <a:solidFill>
                  <a:schemeClr val="tx1"/>
                </a:solidFill>
              </a:rPr>
              <a:t>N), O(N</a:t>
            </a:r>
            <a:r>
              <a:rPr lang="es-AR" sz="2000" baseline="30000" dirty="0" smtClean="0">
                <a:solidFill>
                  <a:schemeClr val="tx1"/>
                </a:solidFill>
              </a:rPr>
              <a:t>3</a:t>
            </a:r>
            <a:r>
              <a:rPr lang="es-AR" sz="2000" dirty="0">
                <a:solidFill>
                  <a:schemeClr val="tx1"/>
                </a:solidFill>
              </a:rPr>
              <a:t>), </a:t>
            </a:r>
            <a:r>
              <a:rPr lang="es-AR" sz="2000" dirty="0" smtClean="0">
                <a:solidFill>
                  <a:schemeClr val="tx1"/>
                </a:solidFill>
              </a:rPr>
              <a:t>O(N</a:t>
            </a:r>
            <a:r>
              <a:rPr lang="es-AR" sz="2000" baseline="30000" dirty="0" smtClean="0">
                <a:solidFill>
                  <a:schemeClr val="tx1"/>
                </a:solidFill>
              </a:rPr>
              <a:t>2</a:t>
            </a:r>
            <a:r>
              <a:rPr lang="es-AR" sz="2000" dirty="0">
                <a:solidFill>
                  <a:schemeClr val="tx1"/>
                </a:solidFill>
              </a:rPr>
              <a:t>)</a:t>
            </a: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9"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0209" y="4657579"/>
            <a:ext cx="1145886" cy="1145886"/>
          </a:xfrm>
          <a:prstGeom prst="rect">
            <a:avLst/>
          </a:prstGeom>
        </p:spPr>
      </p:pic>
    </p:spTree>
    <p:extLst>
      <p:ext uri="{BB962C8B-B14F-4D97-AF65-F5344CB8AC3E}">
        <p14:creationId xmlns:p14="http://schemas.microsoft.com/office/powerpoint/2010/main" val="2419764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5077"/>
            <a:ext cx="8229600" cy="5269523"/>
          </a:xfrm>
        </p:spPr>
        <p:txBody>
          <a:bodyPr/>
          <a:lstStyle/>
          <a:p>
            <a:pPr marL="0" indent="0">
              <a:buNone/>
            </a:pPr>
            <a:r>
              <a:rPr lang="es-AR" dirty="0" err="1"/>
              <a:t>Rta</a:t>
            </a:r>
            <a:r>
              <a:rPr lang="es-AR" dirty="0"/>
              <a:t>: el peor es </a:t>
            </a:r>
            <a:r>
              <a:rPr lang="es-AR" dirty="0" smtClean="0"/>
              <a:t>O(2^N) </a:t>
            </a:r>
            <a:r>
              <a:rPr lang="es-AR" dirty="0"/>
              <a:t>a partir de n ≥ 10 (no muy grande…)</a:t>
            </a:r>
          </a:p>
        </p:txBody>
      </p:sp>
      <p:sp>
        <p:nvSpPr>
          <p:cNvPr id="4" name="Slide Number Placeholder 3"/>
          <p:cNvSpPr>
            <a:spLocks noGrp="1"/>
          </p:cNvSpPr>
          <p:nvPr>
            <p:ph type="sldNum" sz="quarter" idx="12"/>
          </p:nvPr>
        </p:nvSpPr>
        <p:spPr/>
        <p:txBody>
          <a:bodyPr/>
          <a:lstStyle/>
          <a:p>
            <a:fld id="{401CF334-2D5C-4859-84A6-CA7E6E43FAEB}" type="slidenum">
              <a:rPr lang="en-US" smtClean="0"/>
              <a:t>27</a:t>
            </a:fld>
            <a:endParaRPr lang="en-US"/>
          </a:p>
        </p:txBody>
      </p:sp>
      <p:graphicFrame>
        <p:nvGraphicFramePr>
          <p:cNvPr id="7" name="Chart 6"/>
          <p:cNvGraphicFramePr>
            <a:graphicFrameLocks/>
          </p:cNvGraphicFramePr>
          <p:nvPr>
            <p:extLst>
              <p:ext uri="{D42A27DB-BD31-4B8C-83A1-F6EECF244321}">
                <p14:modId xmlns:p14="http://schemas.microsoft.com/office/powerpoint/2010/main" val="3208968132"/>
              </p:ext>
            </p:extLst>
          </p:nvPr>
        </p:nvGraphicFramePr>
        <p:xfrm>
          <a:off x="457201" y="1969477"/>
          <a:ext cx="8229600" cy="475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579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3354"/>
            <a:ext cx="8229600" cy="5281246"/>
          </a:xfrm>
        </p:spPr>
        <p:txBody>
          <a:bodyPr/>
          <a:lstStyle/>
          <a:p>
            <a:pPr marL="0" indent="0">
              <a:buNone/>
            </a:pPr>
            <a:r>
              <a:rPr lang="es-AR" dirty="0"/>
              <a:t>¿Conocen algo peor que O( </a:t>
            </a:r>
            <a:r>
              <a:rPr lang="es-AR" dirty="0" smtClean="0"/>
              <a:t>2^N) </a:t>
            </a:r>
            <a:r>
              <a:rPr lang="es-AR" dirty="0"/>
              <a:t>?  ¿Algo que crezca más rápido?</a:t>
            </a:r>
          </a:p>
          <a:p>
            <a:pPr marL="0" indent="0">
              <a:buNone/>
            </a:pPr>
            <a:r>
              <a:rPr lang="es-AR" dirty="0" err="1"/>
              <a:t>Rta</a:t>
            </a:r>
            <a:r>
              <a:rPr lang="es-AR" dirty="0"/>
              <a:t>: por ejemplo O </a:t>
            </a:r>
            <a:r>
              <a:rPr lang="es-AR" dirty="0" smtClean="0"/>
              <a:t>(N!)</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28</a:t>
            </a:fld>
            <a:endParaRPr lang="en-US"/>
          </a:p>
        </p:txBody>
      </p:sp>
      <p:pic>
        <p:nvPicPr>
          <p:cNvPr id="6" name="Picture 5"/>
          <p:cNvPicPr>
            <a:picLocks noChangeAspect="1"/>
          </p:cNvPicPr>
          <p:nvPr/>
        </p:nvPicPr>
        <p:blipFill>
          <a:blip r:embed="rId2"/>
          <a:stretch>
            <a:fillRect/>
          </a:stretch>
        </p:blipFill>
        <p:spPr>
          <a:xfrm>
            <a:off x="457200" y="2878015"/>
            <a:ext cx="8229599" cy="3072119"/>
          </a:xfrm>
          <a:prstGeom prst="rect">
            <a:avLst/>
          </a:prstGeom>
        </p:spPr>
      </p:pic>
    </p:spTree>
    <p:extLst>
      <p:ext uri="{BB962C8B-B14F-4D97-AF65-F5344CB8AC3E}">
        <p14:creationId xmlns:p14="http://schemas.microsoft.com/office/powerpoint/2010/main" val="179663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marL="0" indent="0">
              <a:buNone/>
            </a:pPr>
            <a:r>
              <a:rPr lang="es-AR" dirty="0"/>
              <a:t>Dado que </a:t>
            </a:r>
            <a:r>
              <a:rPr lang="es-AR" dirty="0" smtClean="0"/>
              <a:t>2^N </a:t>
            </a:r>
            <a:r>
              <a:rPr lang="es-AR" dirty="0"/>
              <a:t>y </a:t>
            </a:r>
            <a:r>
              <a:rPr lang="es-AR" dirty="0" smtClean="0"/>
              <a:t>N^3 </a:t>
            </a:r>
            <a:r>
              <a:rPr lang="es-AR" dirty="0"/>
              <a:t>crecen tanto, para poder ver gráficamente cómo crecen las otras, saquémoslo del gráfico. ¿Cómo queda?</a:t>
            </a:r>
          </a:p>
        </p:txBody>
      </p:sp>
      <p:sp>
        <p:nvSpPr>
          <p:cNvPr id="4" name="Slide Number Placeholder 3"/>
          <p:cNvSpPr>
            <a:spLocks noGrp="1"/>
          </p:cNvSpPr>
          <p:nvPr>
            <p:ph type="sldNum" sz="quarter" idx="12"/>
          </p:nvPr>
        </p:nvSpPr>
        <p:spPr/>
        <p:txBody>
          <a:bodyPr/>
          <a:lstStyle/>
          <a:p>
            <a:fld id="{401CF334-2D5C-4859-84A6-CA7E6E43FAEB}" type="slidenum">
              <a:rPr lang="en-US" smtClean="0"/>
              <a:t>29</a:t>
            </a:fld>
            <a:endParaRPr lang="en-US"/>
          </a:p>
        </p:txBody>
      </p:sp>
      <p:graphicFrame>
        <p:nvGraphicFramePr>
          <p:cNvPr id="6" name="Chart 5"/>
          <p:cNvGraphicFramePr>
            <a:graphicFrameLocks/>
          </p:cNvGraphicFramePr>
          <p:nvPr>
            <p:extLst>
              <p:ext uri="{D42A27DB-BD31-4B8C-83A1-F6EECF244321}">
                <p14:modId xmlns:p14="http://schemas.microsoft.com/office/powerpoint/2010/main" val="3839811007"/>
              </p:ext>
            </p:extLst>
          </p:nvPr>
        </p:nvGraphicFramePr>
        <p:xfrm>
          <a:off x="609600" y="2520462"/>
          <a:ext cx="5229225" cy="383589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a:blip r:embed="rId3"/>
          <a:stretch>
            <a:fillRect/>
          </a:stretch>
        </p:blipFill>
        <p:spPr>
          <a:xfrm>
            <a:off x="5838825" y="2085975"/>
            <a:ext cx="2847975" cy="2686050"/>
          </a:xfrm>
          <a:prstGeom prst="rect">
            <a:avLst/>
          </a:prstGeom>
        </p:spPr>
      </p:pic>
    </p:spTree>
    <p:extLst>
      <p:ext uri="{BB962C8B-B14F-4D97-AF65-F5344CB8AC3E}">
        <p14:creationId xmlns:p14="http://schemas.microsoft.com/office/powerpoint/2010/main" val="47912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buNone/>
            </a:pPr>
            <a:r>
              <a:rPr lang="es-AR" dirty="0" smtClean="0"/>
              <a:t>¿Probaron en las 3 APIS con algo así?</a:t>
            </a:r>
          </a:p>
          <a:p>
            <a:pPr marL="0" indent="0">
              <a:buNone/>
            </a:pPr>
            <a:r>
              <a:rPr lang="es-AR" b="1" dirty="0" err="1"/>
              <a:t>int</a:t>
            </a:r>
            <a:r>
              <a:rPr lang="es-AR" b="1" dirty="0"/>
              <a:t> </a:t>
            </a:r>
            <a:r>
              <a:rPr lang="es-AR" b="1" dirty="0" err="1"/>
              <a:t>init</a:t>
            </a:r>
            <a:r>
              <a:rPr lang="es-AR" b="1" dirty="0"/>
              <a:t>= 0;</a:t>
            </a:r>
            <a:endParaRPr lang="es-AR" dirty="0" smtClean="0"/>
          </a:p>
          <a:p>
            <a:pPr marL="0" indent="0">
              <a:buNone/>
            </a:pPr>
            <a:r>
              <a:rPr lang="es-AR" dirty="0" err="1" smtClean="0"/>
              <a:t>MyTimer</a:t>
            </a:r>
            <a:r>
              <a:rPr lang="es-AR" dirty="0" smtClean="0"/>
              <a:t> </a:t>
            </a:r>
            <a:r>
              <a:rPr lang="es-AR" dirty="0" err="1"/>
              <a:t>myCrono</a:t>
            </a:r>
            <a:r>
              <a:rPr lang="es-AR" dirty="0"/>
              <a:t> = </a:t>
            </a:r>
            <a:r>
              <a:rPr lang="es-AR" b="1" dirty="0"/>
              <a:t>new </a:t>
            </a:r>
            <a:r>
              <a:rPr lang="es-AR" b="1" dirty="0" err="1" smtClean="0"/>
              <a:t>MyTimer</a:t>
            </a:r>
            <a:r>
              <a:rPr lang="es-AR" b="1" dirty="0" smtClean="0"/>
              <a:t>(</a:t>
            </a:r>
            <a:r>
              <a:rPr lang="es-AR" b="1" dirty="0" err="1" smtClean="0"/>
              <a:t>init</a:t>
            </a:r>
            <a:r>
              <a:rPr lang="es-AR" b="1" dirty="0" smtClean="0"/>
              <a:t>);</a:t>
            </a:r>
          </a:p>
          <a:p>
            <a:pPr marL="0" indent="0">
              <a:buNone/>
            </a:pPr>
            <a:r>
              <a:rPr lang="es-AR" dirty="0" err="1" smtClean="0"/>
              <a:t>myCrono.stop</a:t>
            </a:r>
            <a:r>
              <a:rPr lang="es-AR" dirty="0" smtClean="0"/>
              <a:t>(</a:t>
            </a:r>
            <a:r>
              <a:rPr lang="es-AR" dirty="0" err="1" smtClean="0"/>
              <a:t>init</a:t>
            </a:r>
            <a:r>
              <a:rPr lang="es-AR" dirty="0" smtClean="0"/>
              <a:t> </a:t>
            </a:r>
            <a:r>
              <a:rPr lang="es-AR" dirty="0"/>
              <a:t>+ 86400000); </a:t>
            </a:r>
            <a:endParaRPr lang="es-AR" dirty="0" smtClean="0"/>
          </a:p>
          <a:p>
            <a:pPr marL="0" indent="0">
              <a:buNone/>
            </a:pPr>
            <a:r>
              <a:rPr lang="es-AR" dirty="0" smtClean="0"/>
              <a:t>//  </a:t>
            </a:r>
            <a:r>
              <a:rPr lang="es-AR" dirty="0"/>
              <a:t>(86400000 ms) 1 día 0 </a:t>
            </a:r>
            <a:r>
              <a:rPr lang="es-AR" dirty="0" err="1"/>
              <a:t>hs</a:t>
            </a:r>
            <a:r>
              <a:rPr lang="es-AR" dirty="0"/>
              <a:t> 0 min 0,000 s</a:t>
            </a:r>
          </a:p>
          <a:p>
            <a:pPr marL="0" indent="0">
              <a:buNone/>
            </a:pPr>
            <a:endParaRPr lang="es-AR" dirty="0" smtClean="0"/>
          </a:p>
          <a:p>
            <a:pPr marL="0" indent="0">
              <a:buNone/>
            </a:pPr>
            <a:r>
              <a:rPr lang="es-AR" b="1" dirty="0" err="1"/>
              <a:t>int</a:t>
            </a:r>
            <a:r>
              <a:rPr lang="es-AR" b="1" dirty="0"/>
              <a:t> </a:t>
            </a:r>
            <a:r>
              <a:rPr lang="es-AR" b="1" dirty="0" err="1"/>
              <a:t>init</a:t>
            </a:r>
            <a:r>
              <a:rPr lang="es-AR" b="1" dirty="0"/>
              <a:t>= 0;</a:t>
            </a:r>
            <a:endParaRPr lang="es-AR" dirty="0"/>
          </a:p>
          <a:p>
            <a:pPr marL="0" indent="0">
              <a:buNone/>
            </a:pPr>
            <a:r>
              <a:rPr lang="es-AR" dirty="0" err="1" smtClean="0"/>
              <a:t>MyTimer</a:t>
            </a:r>
            <a:r>
              <a:rPr lang="es-AR" dirty="0" smtClean="0"/>
              <a:t> </a:t>
            </a:r>
            <a:r>
              <a:rPr lang="es-AR" dirty="0" err="1"/>
              <a:t>myCrono</a:t>
            </a:r>
            <a:r>
              <a:rPr lang="es-AR" dirty="0"/>
              <a:t> = </a:t>
            </a:r>
            <a:r>
              <a:rPr lang="es-AR" b="1" dirty="0"/>
              <a:t>new </a:t>
            </a:r>
            <a:r>
              <a:rPr lang="es-AR" b="1" dirty="0" err="1" smtClean="0"/>
              <a:t>MyTimer</a:t>
            </a:r>
            <a:r>
              <a:rPr lang="es-AR" b="1" dirty="0" smtClean="0"/>
              <a:t> (</a:t>
            </a:r>
            <a:r>
              <a:rPr lang="es-AR" b="1" dirty="0" err="1" smtClean="0"/>
              <a:t>init</a:t>
            </a:r>
            <a:r>
              <a:rPr lang="es-AR" b="1" dirty="0"/>
              <a:t>);</a:t>
            </a:r>
          </a:p>
          <a:p>
            <a:pPr marL="0" indent="0">
              <a:buNone/>
            </a:pPr>
            <a:r>
              <a:rPr lang="es-AR" dirty="0" err="1" smtClean="0"/>
              <a:t>myCrono.stop</a:t>
            </a:r>
            <a:r>
              <a:rPr lang="es-AR" dirty="0" smtClean="0"/>
              <a:t>(</a:t>
            </a:r>
            <a:r>
              <a:rPr lang="es-AR" dirty="0" err="1" smtClean="0"/>
              <a:t>init</a:t>
            </a:r>
            <a:r>
              <a:rPr lang="es-AR" dirty="0" smtClean="0"/>
              <a:t> </a:t>
            </a:r>
            <a:r>
              <a:rPr lang="es-AR" dirty="0"/>
              <a:t>+ </a:t>
            </a:r>
            <a:r>
              <a:rPr lang="es-AR" dirty="0" smtClean="0"/>
              <a:t>86400000 * 10 ); </a:t>
            </a:r>
          </a:p>
          <a:p>
            <a:pPr marL="0" indent="0">
              <a:buNone/>
            </a:pPr>
            <a:endParaRPr lang="es-AR" dirty="0"/>
          </a:p>
          <a:p>
            <a:pPr marL="0" indent="0">
              <a:buNone/>
            </a:pPr>
            <a:endParaRPr lang="es-AR"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211303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s-AR" dirty="0"/>
                  <a:t>Es decir que para </a:t>
                </a:r>
                <a14:m>
                  <m:oMath xmlns:m="http://schemas.openxmlformats.org/officeDocument/2006/math">
                    <m:r>
                      <a:rPr lang="es-AR" i="1" dirty="0" smtClean="0">
                        <a:latin typeface="Cambria Math" panose="02040503050406030204" pitchFamily="18" charset="0"/>
                      </a:rPr>
                      <m:t>𝑛</m:t>
                    </m:r>
                    <m:r>
                      <a:rPr lang="es-AR" i="1" dirty="0" smtClean="0">
                        <a:latin typeface="Cambria Math" panose="02040503050406030204" pitchFamily="18" charset="0"/>
                        <a:sym typeface="Symbol" panose="05050102010706020507" pitchFamily="18" charset="2"/>
                      </a:rPr>
                      <m:t></m:t>
                    </m:r>
                    <m:r>
                      <a:rPr lang="es-AR" i="1" dirty="0" smtClean="0">
                        <a:latin typeface="Cambria Math" panose="02040503050406030204" pitchFamily="18" charset="0"/>
                      </a:rPr>
                      <m:t>∞  </m:t>
                    </m:r>
                  </m:oMath>
                </a14:m>
                <a:r>
                  <a:rPr lang="es-AR" dirty="0"/>
                  <a:t>tenemos que</a:t>
                </a:r>
              </a:p>
              <a:p>
                <a:pPr marL="0" indent="0">
                  <a:buNone/>
                </a:pPr>
                <a:endParaRPr lang="es-AR" dirty="0"/>
              </a:p>
              <a:p>
                <a:pPr marL="0" indent="0">
                  <a:buNone/>
                </a:pPr>
                <a:r>
                  <a:rPr lang="es-AR" dirty="0"/>
                  <a:t>... &lt; </a:t>
                </a:r>
                <a:r>
                  <a:rPr lang="es-AR" dirty="0" smtClean="0"/>
                  <a:t>O(log2(N)) </a:t>
                </a:r>
                <a:r>
                  <a:rPr lang="es-AR" dirty="0"/>
                  <a:t>&lt; O(</a:t>
                </a:r>
                <a:r>
                  <a:rPr lang="es-AR" dirty="0" smtClean="0">
                    <a:sym typeface="Symbol" panose="05050102010706020507" pitchFamily="18" charset="2"/>
                  </a:rPr>
                  <a:t></a:t>
                </a:r>
                <a:r>
                  <a:rPr lang="es-AR" dirty="0" smtClean="0"/>
                  <a:t>N) </a:t>
                </a:r>
                <a:r>
                  <a:rPr lang="es-AR" dirty="0"/>
                  <a:t>&lt; </a:t>
                </a:r>
                <a:r>
                  <a:rPr lang="es-AR" dirty="0" smtClean="0"/>
                  <a:t>O(N) </a:t>
                </a:r>
                <a:r>
                  <a:rPr lang="es-AR" dirty="0"/>
                  <a:t>&lt; </a:t>
                </a:r>
                <a:r>
                  <a:rPr lang="es-AR" dirty="0" smtClean="0"/>
                  <a:t>O(N </a:t>
                </a:r>
                <a:r>
                  <a:rPr lang="es-AR" dirty="0"/>
                  <a:t>* </a:t>
                </a:r>
                <a:r>
                  <a:rPr lang="es-AR" dirty="0" smtClean="0"/>
                  <a:t>log2(N)) </a:t>
                </a:r>
                <a:r>
                  <a:rPr lang="es-AR" dirty="0"/>
                  <a:t>&lt; </a:t>
                </a:r>
                <a:r>
                  <a:rPr lang="es-AR" dirty="0" smtClean="0"/>
                  <a:t>O(N^2</a:t>
                </a:r>
                <a:r>
                  <a:rPr lang="es-AR" dirty="0"/>
                  <a:t>) &lt; </a:t>
                </a:r>
                <a:r>
                  <a:rPr lang="es-AR" dirty="0" smtClean="0"/>
                  <a:t>O(N^3</a:t>
                </a:r>
                <a:r>
                  <a:rPr lang="es-AR" dirty="0"/>
                  <a:t>) &lt; </a:t>
                </a:r>
                <a:r>
                  <a:rPr lang="es-AR" dirty="0" smtClean="0"/>
                  <a:t>O(2^N) </a:t>
                </a:r>
                <a:r>
                  <a:rPr lang="es-AR" dirty="0"/>
                  <a:t>&lt; </a:t>
                </a:r>
                <a:r>
                  <a:rPr lang="es-AR" dirty="0" smtClean="0"/>
                  <a:t>O(N!) </a:t>
                </a:r>
                <a:r>
                  <a:rPr lang="es-AR" dirty="0"/>
                  <a:t>&lt; …</a:t>
                </a:r>
              </a:p>
              <a:p>
                <a:pPr marL="0" indent="0">
                  <a:buNone/>
                </a:pPr>
                <a:endParaRPr lang="es-AR" dirty="0"/>
              </a:p>
              <a:p>
                <a:pPr marL="0" indent="0" algn="just">
                  <a:buNone/>
                </a:pPr>
                <a:r>
                  <a:rPr lang="es-AR" dirty="0"/>
                  <a:t>¿ Cómo se considera que es la O grande cuando el algoritmo no depende del tamaño de entrada de los datos?</a:t>
                </a:r>
              </a:p>
              <a:p>
                <a:pPr marL="0" indent="0">
                  <a:buNone/>
                </a:pPr>
                <a:r>
                  <a:rPr lang="es-AR" dirty="0"/>
                  <a:t>O(1). Obviamente, la menor de todas!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1389" r="-1333"/>
                </a:stretch>
              </a:blipFill>
            </p:spPr>
            <p:txBody>
              <a:bodyPr/>
              <a:lstStyle/>
              <a:p>
                <a:r>
                  <a:rPr lang="es-AR">
                    <a:noFill/>
                  </a:rPr>
                  <a:t> </a:t>
                </a:r>
              </a:p>
            </p:txBody>
          </p:sp>
        </mc:Fallback>
      </mc:AlternateContent>
      <p:sp>
        <p:nvSpPr>
          <p:cNvPr id="4" name="Slide Number Placeholder 3"/>
          <p:cNvSpPr>
            <a:spLocks noGrp="1"/>
          </p:cNvSpPr>
          <p:nvPr>
            <p:ph type="sldNum" sz="quarter" idx="12"/>
          </p:nvPr>
        </p:nvSpPr>
        <p:spPr/>
        <p:txBody>
          <a:bodyPr/>
          <a:lstStyle/>
          <a:p>
            <a:fld id="{401CF334-2D5C-4859-84A6-CA7E6E43FAEB}" type="slidenum">
              <a:rPr lang="en-US" smtClean="0"/>
              <a:t>30</a:t>
            </a:fld>
            <a:endParaRPr lang="en-US"/>
          </a:p>
        </p:txBody>
      </p:sp>
    </p:spTree>
    <p:extLst>
      <p:ext uri="{BB962C8B-B14F-4D97-AF65-F5344CB8AC3E}">
        <p14:creationId xmlns:p14="http://schemas.microsoft.com/office/powerpoint/2010/main" val="174241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4"/>
                </a:solidFill>
              </a:rPr>
              <a:t>1. </a:t>
            </a:r>
            <a:r>
              <a:rPr lang="en-US" dirty="0" err="1">
                <a:solidFill>
                  <a:schemeClr val="accent4"/>
                </a:solidFill>
              </a:rPr>
              <a:t>Tiempo</a:t>
            </a:r>
            <a:r>
              <a:rPr lang="en-US" dirty="0">
                <a:solidFill>
                  <a:schemeClr val="accent4"/>
                </a:solidFill>
              </a:rPr>
              <a:t> de </a:t>
            </a:r>
            <a:r>
              <a:rPr lang="en-US" dirty="0" err="1">
                <a:solidFill>
                  <a:schemeClr val="accent4"/>
                </a:solidFill>
              </a:rPr>
              <a:t>ejecución</a:t>
            </a:r>
            <a:endParaRPr lang="en-US" dirty="0">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t>1.A) Empíricamente    </a:t>
            </a:r>
          </a:p>
          <a:p>
            <a:pPr marL="0" indent="0">
              <a:buNone/>
            </a:pPr>
            <a:r>
              <a:rPr lang="es-AR" dirty="0"/>
              <a:t>1.B)  Teóricamente</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3435530"/>
            <a:ext cx="927463" cy="927463"/>
          </a:xfrm>
          <a:prstGeom prst="rect">
            <a:avLst/>
          </a:prstGeom>
        </p:spPr>
      </p:pic>
      <p:pic>
        <p:nvPicPr>
          <p:cNvPr id="6" name="Picture 5"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4130040"/>
            <a:ext cx="927463" cy="927463"/>
          </a:xfrm>
          <a:prstGeom prst="rect">
            <a:avLst/>
          </a:prstGeom>
        </p:spPr>
      </p:pic>
    </p:spTree>
    <p:extLst>
      <p:ext uri="{BB962C8B-B14F-4D97-AF65-F5344CB8AC3E}">
        <p14:creationId xmlns:p14="http://schemas.microsoft.com/office/powerpoint/2010/main" val="13309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20000"/>
          </a:bodyPr>
          <a:lstStyle/>
          <a:p>
            <a:pPr marL="0" indent="0">
              <a:buNone/>
            </a:pPr>
            <a:r>
              <a:rPr lang="es-AR" b="1" i="1" dirty="0"/>
              <a:t>Importante</a:t>
            </a:r>
          </a:p>
          <a:p>
            <a:pPr marL="0" indent="0" algn="just">
              <a:buNone/>
            </a:pPr>
            <a:r>
              <a:rPr lang="es-AR" dirty="0"/>
              <a:t>Para realizar el cálculo de la complejidad temporal de un algoritmo, no basta con analizar el “tamaño de los datos de entrada”. La performance del algoritmo también puede depender de cómo vienen los datos. </a:t>
            </a:r>
          </a:p>
          <a:p>
            <a:pPr marL="0" indent="0" algn="just">
              <a:buNone/>
            </a:pPr>
            <a:r>
              <a:rPr lang="es-AR" dirty="0" err="1"/>
              <a:t>Ej</a:t>
            </a:r>
            <a:r>
              <a:rPr lang="es-AR" dirty="0"/>
              <a:t>: si ordeno un vector de componentes, puede que mi algoritmo sea mejor si los datos vienen “casi ordenados” que si vienen “totalmente desordenados”.</a:t>
            </a:r>
          </a:p>
          <a:p>
            <a:pPr marL="0" indent="0" algn="just">
              <a:buNone/>
            </a:pPr>
            <a:endParaRPr lang="es-AR" dirty="0"/>
          </a:p>
          <a:p>
            <a:pPr marL="0" indent="0" algn="just">
              <a:buNone/>
            </a:pPr>
            <a:r>
              <a:rPr lang="es-AR" dirty="0"/>
              <a:t>Se puede hacer un análisis del </a:t>
            </a:r>
            <a:r>
              <a:rPr lang="es-AR" dirty="0">
                <a:solidFill>
                  <a:schemeClr val="accent1"/>
                </a:solidFill>
              </a:rPr>
              <a:t>“mejor caso”</a:t>
            </a:r>
            <a:r>
              <a:rPr lang="es-AR" dirty="0"/>
              <a:t>, </a:t>
            </a:r>
            <a:r>
              <a:rPr lang="es-AR" dirty="0">
                <a:solidFill>
                  <a:srgbClr val="00B0F0"/>
                </a:solidFill>
              </a:rPr>
              <a:t>“caso promedio” </a:t>
            </a:r>
            <a:r>
              <a:rPr lang="es-AR" dirty="0"/>
              <a:t>o </a:t>
            </a:r>
            <a:r>
              <a:rPr lang="es-AR" dirty="0">
                <a:solidFill>
                  <a:srgbClr val="FF0000"/>
                </a:solidFill>
              </a:rPr>
              <a:t>“peor caso”</a:t>
            </a:r>
            <a:r>
              <a:rPr lang="es-AR" dirty="0">
                <a:solidFill>
                  <a:srgbClr val="0070C0"/>
                </a:solidFill>
              </a:rPr>
              <a:t> </a:t>
            </a:r>
            <a:r>
              <a:rPr lang="es-AR" dirty="0"/>
              <a:t>de input. Nosotros, salvo que digamos lo contrario, vamos a realizar siempre el análisis del </a:t>
            </a:r>
            <a:r>
              <a:rPr lang="es-AR" dirty="0" smtClean="0">
                <a:solidFill>
                  <a:srgbClr val="FF0000"/>
                </a:solidFill>
              </a:rPr>
              <a:t>peor caso.</a:t>
            </a:r>
            <a:r>
              <a:rPr lang="es-AR" dirty="0" smtClean="0"/>
              <a:t> </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32</a:t>
            </a:fld>
            <a:endParaRPr lang="en-US"/>
          </a:p>
        </p:txBody>
      </p:sp>
    </p:spTree>
    <p:extLst>
      <p:ext uri="{BB962C8B-B14F-4D97-AF65-F5344CB8AC3E}">
        <p14:creationId xmlns:p14="http://schemas.microsoft.com/office/powerpoint/2010/main" val="238838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lgn="just">
              <a:buNone/>
            </a:pPr>
            <a:r>
              <a:rPr lang="es-AR" dirty="0"/>
              <a:t>Resumiendo: el cálculo de la complejidad temporal de un algoritmo depende del tamaño de los datos de entrada y de cómo vienen esos datos.</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33</a:t>
            </a:fld>
            <a:endParaRPr lang="en-US"/>
          </a:p>
        </p:txBody>
      </p:sp>
    </p:spTree>
    <p:extLst>
      <p:ext uri="{BB962C8B-B14F-4D97-AF65-F5344CB8AC3E}">
        <p14:creationId xmlns:p14="http://schemas.microsoft.com/office/powerpoint/2010/main" val="180159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pPr marL="0" indent="0">
                  <a:buNone/>
                </a:pPr>
                <a:r>
                  <a:rPr lang="es-AR" dirty="0" smtClean="0"/>
                  <a:t>Ejercicios. Calcular O grande en cada caso, conociendo T(N)</a:t>
                </a:r>
              </a:p>
              <a:p>
                <a:pPr marL="0" indent="0">
                  <a:buNone/>
                </a:pPr>
                <a:endParaRPr lang="es-AR" dirty="0" smtClean="0"/>
              </a:p>
              <a:p>
                <a:pPr marL="0" indent="0">
                  <a:buNone/>
                </a:pPr>
                <a:r>
                  <a:rPr lang="es-AR" dirty="0" smtClean="0"/>
                  <a:t>T(N)= 6 * N + 2		=&gt; O(N)</a:t>
                </a:r>
              </a:p>
              <a:p>
                <a:pPr marL="0" indent="0">
                  <a:buNone/>
                </a:pPr>
                <a:endParaRPr lang="es-AR" dirty="0"/>
              </a:p>
              <a:p>
                <a:pPr marL="0" indent="0">
                  <a:buNone/>
                </a:pPr>
                <a:r>
                  <a:rPr lang="es-AR" dirty="0"/>
                  <a:t>T(N)= </a:t>
                </a:r>
                <a:r>
                  <a:rPr lang="es-AR" dirty="0" smtClean="0"/>
                  <a:t>2 *</a:t>
                </a:r>
                <a14:m>
                  <m:oMath xmlns:m="http://schemas.openxmlformats.org/officeDocument/2006/math">
                    <m:sSup>
                      <m:sSupPr>
                        <m:ctrlPr>
                          <a:rPr lang="es-AR" i="1" smtClean="0">
                            <a:latin typeface="Cambria Math" panose="02040503050406030204" pitchFamily="18" charset="0"/>
                          </a:rPr>
                        </m:ctrlPr>
                      </m:sSupPr>
                      <m:e>
                        <m:r>
                          <a:rPr lang="es-AR" b="0" i="1" smtClean="0">
                            <a:latin typeface="Cambria Math" panose="02040503050406030204" pitchFamily="18" charset="0"/>
                          </a:rPr>
                          <m:t> </m:t>
                        </m:r>
                        <m:r>
                          <a:rPr lang="es-AR" b="0" i="1" smtClean="0">
                            <a:latin typeface="Cambria Math" panose="02040503050406030204" pitchFamily="18" charset="0"/>
                          </a:rPr>
                          <m:t>𝑁</m:t>
                        </m:r>
                      </m:e>
                      <m:sup>
                        <m:r>
                          <a:rPr lang="es-AR" b="0" i="1" smtClean="0">
                            <a:latin typeface="Cambria Math" panose="02040503050406030204" pitchFamily="18" charset="0"/>
                          </a:rPr>
                          <m:t>3</m:t>
                        </m:r>
                      </m:sup>
                    </m:sSup>
                  </m:oMath>
                </a14:m>
                <a:r>
                  <a:rPr lang="es-AR" dirty="0" smtClean="0"/>
                  <a:t> </a:t>
                </a:r>
                <a:r>
                  <a:rPr lang="es-AR" dirty="0"/>
                  <a:t>+ </a:t>
                </a:r>
                <a14:m>
                  <m:oMath xmlns:m="http://schemas.openxmlformats.org/officeDocument/2006/math">
                    <m:sSup>
                      <m:sSupPr>
                        <m:ctrlPr>
                          <a:rPr lang="es-AR" i="1">
                            <a:latin typeface="Cambria Math" panose="02040503050406030204" pitchFamily="18" charset="0"/>
                          </a:rPr>
                        </m:ctrlPr>
                      </m:sSupPr>
                      <m:e>
                        <m:r>
                          <a:rPr lang="es-AR" b="0" i="1" smtClean="0">
                            <a:latin typeface="Cambria Math" panose="02040503050406030204" pitchFamily="18" charset="0"/>
                          </a:rPr>
                          <m:t>100 ∗ </m:t>
                        </m:r>
                        <m:r>
                          <a:rPr lang="es-AR" i="1">
                            <a:latin typeface="Cambria Math" panose="02040503050406030204" pitchFamily="18" charset="0"/>
                          </a:rPr>
                          <m:t>𝑁</m:t>
                        </m:r>
                      </m:e>
                      <m:sup>
                        <m:r>
                          <a:rPr lang="es-AR" b="0" i="1" smtClean="0">
                            <a:latin typeface="Cambria Math" panose="02040503050406030204" pitchFamily="18" charset="0"/>
                          </a:rPr>
                          <m:t>2</m:t>
                        </m:r>
                      </m:sup>
                    </m:sSup>
                  </m:oMath>
                </a14:m>
                <a:r>
                  <a:rPr lang="es-AR" dirty="0" smtClean="0"/>
                  <a:t>	=&gt; </a:t>
                </a:r>
                <a:r>
                  <a:rPr lang="es-AR" dirty="0"/>
                  <a:t>O</a:t>
                </a:r>
                <a:r>
                  <a:rPr lang="es-AR" dirty="0" smtClean="0"/>
                  <a:t>(</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𝑁</m:t>
                        </m:r>
                      </m:e>
                      <m:sup>
                        <m:r>
                          <a:rPr lang="es-AR" i="1">
                            <a:latin typeface="Cambria Math" panose="02040503050406030204" pitchFamily="18" charset="0"/>
                          </a:rPr>
                          <m:t>3</m:t>
                        </m:r>
                      </m:sup>
                    </m:sSup>
                  </m:oMath>
                </a14:m>
                <a:r>
                  <a:rPr lang="es-AR" dirty="0" smtClean="0"/>
                  <a:t>)</a:t>
                </a:r>
                <a:endParaRPr lang="es-AR" dirty="0"/>
              </a:p>
              <a:p>
                <a:pPr marL="0" indent="0">
                  <a:buNone/>
                </a:pPr>
                <a:endParaRPr lang="es-AR" dirty="0" smtClean="0"/>
              </a:p>
              <a:p>
                <a:pPr marL="0" indent="0">
                  <a:buNone/>
                </a:pPr>
                <a:r>
                  <a:rPr lang="es-AR" dirty="0" smtClean="0"/>
                  <a:t>T(N)= </a:t>
                </a:r>
                <a14:m>
                  <m:oMath xmlns:m="http://schemas.openxmlformats.org/officeDocument/2006/math">
                    <m:sSup>
                      <m:sSupPr>
                        <m:ctrlPr>
                          <a:rPr lang="es-AR" i="1" dirty="0" smtClean="0">
                            <a:latin typeface="Cambria Math" panose="02040503050406030204" pitchFamily="18" charset="0"/>
                          </a:rPr>
                        </m:ctrlPr>
                      </m:sSupPr>
                      <m:e>
                        <m:r>
                          <a:rPr lang="es-AR" b="0" i="1" dirty="0" smtClean="0">
                            <a:latin typeface="Cambria Math" panose="02040503050406030204" pitchFamily="18" charset="0"/>
                          </a:rPr>
                          <m:t>2</m:t>
                        </m:r>
                      </m:e>
                      <m:sup>
                        <m:r>
                          <a:rPr lang="es-AR" b="0" i="1" dirty="0" smtClean="0">
                            <a:latin typeface="Cambria Math" panose="02040503050406030204" pitchFamily="18" charset="0"/>
                          </a:rPr>
                          <m:t>𝑁</m:t>
                        </m:r>
                      </m:sup>
                    </m:sSup>
                  </m:oMath>
                </a14:m>
                <a:r>
                  <a:rPr lang="es-AR" dirty="0"/>
                  <a:t> + </a:t>
                </a:r>
                <a14:m>
                  <m:oMath xmlns:m="http://schemas.openxmlformats.org/officeDocument/2006/math">
                    <m:sSup>
                      <m:sSupPr>
                        <m:ctrlPr>
                          <a:rPr lang="es-AR" i="1" dirty="0">
                            <a:latin typeface="Cambria Math" panose="02040503050406030204" pitchFamily="18" charset="0"/>
                          </a:rPr>
                        </m:ctrlPr>
                      </m:sSupPr>
                      <m:e>
                        <m:r>
                          <a:rPr lang="es-AR" b="0" i="1" dirty="0" smtClean="0">
                            <a:latin typeface="Cambria Math" panose="02040503050406030204" pitchFamily="18" charset="0"/>
                          </a:rPr>
                          <m:t>𝑁</m:t>
                        </m:r>
                      </m:e>
                      <m:sup>
                        <m:r>
                          <a:rPr lang="es-AR" b="0" i="1" dirty="0" smtClean="0">
                            <a:latin typeface="Cambria Math" panose="02040503050406030204" pitchFamily="18" charset="0"/>
                          </a:rPr>
                          <m:t>3</m:t>
                        </m:r>
                      </m:sup>
                    </m:sSup>
                  </m:oMath>
                </a14:m>
                <a:r>
                  <a:rPr lang="es-AR" dirty="0" smtClean="0"/>
                  <a:t>		=&gt; </a:t>
                </a:r>
                <a:r>
                  <a:rPr lang="es-AR" dirty="0"/>
                  <a:t>O(</a:t>
                </a:r>
                <a14:m>
                  <m:oMath xmlns:m="http://schemas.openxmlformats.org/officeDocument/2006/math">
                    <m:sSup>
                      <m:sSupPr>
                        <m:ctrlPr>
                          <a:rPr lang="es-AR" i="1">
                            <a:latin typeface="Cambria Math" panose="02040503050406030204" pitchFamily="18" charset="0"/>
                          </a:rPr>
                        </m:ctrlPr>
                      </m:sSupPr>
                      <m:e>
                        <m:r>
                          <a:rPr lang="es-AR" b="0" i="1" smtClean="0">
                            <a:latin typeface="Cambria Math" panose="02040503050406030204" pitchFamily="18" charset="0"/>
                          </a:rPr>
                          <m:t>2</m:t>
                        </m:r>
                      </m:e>
                      <m:sup>
                        <m:r>
                          <a:rPr lang="es-AR" b="0" i="1" smtClean="0">
                            <a:latin typeface="Cambria Math" panose="02040503050406030204" pitchFamily="18" charset="0"/>
                          </a:rPr>
                          <m:t>𝑁</m:t>
                        </m:r>
                      </m:sup>
                    </m:sSup>
                  </m:oMath>
                </a14:m>
                <a:r>
                  <a:rPr lang="es-AR" dirty="0" smtClean="0"/>
                  <a:t>)</a:t>
                </a:r>
                <a:endParaRPr lang="es-AR" dirty="0"/>
              </a:p>
              <a:p>
                <a:pPr marL="0" indent="0">
                  <a:buNone/>
                </a:pPr>
                <a:endParaRPr lang="es-AR" dirty="0" smtClean="0"/>
              </a:p>
              <a:p>
                <a:pPr marL="0" indent="0">
                  <a:buNone/>
                </a:pPr>
                <a:r>
                  <a:rPr lang="es-AR" dirty="0"/>
                  <a:t>T(N)= </a:t>
                </a:r>
                <a:r>
                  <a:rPr lang="es-AR" dirty="0" smtClean="0"/>
                  <a:t>N </a:t>
                </a:r>
                <a:r>
                  <a:rPr lang="es-AR" dirty="0"/>
                  <a:t>+ </a:t>
                </a:r>
                <a14:m>
                  <m:oMath xmlns:m="http://schemas.openxmlformats.org/officeDocument/2006/math">
                    <m:r>
                      <a:rPr lang="es-AR" b="0" i="0" smtClean="0">
                        <a:latin typeface="Cambria Math" panose="02040503050406030204" pitchFamily="18" charset="0"/>
                      </a:rPr>
                      <m:t>6∗ </m:t>
                    </m:r>
                    <m:func>
                      <m:funcPr>
                        <m:ctrlPr>
                          <a:rPr lang="es-AR" i="1" smtClean="0">
                            <a:latin typeface="Cambria Math" panose="02040503050406030204" pitchFamily="18" charset="0"/>
                          </a:rPr>
                        </m:ctrlPr>
                      </m:funcPr>
                      <m:fName>
                        <m:sSub>
                          <m:sSubPr>
                            <m:ctrlPr>
                              <a:rPr lang="es-AR" i="1" smtClean="0">
                                <a:latin typeface="Cambria Math" panose="02040503050406030204" pitchFamily="18" charset="0"/>
                              </a:rPr>
                            </m:ctrlPr>
                          </m:sSubPr>
                          <m:e>
                            <m:r>
                              <m:rPr>
                                <m:sty m:val="p"/>
                              </m:rPr>
                              <a:rPr lang="es-AR" i="0" smtClean="0">
                                <a:latin typeface="Cambria Math" panose="02040503050406030204" pitchFamily="18" charset="0"/>
                              </a:rPr>
                              <m:t>log</m:t>
                            </m:r>
                          </m:e>
                          <m:sub>
                            <m:r>
                              <a:rPr lang="es-AR" b="0" i="1" smtClean="0">
                                <a:latin typeface="Cambria Math" panose="02040503050406030204" pitchFamily="18" charset="0"/>
                              </a:rPr>
                              <m:t>10</m:t>
                            </m:r>
                          </m:sub>
                        </m:sSub>
                      </m:fName>
                      <m:e>
                        <m:r>
                          <a:rPr lang="es-AR" b="0" i="1" smtClean="0">
                            <a:latin typeface="Cambria Math" panose="02040503050406030204" pitchFamily="18" charset="0"/>
                          </a:rPr>
                          <m:t>𝑁</m:t>
                        </m:r>
                      </m:e>
                    </m:func>
                  </m:oMath>
                </a14:m>
                <a:r>
                  <a:rPr lang="es-AR" dirty="0" smtClean="0"/>
                  <a:t>	=&gt;</a:t>
                </a:r>
                <a:r>
                  <a:rPr lang="es-AR" dirty="0"/>
                  <a:t>O(</a:t>
                </a:r>
                <a14:m>
                  <m:oMath xmlns:m="http://schemas.openxmlformats.org/officeDocument/2006/math">
                    <m:r>
                      <a:rPr lang="es-AR" b="0" i="1" smtClean="0">
                        <a:latin typeface="Cambria Math" panose="02040503050406030204" pitchFamily="18" charset="0"/>
                      </a:rPr>
                      <m:t>𝑁</m:t>
                    </m:r>
                  </m:oMath>
                </a14:m>
                <a:r>
                  <a:rPr lang="es-AR" dirty="0"/>
                  <a:t>)</a:t>
                </a:r>
              </a:p>
              <a:p>
                <a:pPr marL="0" indent="0">
                  <a:buNone/>
                </a:pPr>
                <a:endParaRPr lang="es-AR" dirty="0"/>
              </a:p>
              <a:p>
                <a:pPr marL="0" indent="0">
                  <a:buNone/>
                </a:pPr>
                <a:endParaRPr lang="es-AR" dirty="0" smtClean="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333" t="-2361" r="-1481" b="-1250"/>
                </a:stretch>
              </a:blipFill>
            </p:spPr>
            <p:txBody>
              <a:bodyPr/>
              <a:lstStyle/>
              <a:p>
                <a:r>
                  <a:rPr lang="es-AR">
                    <a:noFill/>
                  </a:rPr>
                  <a:t> </a:t>
                </a:r>
              </a:p>
            </p:txBody>
          </p:sp>
        </mc:Fallback>
      </mc:AlternateContent>
      <p:sp>
        <p:nvSpPr>
          <p:cNvPr id="4" name="Marcador de número de diapositiva 3"/>
          <p:cNvSpPr>
            <a:spLocks noGrp="1"/>
          </p:cNvSpPr>
          <p:nvPr>
            <p:ph type="sldNum" sz="quarter" idx="12"/>
          </p:nvPr>
        </p:nvSpPr>
        <p:spPr/>
        <p:txBody>
          <a:bodyPr/>
          <a:lstStyle/>
          <a:p>
            <a:fld id="{401CF334-2D5C-4859-84A6-CA7E6E43FAEB}" type="slidenum">
              <a:rPr lang="en-US" smtClean="0"/>
              <a:t>34</a:t>
            </a:fld>
            <a:endParaRPr lang="en-US"/>
          </a:p>
        </p:txBody>
      </p:sp>
      <p:sp>
        <p:nvSpPr>
          <p:cNvPr id="6" name="Proceso 5"/>
          <p:cNvSpPr/>
          <p:nvPr/>
        </p:nvSpPr>
        <p:spPr>
          <a:xfrm>
            <a:off x="4572000" y="2913017"/>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7" name="Proceso 6"/>
          <p:cNvSpPr/>
          <p:nvPr/>
        </p:nvSpPr>
        <p:spPr>
          <a:xfrm>
            <a:off x="4571999" y="3850930"/>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8" name="Proceso 7"/>
          <p:cNvSpPr/>
          <p:nvPr/>
        </p:nvSpPr>
        <p:spPr>
          <a:xfrm>
            <a:off x="4558934" y="4788843"/>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9" name="Proceso 8"/>
          <p:cNvSpPr/>
          <p:nvPr/>
        </p:nvSpPr>
        <p:spPr>
          <a:xfrm>
            <a:off x="4558933" y="5729017"/>
            <a:ext cx="1332411" cy="809897"/>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52096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a:t>Análisis de Algoritmos	</a:t>
            </a:r>
            <a:endParaRPr lang="en-US" dirty="0"/>
          </a:p>
        </p:txBody>
      </p:sp>
      <p:sp>
        <p:nvSpPr>
          <p:cNvPr id="6" name="Marcador de contenido 5">
            <a:extLst>
              <a:ext uri="{FF2B5EF4-FFF2-40B4-BE49-F238E27FC236}">
                <a16:creationId xmlns:a16="http://schemas.microsoft.com/office/drawing/2014/main" id="{FD64D787-65DC-264B-85DC-600E8E3C1ED8}"/>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r>
              <a:rPr lang="en-US" sz="2800" i="1" dirty="0" smtClean="0"/>
              <a:t>)</a:t>
            </a:r>
          </a:p>
          <a:p>
            <a:pPr marL="457200" indent="-457200">
              <a:spcBef>
                <a:spcPts val="0"/>
              </a:spcBef>
              <a:buClrTx/>
              <a:buSzTx/>
              <a:buFont typeface="+mj-lt"/>
              <a:buAutoNum type="arabicPeriod"/>
              <a:defRPr/>
            </a:pPr>
            <a:endParaRPr lang="en-US" sz="2800" i="1" dirty="0"/>
          </a:p>
          <a:p>
            <a:pPr marL="457200" indent="-457200">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519" y="3984170"/>
            <a:ext cx="927463" cy="927463"/>
          </a:xfrm>
          <a:prstGeom prst="rect">
            <a:avLst/>
          </a:prstGeom>
        </p:spPr>
      </p:pic>
    </p:spTree>
    <p:extLst>
      <p:ext uri="{BB962C8B-B14F-4D97-AF65-F5344CB8AC3E}">
        <p14:creationId xmlns:p14="http://schemas.microsoft.com/office/powerpoint/2010/main" val="349410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030A0"/>
                </a:solidFill>
              </a:rPr>
              <a:t>2</a:t>
            </a:r>
            <a:r>
              <a:rPr lang="en-US" dirty="0" smtClean="0">
                <a:solidFill>
                  <a:srgbClr val="7030A0"/>
                </a:solidFill>
              </a:rPr>
              <a:t>. </a:t>
            </a:r>
            <a:r>
              <a:rPr lang="en-US" dirty="0" err="1" smtClean="0">
                <a:solidFill>
                  <a:srgbClr val="7030A0"/>
                </a:solidFill>
              </a:rPr>
              <a:t>Espacio</a:t>
            </a:r>
            <a:r>
              <a:rPr lang="en-US" dirty="0" smtClean="0">
                <a:solidFill>
                  <a:srgbClr val="7030A0"/>
                </a:solidFill>
              </a:rPr>
              <a:t> de RAM</a:t>
            </a:r>
            <a:endParaRPr lang="en-US" dirty="0">
              <a:solidFill>
                <a:srgbClr val="7030A0"/>
              </a:solidFill>
            </a:endParaRPr>
          </a:p>
        </p:txBody>
      </p:sp>
      <p:sp>
        <p:nvSpPr>
          <p:cNvPr id="2" name="Content Placeholder 1"/>
          <p:cNvSpPr>
            <a:spLocks noGrp="1"/>
          </p:cNvSpPr>
          <p:nvPr>
            <p:ph idx="1"/>
          </p:nvPr>
        </p:nvSpPr>
        <p:spPr/>
        <p:txBody>
          <a:bodyPr>
            <a:normAutofit fontScale="92500" lnSpcReduction="10000"/>
          </a:bodyPr>
          <a:lstStyle/>
          <a:p>
            <a:pPr marL="0" indent="0">
              <a:buNone/>
            </a:pPr>
            <a:r>
              <a:rPr lang="es-AR" b="1" i="1" dirty="0" smtClean="0"/>
              <a:t>Pregunta:</a:t>
            </a:r>
            <a:endParaRPr lang="es-AR" b="1" i="1" dirty="0"/>
          </a:p>
          <a:p>
            <a:pPr marL="0" indent="0">
              <a:buNone/>
            </a:pPr>
            <a:r>
              <a:rPr lang="es-AR" dirty="0" smtClean="0"/>
              <a:t>¿ Y cómo mido ese espacio?</a:t>
            </a:r>
          </a:p>
          <a:p>
            <a:pPr marL="0" indent="0">
              <a:buNone/>
            </a:pPr>
            <a:r>
              <a:rPr lang="es-AR" dirty="0" smtClean="0"/>
              <a:t>Teóricamente</a:t>
            </a:r>
          </a:p>
          <a:p>
            <a:pPr marL="0" indent="0">
              <a:buNone/>
            </a:pPr>
            <a:endParaRPr lang="es-AR" dirty="0"/>
          </a:p>
          <a:p>
            <a:pPr marL="0" indent="0" algn="just">
              <a:buNone/>
            </a:pPr>
            <a:r>
              <a:rPr lang="es-AR" dirty="0" smtClean="0"/>
              <a:t>Para que un algoritmo ejecute algo en el procesador, los datos deben estar en RAM.</a:t>
            </a:r>
          </a:p>
          <a:p>
            <a:pPr marL="0" indent="0">
              <a:buNone/>
            </a:pPr>
            <a:endParaRPr lang="es-AR" dirty="0"/>
          </a:p>
          <a:p>
            <a:pPr marL="0" indent="0" algn="just">
              <a:buNone/>
            </a:pPr>
            <a:r>
              <a:rPr lang="es-AR" dirty="0" smtClean="0"/>
              <a:t>O sea, puede ser que los datos residan en disco, pero el procesador no va directo a disco. Va a disco, lo carga en RAM y ejecuta. O sea, que ese es el espacio que tendremos en cuenta.  </a:t>
            </a:r>
            <a:endParaRPr lang="en-US" dirty="0"/>
          </a:p>
          <a:p>
            <a:pPr lvl="1"/>
            <a:endParaRPr lang="es-AR" dirty="0"/>
          </a:p>
          <a:p>
            <a:pPr marL="393192" lvl="1" indent="0">
              <a:buNone/>
            </a:pPr>
            <a:endParaRPr lang="es-AR" dirty="0" smtClean="0"/>
          </a:p>
        </p:txBody>
      </p:sp>
      <p:sp>
        <p:nvSpPr>
          <p:cNvPr id="4" name="Slide Number Placeholder 3"/>
          <p:cNvSpPr>
            <a:spLocks noGrp="1"/>
          </p:cNvSpPr>
          <p:nvPr>
            <p:ph type="sldNum" sz="quarter" idx="12"/>
          </p:nvPr>
        </p:nvSpPr>
        <p:spPr/>
        <p:txBody>
          <a:bodyPr/>
          <a:lstStyle/>
          <a:p>
            <a:fld id="{401CF334-2D5C-4859-84A6-CA7E6E43FAEB}" type="slidenum">
              <a:rPr lang="en-US" smtClean="0"/>
              <a:t>36</a:t>
            </a:fld>
            <a:endParaRPr lang="en-US"/>
          </a:p>
        </p:txBody>
      </p:sp>
    </p:spTree>
    <p:extLst>
      <p:ext uri="{BB962C8B-B14F-4D97-AF65-F5344CB8AC3E}">
        <p14:creationId xmlns:p14="http://schemas.microsoft.com/office/powerpoint/2010/main" val="23166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solidFill>
                  <a:srgbClr val="7030A0"/>
                </a:solidFill>
              </a:rPr>
              <a:t>2) Espacio de RAM</a:t>
            </a:r>
            <a:endParaRPr lang="es-AR" sz="4000" b="1" dirty="0">
              <a:solidFill>
                <a:srgbClr val="7030A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TextBox 4"/>
          <p:cNvSpPr txBox="1"/>
          <p:nvPr/>
        </p:nvSpPr>
        <p:spPr>
          <a:xfrm>
            <a:off x="1815739" y="5603965"/>
            <a:ext cx="65184" cy="369332"/>
          </a:xfrm>
          <a:prstGeom prst="rect">
            <a:avLst/>
          </a:prstGeom>
          <a:noFill/>
          <a:ln>
            <a:solidFill>
              <a:schemeClr val="bg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AR" sz="1800" b="0" i="0" u="none" strike="noStrike" kern="1200" cap="none" spc="0" normalizeH="0" baseline="0" noProof="0" dirty="0" err="1" smtClean="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457200" y="2233749"/>
          <a:ext cx="8229600" cy="4480560"/>
        </p:xfrm>
        <a:graphic>
          <a:graphicData uri="http://schemas.openxmlformats.org/drawingml/2006/table">
            <a:tbl>
              <a:tblPr firstRow="1" bandRow="1">
                <a:tableStyleId>{8799B23B-EC83-4686-B30A-512413B5E67A}</a:tableStyleId>
              </a:tblPr>
              <a:tblGrid>
                <a:gridCol w="8229600">
                  <a:extLst>
                    <a:ext uri="{9D8B030D-6E8A-4147-A177-3AD203B41FA5}">
                      <a16:colId xmlns:a16="http://schemas.microsoft.com/office/drawing/2014/main" val="3930344734"/>
                    </a:ext>
                  </a:extLst>
                </a:gridCol>
              </a:tblGrid>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err="1" smtClean="0"/>
                        <a:t>Consiste</a:t>
                      </a:r>
                      <a:r>
                        <a:rPr lang="en-US" sz="2400" baseline="0" dirty="0" smtClean="0"/>
                        <a:t> </a:t>
                      </a:r>
                      <a:r>
                        <a:rPr lang="en-US" sz="2400" baseline="0" dirty="0" err="1" smtClean="0"/>
                        <a:t>en</a:t>
                      </a:r>
                      <a:r>
                        <a:rPr lang="en-US" sz="2400" baseline="0" dirty="0" smtClean="0"/>
                        <a:t> </a:t>
                      </a:r>
                      <a:r>
                        <a:rPr lang="en-US" sz="2400" baseline="0" dirty="0" err="1" smtClean="0"/>
                        <a:t>u</a:t>
                      </a:r>
                      <a:r>
                        <a:rPr lang="en-US" sz="2400" dirty="0" err="1" smtClean="0"/>
                        <a:t>sar</a:t>
                      </a:r>
                      <a:r>
                        <a:rPr lang="en-US" sz="2400" dirty="0" smtClean="0"/>
                        <a:t> </a:t>
                      </a:r>
                      <a:r>
                        <a:rPr lang="en-US" sz="2400" dirty="0" err="1" smtClean="0"/>
                        <a:t>una</a:t>
                      </a:r>
                      <a:r>
                        <a:rPr lang="en-US" sz="2400" dirty="0" smtClean="0"/>
                        <a:t> </a:t>
                      </a:r>
                      <a:r>
                        <a:rPr lang="en-US" sz="2400" dirty="0" err="1" smtClean="0"/>
                        <a:t>descripción</a:t>
                      </a:r>
                      <a:r>
                        <a:rPr lang="en-US" sz="2400" dirty="0" smtClean="0"/>
                        <a:t> de alto </a:t>
                      </a:r>
                      <a:r>
                        <a:rPr lang="en-US" sz="2400" dirty="0" err="1" smtClean="0"/>
                        <a:t>nivel</a:t>
                      </a:r>
                      <a:r>
                        <a:rPr lang="en-US" sz="2400" dirty="0" smtClean="0"/>
                        <a:t> del</a:t>
                      </a:r>
                      <a:r>
                        <a:rPr lang="en-US" sz="2400" baseline="0" dirty="0" smtClean="0"/>
                        <a:t> </a:t>
                      </a:r>
                      <a:r>
                        <a:rPr lang="en-US" sz="2400" baseline="0" dirty="0" err="1" smtClean="0"/>
                        <a:t>algoritmo</a:t>
                      </a:r>
                      <a:r>
                        <a:rPr lang="en-US" sz="2400" baseline="0" dirty="0" smtClean="0"/>
                        <a:t> para </a:t>
                      </a:r>
                      <a:r>
                        <a:rPr lang="en-US" sz="2400" baseline="0" dirty="0" err="1" smtClean="0"/>
                        <a:t>evaluar</a:t>
                      </a:r>
                      <a:r>
                        <a:rPr lang="en-US" sz="2400" baseline="0" dirty="0" smtClean="0"/>
                        <a:t> </a:t>
                      </a:r>
                      <a:r>
                        <a:rPr lang="en-US" sz="2400" baseline="0" dirty="0" err="1" smtClean="0"/>
                        <a:t>cuánta</a:t>
                      </a:r>
                      <a:r>
                        <a:rPr lang="en-US" sz="2400" baseline="0" dirty="0" smtClean="0"/>
                        <a:t> </a:t>
                      </a:r>
                      <a:r>
                        <a:rPr lang="en-US" sz="2400" baseline="0" dirty="0" err="1" smtClean="0">
                          <a:solidFill>
                            <a:srgbClr val="00B050"/>
                          </a:solidFill>
                        </a:rPr>
                        <a:t>espacio</a:t>
                      </a:r>
                      <a:r>
                        <a:rPr lang="en-US" sz="2400" baseline="0" dirty="0" smtClean="0">
                          <a:solidFill>
                            <a:srgbClr val="00B050"/>
                          </a:solidFill>
                        </a:rPr>
                        <a:t> extra </a:t>
                      </a:r>
                      <a:r>
                        <a:rPr lang="en-US" sz="2400" baseline="0" dirty="0" err="1" smtClean="0">
                          <a:solidFill>
                            <a:srgbClr val="00B050"/>
                          </a:solidFill>
                        </a:rPr>
                        <a:t>precisa</a:t>
                      </a:r>
                      <a:r>
                        <a:rPr lang="en-US" sz="2400" baseline="0" dirty="0" smtClean="0">
                          <a:solidFill>
                            <a:srgbClr val="00B050"/>
                          </a:solidFill>
                        </a:rPr>
                        <a:t> </a:t>
                      </a:r>
                      <a:r>
                        <a:rPr lang="en-US" sz="2400" baseline="0" dirty="0" smtClean="0"/>
                        <a:t>para </a:t>
                      </a:r>
                      <a:r>
                        <a:rPr lang="en-US" sz="2400" baseline="0" dirty="0" err="1" smtClean="0"/>
                        <a:t>sus</a:t>
                      </a:r>
                      <a:r>
                        <a:rPr lang="en-US" sz="2400" baseline="0" dirty="0" smtClean="0"/>
                        <a:t> variables (</a:t>
                      </a:r>
                      <a:r>
                        <a:rPr lang="en-US" sz="2400" baseline="0" dirty="0" err="1" smtClean="0"/>
                        <a:t>parámetros</a:t>
                      </a:r>
                      <a:r>
                        <a:rPr lang="en-US" sz="2400" baseline="0" dirty="0" smtClean="0"/>
                        <a:t> </a:t>
                      </a:r>
                      <a:r>
                        <a:rPr lang="en-US" sz="2400" baseline="0" dirty="0" err="1" smtClean="0"/>
                        <a:t>formales</a:t>
                      </a:r>
                      <a:r>
                        <a:rPr lang="en-US" sz="2400" baseline="0" dirty="0" smtClean="0"/>
                        <a:t>, </a:t>
                      </a:r>
                      <a:r>
                        <a:rPr lang="en-US" sz="2400" baseline="0" dirty="0" err="1" smtClean="0"/>
                        <a:t>invocaciones</a:t>
                      </a:r>
                      <a:r>
                        <a:rPr lang="en-US" sz="2400" baseline="0" dirty="0" smtClean="0"/>
                        <a:t> a </a:t>
                      </a:r>
                      <a:r>
                        <a:rPr lang="en-US" sz="2400" baseline="0" dirty="0" err="1" smtClean="0"/>
                        <a:t>otras</a:t>
                      </a:r>
                      <a:r>
                        <a:rPr lang="en-US" sz="2400" baseline="0" dirty="0" smtClean="0"/>
                        <a:t> </a:t>
                      </a:r>
                      <a:r>
                        <a:rPr lang="en-US" sz="2400" baseline="0" dirty="0" err="1" smtClean="0"/>
                        <a:t>funciones</a:t>
                      </a:r>
                      <a:r>
                        <a:rPr lang="en-US" sz="2400" baseline="0" dirty="0" smtClean="0"/>
                        <a:t>, variables locales). Se lo describe con </a:t>
                      </a:r>
                      <a:r>
                        <a:rPr lang="en-US" sz="2400" baseline="0" dirty="0" err="1" smtClean="0"/>
                        <a:t>una</a:t>
                      </a:r>
                      <a:r>
                        <a:rPr lang="en-US" sz="2400" baseline="0" dirty="0" smtClean="0"/>
                        <a:t> “</a:t>
                      </a:r>
                      <a:r>
                        <a:rPr lang="en-US" sz="2400" baseline="0" dirty="0" err="1" smtClean="0"/>
                        <a:t>expresión</a:t>
                      </a:r>
                      <a:r>
                        <a:rPr lang="en-US" sz="2400" baseline="0" dirty="0" smtClean="0"/>
                        <a:t> (</a:t>
                      </a:r>
                      <a:r>
                        <a:rPr lang="en-US" sz="2400" baseline="0" dirty="0" err="1" smtClean="0"/>
                        <a:t>fórmula</a:t>
                      </a:r>
                      <a:r>
                        <a:rPr lang="en-US" sz="2400" baseline="0" dirty="0" smtClean="0"/>
                        <a:t>) </a:t>
                      </a:r>
                      <a:r>
                        <a:rPr lang="en-US" sz="2400" baseline="0" dirty="0" err="1" smtClean="0"/>
                        <a:t>en</a:t>
                      </a:r>
                      <a:r>
                        <a:rPr lang="en-US" sz="2400" baseline="0" dirty="0" smtClean="0"/>
                        <a:t> </a:t>
                      </a:r>
                      <a:r>
                        <a:rPr lang="en-US" sz="2400" baseline="0" dirty="0" err="1" smtClean="0"/>
                        <a:t>términos</a:t>
                      </a:r>
                      <a:r>
                        <a:rPr lang="en-US" sz="2400" baseline="0" dirty="0" smtClean="0"/>
                        <a:t> del </a:t>
                      </a:r>
                      <a:r>
                        <a:rPr lang="en-US" sz="2400" baseline="0" dirty="0" err="1" smtClean="0"/>
                        <a:t>tamaño</a:t>
                      </a:r>
                      <a:r>
                        <a:rPr lang="en-US" sz="2400" baseline="0" dirty="0" smtClean="0"/>
                        <a:t> de entrada del </a:t>
                      </a:r>
                      <a:r>
                        <a:rPr lang="en-US" sz="2400" baseline="0" dirty="0" err="1" smtClean="0"/>
                        <a:t>problema</a:t>
                      </a:r>
                      <a:r>
                        <a:rPr lang="en-US" sz="2400" baseline="0" dirty="0" smtClean="0"/>
                        <a:t>.</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2400" baseline="0"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sz="2400" b="0" baseline="0" dirty="0" smtClean="0"/>
                        <a:t>La idea </a:t>
                      </a:r>
                      <a:r>
                        <a:rPr lang="en-US" sz="2400" b="0" baseline="0" dirty="0" err="1" smtClean="0"/>
                        <a:t>es</a:t>
                      </a:r>
                      <a:r>
                        <a:rPr lang="en-US" sz="2400" b="0" baseline="0" dirty="0" smtClean="0"/>
                        <a:t> la </a:t>
                      </a:r>
                      <a:r>
                        <a:rPr lang="en-US" sz="2400" b="0" baseline="0" dirty="0" err="1" smtClean="0"/>
                        <a:t>misma</a:t>
                      </a:r>
                      <a:r>
                        <a:rPr lang="en-US" sz="2400" b="0" baseline="0" dirty="0" smtClean="0"/>
                        <a:t>, </a:t>
                      </a:r>
                      <a:r>
                        <a:rPr lang="en-US" sz="2400" b="0" baseline="0" dirty="0" err="1" smtClean="0"/>
                        <a:t>buscan</a:t>
                      </a:r>
                      <a:r>
                        <a:rPr lang="en-US" sz="2400" b="0" baseline="0" dirty="0" smtClean="0"/>
                        <a:t> </a:t>
                      </a:r>
                      <a:r>
                        <a:rPr lang="en-US" sz="2400" b="0" baseline="0" dirty="0" err="1" smtClean="0"/>
                        <a:t>una</a:t>
                      </a:r>
                      <a:r>
                        <a:rPr lang="en-US" sz="2400" b="0" baseline="0" dirty="0" smtClean="0"/>
                        <a:t> </a:t>
                      </a:r>
                      <a:r>
                        <a:rPr lang="en-US" sz="2400" b="0" baseline="0" dirty="0" err="1" smtClean="0"/>
                        <a:t>cota</a:t>
                      </a:r>
                      <a:r>
                        <a:rPr lang="en-US" sz="2400" b="0" baseline="0" dirty="0" smtClean="0"/>
                        <a:t> (O </a:t>
                      </a:r>
                      <a:r>
                        <a:rPr lang="en-US" sz="2400" b="0" baseline="0" dirty="0" err="1" smtClean="0"/>
                        <a:t>grande</a:t>
                      </a:r>
                      <a:r>
                        <a:rPr lang="en-US" sz="2400" b="0" baseline="0" dirty="0" smtClean="0"/>
                        <a:t>) para el </a:t>
                      </a:r>
                      <a:r>
                        <a:rPr lang="en-US" sz="2400" b="0" baseline="0" dirty="0" err="1" smtClean="0"/>
                        <a:t>espacio</a:t>
                      </a:r>
                      <a:r>
                        <a:rPr lang="en-US" sz="2400" b="0" baseline="0" dirty="0" smtClean="0"/>
                        <a:t> RAM (stack y heap). </a:t>
                      </a:r>
                      <a:r>
                        <a:rPr lang="en-US" sz="2400" b="0" baseline="0" dirty="0" err="1" smtClean="0"/>
                        <a:t>Busca</a:t>
                      </a:r>
                      <a:r>
                        <a:rPr lang="en-US" sz="2400" b="0" baseline="0" dirty="0" smtClean="0"/>
                        <a:t> </a:t>
                      </a:r>
                      <a:r>
                        <a:rPr lang="en-US" sz="2400" b="0" baseline="0" dirty="0" err="1" smtClean="0"/>
                        <a:t>independizarse</a:t>
                      </a:r>
                      <a:r>
                        <a:rPr lang="en-US" sz="2400" b="0" baseline="0" dirty="0" smtClean="0"/>
                        <a:t> de software y hardware, </a:t>
                      </a:r>
                      <a:r>
                        <a:rPr lang="en-US" sz="2400" b="0" baseline="0" dirty="0" err="1" smtClean="0"/>
                        <a:t>es</a:t>
                      </a:r>
                      <a:r>
                        <a:rPr lang="en-US" sz="2400" b="0" baseline="0" dirty="0" smtClean="0"/>
                        <a:t> </a:t>
                      </a:r>
                      <a:r>
                        <a:rPr lang="en-US" sz="2400" b="0" baseline="0" dirty="0" err="1" smtClean="0"/>
                        <a:t>decir</a:t>
                      </a:r>
                      <a:r>
                        <a:rPr lang="en-US" sz="2400" b="0" baseline="0" dirty="0" smtClean="0"/>
                        <a:t> no </a:t>
                      </a:r>
                      <a:r>
                        <a:rPr lang="en-US" sz="2400" b="0" baseline="0" dirty="0" err="1" smtClean="0"/>
                        <a:t>va</a:t>
                      </a:r>
                      <a:r>
                        <a:rPr lang="en-US" sz="2400" b="0" baseline="0" dirty="0" smtClean="0"/>
                        <a:t> </a:t>
                      </a:r>
                      <a:r>
                        <a:rPr lang="en-US" sz="2400" b="0" baseline="0" dirty="0" err="1" smtClean="0"/>
                        <a:t>tener</a:t>
                      </a:r>
                      <a:r>
                        <a:rPr lang="en-US" sz="2400" b="0" baseline="0" dirty="0" smtClean="0"/>
                        <a:t> </a:t>
                      </a:r>
                      <a:r>
                        <a:rPr lang="en-US" sz="2400" b="0" baseline="0" dirty="0" err="1" smtClean="0"/>
                        <a:t>en</a:t>
                      </a:r>
                      <a:r>
                        <a:rPr lang="en-US" sz="2400" b="0" baseline="0" dirty="0" smtClean="0"/>
                        <a:t> </a:t>
                      </a:r>
                      <a:r>
                        <a:rPr lang="en-US" sz="2400" b="0" baseline="0" dirty="0" err="1" smtClean="0"/>
                        <a:t>cuenta</a:t>
                      </a:r>
                      <a:r>
                        <a:rPr lang="en-US" sz="2400" b="0" baseline="0" dirty="0" smtClean="0"/>
                        <a:t> </a:t>
                      </a:r>
                      <a:r>
                        <a:rPr lang="en-US" sz="2400" b="0" baseline="0" dirty="0" err="1" smtClean="0"/>
                        <a:t>si</a:t>
                      </a:r>
                      <a:r>
                        <a:rPr lang="en-US" sz="2400" b="0" baseline="0" dirty="0" smtClean="0"/>
                        <a:t> </a:t>
                      </a:r>
                      <a:r>
                        <a:rPr lang="en-US" sz="2400" b="0" baseline="0" dirty="0" err="1" smtClean="0"/>
                        <a:t>una</a:t>
                      </a:r>
                      <a:r>
                        <a:rPr lang="en-US" sz="2400" b="0" baseline="0" dirty="0" smtClean="0"/>
                        <a:t> </a:t>
                      </a:r>
                      <a:r>
                        <a:rPr lang="en-US" sz="2400" b="0" baseline="0" dirty="0" err="1" smtClean="0"/>
                        <a:t>computadora</a:t>
                      </a:r>
                      <a:r>
                        <a:rPr lang="en-US" sz="2400" b="0" baseline="0" dirty="0" smtClean="0"/>
                        <a:t> </a:t>
                      </a:r>
                      <a:r>
                        <a:rPr lang="en-US" sz="2400" b="0" baseline="0" dirty="0" err="1" smtClean="0"/>
                        <a:t>es</a:t>
                      </a:r>
                      <a:r>
                        <a:rPr lang="en-US" sz="2400" b="0" baseline="0" dirty="0" smtClean="0"/>
                        <a:t> de 32 bits o 64 bits, etc. Se </a:t>
                      </a:r>
                      <a:r>
                        <a:rPr lang="en-US" sz="2400" b="0" baseline="0" dirty="0" err="1" smtClean="0"/>
                        <a:t>expresa</a:t>
                      </a:r>
                      <a:r>
                        <a:rPr lang="en-US" sz="2400" b="0" baseline="0" dirty="0" smtClean="0"/>
                        <a:t> a </a:t>
                      </a:r>
                      <a:r>
                        <a:rPr lang="en-US" sz="2400" b="0" baseline="0" dirty="0" err="1" smtClean="0"/>
                        <a:t>través</a:t>
                      </a:r>
                      <a:r>
                        <a:rPr lang="en-US" sz="2400" b="0" baseline="0" dirty="0" smtClean="0"/>
                        <a:t> de “N”. </a:t>
                      </a:r>
                      <a:endParaRPr lang="en-US" sz="2400" b="0" dirty="0" smtClean="0"/>
                    </a:p>
                  </a:txBody>
                  <a:tcPr/>
                </a:tc>
                <a:extLst>
                  <a:ext uri="{0D108BD9-81ED-4DB2-BD59-A6C34878D82A}">
                    <a16:rowId xmlns:a16="http://schemas.microsoft.com/office/drawing/2014/main" val="4012216975"/>
                  </a:ext>
                </a:extLst>
              </a:tr>
            </a:tbl>
          </a:graphicData>
        </a:graphic>
      </p:graphicFrame>
    </p:spTree>
    <p:extLst>
      <p:ext uri="{BB962C8B-B14F-4D97-AF65-F5344CB8AC3E}">
        <p14:creationId xmlns:p14="http://schemas.microsoft.com/office/powerpoint/2010/main" val="188424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3" name="Content Placeholder 2"/>
          <p:cNvSpPr>
            <a:spLocks noGrp="1"/>
          </p:cNvSpPr>
          <p:nvPr>
            <p:ph idx="1"/>
          </p:nvPr>
        </p:nvSpPr>
        <p:spPr>
          <a:xfrm>
            <a:off x="0" y="1847088"/>
            <a:ext cx="4075611" cy="3341914"/>
          </a:xfrm>
          <a:solidFill>
            <a:schemeClr val="accent2">
              <a:lumMod val="20000"/>
              <a:lumOff val="80000"/>
            </a:schemeClr>
          </a:solidFill>
        </p:spPr>
        <p:txBody>
          <a:bodyPr>
            <a:noAutofit/>
          </a:bodyPr>
          <a:lstStyle/>
          <a:p>
            <a:pPr marL="0" indent="0">
              <a:buNone/>
            </a:pPr>
            <a:r>
              <a:rPr lang="es-AR" sz="1200" b="1" dirty="0" err="1"/>
              <a:t>public</a:t>
            </a:r>
            <a:r>
              <a:rPr lang="es-AR" sz="1200" b="1" dirty="0"/>
              <a:t> </a:t>
            </a:r>
            <a:r>
              <a:rPr lang="es-AR" sz="1200" b="1" dirty="0" err="1"/>
              <a:t>class</a:t>
            </a:r>
            <a:r>
              <a:rPr lang="es-AR" sz="1200" b="1" dirty="0"/>
              <a:t> </a:t>
            </a:r>
            <a:r>
              <a:rPr lang="es-AR" sz="1200" b="1" dirty="0" err="1"/>
              <a:t>algoA</a:t>
            </a:r>
            <a:r>
              <a:rPr lang="es-AR" sz="1200" b="1" dirty="0"/>
              <a:t> {</a:t>
            </a:r>
          </a:p>
          <a:p>
            <a:pPr marL="0" indent="0">
              <a:buNone/>
            </a:pPr>
            <a:endParaRPr lang="es-AR" sz="1200" dirty="0"/>
          </a:p>
          <a:p>
            <a:pPr marL="0" indent="0">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None/>
            </a:pPr>
            <a:r>
              <a:rPr lang="es-AR" sz="1200" dirty="0"/>
              <a:t>{</a:t>
            </a:r>
          </a:p>
          <a:p>
            <a:pPr marL="0" indent="0">
              <a:buNone/>
            </a:pPr>
            <a:r>
              <a:rPr lang="en-US" sz="1200" dirty="0"/>
              <a:t> </a:t>
            </a:r>
            <a:r>
              <a:rPr lang="en-US" sz="1200" dirty="0" smtClean="0"/>
              <a:t>   </a:t>
            </a:r>
            <a:r>
              <a:rPr lang="en-US" sz="1200" b="1" dirty="0" smtClean="0"/>
              <a:t>if </a:t>
            </a:r>
            <a:r>
              <a:rPr lang="en-US" sz="1200" b="1" dirty="0"/>
              <a:t>(array == null || </a:t>
            </a:r>
            <a:r>
              <a:rPr lang="en-US" sz="1200" b="1" dirty="0" err="1"/>
              <a:t>array.length</a:t>
            </a:r>
            <a:r>
              <a:rPr lang="en-US" sz="1200" b="1" dirty="0"/>
              <a:t> == 0)</a:t>
            </a:r>
          </a:p>
          <a:p>
            <a:pPr marL="0" indent="0">
              <a:buNone/>
            </a:pPr>
            <a:r>
              <a:rPr lang="en-US" sz="1200" b="1" dirty="0" smtClean="0"/>
              <a:t>         throw </a:t>
            </a:r>
            <a:r>
              <a:rPr lang="en-US" sz="1200" b="1" dirty="0"/>
              <a:t>new </a:t>
            </a:r>
            <a:r>
              <a:rPr lang="en-US" sz="1200" b="1" dirty="0" err="1"/>
              <a:t>RuntimeException</a:t>
            </a:r>
            <a:r>
              <a:rPr lang="en-US" sz="1200" b="1" dirty="0"/>
              <a:t>("Empty array");</a:t>
            </a:r>
          </a:p>
          <a:p>
            <a:pPr marL="0" indent="0">
              <a:buNone/>
            </a:pPr>
            <a:endParaRPr lang="es-AR" sz="1200" b="1" dirty="0" smtClean="0"/>
          </a:p>
          <a:p>
            <a:pPr marL="0" indent="0">
              <a:buNone/>
            </a:pPr>
            <a:r>
              <a:rPr lang="es-AR" sz="1200" b="1" dirty="0"/>
              <a:t> </a:t>
            </a:r>
            <a:r>
              <a:rPr lang="es-AR" sz="1200" b="1" dirty="0" smtClean="0"/>
              <a:t>   </a:t>
            </a:r>
            <a:r>
              <a:rPr lang="es-AR" sz="1200" b="1" dirty="0" err="1" smtClean="0"/>
              <a:t>int</a:t>
            </a:r>
            <a:r>
              <a:rPr lang="es-AR" sz="1200" b="1" dirty="0" smtClean="0"/>
              <a:t> </a:t>
            </a:r>
            <a:r>
              <a:rPr lang="es-AR" sz="1200" b="1" dirty="0" err="1"/>
              <a:t>candidate</a:t>
            </a:r>
            <a:r>
              <a:rPr lang="es-AR" sz="1200" b="1" dirty="0"/>
              <a:t>= </a:t>
            </a:r>
            <a:r>
              <a:rPr lang="es-AR" sz="1200" b="1" dirty="0" err="1"/>
              <a:t>array</a:t>
            </a:r>
            <a:r>
              <a:rPr lang="es-AR" sz="1200" b="1" dirty="0"/>
              <a:t>[0];</a:t>
            </a:r>
          </a:p>
          <a:p>
            <a:pPr marL="0" indent="0">
              <a:buNone/>
            </a:pPr>
            <a:r>
              <a:rPr lang="en-US" sz="1200" b="1" dirty="0" smtClean="0"/>
              <a:t>    for </a:t>
            </a:r>
            <a:r>
              <a:rPr lang="en-US" sz="1200" b="1" dirty="0"/>
              <a:t>(</a:t>
            </a:r>
            <a:r>
              <a:rPr lang="en-US" sz="1200" b="1" dirty="0" err="1"/>
              <a:t>int</a:t>
            </a:r>
            <a:r>
              <a:rPr lang="en-US" sz="1200" b="1" dirty="0"/>
              <a:t> rec= 1; rec &lt; </a:t>
            </a:r>
            <a:r>
              <a:rPr lang="en-US" sz="1200" b="1" dirty="0" err="1" smtClean="0"/>
              <a:t>array.length</a:t>
            </a:r>
            <a:r>
              <a:rPr lang="en-US" sz="1200" b="1" dirty="0" smtClean="0"/>
              <a:t>;  </a:t>
            </a:r>
            <a:r>
              <a:rPr lang="en-US" sz="1200" b="1" dirty="0"/>
              <a:t>rec++)</a:t>
            </a:r>
          </a:p>
          <a:p>
            <a:pPr marL="0" indent="0">
              <a:buNone/>
            </a:pPr>
            <a:r>
              <a:rPr lang="es-AR" sz="1200" b="1" dirty="0" smtClean="0"/>
              <a:t>         </a:t>
            </a:r>
            <a:r>
              <a:rPr lang="es-AR" sz="1200" b="1" dirty="0" err="1" smtClean="0"/>
              <a:t>if</a:t>
            </a:r>
            <a:r>
              <a:rPr lang="es-AR" sz="1200" b="1" dirty="0" smtClean="0"/>
              <a:t> </a:t>
            </a:r>
            <a:r>
              <a:rPr lang="es-AR" sz="1200" b="1" dirty="0"/>
              <a:t>( </a:t>
            </a:r>
            <a:r>
              <a:rPr lang="es-AR" sz="1200" b="1" dirty="0" err="1"/>
              <a:t>candidate</a:t>
            </a:r>
            <a:r>
              <a:rPr lang="es-AR" sz="1200" b="1" dirty="0"/>
              <a:t> &lt; </a:t>
            </a:r>
            <a:r>
              <a:rPr lang="es-AR" sz="1200" b="1" dirty="0" err="1"/>
              <a:t>array</a:t>
            </a:r>
            <a:r>
              <a:rPr lang="es-AR" sz="1200" b="1" dirty="0"/>
              <a:t>[</a:t>
            </a:r>
            <a:r>
              <a:rPr lang="es-AR" sz="1200" b="1" dirty="0" err="1"/>
              <a:t>rec</a:t>
            </a:r>
            <a:r>
              <a:rPr lang="es-AR" sz="1200" b="1" dirty="0"/>
              <a:t>] )</a:t>
            </a:r>
          </a:p>
          <a:p>
            <a:pPr marL="0" indent="0">
              <a:buNone/>
            </a:pPr>
            <a:r>
              <a:rPr lang="es-AR" sz="1200" dirty="0" smtClean="0"/>
              <a:t>              </a:t>
            </a:r>
            <a:r>
              <a:rPr lang="es-AR" sz="1200" dirty="0" err="1" smtClean="0"/>
              <a:t>candidate</a:t>
            </a:r>
            <a:r>
              <a:rPr lang="es-AR" sz="1200" dirty="0"/>
              <a:t>= </a:t>
            </a:r>
            <a:r>
              <a:rPr lang="es-AR" sz="1200" dirty="0" err="1"/>
              <a:t>array</a:t>
            </a:r>
            <a:r>
              <a:rPr lang="es-AR" sz="1200" dirty="0"/>
              <a:t>[</a:t>
            </a:r>
            <a:r>
              <a:rPr lang="es-AR" sz="1200" dirty="0" err="1"/>
              <a:t>rec</a:t>
            </a:r>
            <a:r>
              <a:rPr lang="es-AR" sz="1200" dirty="0"/>
              <a:t>];</a:t>
            </a:r>
          </a:p>
          <a:p>
            <a:pPr marL="0" indent="0">
              <a:buNone/>
            </a:pPr>
            <a:endParaRPr lang="es-AR" sz="1200" b="1" dirty="0" smtClean="0"/>
          </a:p>
          <a:p>
            <a:pPr marL="0" indent="0">
              <a:buNone/>
            </a:pPr>
            <a:r>
              <a:rPr lang="es-AR" sz="1200" b="1" dirty="0" smtClean="0"/>
              <a:t>     </a:t>
            </a:r>
            <a:r>
              <a:rPr lang="es-AR" sz="1200" b="1" dirty="0" err="1" smtClean="0"/>
              <a:t>return</a:t>
            </a:r>
            <a:r>
              <a:rPr lang="es-AR" sz="1200" b="1" dirty="0" smtClean="0"/>
              <a:t> </a:t>
            </a:r>
            <a:r>
              <a:rPr lang="es-AR" sz="1200" b="1" dirty="0" err="1"/>
              <a:t>candidate</a:t>
            </a:r>
            <a:r>
              <a:rPr lang="es-AR" sz="1200" b="1" dirty="0"/>
              <a:t>;</a:t>
            </a:r>
          </a:p>
          <a:p>
            <a:pPr marL="0" indent="0">
              <a:buNone/>
            </a:pPr>
            <a:r>
              <a:rPr lang="es-AR" sz="1200" dirty="0" smtClean="0"/>
              <a:t>    }</a:t>
            </a:r>
            <a:endParaRPr lang="es-AR" sz="1200" dirty="0"/>
          </a:p>
          <a:p>
            <a:pPr marL="0" indent="0">
              <a:buNone/>
            </a:pPr>
            <a:r>
              <a:rPr lang="es-AR" sz="1200" dirty="0" smtClean="0"/>
              <a:t>}</a:t>
            </a:r>
            <a:endParaRPr lang="es-AR" sz="1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532810" y="3518045"/>
            <a:ext cx="4611190" cy="2969239"/>
          </a:xfrm>
          <a:prstGeom prst="rect">
            <a:avLst/>
          </a:prstGeom>
          <a:solidFill>
            <a:srgbClr val="FFFF99"/>
          </a:solidFill>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sz="1200" b="1" dirty="0" err="1" smtClean="0"/>
              <a:t>public</a:t>
            </a:r>
            <a:r>
              <a:rPr lang="es-AR" sz="1200" b="1" dirty="0" smtClean="0"/>
              <a:t> </a:t>
            </a:r>
            <a:r>
              <a:rPr lang="es-AR" sz="1200" b="1" dirty="0" err="1" smtClean="0"/>
              <a:t>class</a:t>
            </a:r>
            <a:r>
              <a:rPr lang="es-AR" sz="1200" b="1" dirty="0" smtClean="0"/>
              <a:t> </a:t>
            </a:r>
            <a:r>
              <a:rPr lang="es-AR" sz="1200" b="1" dirty="0" err="1" smtClean="0"/>
              <a:t>algoB</a:t>
            </a:r>
            <a:r>
              <a:rPr lang="es-AR" sz="1200" b="1" dirty="0" smtClean="0"/>
              <a:t> {</a:t>
            </a:r>
          </a:p>
          <a:p>
            <a:pPr marL="0" indent="0">
              <a:buFont typeface="Wingdings 2"/>
              <a:buNone/>
            </a:pPr>
            <a:endParaRPr lang="es-AR" sz="1200" dirty="0" smtClean="0"/>
          </a:p>
          <a:p>
            <a:pPr marL="0" indent="0">
              <a:buFont typeface="Wingdings 2"/>
              <a:buNone/>
            </a:pPr>
            <a:r>
              <a:rPr lang="en-US" sz="1200" b="1" dirty="0" smtClean="0"/>
              <a:t>public static </a:t>
            </a:r>
            <a:r>
              <a:rPr lang="en-US" sz="1200" b="1" dirty="0" err="1" smtClean="0"/>
              <a:t>int</a:t>
            </a:r>
            <a:r>
              <a:rPr lang="en-US" sz="1200" b="1" dirty="0" smtClean="0"/>
              <a:t> max (</a:t>
            </a:r>
            <a:r>
              <a:rPr lang="en-US" sz="1200" b="1" dirty="0" err="1" smtClean="0"/>
              <a:t>int</a:t>
            </a:r>
            <a:r>
              <a:rPr lang="en-US" sz="1200" b="1" dirty="0" smtClean="0"/>
              <a:t>[] array)</a:t>
            </a:r>
          </a:p>
          <a:p>
            <a:pPr marL="0" indent="0">
              <a:buFont typeface="Wingdings 2"/>
              <a:buNone/>
            </a:pPr>
            <a:r>
              <a:rPr lang="es-AR" sz="1200" dirty="0" smtClean="0"/>
              <a:t>{</a:t>
            </a:r>
          </a:p>
          <a:p>
            <a:pPr marL="0" indent="0">
              <a:buFont typeface="Wingdings 2"/>
              <a:buNone/>
            </a:pPr>
            <a:r>
              <a:rPr lang="en-US" sz="1200" dirty="0" smtClean="0"/>
              <a:t>     </a:t>
            </a:r>
            <a:r>
              <a:rPr lang="en-US" sz="1200" b="1" dirty="0" smtClean="0"/>
              <a:t>if (array == null || </a:t>
            </a:r>
            <a:r>
              <a:rPr lang="en-US" sz="1200" b="1" dirty="0" err="1" smtClean="0"/>
              <a:t>array.length</a:t>
            </a:r>
            <a:r>
              <a:rPr lang="en-US" sz="1200" b="1" dirty="0" smtClean="0"/>
              <a:t> == 0)</a:t>
            </a:r>
          </a:p>
          <a:p>
            <a:pPr marL="0" indent="0">
              <a:buFont typeface="Wingdings 2"/>
              <a:buNone/>
            </a:pPr>
            <a:r>
              <a:rPr lang="en-US" sz="1200" b="1" dirty="0" smtClean="0"/>
              <a:t>          throw new </a:t>
            </a:r>
            <a:r>
              <a:rPr lang="en-US" sz="1200" b="1" dirty="0" err="1" smtClean="0"/>
              <a:t>RuntimeException</a:t>
            </a:r>
            <a:r>
              <a:rPr lang="en-US" sz="1200" b="1" dirty="0" smtClean="0"/>
              <a:t>("Empty array");</a:t>
            </a:r>
          </a:p>
          <a:p>
            <a:pPr marL="0" indent="0">
              <a:buFont typeface="Wingdings 2"/>
              <a:buNone/>
            </a:pPr>
            <a:r>
              <a:rPr lang="es-AR" sz="1200" dirty="0" smtClean="0"/>
              <a:t> </a:t>
            </a:r>
          </a:p>
          <a:p>
            <a:pPr marL="0" indent="0">
              <a:buFont typeface="Wingdings 2"/>
              <a:buNone/>
            </a:pPr>
            <a:r>
              <a:rPr lang="es-AR" sz="1200" dirty="0" smtClean="0"/>
              <a:t>      </a:t>
            </a:r>
            <a:r>
              <a:rPr lang="es-AR" sz="1200" dirty="0" err="1" smtClean="0"/>
              <a:t>Arrays.</a:t>
            </a:r>
            <a:r>
              <a:rPr lang="es-AR" sz="1200" i="1" dirty="0" err="1" smtClean="0"/>
              <a:t>sort</a:t>
            </a:r>
            <a:r>
              <a:rPr lang="es-AR" sz="1200" i="1" dirty="0" smtClean="0"/>
              <a:t>(</a:t>
            </a:r>
            <a:r>
              <a:rPr lang="es-AR" sz="1200" i="1" dirty="0" err="1" smtClean="0"/>
              <a:t>array</a:t>
            </a:r>
            <a:r>
              <a:rPr lang="es-AR" sz="1200" i="1" dirty="0" smtClean="0"/>
              <a:t>);  // ordena ascendentemente</a:t>
            </a:r>
          </a:p>
          <a:p>
            <a:pPr marL="0" indent="0">
              <a:buFont typeface="Wingdings 2"/>
              <a:buNone/>
            </a:pPr>
            <a:endParaRPr lang="es-AR" sz="1200" dirty="0" smtClean="0"/>
          </a:p>
          <a:p>
            <a:pPr marL="0" indent="0">
              <a:buFont typeface="Wingdings 2"/>
              <a:buNone/>
            </a:pPr>
            <a:r>
              <a:rPr lang="es-AR" sz="1200" b="1" dirty="0" smtClean="0"/>
              <a:t>      </a:t>
            </a:r>
            <a:r>
              <a:rPr lang="es-AR" sz="1200" b="1" dirty="0" err="1" smtClean="0"/>
              <a:t>return</a:t>
            </a:r>
            <a:r>
              <a:rPr lang="es-AR" sz="1200" b="1" dirty="0" smtClean="0"/>
              <a:t> </a:t>
            </a:r>
            <a:r>
              <a:rPr lang="es-AR" sz="1200" b="1" dirty="0" err="1" smtClean="0"/>
              <a:t>array</a:t>
            </a:r>
            <a:r>
              <a:rPr lang="es-AR" sz="1200" b="1" dirty="0" smtClean="0"/>
              <a:t>[array.length-1];</a:t>
            </a:r>
          </a:p>
          <a:p>
            <a:pPr marL="0" indent="0">
              <a:buFont typeface="Wingdings 2"/>
              <a:buNone/>
            </a:pPr>
            <a:r>
              <a:rPr lang="es-AR" sz="1200" dirty="0" smtClean="0"/>
              <a:t>  }</a:t>
            </a:r>
          </a:p>
          <a:p>
            <a:pPr marL="0" indent="0">
              <a:buFont typeface="Wingdings 2"/>
              <a:buNone/>
            </a:pPr>
            <a:endParaRPr lang="es-AR" sz="1200" dirty="0" smtClean="0"/>
          </a:p>
          <a:p>
            <a:pPr marL="0" indent="0">
              <a:buFont typeface="Wingdings 2"/>
              <a:buNone/>
            </a:pPr>
            <a:r>
              <a:rPr lang="es-AR" sz="1200" dirty="0" smtClean="0"/>
              <a:t>}</a:t>
            </a:r>
            <a:endParaRPr lang="es-AR" sz="1200" dirty="0"/>
          </a:p>
        </p:txBody>
      </p:sp>
    </p:spTree>
    <p:extLst>
      <p:ext uri="{BB962C8B-B14F-4D97-AF65-F5344CB8AC3E}">
        <p14:creationId xmlns:p14="http://schemas.microsoft.com/office/powerpoint/2010/main" val="8931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3" name="Content Placeholder 2"/>
          <p:cNvSpPr>
            <a:spLocks noGrp="1"/>
          </p:cNvSpPr>
          <p:nvPr>
            <p:ph idx="1"/>
          </p:nvPr>
        </p:nvSpPr>
        <p:spPr>
          <a:xfrm>
            <a:off x="0" y="1847088"/>
            <a:ext cx="4075611" cy="3341914"/>
          </a:xfrm>
          <a:solidFill>
            <a:schemeClr val="accent2">
              <a:lumMod val="20000"/>
              <a:lumOff val="80000"/>
            </a:schemeClr>
          </a:solidFill>
        </p:spPr>
        <p:txBody>
          <a:bodyPr>
            <a:noAutofit/>
          </a:bodyPr>
          <a:lstStyle/>
          <a:p>
            <a:pPr marL="0" indent="0">
              <a:buNone/>
            </a:pPr>
            <a:r>
              <a:rPr lang="es-AR" sz="1200" b="1" dirty="0" err="1"/>
              <a:t>public</a:t>
            </a:r>
            <a:r>
              <a:rPr lang="es-AR" sz="1200" b="1" dirty="0"/>
              <a:t> </a:t>
            </a:r>
            <a:r>
              <a:rPr lang="es-AR" sz="1200" b="1" dirty="0" err="1"/>
              <a:t>class</a:t>
            </a:r>
            <a:r>
              <a:rPr lang="es-AR" sz="1200" b="1" dirty="0"/>
              <a:t> </a:t>
            </a:r>
            <a:r>
              <a:rPr lang="es-AR" sz="1200" b="1" dirty="0" err="1"/>
              <a:t>algoA</a:t>
            </a:r>
            <a:r>
              <a:rPr lang="es-AR" sz="1200" b="1" dirty="0"/>
              <a:t> {</a:t>
            </a:r>
          </a:p>
          <a:p>
            <a:pPr marL="0" indent="0">
              <a:buNone/>
            </a:pPr>
            <a:endParaRPr lang="es-AR" sz="1200" dirty="0"/>
          </a:p>
          <a:p>
            <a:pPr marL="0" indent="0">
              <a:buNone/>
            </a:pPr>
            <a:r>
              <a:rPr lang="en-US" sz="1200" b="1" dirty="0"/>
              <a:t>public static </a:t>
            </a:r>
            <a:r>
              <a:rPr lang="en-US" sz="1200" b="1" dirty="0" err="1"/>
              <a:t>int</a:t>
            </a:r>
            <a:r>
              <a:rPr lang="en-US" sz="1200" b="1" dirty="0"/>
              <a:t> max (</a:t>
            </a:r>
            <a:r>
              <a:rPr lang="en-US" sz="1200" b="1" dirty="0" err="1"/>
              <a:t>int</a:t>
            </a:r>
            <a:r>
              <a:rPr lang="en-US" sz="1200" b="1" dirty="0"/>
              <a:t>[] array)</a:t>
            </a:r>
          </a:p>
          <a:p>
            <a:pPr marL="0" indent="0">
              <a:buNone/>
            </a:pPr>
            <a:r>
              <a:rPr lang="es-AR" sz="1200" dirty="0"/>
              <a:t>{</a:t>
            </a:r>
          </a:p>
          <a:p>
            <a:pPr marL="0" indent="0">
              <a:buNone/>
            </a:pPr>
            <a:r>
              <a:rPr lang="en-US" sz="1200" dirty="0"/>
              <a:t> </a:t>
            </a:r>
            <a:r>
              <a:rPr lang="en-US" sz="1200" dirty="0" smtClean="0"/>
              <a:t>   </a:t>
            </a:r>
            <a:r>
              <a:rPr lang="en-US" sz="1200" b="1" dirty="0" smtClean="0"/>
              <a:t>if </a:t>
            </a:r>
            <a:r>
              <a:rPr lang="en-US" sz="1200" b="1" dirty="0"/>
              <a:t>(array == null || </a:t>
            </a:r>
            <a:r>
              <a:rPr lang="en-US" sz="1200" b="1" dirty="0" err="1"/>
              <a:t>array.length</a:t>
            </a:r>
            <a:r>
              <a:rPr lang="en-US" sz="1200" b="1" dirty="0"/>
              <a:t> == 0)</a:t>
            </a:r>
          </a:p>
          <a:p>
            <a:pPr marL="0" indent="0">
              <a:buNone/>
            </a:pPr>
            <a:r>
              <a:rPr lang="en-US" sz="1200" b="1" dirty="0" smtClean="0"/>
              <a:t>         throw </a:t>
            </a:r>
            <a:r>
              <a:rPr lang="en-US" sz="1200" b="1" dirty="0"/>
              <a:t>new </a:t>
            </a:r>
            <a:r>
              <a:rPr lang="en-US" sz="1200" b="1" dirty="0" err="1"/>
              <a:t>RuntimeException</a:t>
            </a:r>
            <a:r>
              <a:rPr lang="en-US" sz="1200" b="1" dirty="0"/>
              <a:t>("Empty array");</a:t>
            </a:r>
          </a:p>
          <a:p>
            <a:pPr marL="0" indent="0">
              <a:buNone/>
            </a:pPr>
            <a:endParaRPr lang="es-AR" sz="1200" b="1" dirty="0" smtClean="0"/>
          </a:p>
          <a:p>
            <a:pPr marL="0" indent="0">
              <a:buNone/>
            </a:pPr>
            <a:r>
              <a:rPr lang="es-AR" sz="1200" b="1" dirty="0"/>
              <a:t> </a:t>
            </a:r>
            <a:r>
              <a:rPr lang="es-AR" sz="1200" b="1" dirty="0" smtClean="0"/>
              <a:t>   </a:t>
            </a:r>
            <a:r>
              <a:rPr lang="es-AR" sz="1200" b="1" dirty="0" err="1" smtClean="0"/>
              <a:t>int</a:t>
            </a:r>
            <a:r>
              <a:rPr lang="es-AR" sz="1200" b="1" dirty="0" smtClean="0"/>
              <a:t> </a:t>
            </a:r>
            <a:r>
              <a:rPr lang="es-AR" sz="1200" b="1" dirty="0" err="1"/>
              <a:t>candidate</a:t>
            </a:r>
            <a:r>
              <a:rPr lang="es-AR" sz="1200" b="1" dirty="0"/>
              <a:t>= </a:t>
            </a:r>
            <a:r>
              <a:rPr lang="es-AR" sz="1200" b="1" dirty="0" err="1"/>
              <a:t>array</a:t>
            </a:r>
            <a:r>
              <a:rPr lang="es-AR" sz="1200" b="1" dirty="0"/>
              <a:t>[0];</a:t>
            </a:r>
          </a:p>
          <a:p>
            <a:pPr marL="0" indent="0">
              <a:buNone/>
            </a:pPr>
            <a:r>
              <a:rPr lang="en-US" sz="1200" b="1" dirty="0" smtClean="0"/>
              <a:t>    for </a:t>
            </a:r>
            <a:r>
              <a:rPr lang="en-US" sz="1200" b="1" dirty="0"/>
              <a:t>(</a:t>
            </a:r>
            <a:r>
              <a:rPr lang="en-US" sz="1200" b="1" dirty="0" err="1"/>
              <a:t>int</a:t>
            </a:r>
            <a:r>
              <a:rPr lang="en-US" sz="1200" b="1" dirty="0"/>
              <a:t> rec= 1; rec &lt; </a:t>
            </a:r>
            <a:r>
              <a:rPr lang="en-US" sz="1200" b="1" dirty="0" err="1" smtClean="0"/>
              <a:t>array.length</a:t>
            </a:r>
            <a:r>
              <a:rPr lang="en-US" sz="1200" b="1" dirty="0" smtClean="0"/>
              <a:t>;  </a:t>
            </a:r>
            <a:r>
              <a:rPr lang="en-US" sz="1200" b="1" dirty="0"/>
              <a:t>rec++)</a:t>
            </a:r>
          </a:p>
          <a:p>
            <a:pPr marL="0" indent="0">
              <a:buNone/>
            </a:pPr>
            <a:r>
              <a:rPr lang="es-AR" sz="1200" b="1" dirty="0" smtClean="0"/>
              <a:t>         </a:t>
            </a:r>
            <a:r>
              <a:rPr lang="es-AR" sz="1200" b="1" dirty="0" err="1" smtClean="0"/>
              <a:t>if</a:t>
            </a:r>
            <a:r>
              <a:rPr lang="es-AR" sz="1200" b="1" dirty="0" smtClean="0"/>
              <a:t> </a:t>
            </a:r>
            <a:r>
              <a:rPr lang="es-AR" sz="1200" b="1" dirty="0"/>
              <a:t>( </a:t>
            </a:r>
            <a:r>
              <a:rPr lang="es-AR" sz="1200" b="1" dirty="0" err="1"/>
              <a:t>candidate</a:t>
            </a:r>
            <a:r>
              <a:rPr lang="es-AR" sz="1200" b="1" dirty="0"/>
              <a:t> &lt; </a:t>
            </a:r>
            <a:r>
              <a:rPr lang="es-AR" sz="1200" b="1" dirty="0" err="1"/>
              <a:t>array</a:t>
            </a:r>
            <a:r>
              <a:rPr lang="es-AR" sz="1200" b="1" dirty="0"/>
              <a:t>[</a:t>
            </a:r>
            <a:r>
              <a:rPr lang="es-AR" sz="1200" b="1" dirty="0" err="1"/>
              <a:t>rec</a:t>
            </a:r>
            <a:r>
              <a:rPr lang="es-AR" sz="1200" b="1" dirty="0"/>
              <a:t>] )</a:t>
            </a:r>
          </a:p>
          <a:p>
            <a:pPr marL="0" indent="0">
              <a:buNone/>
            </a:pPr>
            <a:r>
              <a:rPr lang="es-AR" sz="1200" dirty="0" smtClean="0"/>
              <a:t>              </a:t>
            </a:r>
            <a:r>
              <a:rPr lang="es-AR" sz="1200" dirty="0" err="1" smtClean="0"/>
              <a:t>candidate</a:t>
            </a:r>
            <a:r>
              <a:rPr lang="es-AR" sz="1200" dirty="0"/>
              <a:t>= </a:t>
            </a:r>
            <a:r>
              <a:rPr lang="es-AR" sz="1200" dirty="0" err="1"/>
              <a:t>array</a:t>
            </a:r>
            <a:r>
              <a:rPr lang="es-AR" sz="1200" dirty="0"/>
              <a:t>[</a:t>
            </a:r>
            <a:r>
              <a:rPr lang="es-AR" sz="1200" dirty="0" err="1"/>
              <a:t>rec</a:t>
            </a:r>
            <a:r>
              <a:rPr lang="es-AR" sz="1200" dirty="0"/>
              <a:t>];</a:t>
            </a:r>
          </a:p>
          <a:p>
            <a:pPr marL="0" indent="0">
              <a:buNone/>
            </a:pPr>
            <a:endParaRPr lang="es-AR" sz="1200" b="1" dirty="0" smtClean="0"/>
          </a:p>
          <a:p>
            <a:pPr marL="0" indent="0">
              <a:buNone/>
            </a:pPr>
            <a:r>
              <a:rPr lang="es-AR" sz="1200" b="1" dirty="0" smtClean="0"/>
              <a:t>     </a:t>
            </a:r>
            <a:r>
              <a:rPr lang="es-AR" sz="1200" b="1" dirty="0" err="1" smtClean="0"/>
              <a:t>return</a:t>
            </a:r>
            <a:r>
              <a:rPr lang="es-AR" sz="1200" b="1" dirty="0" smtClean="0"/>
              <a:t> </a:t>
            </a:r>
            <a:r>
              <a:rPr lang="es-AR" sz="1200" b="1" dirty="0" err="1"/>
              <a:t>candidate</a:t>
            </a:r>
            <a:r>
              <a:rPr lang="es-AR" sz="1200" b="1" dirty="0"/>
              <a:t>;</a:t>
            </a:r>
          </a:p>
          <a:p>
            <a:pPr marL="0" indent="0">
              <a:buNone/>
            </a:pPr>
            <a:r>
              <a:rPr lang="es-AR" sz="1200" dirty="0" smtClean="0"/>
              <a:t>    }</a:t>
            </a:r>
            <a:endParaRPr lang="es-AR" sz="1200" dirty="0"/>
          </a:p>
          <a:p>
            <a:pPr marL="0" indent="0">
              <a:buNone/>
            </a:pPr>
            <a:r>
              <a:rPr lang="es-AR" sz="1200" dirty="0" smtClean="0"/>
              <a:t>}</a:t>
            </a:r>
            <a:endParaRPr lang="es-AR" sz="1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55079" y="5678269"/>
            <a:ext cx="8650357" cy="369332"/>
          </a:xfrm>
          <a:prstGeom prst="rect">
            <a:avLst/>
          </a:prstGeom>
        </p:spPr>
        <p:txBody>
          <a:bodyPr wrap="square">
            <a:spAutoFit/>
          </a:bodyPr>
          <a:lstStyle/>
          <a:p>
            <a:pPr algn="just"/>
            <a:r>
              <a:rPr lang="en-US" b="1" dirty="0">
                <a:solidFill>
                  <a:schemeClr val="accent2">
                    <a:lumMod val="75000"/>
                  </a:schemeClr>
                </a:solidFill>
              </a:rPr>
              <a:t>S</a:t>
            </a:r>
            <a:r>
              <a:rPr lang="en-US" b="1" dirty="0" smtClean="0">
                <a:solidFill>
                  <a:schemeClr val="accent2">
                    <a:lumMod val="75000"/>
                  </a:schemeClr>
                </a:solidFill>
              </a:rPr>
              <a:t>( </a:t>
            </a:r>
            <a:r>
              <a:rPr lang="en-US" b="1" dirty="0" err="1" smtClean="0">
                <a:solidFill>
                  <a:schemeClr val="accent2">
                    <a:lumMod val="75000"/>
                  </a:schemeClr>
                </a:solidFill>
              </a:rPr>
              <a:t>algoA</a:t>
            </a:r>
            <a:r>
              <a:rPr lang="en-US" b="1" dirty="0" smtClean="0">
                <a:solidFill>
                  <a:schemeClr val="accent2">
                    <a:lumMod val="75000"/>
                  </a:schemeClr>
                </a:solidFill>
              </a:rPr>
              <a:t>) = 3   o sea,  el </a:t>
            </a:r>
            <a:r>
              <a:rPr lang="en-US" b="1" dirty="0" err="1" smtClean="0">
                <a:solidFill>
                  <a:schemeClr val="accent2">
                    <a:lumMod val="75000"/>
                  </a:schemeClr>
                </a:solidFill>
              </a:rPr>
              <a:t>espacio</a:t>
            </a:r>
            <a:r>
              <a:rPr lang="en-US" b="1" dirty="0" smtClean="0">
                <a:solidFill>
                  <a:schemeClr val="accent2">
                    <a:lumMod val="75000"/>
                  </a:schemeClr>
                </a:solidFill>
              </a:rPr>
              <a:t> </a:t>
            </a:r>
            <a:r>
              <a:rPr lang="en-US" b="1" dirty="0" err="1" smtClean="0">
                <a:solidFill>
                  <a:schemeClr val="accent2">
                    <a:lumMod val="75000"/>
                  </a:schemeClr>
                </a:solidFill>
              </a:rPr>
              <a:t>usado</a:t>
            </a:r>
            <a:r>
              <a:rPr lang="en-US" b="1" dirty="0" smtClean="0">
                <a:solidFill>
                  <a:schemeClr val="accent2">
                    <a:lumMod val="75000"/>
                  </a:schemeClr>
                </a:solidFill>
              </a:rPr>
              <a:t> </a:t>
            </a:r>
            <a:r>
              <a:rPr lang="en-US" b="1" dirty="0" err="1" smtClean="0">
                <a:solidFill>
                  <a:schemeClr val="accent2">
                    <a:lumMod val="75000"/>
                  </a:schemeClr>
                </a:solidFill>
              </a:rPr>
              <a:t>es</a:t>
            </a:r>
            <a:r>
              <a:rPr lang="en-US" b="1" dirty="0" smtClean="0">
                <a:solidFill>
                  <a:schemeClr val="accent2">
                    <a:lumMod val="75000"/>
                  </a:schemeClr>
                </a:solidFill>
              </a:rPr>
              <a:t> de O(1)</a:t>
            </a:r>
            <a:endParaRPr lang="en-US" dirty="0">
              <a:solidFill>
                <a:schemeClr val="accent2">
                  <a:lumMod val="75000"/>
                </a:schemeClr>
              </a:solidFill>
            </a:endParaRPr>
          </a:p>
        </p:txBody>
      </p:sp>
      <p:sp>
        <p:nvSpPr>
          <p:cNvPr id="8" name="Left Arrow 7"/>
          <p:cNvSpPr/>
          <p:nvPr/>
        </p:nvSpPr>
        <p:spPr>
          <a:xfrm>
            <a:off x="3557354" y="2075255"/>
            <a:ext cx="4498074" cy="52219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smtClean="0"/>
              <a:t>array</a:t>
            </a:r>
            <a:r>
              <a:rPr lang="es-AR" dirty="0" smtClean="0"/>
              <a:t> es un puntero a un arreglo pre alocado: 1 unidad</a:t>
            </a:r>
            <a:endParaRPr lang="es-AR" dirty="0"/>
          </a:p>
        </p:txBody>
      </p:sp>
      <p:grpSp>
        <p:nvGrpSpPr>
          <p:cNvPr id="9" name="Group 8"/>
          <p:cNvGrpSpPr/>
          <p:nvPr/>
        </p:nvGrpSpPr>
        <p:grpSpPr>
          <a:xfrm>
            <a:off x="3357102" y="3278732"/>
            <a:ext cx="4698325" cy="936226"/>
            <a:chOff x="3866603" y="3178588"/>
            <a:chExt cx="4502004" cy="1245999"/>
          </a:xfrm>
        </p:grpSpPr>
        <p:sp>
          <p:nvSpPr>
            <p:cNvPr id="10" name="Left Arrow 9"/>
            <p:cNvSpPr/>
            <p:nvPr/>
          </p:nvSpPr>
          <p:spPr>
            <a:xfrm>
              <a:off x="3866603" y="3178588"/>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11" name="TextBox 10"/>
            <p:cNvSpPr txBox="1"/>
            <p:nvPr/>
          </p:nvSpPr>
          <p:spPr>
            <a:xfrm>
              <a:off x="4585111" y="3564402"/>
              <a:ext cx="3783496" cy="860185"/>
            </a:xfrm>
            <a:prstGeom prst="rect">
              <a:avLst/>
            </a:prstGeom>
            <a:solidFill>
              <a:schemeClr val="accent3">
                <a:lumMod val="60000"/>
                <a:lumOff val="40000"/>
              </a:schemeClr>
            </a:solidFill>
            <a:ln>
              <a:noFill/>
            </a:ln>
          </p:spPr>
          <p:txBody>
            <a:bodyPr wrap="square" rtlCol="0">
              <a:spAutoFit/>
            </a:bodyPr>
            <a:lstStyle/>
            <a:p>
              <a:pPr algn="ctr"/>
              <a:r>
                <a:rPr lang="es-AR" dirty="0" smtClean="0"/>
                <a:t>1 unidad para </a:t>
              </a:r>
              <a:r>
                <a:rPr lang="es-AR" dirty="0" err="1" smtClean="0"/>
                <a:t>candidate</a:t>
              </a:r>
              <a:r>
                <a:rPr lang="es-AR" dirty="0" smtClean="0"/>
                <a:t>.</a:t>
              </a:r>
            </a:p>
            <a:p>
              <a:pPr algn="ctr"/>
              <a:r>
                <a:rPr lang="es-AR" dirty="0" smtClean="0"/>
                <a:t>1 unidad para </a:t>
              </a:r>
              <a:r>
                <a:rPr lang="es-AR" dirty="0" err="1" smtClean="0"/>
                <a:t>rec</a:t>
              </a:r>
              <a:endParaRPr lang="es-AR" dirty="0" smtClean="0"/>
            </a:p>
          </p:txBody>
        </p:sp>
      </p:grpSp>
    </p:spTree>
    <p:extLst>
      <p:ext uri="{BB962C8B-B14F-4D97-AF65-F5344CB8AC3E}">
        <p14:creationId xmlns:p14="http://schemas.microsoft.com/office/powerpoint/2010/main" val="87296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Análisis de Algoritmos	</a:t>
            </a:r>
            <a:endParaRPr lang="en-US" dirty="0"/>
          </a:p>
        </p:txBody>
      </p:sp>
      <p:sp>
        <p:nvSpPr>
          <p:cNvPr id="6" name="Marcador de contenido 5">
            <a:extLst>
              <a:ext uri="{FF2B5EF4-FFF2-40B4-BE49-F238E27FC236}">
                <a16:creationId xmlns:a16="http://schemas.microsoft.com/office/drawing/2014/main" id="{57B2FC22-87F0-DE45-8D47-AEC58F4F25DF}"/>
              </a:ext>
            </a:extLst>
          </p:cNvPr>
          <p:cNvSpPr>
            <a:spLocks noGrp="1"/>
          </p:cNvSpPr>
          <p:nvPr>
            <p:ph idx="1"/>
          </p:nvPr>
        </p:nvSpPr>
        <p:spPr/>
        <p:txBody>
          <a:bodyPr/>
          <a:lstStyle/>
          <a:p>
            <a:pPr marL="0" indent="0" algn="just">
              <a:spcBef>
                <a:spcPts val="0"/>
              </a:spcBef>
              <a:buClrTx/>
              <a:buSzTx/>
              <a:buNone/>
              <a:defRPr/>
            </a:pPr>
            <a:r>
              <a:rPr lang="en-US" sz="2800" dirty="0"/>
              <a:t>La </a:t>
            </a:r>
            <a:r>
              <a:rPr lang="en-US" sz="2800" dirty="0" err="1"/>
              <a:t>principales</a:t>
            </a:r>
            <a:r>
              <a:rPr lang="en-US" sz="2800" dirty="0"/>
              <a:t> </a:t>
            </a:r>
            <a:r>
              <a:rPr lang="en-US" sz="2800" dirty="0" err="1"/>
              <a:t>métricas</a:t>
            </a:r>
            <a:r>
              <a:rPr lang="en-US" sz="2800" dirty="0"/>
              <a:t> para </a:t>
            </a:r>
            <a:r>
              <a:rPr lang="en-US" sz="2800" dirty="0" err="1"/>
              <a:t>medir</a:t>
            </a:r>
            <a:r>
              <a:rPr lang="en-US" sz="2800" dirty="0"/>
              <a:t> la </a:t>
            </a:r>
            <a:r>
              <a:rPr lang="en-US" sz="2800" dirty="0" err="1"/>
              <a:t>complejidad</a:t>
            </a:r>
            <a:r>
              <a:rPr lang="en-US" sz="2800" dirty="0"/>
              <a:t> de </a:t>
            </a:r>
            <a:r>
              <a:rPr lang="en-US" sz="2800" dirty="0" err="1"/>
              <a:t>algoritmos</a:t>
            </a:r>
            <a:r>
              <a:rPr lang="en-US" sz="2800" dirty="0"/>
              <a:t> que </a:t>
            </a:r>
            <a:r>
              <a:rPr lang="en-US" sz="2800" dirty="0" err="1"/>
              <a:t>ejecutan</a:t>
            </a:r>
            <a:r>
              <a:rPr lang="en-US" sz="2800" dirty="0"/>
              <a:t> </a:t>
            </a:r>
            <a:r>
              <a:rPr lang="en-US" sz="2800" dirty="0" err="1"/>
              <a:t>en</a:t>
            </a:r>
            <a:r>
              <a:rPr lang="en-US" sz="2800" dirty="0"/>
              <a:t> </a:t>
            </a:r>
            <a:r>
              <a:rPr lang="en-US" sz="2800" dirty="0" err="1"/>
              <a:t>máquinas</a:t>
            </a:r>
            <a:r>
              <a:rPr lang="en-US" sz="2800" dirty="0"/>
              <a:t> </a:t>
            </a:r>
            <a:r>
              <a:rPr lang="en-US" sz="2800" dirty="0" err="1"/>
              <a:t>secuenciales</a:t>
            </a:r>
            <a:r>
              <a:rPr lang="en-US" sz="2800" dirty="0"/>
              <a:t> (un core) son: </a:t>
            </a:r>
          </a:p>
          <a:p>
            <a:pPr marL="0" indent="0" algn="just">
              <a:spcBef>
                <a:spcPts val="0"/>
              </a:spcBef>
              <a:buClrTx/>
              <a:buSzTx/>
              <a:buNone/>
              <a:defRPr/>
            </a:pPr>
            <a:endParaRPr lang="en-US" sz="2800" dirty="0"/>
          </a:p>
          <a:p>
            <a:pPr marL="457200" indent="-457200" algn="just">
              <a:spcBef>
                <a:spcPts val="0"/>
              </a:spcBef>
              <a:buClrTx/>
              <a:buSzTx/>
              <a:buFont typeface="+mj-lt"/>
              <a:buAutoNum type="arabicPeriod"/>
              <a:defRPr/>
            </a:pPr>
            <a:r>
              <a:rPr lang="en-US" sz="2800" dirty="0">
                <a:solidFill>
                  <a:srgbClr val="00B050"/>
                </a:solidFill>
              </a:rPr>
              <a:t>El </a:t>
            </a:r>
            <a:r>
              <a:rPr lang="en-US" sz="2800" dirty="0" err="1">
                <a:solidFill>
                  <a:srgbClr val="00B050"/>
                </a:solidFill>
              </a:rPr>
              <a:t>tiempo</a:t>
            </a:r>
            <a:r>
              <a:rPr lang="en-US" sz="2800" dirty="0">
                <a:solidFill>
                  <a:srgbClr val="00B050"/>
                </a:solidFill>
              </a:rPr>
              <a:t> de </a:t>
            </a:r>
            <a:r>
              <a:rPr lang="en-US" sz="2800" dirty="0" err="1">
                <a:solidFill>
                  <a:srgbClr val="00B050"/>
                </a:solidFill>
              </a:rPr>
              <a:t>ejecución</a:t>
            </a:r>
            <a:r>
              <a:rPr lang="en-US" sz="2800" dirty="0">
                <a:solidFill>
                  <a:srgbClr val="00B050"/>
                </a:solidFill>
              </a:rPr>
              <a:t>  </a:t>
            </a:r>
            <a:r>
              <a:rPr lang="en-US" sz="2800" i="1" dirty="0"/>
              <a:t>(runtime analysis/time complexity)</a:t>
            </a:r>
          </a:p>
          <a:p>
            <a:pPr marL="457200" indent="-457200" algn="just">
              <a:spcBef>
                <a:spcPts val="0"/>
              </a:spcBef>
              <a:buClrTx/>
              <a:buSzTx/>
              <a:buFont typeface="+mj-lt"/>
              <a:buAutoNum type="arabicPeriod"/>
              <a:defRPr/>
            </a:pPr>
            <a:r>
              <a:rPr lang="en-US" sz="2800" dirty="0">
                <a:solidFill>
                  <a:srgbClr val="7030A0"/>
                </a:solidFill>
              </a:rPr>
              <a:t>El </a:t>
            </a:r>
            <a:r>
              <a:rPr lang="en-US" sz="2800" dirty="0" err="1">
                <a:solidFill>
                  <a:srgbClr val="7030A0"/>
                </a:solidFill>
              </a:rPr>
              <a:t>espacio</a:t>
            </a:r>
            <a:r>
              <a:rPr lang="en-US" sz="2800" dirty="0">
                <a:solidFill>
                  <a:srgbClr val="7030A0"/>
                </a:solidFill>
              </a:rPr>
              <a:t> que </a:t>
            </a:r>
            <a:r>
              <a:rPr lang="en-US" sz="2800" dirty="0" err="1">
                <a:solidFill>
                  <a:srgbClr val="7030A0"/>
                </a:solidFill>
              </a:rPr>
              <a:t>utilizan</a:t>
            </a:r>
            <a:r>
              <a:rPr lang="en-US" sz="2800" dirty="0">
                <a:solidFill>
                  <a:srgbClr val="7030A0"/>
                </a:solidFill>
              </a:rPr>
              <a:t> </a:t>
            </a:r>
            <a:r>
              <a:rPr lang="en-US" sz="2800" dirty="0"/>
              <a:t>(</a:t>
            </a:r>
            <a:r>
              <a:rPr lang="en-US" sz="2800" i="1" dirty="0"/>
              <a:t>space complexity</a:t>
            </a:r>
            <a:r>
              <a:rPr lang="en-US" sz="2800" dirty="0"/>
              <a:t>)</a:t>
            </a:r>
          </a:p>
        </p:txBody>
      </p:sp>
      <p:sp>
        <p:nvSpPr>
          <p:cNvPr id="3" name="Slide Number Placeholder 2"/>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88011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Content Placeholder 2"/>
          <p:cNvSpPr txBox="1">
            <a:spLocks/>
          </p:cNvSpPr>
          <p:nvPr/>
        </p:nvSpPr>
        <p:spPr>
          <a:xfrm>
            <a:off x="457200" y="2055005"/>
            <a:ext cx="4611190" cy="2969239"/>
          </a:xfrm>
          <a:prstGeom prst="rect">
            <a:avLst/>
          </a:prstGeom>
          <a:solidFill>
            <a:srgbClr val="FFFF99"/>
          </a:solidFill>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public</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class</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algoB</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public static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int</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max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int</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array)</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if (array == null ||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array.length</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 0)</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throw new </a:t>
            </a:r>
            <a:r>
              <a:rPr kumimoji="0" lang="en-US"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RuntimeException</a:t>
            </a:r>
            <a:r>
              <a:rPr kumimoji="0" lang="en-US"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("Empty array");</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0"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Arrays.</a:t>
            </a:r>
            <a:r>
              <a:rPr kumimoji="0" lang="es-AR" sz="1200" b="0" i="1"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sort</a:t>
            </a:r>
            <a:r>
              <a:rPr kumimoji="0" lang="es-AR" sz="1200" b="0" i="1"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r>
              <a:rPr kumimoji="0" lang="es-AR" sz="1200" b="0" i="1"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a:t>
            </a:r>
            <a:r>
              <a:rPr kumimoji="0" lang="es-AR" sz="1200" b="0" i="1" u="none" strike="noStrike" kern="1200" cap="none" spc="0" normalizeH="0" baseline="0" noProof="0" dirty="0" smtClean="0">
                <a:ln>
                  <a:noFill/>
                </a:ln>
                <a:solidFill>
                  <a:prstClr val="black"/>
                </a:solidFill>
                <a:effectLst/>
                <a:uLnTx/>
                <a:uFillTx/>
                <a:latin typeface="Palatino Linotype" panose="02040502050505030304"/>
                <a:ea typeface="+mn-ea"/>
                <a:cs typeface="+mn-cs"/>
              </a:rPr>
              <a:t>);  // ordena ascendentemente</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return</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r>
              <a:rPr kumimoji="0" lang="es-AR" sz="1200" b="1" i="0" u="none" strike="noStrike" kern="1200" cap="none" spc="0" normalizeH="0" baseline="0" noProof="0" dirty="0" err="1" smtClean="0">
                <a:ln>
                  <a:noFill/>
                </a:ln>
                <a:solidFill>
                  <a:prstClr val="black"/>
                </a:solidFill>
                <a:effectLst/>
                <a:uLnTx/>
                <a:uFillTx/>
                <a:latin typeface="Palatino Linotype" panose="02040502050505030304"/>
                <a:ea typeface="+mn-ea"/>
                <a:cs typeface="+mn-cs"/>
              </a:rPr>
              <a:t>array</a:t>
            </a:r>
            <a:r>
              <a:rPr kumimoji="0" lang="es-AR" sz="1200" b="1"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[array.length-1];</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  }</a:t>
            </a: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endPar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endParaRPr>
          </a:p>
          <a:p>
            <a:pPr marL="0" marR="0" lvl="0" indent="0" algn="l" defTabSz="914400" rtl="0" eaLnBrk="1" fontAlgn="auto" latinLnBrk="0" hangingPunct="1">
              <a:lnSpc>
                <a:spcPct val="100000"/>
              </a:lnSpc>
              <a:spcBef>
                <a:spcPct val="20000"/>
              </a:spcBef>
              <a:spcAft>
                <a:spcPts val="0"/>
              </a:spcAft>
              <a:buClr>
                <a:srgbClr val="C0CF3A">
                  <a:lumMod val="50000"/>
                </a:srgbClr>
              </a:buClr>
              <a:buSzPct val="95000"/>
              <a:buFont typeface="Wingdings 2"/>
              <a:buNone/>
              <a:tabLst/>
              <a:defRPr/>
            </a:pPr>
            <a:r>
              <a:rPr kumimoji="0" lang="es-AR" sz="1200" b="0" i="0" u="none" strike="noStrike" kern="1200" cap="none" spc="0" normalizeH="0" baseline="0" noProof="0" dirty="0" smtClean="0">
                <a:ln>
                  <a:noFill/>
                </a:ln>
                <a:solidFill>
                  <a:prstClr val="black"/>
                </a:solidFill>
                <a:effectLst/>
                <a:uLnTx/>
                <a:uFillTx/>
                <a:latin typeface="Palatino Linotype" panose="02040502050505030304"/>
                <a:ea typeface="+mn-ea"/>
                <a:cs typeface="+mn-cs"/>
              </a:rPr>
              <a:t>}</a:t>
            </a:r>
            <a:endParaRPr kumimoji="0" lang="es-AR" sz="1200" b="0" i="0" u="none" strike="noStrike" kern="1200" cap="none" spc="0" normalizeH="0" baseline="0" noProof="0" dirty="0">
              <a:ln>
                <a:noFill/>
              </a:ln>
              <a:solidFill>
                <a:prstClr val="black"/>
              </a:solidFill>
              <a:effectLst/>
              <a:uLnTx/>
              <a:uFillTx/>
              <a:latin typeface="Palatino Linotype" panose="02040502050505030304"/>
              <a:ea typeface="+mn-ea"/>
              <a:cs typeface="+mn-cs"/>
            </a:endParaRPr>
          </a:p>
        </p:txBody>
      </p:sp>
      <p:sp>
        <p:nvSpPr>
          <p:cNvPr id="7" name="Rectangle 6"/>
          <p:cNvSpPr/>
          <p:nvPr/>
        </p:nvSpPr>
        <p:spPr>
          <a:xfrm>
            <a:off x="55079" y="5678269"/>
            <a:ext cx="8650357" cy="923330"/>
          </a:xfrm>
          <a:prstGeom prst="rect">
            <a:avLst/>
          </a:prstGeom>
        </p:spPr>
        <p:txBody>
          <a:bodyPr wrap="square">
            <a:spAutoFit/>
          </a:bodyPr>
          <a:lstStyle/>
          <a:p>
            <a:pPr algn="just"/>
            <a:r>
              <a:rPr lang="en-US" b="1" dirty="0" smtClean="0">
                <a:solidFill>
                  <a:schemeClr val="accent2">
                    <a:lumMod val="75000"/>
                  </a:schemeClr>
                </a:solidFill>
              </a:rPr>
              <a:t>S(</a:t>
            </a:r>
            <a:r>
              <a:rPr lang="en-US" b="1" dirty="0" err="1" smtClean="0">
                <a:solidFill>
                  <a:schemeClr val="accent2">
                    <a:lumMod val="75000"/>
                  </a:schemeClr>
                </a:solidFill>
              </a:rPr>
              <a:t>algoB</a:t>
            </a:r>
            <a:r>
              <a:rPr lang="en-US" b="1" dirty="0" smtClean="0">
                <a:solidFill>
                  <a:schemeClr val="accent2">
                    <a:lumMod val="75000"/>
                  </a:schemeClr>
                </a:solidFill>
              </a:rPr>
              <a:t>) </a:t>
            </a:r>
            <a:r>
              <a:rPr lang="en-US" b="1" dirty="0" err="1" smtClean="0">
                <a:solidFill>
                  <a:schemeClr val="accent2">
                    <a:lumMod val="75000"/>
                  </a:schemeClr>
                </a:solidFill>
              </a:rPr>
              <a:t>usa</a:t>
            </a:r>
            <a:r>
              <a:rPr lang="en-US" b="1" dirty="0" smtClean="0">
                <a:solidFill>
                  <a:schemeClr val="accent2">
                    <a:lumMod val="75000"/>
                  </a:schemeClr>
                </a:solidFill>
              </a:rPr>
              <a:t> </a:t>
            </a:r>
            <a:r>
              <a:rPr lang="en-US" b="1" dirty="0" err="1" smtClean="0">
                <a:solidFill>
                  <a:schemeClr val="accent2">
                    <a:lumMod val="75000"/>
                  </a:schemeClr>
                </a:solidFill>
              </a:rPr>
              <a:t>una</a:t>
            </a:r>
            <a:r>
              <a:rPr lang="en-US" b="1" dirty="0" smtClean="0">
                <a:solidFill>
                  <a:schemeClr val="accent2">
                    <a:lumMod val="75000"/>
                  </a:schemeClr>
                </a:solidFill>
              </a:rPr>
              <a:t> </a:t>
            </a:r>
            <a:r>
              <a:rPr lang="en-US" b="1" dirty="0" err="1" smtClean="0">
                <a:solidFill>
                  <a:schemeClr val="accent2">
                    <a:lumMod val="75000"/>
                  </a:schemeClr>
                </a:solidFill>
              </a:rPr>
              <a:t>unidad</a:t>
            </a:r>
            <a:r>
              <a:rPr lang="en-US" b="1" dirty="0" smtClean="0">
                <a:solidFill>
                  <a:schemeClr val="accent2">
                    <a:lumMod val="75000"/>
                  </a:schemeClr>
                </a:solidFill>
              </a:rPr>
              <a:t> (</a:t>
            </a:r>
            <a:r>
              <a:rPr lang="en-US" b="1" dirty="0" err="1" smtClean="0">
                <a:solidFill>
                  <a:schemeClr val="accent2">
                    <a:lumMod val="75000"/>
                  </a:schemeClr>
                </a:solidFill>
              </a:rPr>
              <a:t>puntero</a:t>
            </a:r>
            <a:r>
              <a:rPr lang="en-US" b="1" dirty="0" smtClean="0">
                <a:solidFill>
                  <a:schemeClr val="accent2">
                    <a:lumMod val="75000"/>
                  </a:schemeClr>
                </a:solidFill>
              </a:rPr>
              <a:t>), e </a:t>
            </a:r>
            <a:r>
              <a:rPr lang="en-US" b="1" dirty="0" err="1" smtClean="0">
                <a:solidFill>
                  <a:schemeClr val="accent2">
                    <a:lumMod val="75000"/>
                  </a:schemeClr>
                </a:solidFill>
              </a:rPr>
              <a:t>invoca</a:t>
            </a:r>
            <a:r>
              <a:rPr lang="en-US" b="1" dirty="0" smtClean="0">
                <a:solidFill>
                  <a:schemeClr val="accent2">
                    <a:lumMod val="75000"/>
                  </a:schemeClr>
                </a:solidFill>
              </a:rPr>
              <a:t> a un </a:t>
            </a:r>
            <a:r>
              <a:rPr lang="en-US" b="1" dirty="0" err="1" smtClean="0">
                <a:solidFill>
                  <a:schemeClr val="accent2">
                    <a:lumMod val="75000"/>
                  </a:schemeClr>
                </a:solidFill>
              </a:rPr>
              <a:t>algoritmo</a:t>
            </a:r>
            <a:r>
              <a:rPr lang="en-US" b="1" dirty="0" smtClean="0">
                <a:solidFill>
                  <a:schemeClr val="accent2">
                    <a:lumMod val="75000"/>
                  </a:schemeClr>
                </a:solidFill>
              </a:rPr>
              <a:t> que </a:t>
            </a:r>
            <a:r>
              <a:rPr lang="en-US" b="1" dirty="0" err="1" smtClean="0">
                <a:solidFill>
                  <a:schemeClr val="accent2">
                    <a:lumMod val="75000"/>
                  </a:schemeClr>
                </a:solidFill>
              </a:rPr>
              <a:t>tiene</a:t>
            </a:r>
            <a:r>
              <a:rPr lang="en-US" b="1" dirty="0" smtClean="0">
                <a:solidFill>
                  <a:schemeClr val="accent2">
                    <a:lumMod val="75000"/>
                  </a:schemeClr>
                </a:solidFill>
              </a:rPr>
              <a:t> dos </a:t>
            </a:r>
            <a:r>
              <a:rPr lang="en-US" b="1" dirty="0" err="1" smtClean="0">
                <a:solidFill>
                  <a:schemeClr val="accent2">
                    <a:lumMod val="75000"/>
                  </a:schemeClr>
                </a:solidFill>
              </a:rPr>
              <a:t>invocaciones</a:t>
            </a:r>
            <a:r>
              <a:rPr lang="en-US" b="1" dirty="0" smtClean="0">
                <a:solidFill>
                  <a:schemeClr val="accent2">
                    <a:lumMod val="75000"/>
                  </a:schemeClr>
                </a:solidFill>
              </a:rPr>
              <a:t> </a:t>
            </a:r>
            <a:r>
              <a:rPr lang="en-US" b="1" dirty="0" err="1" smtClean="0">
                <a:solidFill>
                  <a:schemeClr val="accent2">
                    <a:lumMod val="75000"/>
                  </a:schemeClr>
                </a:solidFill>
              </a:rPr>
              <a:t>recursivas</a:t>
            </a:r>
            <a:r>
              <a:rPr lang="en-US" b="1" dirty="0" smtClean="0">
                <a:solidFill>
                  <a:schemeClr val="accent2">
                    <a:lumMod val="75000"/>
                  </a:schemeClr>
                </a:solidFill>
              </a:rPr>
              <a:t> que se </a:t>
            </a:r>
            <a:r>
              <a:rPr lang="en-US" b="1" dirty="0" err="1" smtClean="0">
                <a:solidFill>
                  <a:schemeClr val="accent2">
                    <a:lumMod val="75000"/>
                  </a:schemeClr>
                </a:solidFill>
              </a:rPr>
              <a:t>acumulan</a:t>
            </a:r>
            <a:r>
              <a:rPr lang="en-US" b="1" dirty="0" smtClean="0">
                <a:solidFill>
                  <a:schemeClr val="accent2">
                    <a:lumMod val="75000"/>
                  </a:schemeClr>
                </a:solidFill>
              </a:rPr>
              <a:t>.</a:t>
            </a:r>
          </a:p>
          <a:p>
            <a:pPr algn="just"/>
            <a:r>
              <a:rPr lang="en-US" b="1" dirty="0" smtClean="0">
                <a:solidFill>
                  <a:schemeClr val="accent2">
                    <a:lumMod val="75000"/>
                  </a:schemeClr>
                </a:solidFill>
              </a:rPr>
              <a:t>El </a:t>
            </a:r>
            <a:r>
              <a:rPr lang="en-US" b="1" dirty="0" err="1" smtClean="0">
                <a:solidFill>
                  <a:schemeClr val="accent2">
                    <a:lumMod val="75000"/>
                  </a:schemeClr>
                </a:solidFill>
              </a:rPr>
              <a:t>espacio</a:t>
            </a:r>
            <a:r>
              <a:rPr lang="en-US" b="1" dirty="0" smtClean="0">
                <a:solidFill>
                  <a:schemeClr val="accent2">
                    <a:lumMod val="75000"/>
                  </a:schemeClr>
                </a:solidFill>
              </a:rPr>
              <a:t> </a:t>
            </a:r>
            <a:r>
              <a:rPr lang="en-US" b="1" dirty="0" err="1" smtClean="0">
                <a:solidFill>
                  <a:schemeClr val="accent2">
                    <a:lumMod val="75000"/>
                  </a:schemeClr>
                </a:solidFill>
              </a:rPr>
              <a:t>usado</a:t>
            </a:r>
            <a:r>
              <a:rPr lang="en-US" b="1" dirty="0" smtClean="0">
                <a:solidFill>
                  <a:schemeClr val="accent2">
                    <a:lumMod val="75000"/>
                  </a:schemeClr>
                </a:solidFill>
              </a:rPr>
              <a:t> </a:t>
            </a:r>
            <a:r>
              <a:rPr lang="en-US" b="1" dirty="0" err="1" smtClean="0">
                <a:solidFill>
                  <a:schemeClr val="accent2">
                    <a:lumMod val="75000"/>
                  </a:schemeClr>
                </a:solidFill>
              </a:rPr>
              <a:t>es</a:t>
            </a:r>
            <a:r>
              <a:rPr lang="en-US" b="1" dirty="0" smtClean="0">
                <a:solidFill>
                  <a:schemeClr val="accent2">
                    <a:lumMod val="75000"/>
                  </a:schemeClr>
                </a:solidFill>
              </a:rPr>
              <a:t> O( N )? </a:t>
            </a:r>
            <a:r>
              <a:rPr lang="en-US" b="1" dirty="0" err="1" smtClean="0">
                <a:solidFill>
                  <a:schemeClr val="accent2">
                    <a:lumMod val="75000"/>
                  </a:schemeClr>
                </a:solidFill>
              </a:rPr>
              <a:t>Es</a:t>
            </a:r>
            <a:r>
              <a:rPr lang="en-US" b="1" dirty="0" smtClean="0">
                <a:solidFill>
                  <a:schemeClr val="accent2">
                    <a:lumMod val="75000"/>
                  </a:schemeClr>
                </a:solidFill>
              </a:rPr>
              <a:t> O(log N)?</a:t>
            </a:r>
            <a:endParaRPr lang="en-US" dirty="0">
              <a:solidFill>
                <a:schemeClr val="accent2">
                  <a:lumMod val="75000"/>
                </a:schemeClr>
              </a:solidFill>
            </a:endParaRPr>
          </a:p>
        </p:txBody>
      </p:sp>
      <p:sp>
        <p:nvSpPr>
          <p:cNvPr id="8" name="Left Arrow 7"/>
          <p:cNvSpPr/>
          <p:nvPr/>
        </p:nvSpPr>
        <p:spPr>
          <a:xfrm>
            <a:off x="3557353" y="2405769"/>
            <a:ext cx="4498074" cy="522199"/>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array</a:t>
            </a:r>
            <a:r>
              <a:rPr lang="es-AR" dirty="0"/>
              <a:t> es un puntero a un arreglo pre alocado: 1 unidad</a:t>
            </a:r>
          </a:p>
        </p:txBody>
      </p:sp>
      <p:grpSp>
        <p:nvGrpSpPr>
          <p:cNvPr id="9" name="Group 8"/>
          <p:cNvGrpSpPr/>
          <p:nvPr/>
        </p:nvGrpSpPr>
        <p:grpSpPr>
          <a:xfrm>
            <a:off x="3840428" y="3527293"/>
            <a:ext cx="4698325" cy="2044221"/>
            <a:chOff x="3866603" y="3178588"/>
            <a:chExt cx="4502004" cy="2720603"/>
          </a:xfrm>
        </p:grpSpPr>
        <p:sp>
          <p:nvSpPr>
            <p:cNvPr id="10" name="Left Arrow 9"/>
            <p:cNvSpPr/>
            <p:nvPr/>
          </p:nvSpPr>
          <p:spPr>
            <a:xfrm>
              <a:off x="3866603" y="3178588"/>
              <a:ext cx="2514602" cy="490330"/>
            </a:xfrm>
            <a:prstGeom prst="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dirty="0"/>
            </a:p>
          </p:txBody>
        </p:sp>
        <p:sp>
          <p:nvSpPr>
            <p:cNvPr id="11" name="TextBox 10"/>
            <p:cNvSpPr txBox="1"/>
            <p:nvPr/>
          </p:nvSpPr>
          <p:spPr>
            <a:xfrm>
              <a:off x="4066925" y="3564402"/>
              <a:ext cx="4301682" cy="2334789"/>
            </a:xfrm>
            <a:prstGeom prst="rect">
              <a:avLst/>
            </a:prstGeom>
            <a:solidFill>
              <a:schemeClr val="accent3">
                <a:lumMod val="60000"/>
                <a:lumOff val="40000"/>
              </a:schemeClr>
            </a:solidFill>
            <a:ln>
              <a:noFill/>
            </a:ln>
          </p:spPr>
          <p:txBody>
            <a:bodyPr wrap="square" rtlCol="0">
              <a:spAutoFit/>
            </a:bodyPr>
            <a:lstStyle/>
            <a:p>
              <a:pPr algn="ctr"/>
              <a:r>
                <a:rPr lang="es-AR" dirty="0" smtClean="0"/>
                <a:t>????</a:t>
              </a:r>
            </a:p>
            <a:p>
              <a:pPr algn="ctr"/>
              <a:r>
                <a:rPr lang="es-AR" dirty="0" smtClean="0"/>
                <a:t>Miren la implementación:</a:t>
              </a:r>
            </a:p>
            <a:p>
              <a:pPr algn="ctr"/>
              <a:r>
                <a:rPr lang="es-AR" dirty="0">
                  <a:hlinkClick r:id="rId2"/>
                </a:rPr>
                <a:t>https://</a:t>
              </a:r>
              <a:r>
                <a:rPr lang="es-AR" dirty="0" smtClean="0">
                  <a:hlinkClick r:id="rId2"/>
                </a:rPr>
                <a:t>github.com/frohoff/jdk8u-dev-jdk/blob/master/src/share/classes/java/util/DualPivotQuicksort.java</a:t>
              </a:r>
              <a:endParaRPr lang="es-AR" dirty="0" smtClean="0"/>
            </a:p>
            <a:p>
              <a:pPr algn="ctr"/>
              <a:endParaRPr lang="es-AR" dirty="0" smtClean="0"/>
            </a:p>
          </p:txBody>
        </p:sp>
      </p:grpSp>
    </p:spTree>
    <p:extLst>
      <p:ext uri="{BB962C8B-B14F-4D97-AF65-F5344CB8AC3E}">
        <p14:creationId xmlns:p14="http://schemas.microsoft.com/office/powerpoint/2010/main" val="16011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000" dirty="0" smtClean="0"/>
              <a:t>Calcular complejidad espacial</a:t>
            </a:r>
            <a:endParaRPr lang="es-AR" sz="40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5" name="Content Placeholder 4"/>
          <p:cNvSpPr>
            <a:spLocks noGrp="1"/>
          </p:cNvSpPr>
          <p:nvPr>
            <p:ph idx="1"/>
          </p:nvPr>
        </p:nvSpPr>
        <p:spPr/>
        <p:txBody>
          <a:bodyPr/>
          <a:lstStyle/>
          <a:p>
            <a:pPr marL="0" indent="0">
              <a:buNone/>
            </a:pPr>
            <a:r>
              <a:rPr lang="es-AR" dirty="0" smtClean="0"/>
              <a:t>En términos de espacio, también </a:t>
            </a:r>
            <a:r>
              <a:rPr lang="es-AR" b="1" dirty="0" err="1" smtClean="0"/>
              <a:t>algoA</a:t>
            </a:r>
            <a:r>
              <a:rPr lang="es-AR" dirty="0" smtClean="0"/>
              <a:t> es mejor que </a:t>
            </a:r>
            <a:r>
              <a:rPr lang="es-AR" b="1" dirty="0" err="1" smtClean="0"/>
              <a:t>algoB</a:t>
            </a:r>
            <a:r>
              <a:rPr lang="es-AR" dirty="0" smtClean="0"/>
              <a:t>.</a:t>
            </a:r>
          </a:p>
          <a:p>
            <a:pPr marL="0" indent="0">
              <a:buNone/>
            </a:pPr>
            <a:endParaRPr lang="es-AR" dirty="0"/>
          </a:p>
          <a:p>
            <a:pPr marL="0" indent="0">
              <a:buNone/>
            </a:pPr>
            <a:r>
              <a:rPr lang="es-AR" b="1" dirty="0" err="1" smtClean="0"/>
              <a:t>algoA</a:t>
            </a:r>
            <a:r>
              <a:rPr lang="es-AR" dirty="0" smtClean="0"/>
              <a:t> es superador que </a:t>
            </a:r>
            <a:r>
              <a:rPr lang="es-AR" b="1" dirty="0" err="1" smtClean="0"/>
              <a:t>algoB</a:t>
            </a:r>
            <a:r>
              <a:rPr lang="es-AR" dirty="0" smtClean="0"/>
              <a:t> </a:t>
            </a:r>
            <a:endParaRPr lang="es-AR" dirty="0"/>
          </a:p>
        </p:txBody>
      </p:sp>
      <p:pic>
        <p:nvPicPr>
          <p:cNvPr id="7" name="Picture 6" descr="Ruta por la Mancha « Foro de cicloturismo y viajes e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2085" y="2965267"/>
            <a:ext cx="1500452" cy="1057819"/>
          </a:xfrm>
          <a:prstGeom prst="rect">
            <a:avLst/>
          </a:prstGeom>
        </p:spPr>
      </p:pic>
    </p:spTree>
    <p:extLst>
      <p:ext uri="{BB962C8B-B14F-4D97-AF65-F5344CB8AC3E}">
        <p14:creationId xmlns:p14="http://schemas.microsoft.com/office/powerpoint/2010/main" val="210329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s-AR" dirty="0" smtClean="0"/>
              <a:t>Sin embargo, no siempre un algoritmo es mejor que otro tanto en la parte temporal como en la espacial.</a:t>
            </a:r>
          </a:p>
          <a:p>
            <a:pPr marL="0" indent="0">
              <a:buNone/>
            </a:pPr>
            <a:endParaRPr lang="es-AR" dirty="0"/>
          </a:p>
          <a:p>
            <a:pPr marL="0" indent="0">
              <a:buNone/>
            </a:pPr>
            <a:r>
              <a:rPr lang="es-AR" dirty="0" smtClean="0"/>
              <a:t>Muchas veces sucede que es mejor en lo temporal y peor en lo espacial o viceversa.</a:t>
            </a:r>
          </a:p>
          <a:p>
            <a:pPr marL="0" indent="0">
              <a:buNone/>
            </a:pPr>
            <a:endParaRPr lang="es-AR" dirty="0"/>
          </a:p>
          <a:p>
            <a:pPr marL="0" indent="0">
              <a:buNone/>
            </a:pPr>
            <a:r>
              <a:rPr lang="es-AR" dirty="0" smtClean="0"/>
              <a:t>Es decir, evaluar si un algoritmo es mejor que otro puede ser un </a:t>
            </a:r>
            <a:r>
              <a:rPr lang="es-AR" dirty="0" err="1" smtClean="0"/>
              <a:t>tradeoff</a:t>
            </a:r>
            <a:r>
              <a:rPr lang="es-AR" dirty="0" smtClean="0"/>
              <a:t> entre espacio vs tiempo…</a:t>
            </a: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7" name="Picture 6"/>
          <p:cNvPicPr>
            <a:picLocks noChangeAspect="1"/>
          </p:cNvPicPr>
          <p:nvPr/>
        </p:nvPicPr>
        <p:blipFill>
          <a:blip r:embed="rId2"/>
          <a:stretch>
            <a:fillRect/>
          </a:stretch>
        </p:blipFill>
        <p:spPr>
          <a:xfrm>
            <a:off x="7615557" y="5156820"/>
            <a:ext cx="1500140" cy="1147607"/>
          </a:xfrm>
          <a:prstGeom prst="rect">
            <a:avLst/>
          </a:prstGeom>
        </p:spPr>
      </p:pic>
    </p:spTree>
    <p:extLst>
      <p:ext uri="{BB962C8B-B14F-4D97-AF65-F5344CB8AC3E}">
        <p14:creationId xmlns:p14="http://schemas.microsoft.com/office/powerpoint/2010/main" val="318980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Ejemplo de </a:t>
            </a:r>
            <a:r>
              <a:rPr lang="es-AR" dirty="0" err="1" smtClean="0"/>
              <a:t>trafeoff</a:t>
            </a:r>
            <a:endParaRPr lang="es-AR" dirty="0"/>
          </a:p>
        </p:txBody>
      </p:sp>
      <p:sp>
        <p:nvSpPr>
          <p:cNvPr id="3" name="Content Placeholder 2"/>
          <p:cNvSpPr>
            <a:spLocks noGrp="1"/>
          </p:cNvSpPr>
          <p:nvPr>
            <p:ph idx="1"/>
          </p:nvPr>
        </p:nvSpPr>
        <p:spPr/>
        <p:txBody>
          <a:bodyPr>
            <a:normAutofit/>
          </a:bodyPr>
          <a:lstStyle/>
          <a:p>
            <a:pPr marL="0" indent="0">
              <a:buNone/>
            </a:pPr>
            <a:r>
              <a:rPr lang="es-AR" dirty="0" err="1" smtClean="0"/>
              <a:t>algoC</a:t>
            </a:r>
            <a:r>
              <a:rPr lang="es-AR" dirty="0" smtClean="0"/>
              <a:t>  tiene</a:t>
            </a:r>
          </a:p>
          <a:p>
            <a:pPr marL="0" indent="0">
              <a:buNone/>
            </a:pPr>
            <a:r>
              <a:rPr lang="es-AR" dirty="0"/>
              <a:t>	</a:t>
            </a:r>
            <a:r>
              <a:rPr lang="es-AR" dirty="0" smtClean="0"/>
              <a:t>complejidad temporal </a:t>
            </a:r>
            <a:r>
              <a:rPr lang="es-AR" dirty="0" smtClean="0">
                <a:solidFill>
                  <a:srgbClr val="FF0000"/>
                </a:solidFill>
              </a:rPr>
              <a:t>O(2^n)</a:t>
            </a:r>
          </a:p>
          <a:p>
            <a:pPr marL="0" indent="0">
              <a:buNone/>
            </a:pPr>
            <a:r>
              <a:rPr lang="es-AR" dirty="0"/>
              <a:t>	</a:t>
            </a:r>
            <a:r>
              <a:rPr lang="es-AR" dirty="0" smtClean="0"/>
              <a:t>complejidad espacial </a:t>
            </a:r>
            <a:r>
              <a:rPr lang="es-AR" dirty="0" smtClean="0">
                <a:solidFill>
                  <a:srgbClr val="00B050"/>
                </a:solidFill>
              </a:rPr>
              <a:t>O(log</a:t>
            </a:r>
            <a:r>
              <a:rPr lang="es-AR" baseline="-25000" dirty="0" smtClean="0">
                <a:solidFill>
                  <a:srgbClr val="00B050"/>
                </a:solidFill>
              </a:rPr>
              <a:t>2</a:t>
            </a:r>
            <a:r>
              <a:rPr lang="es-AR" dirty="0" smtClean="0">
                <a:solidFill>
                  <a:srgbClr val="00B050"/>
                </a:solidFill>
              </a:rPr>
              <a:t> (n) )</a:t>
            </a:r>
          </a:p>
          <a:p>
            <a:pPr marL="0" indent="0">
              <a:buNone/>
            </a:pPr>
            <a:endParaRPr lang="es-AR" dirty="0"/>
          </a:p>
          <a:p>
            <a:pPr marL="0" indent="0">
              <a:buNone/>
            </a:pPr>
            <a:r>
              <a:rPr lang="es-AR" dirty="0" err="1" smtClean="0"/>
              <a:t>algoD</a:t>
            </a:r>
            <a:r>
              <a:rPr lang="es-AR" dirty="0" smtClean="0"/>
              <a:t>  tiene</a:t>
            </a:r>
            <a:endParaRPr lang="es-AR" dirty="0"/>
          </a:p>
          <a:p>
            <a:pPr marL="0" indent="0">
              <a:buNone/>
            </a:pPr>
            <a:r>
              <a:rPr lang="es-AR" dirty="0"/>
              <a:t>	complejidad temporal </a:t>
            </a:r>
            <a:r>
              <a:rPr lang="es-AR" dirty="0" smtClean="0">
                <a:solidFill>
                  <a:srgbClr val="00B050"/>
                </a:solidFill>
              </a:rPr>
              <a:t>O(n</a:t>
            </a:r>
            <a:r>
              <a:rPr lang="es-AR" dirty="0">
                <a:solidFill>
                  <a:srgbClr val="00B050"/>
                </a:solidFill>
              </a:rPr>
              <a:t>)</a:t>
            </a:r>
          </a:p>
          <a:p>
            <a:pPr marL="0" indent="0">
              <a:buNone/>
            </a:pPr>
            <a:r>
              <a:rPr lang="es-AR" dirty="0"/>
              <a:t>	complejidad espacial </a:t>
            </a:r>
            <a:r>
              <a:rPr lang="es-AR" dirty="0">
                <a:solidFill>
                  <a:srgbClr val="FF0000"/>
                </a:solidFill>
              </a:rPr>
              <a:t>O(n)</a:t>
            </a:r>
          </a:p>
          <a:p>
            <a:pPr marL="0" indent="0">
              <a:buNone/>
            </a:pPr>
            <a:endParaRPr lang="es-AR" dirty="0" smtClean="0"/>
          </a:p>
          <a:p>
            <a:pPr marL="0" indent="0">
              <a:buNone/>
            </a:pPr>
            <a:r>
              <a:rPr lang="es-AR" dirty="0" smtClean="0"/>
              <a:t>¿Cuál eligen como mejor?</a:t>
            </a: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426181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7030A0"/>
                </a:solidFill>
              </a:rPr>
              <a:t>2</a:t>
            </a:r>
            <a:r>
              <a:rPr lang="en-US" dirty="0" smtClean="0">
                <a:solidFill>
                  <a:srgbClr val="7030A0"/>
                </a:solidFill>
              </a:rPr>
              <a:t>. </a:t>
            </a:r>
            <a:r>
              <a:rPr lang="en-US" dirty="0" err="1" smtClean="0">
                <a:solidFill>
                  <a:srgbClr val="7030A0"/>
                </a:solidFill>
              </a:rPr>
              <a:t>Espacio</a:t>
            </a:r>
            <a:r>
              <a:rPr lang="en-US" dirty="0" smtClean="0">
                <a:solidFill>
                  <a:srgbClr val="7030A0"/>
                </a:solidFill>
              </a:rPr>
              <a:t> de RAM</a:t>
            </a:r>
            <a:endParaRPr lang="en-US" dirty="0">
              <a:solidFill>
                <a:srgbClr val="7030A0"/>
              </a:solidFill>
            </a:endParaRPr>
          </a:p>
        </p:txBody>
      </p:sp>
      <p:sp>
        <p:nvSpPr>
          <p:cNvPr id="2" name="Content Placeholder 1"/>
          <p:cNvSpPr>
            <a:spLocks noGrp="1"/>
          </p:cNvSpPr>
          <p:nvPr>
            <p:ph idx="1"/>
          </p:nvPr>
        </p:nvSpPr>
        <p:spPr/>
        <p:txBody>
          <a:bodyPr>
            <a:normAutofit fontScale="92500" lnSpcReduction="20000"/>
          </a:bodyPr>
          <a:lstStyle/>
          <a:p>
            <a:pPr marL="0" indent="0">
              <a:buNone/>
            </a:pPr>
            <a:r>
              <a:rPr lang="es-AR" dirty="0" smtClean="0"/>
              <a:t>Para caracterizar el espacio en nuestros algoritmos que escribimos en Java, tenemos que tener en cuenta el espacio que se aloca para:</a:t>
            </a:r>
          </a:p>
          <a:p>
            <a:pPr marL="514350" indent="-514350" algn="just">
              <a:buAutoNum type="alphaLcParenR"/>
            </a:pPr>
            <a:r>
              <a:rPr lang="es-AR" b="1" dirty="0" err="1" smtClean="0"/>
              <a:t>Heap</a:t>
            </a:r>
            <a:r>
              <a:rPr lang="es-AR" dirty="0" smtClean="0"/>
              <a:t> =&gt; cada vez que hacemos “new” reservamos lugar en esta zona. El GC es el proceso que libera esa zona cuando detecta que una zona ya no es más referenciada por ninguna variable.</a:t>
            </a:r>
            <a:endParaRPr lang="en-US" dirty="0"/>
          </a:p>
          <a:p>
            <a:pPr marL="514350" indent="-514350" algn="just">
              <a:buAutoNum type="alphaLcParenR"/>
            </a:pPr>
            <a:r>
              <a:rPr lang="en-US" b="1" dirty="0" smtClean="0"/>
              <a:t>Stack</a:t>
            </a:r>
            <a:r>
              <a:rPr lang="en-US" dirty="0" smtClean="0"/>
              <a:t> =&gt; </a:t>
            </a:r>
            <a:r>
              <a:rPr lang="en-US" dirty="0" err="1" smtClean="0"/>
              <a:t>cada</a:t>
            </a:r>
            <a:r>
              <a:rPr lang="en-US" dirty="0" smtClean="0"/>
              <a:t> </a:t>
            </a:r>
            <a:r>
              <a:rPr lang="en-US" dirty="0" err="1" smtClean="0"/>
              <a:t>vez</a:t>
            </a:r>
            <a:r>
              <a:rPr lang="en-US" dirty="0" smtClean="0"/>
              <a:t> que se </a:t>
            </a:r>
            <a:r>
              <a:rPr lang="en-US" dirty="0" err="1" smtClean="0"/>
              <a:t>invoca</a:t>
            </a:r>
            <a:r>
              <a:rPr lang="en-US" dirty="0" smtClean="0"/>
              <a:t> un </a:t>
            </a:r>
            <a:r>
              <a:rPr lang="en-US" dirty="0" err="1" smtClean="0"/>
              <a:t>método</a:t>
            </a:r>
            <a:r>
              <a:rPr lang="en-US" dirty="0" smtClean="0"/>
              <a:t> se genera un </a:t>
            </a:r>
            <a:r>
              <a:rPr lang="en-US" i="1" dirty="0" smtClean="0"/>
              <a:t>stack frame</a:t>
            </a:r>
            <a:r>
              <a:rPr lang="en-US" dirty="0" smtClean="0"/>
              <a:t> para el </a:t>
            </a:r>
            <a:r>
              <a:rPr lang="en-US" dirty="0" err="1" smtClean="0"/>
              <a:t>mismo</a:t>
            </a:r>
            <a:r>
              <a:rPr lang="en-US" dirty="0" smtClean="0"/>
              <a:t>, </a:t>
            </a:r>
            <a:r>
              <a:rPr lang="en-US" dirty="0" err="1" smtClean="0"/>
              <a:t>conteniendo</a:t>
            </a:r>
            <a:r>
              <a:rPr lang="en-US" dirty="0" smtClean="0"/>
              <a:t>: </a:t>
            </a:r>
            <a:r>
              <a:rPr lang="en-US" dirty="0" err="1" smtClean="0"/>
              <a:t>los</a:t>
            </a:r>
            <a:r>
              <a:rPr lang="en-US" dirty="0" smtClean="0"/>
              <a:t> </a:t>
            </a:r>
            <a:r>
              <a:rPr lang="en-US" dirty="0" err="1" smtClean="0"/>
              <a:t>parámetros</a:t>
            </a:r>
            <a:r>
              <a:rPr lang="en-US" dirty="0" smtClean="0"/>
              <a:t> </a:t>
            </a:r>
            <a:r>
              <a:rPr lang="en-US" dirty="0" err="1" smtClean="0"/>
              <a:t>formales</a:t>
            </a:r>
            <a:r>
              <a:rPr lang="en-US" dirty="0" smtClean="0"/>
              <a:t> con </a:t>
            </a:r>
            <a:r>
              <a:rPr lang="en-US" dirty="0" err="1" smtClean="0"/>
              <a:t>sus</a:t>
            </a:r>
            <a:r>
              <a:rPr lang="en-US" dirty="0" smtClean="0"/>
              <a:t> </a:t>
            </a:r>
            <a:r>
              <a:rPr lang="en-US" dirty="0" err="1" smtClean="0"/>
              <a:t>valores</a:t>
            </a:r>
            <a:r>
              <a:rPr lang="en-US" dirty="0" smtClean="0"/>
              <a:t>, variables </a:t>
            </a:r>
            <a:r>
              <a:rPr lang="en-US" dirty="0" err="1" smtClean="0"/>
              <a:t>auxiliares</a:t>
            </a:r>
            <a:r>
              <a:rPr lang="en-US" dirty="0" smtClean="0"/>
              <a:t> </a:t>
            </a:r>
            <a:r>
              <a:rPr lang="en-US" dirty="0" err="1" smtClean="0"/>
              <a:t>declaradas</a:t>
            </a:r>
            <a:r>
              <a:rPr lang="en-US" dirty="0" smtClean="0"/>
              <a:t> </a:t>
            </a:r>
            <a:r>
              <a:rPr lang="en-US" dirty="0" err="1" smtClean="0"/>
              <a:t>dentro</a:t>
            </a:r>
            <a:r>
              <a:rPr lang="en-US" dirty="0" smtClean="0"/>
              <a:t> del </a:t>
            </a:r>
            <a:r>
              <a:rPr lang="en-US" dirty="0" err="1" smtClean="0"/>
              <a:t>mismo</a:t>
            </a:r>
            <a:r>
              <a:rPr lang="en-US" dirty="0" smtClean="0"/>
              <a:t> y el </a:t>
            </a:r>
            <a:r>
              <a:rPr lang="en-US" dirty="0" err="1" smtClean="0"/>
              <a:t>lugar</a:t>
            </a:r>
            <a:r>
              <a:rPr lang="en-US" dirty="0" smtClean="0"/>
              <a:t> de la </a:t>
            </a:r>
            <a:r>
              <a:rPr lang="en-US" dirty="0" err="1" smtClean="0"/>
              <a:t>próxima</a:t>
            </a:r>
            <a:r>
              <a:rPr lang="en-US" dirty="0" smtClean="0"/>
              <a:t> </a:t>
            </a:r>
            <a:r>
              <a:rPr lang="en-US" dirty="0" err="1" smtClean="0"/>
              <a:t>sentencia</a:t>
            </a:r>
            <a:r>
              <a:rPr lang="en-US" dirty="0" smtClean="0"/>
              <a:t> que </a:t>
            </a:r>
            <a:r>
              <a:rPr lang="en-US" dirty="0" err="1" smtClean="0"/>
              <a:t>falta</a:t>
            </a:r>
            <a:r>
              <a:rPr lang="en-US" dirty="0" smtClean="0"/>
              <a:t> a </a:t>
            </a:r>
            <a:r>
              <a:rPr lang="en-US" dirty="0" err="1" smtClean="0"/>
              <a:t>ejecutar</a:t>
            </a:r>
            <a:r>
              <a:rPr lang="en-US" dirty="0" smtClean="0"/>
              <a:t> (</a:t>
            </a:r>
            <a:r>
              <a:rPr lang="en-US" dirty="0" err="1" smtClean="0"/>
              <a:t>así</a:t>
            </a:r>
            <a:r>
              <a:rPr lang="en-US" dirty="0" smtClean="0"/>
              <a:t>, </a:t>
            </a:r>
            <a:r>
              <a:rPr lang="en-US" dirty="0" err="1" smtClean="0"/>
              <a:t>cuando</a:t>
            </a:r>
            <a:r>
              <a:rPr lang="en-US" dirty="0" smtClean="0"/>
              <a:t> se </a:t>
            </a:r>
            <a:r>
              <a:rPr lang="en-US" dirty="0" err="1" smtClean="0"/>
              <a:t>retorne</a:t>
            </a:r>
            <a:r>
              <a:rPr lang="en-US" dirty="0" smtClean="0"/>
              <a:t>, </a:t>
            </a:r>
            <a:r>
              <a:rPr lang="en-US" dirty="0" err="1" smtClean="0"/>
              <a:t>continúa</a:t>
            </a:r>
            <a:r>
              <a:rPr lang="en-US" dirty="0" smtClean="0"/>
              <a:t> la </a:t>
            </a:r>
            <a:r>
              <a:rPr lang="en-US" dirty="0" err="1" smtClean="0"/>
              <a:t>ejecución</a:t>
            </a:r>
            <a:r>
              <a:rPr lang="en-US" dirty="0" smtClean="0"/>
              <a:t>). O sea, no </a:t>
            </a:r>
            <a:r>
              <a:rPr lang="en-US" dirty="0" err="1" smtClean="0"/>
              <a:t>resulta</a:t>
            </a:r>
            <a:r>
              <a:rPr lang="en-US" dirty="0" smtClean="0"/>
              <a:t> gratis “</a:t>
            </a:r>
            <a:r>
              <a:rPr lang="en-US" dirty="0" err="1" smtClean="0"/>
              <a:t>invocar</a:t>
            </a:r>
            <a:r>
              <a:rPr lang="en-US" dirty="0" smtClean="0"/>
              <a:t> </a:t>
            </a:r>
            <a:r>
              <a:rPr lang="en-US" dirty="0" err="1" smtClean="0"/>
              <a:t>funciones</a:t>
            </a:r>
            <a:r>
              <a:rPr lang="en-US" dirty="0" smtClean="0"/>
              <a:t>”, se </a:t>
            </a:r>
            <a:r>
              <a:rPr lang="en-US" dirty="0" err="1" smtClean="0"/>
              <a:t>generan</a:t>
            </a:r>
            <a:r>
              <a:rPr lang="en-US" dirty="0" smtClean="0"/>
              <a:t> </a:t>
            </a:r>
            <a:r>
              <a:rPr lang="en-US" i="1" dirty="0" smtClean="0"/>
              <a:t>stack frames...</a:t>
            </a:r>
            <a:endParaRPr lang="es-AR" dirty="0"/>
          </a:p>
          <a:p>
            <a:pPr marL="393192" lvl="1" indent="0">
              <a:buNone/>
            </a:pPr>
            <a:endParaRPr lang="es-AR"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57637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s-AR" dirty="0"/>
              <a:t> </a:t>
            </a:r>
            <a:r>
              <a:rPr lang="es-AR" dirty="0" smtClean="0"/>
              <a:t>Ejemplo:</a:t>
            </a:r>
            <a:endParaRPr lang="es-AR" dirty="0"/>
          </a:p>
        </p:txBody>
      </p:sp>
      <p:sp>
        <p:nvSpPr>
          <p:cNvPr id="3" name="Content Placeholder 2"/>
          <p:cNvSpPr>
            <a:spLocks noGrp="1"/>
          </p:cNvSpPr>
          <p:nvPr>
            <p:ph idx="1"/>
          </p:nvPr>
        </p:nvSpPr>
        <p:spPr/>
        <p:txBody>
          <a:bodyPr>
            <a:normAutofit/>
          </a:bodyPr>
          <a:lstStyle/>
          <a:p>
            <a:pPr marL="0" indent="0">
              <a:buNone/>
            </a:pPr>
            <a:r>
              <a:rPr lang="en-US" dirty="0" smtClean="0"/>
              <a:t>x = 3;</a:t>
            </a:r>
          </a:p>
          <a:p>
            <a:pPr marL="0" indent="0">
              <a:buNone/>
            </a:pPr>
            <a:r>
              <a:rPr lang="en-US" dirty="0" err="1" smtClean="0"/>
              <a:t>matriz</a:t>
            </a:r>
            <a:r>
              <a:rPr lang="en-US" dirty="0" smtClean="0"/>
              <a:t>= new </a:t>
            </a:r>
            <a:r>
              <a:rPr lang="en-US" dirty="0" err="1" smtClean="0"/>
              <a:t>int</a:t>
            </a:r>
            <a:r>
              <a:rPr lang="en-US" dirty="0" smtClean="0"/>
              <a:t> [x]; </a:t>
            </a:r>
          </a:p>
          <a:p>
            <a:pPr marL="0" indent="0">
              <a:buNone/>
            </a:pPr>
            <a:r>
              <a:rPr lang="en-US" dirty="0" smtClean="0"/>
              <a:t>other = </a:t>
            </a:r>
            <a:r>
              <a:rPr lang="en-US" dirty="0" err="1" smtClean="0"/>
              <a:t>matriz</a:t>
            </a:r>
            <a:r>
              <a:rPr lang="en-US" dirty="0" smtClean="0"/>
              <a:t>;</a:t>
            </a:r>
          </a:p>
          <a:p>
            <a:pPr marL="0" indent="0">
              <a:buNone/>
            </a:pPr>
            <a:r>
              <a:rPr lang="en-US" dirty="0" err="1" smtClean="0"/>
              <a:t>newone</a:t>
            </a:r>
            <a:r>
              <a:rPr lang="en-US" dirty="0" smtClean="0"/>
              <a:t>= new </a:t>
            </a:r>
            <a:r>
              <a:rPr lang="en-US" dirty="0" err="1" smtClean="0"/>
              <a:t>int</a:t>
            </a:r>
            <a:r>
              <a:rPr lang="en-US" dirty="0" smtClean="0"/>
              <a:t>[x];</a:t>
            </a:r>
            <a:endParaRPr lang="es-AR" dirty="0"/>
          </a:p>
          <a:p>
            <a:pPr marL="0" indent="0">
              <a:buNone/>
            </a:pPr>
            <a:endParaRPr lang="en-US" dirty="0" smtClean="0"/>
          </a:p>
          <a:p>
            <a:pPr marL="0" indent="0">
              <a:buNone/>
            </a:pPr>
            <a:endParaRPr lang="en-US" dirty="0" smtClean="0"/>
          </a:p>
          <a:p>
            <a:pPr marL="0" indent="0">
              <a:buNone/>
            </a:pPr>
            <a:r>
              <a:rPr lang="en-US" dirty="0" smtClean="0"/>
              <a:t>Stack					Heap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2198913" y="4841240"/>
          <a:ext cx="1772196" cy="1483360"/>
        </p:xfrm>
        <a:graphic>
          <a:graphicData uri="http://schemas.openxmlformats.org/drawingml/2006/table">
            <a:tbl>
              <a:tblPr firstRow="1" bandRow="1">
                <a:tableStyleId>{8799B23B-EC83-4686-B30A-512413B5E67A}</a:tableStyleId>
              </a:tblPr>
              <a:tblGrid>
                <a:gridCol w="1772196">
                  <a:extLst>
                    <a:ext uri="{9D8B030D-6E8A-4147-A177-3AD203B41FA5}">
                      <a16:colId xmlns:a16="http://schemas.microsoft.com/office/drawing/2014/main" val="3096470304"/>
                    </a:ext>
                  </a:extLst>
                </a:gridCol>
              </a:tblGrid>
              <a:tr h="370840">
                <a:tc>
                  <a:txBody>
                    <a:bodyPr/>
                    <a:lstStyle/>
                    <a:p>
                      <a:r>
                        <a:rPr lang="en-US" b="0" dirty="0" smtClean="0"/>
                        <a:t>$2A</a:t>
                      </a:r>
                      <a:r>
                        <a:rPr lang="en-US" b="0" baseline="0" dirty="0" smtClean="0"/>
                        <a:t> (</a:t>
                      </a:r>
                      <a:r>
                        <a:rPr lang="en-US" b="0" baseline="0" dirty="0" err="1" smtClean="0"/>
                        <a:t>newone</a:t>
                      </a:r>
                      <a:r>
                        <a:rPr lang="en-US" b="0" baseline="0" dirty="0" smtClean="0"/>
                        <a:t>)</a:t>
                      </a:r>
                      <a:endParaRPr lang="es-AR" b="0" dirty="0"/>
                    </a:p>
                  </a:txBody>
                  <a:tcPr/>
                </a:tc>
                <a:extLst>
                  <a:ext uri="{0D108BD9-81ED-4DB2-BD59-A6C34878D82A}">
                    <a16:rowId xmlns:a16="http://schemas.microsoft.com/office/drawing/2014/main" val="1950358679"/>
                  </a:ext>
                </a:extLst>
              </a:tr>
              <a:tr h="370840">
                <a:tc>
                  <a:txBody>
                    <a:bodyPr/>
                    <a:lstStyle/>
                    <a:p>
                      <a:r>
                        <a:rPr lang="en-US" dirty="0" smtClean="0"/>
                        <a:t>$10</a:t>
                      </a:r>
                      <a:r>
                        <a:rPr lang="en-US" baseline="0" dirty="0" smtClean="0"/>
                        <a:t> (other)</a:t>
                      </a:r>
                      <a:endParaRPr lang="es-AR" dirty="0"/>
                    </a:p>
                  </a:txBody>
                  <a:tcPr/>
                </a:tc>
                <a:extLst>
                  <a:ext uri="{0D108BD9-81ED-4DB2-BD59-A6C34878D82A}">
                    <a16:rowId xmlns:a16="http://schemas.microsoft.com/office/drawing/2014/main" val="1088789355"/>
                  </a:ext>
                </a:extLst>
              </a:tr>
              <a:tr h="370840">
                <a:tc>
                  <a:txBody>
                    <a:bodyPr/>
                    <a:lstStyle/>
                    <a:p>
                      <a:r>
                        <a:rPr lang="en-US" dirty="0" smtClean="0"/>
                        <a:t>$10</a:t>
                      </a:r>
                      <a:r>
                        <a:rPr lang="en-US" baseline="0" dirty="0" smtClean="0"/>
                        <a:t> (</a:t>
                      </a:r>
                      <a:r>
                        <a:rPr lang="en-US" baseline="0" dirty="0" err="1" smtClean="0"/>
                        <a:t>matriz</a:t>
                      </a:r>
                      <a:r>
                        <a:rPr lang="en-US" baseline="0" dirty="0" smtClean="0"/>
                        <a:t>)</a:t>
                      </a:r>
                      <a:endParaRPr lang="es-AR" dirty="0"/>
                    </a:p>
                  </a:txBody>
                  <a:tcPr/>
                </a:tc>
                <a:extLst>
                  <a:ext uri="{0D108BD9-81ED-4DB2-BD59-A6C34878D82A}">
                    <a16:rowId xmlns:a16="http://schemas.microsoft.com/office/drawing/2014/main" val="3182601438"/>
                  </a:ext>
                </a:extLst>
              </a:tr>
              <a:tr h="370840">
                <a:tc>
                  <a:txBody>
                    <a:bodyPr/>
                    <a:lstStyle/>
                    <a:p>
                      <a:r>
                        <a:rPr lang="en-US" baseline="0" dirty="0" smtClean="0"/>
                        <a:t>3  (x)</a:t>
                      </a:r>
                      <a:endParaRPr lang="es-AR" dirty="0"/>
                    </a:p>
                  </a:txBody>
                  <a:tcPr/>
                </a:tc>
                <a:extLst>
                  <a:ext uri="{0D108BD9-81ED-4DB2-BD59-A6C34878D82A}">
                    <a16:rowId xmlns:a16="http://schemas.microsoft.com/office/drawing/2014/main" val="3850064895"/>
                  </a:ext>
                </a:extLst>
              </a:tr>
            </a:tbl>
          </a:graphicData>
        </a:graphic>
      </p:graphicFrame>
      <p:graphicFrame>
        <p:nvGraphicFramePr>
          <p:cNvPr id="8" name="Table 7"/>
          <p:cNvGraphicFramePr>
            <a:graphicFrameLocks noGrp="1"/>
          </p:cNvGraphicFramePr>
          <p:nvPr>
            <p:extLst/>
          </p:nvPr>
        </p:nvGraphicFramePr>
        <p:xfrm>
          <a:off x="6278878" y="3389632"/>
          <a:ext cx="1645922" cy="2966720"/>
        </p:xfrm>
        <a:graphic>
          <a:graphicData uri="http://schemas.openxmlformats.org/drawingml/2006/table">
            <a:tbl>
              <a:tblPr firstRow="1" bandRow="1">
                <a:tableStyleId>{8799B23B-EC83-4686-B30A-512413B5E67A}</a:tableStyleId>
              </a:tblPr>
              <a:tblGrid>
                <a:gridCol w="822961">
                  <a:extLst>
                    <a:ext uri="{9D8B030D-6E8A-4147-A177-3AD203B41FA5}">
                      <a16:colId xmlns:a16="http://schemas.microsoft.com/office/drawing/2014/main" val="3318216328"/>
                    </a:ext>
                  </a:extLst>
                </a:gridCol>
                <a:gridCol w="822961">
                  <a:extLst>
                    <a:ext uri="{9D8B030D-6E8A-4147-A177-3AD203B41FA5}">
                      <a16:colId xmlns:a16="http://schemas.microsoft.com/office/drawing/2014/main" val="3508001814"/>
                    </a:ext>
                  </a:extLst>
                </a:gridCol>
              </a:tblGrid>
              <a:tr h="370840">
                <a:tc>
                  <a:txBody>
                    <a:bodyPr/>
                    <a:lstStyle/>
                    <a:p>
                      <a:endParaRPr lang="es-AR"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2545256806"/>
                  </a:ext>
                </a:extLst>
              </a:tr>
              <a:tr h="370840">
                <a:tc>
                  <a:txBody>
                    <a:bodyPr/>
                    <a:lstStyle/>
                    <a:p>
                      <a:endParaRPr lang="es-AR"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780940349"/>
                  </a:ext>
                </a:extLst>
              </a:tr>
              <a:tr h="370840">
                <a:tc>
                  <a:txBody>
                    <a:bodyPr/>
                    <a:lstStyle/>
                    <a:p>
                      <a:r>
                        <a:rPr lang="en-US" dirty="0" smtClean="0"/>
                        <a:t>$2A</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00B0F0"/>
                    </a:solidFill>
                  </a:tcPr>
                </a:tc>
                <a:extLst>
                  <a:ext uri="{0D108BD9-81ED-4DB2-BD59-A6C34878D82A}">
                    <a16:rowId xmlns:a16="http://schemas.microsoft.com/office/drawing/2014/main" val="4103643514"/>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tcPr>
                </a:tc>
                <a:extLst>
                  <a:ext uri="{0D108BD9-81ED-4DB2-BD59-A6C34878D82A}">
                    <a16:rowId xmlns:a16="http://schemas.microsoft.com/office/drawing/2014/main" val="2752467760"/>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tcPr>
                </a:tc>
                <a:extLst>
                  <a:ext uri="{0D108BD9-81ED-4DB2-BD59-A6C34878D82A}">
                    <a16:rowId xmlns:a16="http://schemas.microsoft.com/office/drawing/2014/main" val="1896284357"/>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2861660133"/>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487200390"/>
                  </a:ext>
                </a:extLst>
              </a:tr>
              <a:tr h="370840">
                <a:tc>
                  <a:txBody>
                    <a:bodyPr/>
                    <a:lstStyle/>
                    <a:p>
                      <a:r>
                        <a:rPr lang="en-US" dirty="0" smtClean="0"/>
                        <a:t>$10</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3687509544"/>
                  </a:ext>
                </a:extLst>
              </a:tr>
            </a:tbl>
          </a:graphicData>
        </a:graphic>
      </p:graphicFrame>
      <p:sp>
        <p:nvSpPr>
          <p:cNvPr id="10" name="Rectangle 9"/>
          <p:cNvSpPr/>
          <p:nvPr/>
        </p:nvSpPr>
        <p:spPr>
          <a:xfrm>
            <a:off x="2207623" y="4872992"/>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1" name="Rectangle 10"/>
          <p:cNvSpPr/>
          <p:nvPr/>
        </p:nvSpPr>
        <p:spPr>
          <a:xfrm>
            <a:off x="2207623" y="5212080"/>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2" name="Rectangle 11"/>
          <p:cNvSpPr/>
          <p:nvPr/>
        </p:nvSpPr>
        <p:spPr>
          <a:xfrm>
            <a:off x="2198913" y="5598796"/>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3" name="Rectangle 12"/>
          <p:cNvSpPr/>
          <p:nvPr/>
        </p:nvSpPr>
        <p:spPr>
          <a:xfrm>
            <a:off x="2198913" y="5976037"/>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4" name="Rectangle 13"/>
          <p:cNvSpPr/>
          <p:nvPr/>
        </p:nvSpPr>
        <p:spPr>
          <a:xfrm>
            <a:off x="7101839" y="5255328"/>
            <a:ext cx="822961" cy="11135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5" name="Rectangle 14"/>
          <p:cNvSpPr/>
          <p:nvPr/>
        </p:nvSpPr>
        <p:spPr>
          <a:xfrm>
            <a:off x="7101839" y="3402164"/>
            <a:ext cx="822961" cy="111355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344719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barn(inVertical)">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xit" presetSubtype="21" fill="hold" grpId="0" nodeType="clickEffect">
                                  <p:stCondLst>
                                    <p:cond delay="0"/>
                                  </p:stCondLst>
                                  <p:childTnLst>
                                    <p:animEffect transition="out" filter="barn(inVertic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barn(inVertical)">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xit" presetSubtype="21" fill="hold" grpId="0" nodeType="clickEffect">
                                  <p:stCondLst>
                                    <p:cond delay="0"/>
                                  </p:stCondLst>
                                  <p:childTnLst>
                                    <p:animEffect transition="out" filter="barn(inVertic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xit" presetSubtype="21" fill="hold" grpId="0" nodeType="clickEffect">
                                  <p:stCondLst>
                                    <p:cond delay="0"/>
                                  </p:stCondLst>
                                  <p:childTnLst>
                                    <p:animEffect transition="out" filter="barn(inVertical)">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Ejemplo</a:t>
            </a:r>
            <a:r>
              <a:rPr lang="en-US" dirty="0" smtClean="0"/>
              <a:t>:</a:t>
            </a:r>
            <a:endParaRPr lang="es-AR" dirty="0"/>
          </a:p>
        </p:txBody>
      </p:sp>
      <p:sp>
        <p:nvSpPr>
          <p:cNvPr id="3" name="Content Placeholder 2"/>
          <p:cNvSpPr>
            <a:spLocks noGrp="1"/>
          </p:cNvSpPr>
          <p:nvPr>
            <p:ph idx="1"/>
          </p:nvPr>
        </p:nvSpPr>
        <p:spPr/>
        <p:txBody>
          <a:bodyPr>
            <a:normAutofit/>
          </a:bodyPr>
          <a:lstStyle/>
          <a:p>
            <a:pPr marL="0" indent="0">
              <a:buNone/>
            </a:pPr>
            <a:r>
              <a:rPr lang="en-US" dirty="0" smtClean="0"/>
              <a:t>x = 3;</a:t>
            </a:r>
          </a:p>
          <a:p>
            <a:pPr marL="0" indent="0">
              <a:buNone/>
            </a:pPr>
            <a:r>
              <a:rPr lang="en-US" dirty="0" err="1" smtClean="0"/>
              <a:t>matriz</a:t>
            </a:r>
            <a:r>
              <a:rPr lang="en-US" dirty="0" smtClean="0"/>
              <a:t>= new </a:t>
            </a:r>
            <a:r>
              <a:rPr lang="en-US" dirty="0" err="1" smtClean="0"/>
              <a:t>int</a:t>
            </a:r>
            <a:r>
              <a:rPr lang="en-US" dirty="0" smtClean="0"/>
              <a:t> [x]; </a:t>
            </a:r>
          </a:p>
          <a:p>
            <a:pPr marL="0" indent="0">
              <a:buNone/>
            </a:pPr>
            <a:r>
              <a:rPr lang="en-US" dirty="0" smtClean="0"/>
              <a:t>other = </a:t>
            </a:r>
            <a:r>
              <a:rPr lang="en-US" dirty="0" err="1" smtClean="0"/>
              <a:t>matriz</a:t>
            </a:r>
            <a:r>
              <a:rPr lang="en-US" dirty="0" smtClean="0"/>
              <a:t>;</a:t>
            </a:r>
          </a:p>
          <a:p>
            <a:pPr marL="0" indent="0">
              <a:buNone/>
            </a:pPr>
            <a:r>
              <a:rPr lang="en-US" dirty="0" err="1" smtClean="0"/>
              <a:t>newone</a:t>
            </a:r>
            <a:r>
              <a:rPr lang="en-US" dirty="0" smtClean="0"/>
              <a:t>= new </a:t>
            </a:r>
            <a:r>
              <a:rPr lang="en-US" dirty="0" err="1" smtClean="0"/>
              <a:t>int</a:t>
            </a:r>
            <a:r>
              <a:rPr lang="en-US" dirty="0" smtClean="0"/>
              <a:t>[x];</a:t>
            </a:r>
          </a:p>
          <a:p>
            <a:pPr marL="0" indent="0">
              <a:buNone/>
            </a:pPr>
            <a:r>
              <a:rPr lang="en-US" dirty="0" smtClean="0"/>
              <a:t>other = </a:t>
            </a:r>
            <a:r>
              <a:rPr lang="en-US" dirty="0" err="1" smtClean="0"/>
              <a:t>newone</a:t>
            </a:r>
            <a:r>
              <a:rPr lang="en-US" dirty="0" smtClean="0"/>
              <a:t>;</a:t>
            </a:r>
          </a:p>
          <a:p>
            <a:pPr marL="0" indent="0">
              <a:buNone/>
            </a:pPr>
            <a:endParaRPr lang="en-US" dirty="0" smtClean="0"/>
          </a:p>
          <a:p>
            <a:pPr marL="0" indent="0">
              <a:buNone/>
            </a:pPr>
            <a:r>
              <a:rPr lang="en-US" dirty="0" smtClean="0"/>
              <a:t>Stack					Heap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6" name="Table 5"/>
          <p:cNvGraphicFramePr>
            <a:graphicFrameLocks noGrp="1"/>
          </p:cNvGraphicFramePr>
          <p:nvPr>
            <p:extLst/>
          </p:nvPr>
        </p:nvGraphicFramePr>
        <p:xfrm>
          <a:off x="2198913" y="4841240"/>
          <a:ext cx="1772196" cy="1483360"/>
        </p:xfrm>
        <a:graphic>
          <a:graphicData uri="http://schemas.openxmlformats.org/drawingml/2006/table">
            <a:tbl>
              <a:tblPr firstRow="1" bandRow="1">
                <a:tableStyleId>{8799B23B-EC83-4686-B30A-512413B5E67A}</a:tableStyleId>
              </a:tblPr>
              <a:tblGrid>
                <a:gridCol w="1772196">
                  <a:extLst>
                    <a:ext uri="{9D8B030D-6E8A-4147-A177-3AD203B41FA5}">
                      <a16:colId xmlns:a16="http://schemas.microsoft.com/office/drawing/2014/main" val="3096470304"/>
                    </a:ext>
                  </a:extLst>
                </a:gridCol>
              </a:tblGrid>
              <a:tr h="370840">
                <a:tc>
                  <a:txBody>
                    <a:bodyPr/>
                    <a:lstStyle/>
                    <a:p>
                      <a:r>
                        <a:rPr lang="en-US" b="0" dirty="0" smtClean="0"/>
                        <a:t>$2A</a:t>
                      </a:r>
                      <a:r>
                        <a:rPr lang="en-US" b="0" baseline="0" dirty="0" smtClean="0"/>
                        <a:t> (</a:t>
                      </a:r>
                      <a:r>
                        <a:rPr lang="en-US" b="0" baseline="0" dirty="0" err="1" smtClean="0"/>
                        <a:t>newone</a:t>
                      </a:r>
                      <a:r>
                        <a:rPr lang="en-US" b="0" baseline="0" dirty="0" smtClean="0"/>
                        <a:t>)</a:t>
                      </a:r>
                      <a:endParaRPr lang="es-AR" b="0" dirty="0"/>
                    </a:p>
                  </a:txBody>
                  <a:tcPr/>
                </a:tc>
                <a:extLst>
                  <a:ext uri="{0D108BD9-81ED-4DB2-BD59-A6C34878D82A}">
                    <a16:rowId xmlns:a16="http://schemas.microsoft.com/office/drawing/2014/main" val="1950358679"/>
                  </a:ext>
                </a:extLst>
              </a:tr>
              <a:tr h="370840">
                <a:tc>
                  <a:txBody>
                    <a:bodyPr/>
                    <a:lstStyle/>
                    <a:p>
                      <a:r>
                        <a:rPr lang="en-US" dirty="0" smtClean="0"/>
                        <a:t>$10</a:t>
                      </a:r>
                      <a:r>
                        <a:rPr lang="en-US" baseline="0" dirty="0" smtClean="0"/>
                        <a:t> (other)</a:t>
                      </a:r>
                      <a:endParaRPr lang="es-AR" dirty="0"/>
                    </a:p>
                  </a:txBody>
                  <a:tcPr/>
                </a:tc>
                <a:extLst>
                  <a:ext uri="{0D108BD9-81ED-4DB2-BD59-A6C34878D82A}">
                    <a16:rowId xmlns:a16="http://schemas.microsoft.com/office/drawing/2014/main" val="1088789355"/>
                  </a:ext>
                </a:extLst>
              </a:tr>
              <a:tr h="370840">
                <a:tc>
                  <a:txBody>
                    <a:bodyPr/>
                    <a:lstStyle/>
                    <a:p>
                      <a:r>
                        <a:rPr lang="en-US" dirty="0" smtClean="0"/>
                        <a:t>$10</a:t>
                      </a:r>
                      <a:r>
                        <a:rPr lang="en-US" baseline="0" dirty="0" smtClean="0"/>
                        <a:t> (</a:t>
                      </a:r>
                      <a:r>
                        <a:rPr lang="en-US" baseline="0" dirty="0" err="1" smtClean="0"/>
                        <a:t>matriz</a:t>
                      </a:r>
                      <a:r>
                        <a:rPr lang="en-US" baseline="0" dirty="0" smtClean="0"/>
                        <a:t>)</a:t>
                      </a:r>
                      <a:endParaRPr lang="es-AR" dirty="0"/>
                    </a:p>
                  </a:txBody>
                  <a:tcPr/>
                </a:tc>
                <a:extLst>
                  <a:ext uri="{0D108BD9-81ED-4DB2-BD59-A6C34878D82A}">
                    <a16:rowId xmlns:a16="http://schemas.microsoft.com/office/drawing/2014/main" val="3182601438"/>
                  </a:ext>
                </a:extLst>
              </a:tr>
              <a:tr h="370840">
                <a:tc>
                  <a:txBody>
                    <a:bodyPr/>
                    <a:lstStyle/>
                    <a:p>
                      <a:r>
                        <a:rPr lang="en-US" baseline="0" dirty="0" smtClean="0"/>
                        <a:t>3  (x)</a:t>
                      </a:r>
                      <a:endParaRPr lang="es-AR" dirty="0"/>
                    </a:p>
                  </a:txBody>
                  <a:tcPr/>
                </a:tc>
                <a:extLst>
                  <a:ext uri="{0D108BD9-81ED-4DB2-BD59-A6C34878D82A}">
                    <a16:rowId xmlns:a16="http://schemas.microsoft.com/office/drawing/2014/main" val="3850064895"/>
                  </a:ext>
                </a:extLst>
              </a:tr>
            </a:tbl>
          </a:graphicData>
        </a:graphic>
      </p:graphicFrame>
      <p:graphicFrame>
        <p:nvGraphicFramePr>
          <p:cNvPr id="8" name="Table 7"/>
          <p:cNvGraphicFramePr>
            <a:graphicFrameLocks noGrp="1"/>
          </p:cNvGraphicFramePr>
          <p:nvPr/>
        </p:nvGraphicFramePr>
        <p:xfrm>
          <a:off x="6278878" y="3389632"/>
          <a:ext cx="1645922" cy="2966720"/>
        </p:xfrm>
        <a:graphic>
          <a:graphicData uri="http://schemas.openxmlformats.org/drawingml/2006/table">
            <a:tbl>
              <a:tblPr firstRow="1" bandRow="1">
                <a:tableStyleId>{8799B23B-EC83-4686-B30A-512413B5E67A}</a:tableStyleId>
              </a:tblPr>
              <a:tblGrid>
                <a:gridCol w="822961">
                  <a:extLst>
                    <a:ext uri="{9D8B030D-6E8A-4147-A177-3AD203B41FA5}">
                      <a16:colId xmlns:a16="http://schemas.microsoft.com/office/drawing/2014/main" val="3318216328"/>
                    </a:ext>
                  </a:extLst>
                </a:gridCol>
                <a:gridCol w="822961">
                  <a:extLst>
                    <a:ext uri="{9D8B030D-6E8A-4147-A177-3AD203B41FA5}">
                      <a16:colId xmlns:a16="http://schemas.microsoft.com/office/drawing/2014/main" val="3508001814"/>
                    </a:ext>
                  </a:extLst>
                </a:gridCol>
              </a:tblGrid>
              <a:tr h="370840">
                <a:tc>
                  <a:txBody>
                    <a:bodyPr/>
                    <a:lstStyle/>
                    <a:p>
                      <a:endParaRPr lang="es-AR" dirty="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2545256806"/>
                  </a:ext>
                </a:extLst>
              </a:tr>
              <a:tr h="370840">
                <a:tc>
                  <a:txBody>
                    <a:bodyPr/>
                    <a:lstStyle/>
                    <a:p>
                      <a:endParaRPr lang="es-AR" dirty="0"/>
                    </a:p>
                  </a:txBody>
                  <a:tcPr>
                    <a:lnL w="12700" cmpd="sng">
                      <a:noFill/>
                    </a:lnL>
                    <a:lnR w="12700" cmpd="sng">
                      <a:noFill/>
                    </a:lnR>
                    <a:lnT w="254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solidFill>
                      <a:srgbClr val="00B0F0"/>
                    </a:solidFill>
                  </a:tcPr>
                </a:tc>
                <a:extLst>
                  <a:ext uri="{0D108BD9-81ED-4DB2-BD59-A6C34878D82A}">
                    <a16:rowId xmlns:a16="http://schemas.microsoft.com/office/drawing/2014/main" val="780940349"/>
                  </a:ext>
                </a:extLst>
              </a:tr>
              <a:tr h="370840">
                <a:tc>
                  <a:txBody>
                    <a:bodyPr/>
                    <a:lstStyle/>
                    <a:p>
                      <a:r>
                        <a:rPr lang="en-US" dirty="0" smtClean="0"/>
                        <a:t>$2A</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00B0F0"/>
                    </a:solidFill>
                  </a:tcPr>
                </a:tc>
                <a:extLst>
                  <a:ext uri="{0D108BD9-81ED-4DB2-BD59-A6C34878D82A}">
                    <a16:rowId xmlns:a16="http://schemas.microsoft.com/office/drawing/2014/main" val="4103643514"/>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a:p>
                  </a:txBody>
                  <a:tcPr>
                    <a:lnL w="12700" cmpd="sng">
                      <a:noFill/>
                    </a:lnL>
                  </a:tcPr>
                </a:tc>
                <a:extLst>
                  <a:ext uri="{0D108BD9-81ED-4DB2-BD59-A6C34878D82A}">
                    <a16:rowId xmlns:a16="http://schemas.microsoft.com/office/drawing/2014/main" val="2752467760"/>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tcPr>
                </a:tc>
                <a:extLst>
                  <a:ext uri="{0D108BD9-81ED-4DB2-BD59-A6C34878D82A}">
                    <a16:rowId xmlns:a16="http://schemas.microsoft.com/office/drawing/2014/main" val="1896284357"/>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2861660133"/>
                  </a:ext>
                </a:extLst>
              </a:tr>
              <a:tr h="370840">
                <a:tc>
                  <a:txBody>
                    <a:bodyPr/>
                    <a:lstStyle/>
                    <a:p>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487200390"/>
                  </a:ext>
                </a:extLst>
              </a:tr>
              <a:tr h="370840">
                <a:tc>
                  <a:txBody>
                    <a:bodyPr/>
                    <a:lstStyle/>
                    <a:p>
                      <a:r>
                        <a:rPr lang="en-US" dirty="0" smtClean="0"/>
                        <a:t>$10</a:t>
                      </a:r>
                      <a:endParaRPr lang="es-AR"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s-AR" dirty="0"/>
                    </a:p>
                  </a:txBody>
                  <a:tcPr>
                    <a:lnL w="12700" cmpd="sng">
                      <a:noFill/>
                    </a:lnL>
                    <a:solidFill>
                      <a:srgbClr val="FFFF00"/>
                    </a:solidFill>
                  </a:tcPr>
                </a:tc>
                <a:extLst>
                  <a:ext uri="{0D108BD9-81ED-4DB2-BD59-A6C34878D82A}">
                    <a16:rowId xmlns:a16="http://schemas.microsoft.com/office/drawing/2014/main" val="3687509544"/>
                  </a:ext>
                </a:extLst>
              </a:tr>
            </a:tbl>
          </a:graphicData>
        </a:graphic>
      </p:graphicFrame>
      <p:sp>
        <p:nvSpPr>
          <p:cNvPr id="16" name="Rectangle 15"/>
          <p:cNvSpPr/>
          <p:nvPr/>
        </p:nvSpPr>
        <p:spPr>
          <a:xfrm>
            <a:off x="2198913" y="5243832"/>
            <a:ext cx="1763486" cy="3390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$ 2A (other)</a:t>
            </a:r>
            <a:endParaRPr lang="es-AR" dirty="0"/>
          </a:p>
        </p:txBody>
      </p:sp>
    </p:spTree>
    <p:extLst>
      <p:ext uri="{BB962C8B-B14F-4D97-AF65-F5344CB8AC3E}">
        <p14:creationId xmlns:p14="http://schemas.microsoft.com/office/powerpoint/2010/main" val="262512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accent4"/>
                </a:solidFill>
              </a:rPr>
              <a:t>1. </a:t>
            </a:r>
            <a:r>
              <a:rPr lang="en-US" dirty="0" err="1">
                <a:solidFill>
                  <a:schemeClr val="accent4"/>
                </a:solidFill>
              </a:rPr>
              <a:t>Tiempo</a:t>
            </a:r>
            <a:r>
              <a:rPr lang="en-US" dirty="0">
                <a:solidFill>
                  <a:schemeClr val="accent4"/>
                </a:solidFill>
              </a:rPr>
              <a:t> de </a:t>
            </a:r>
            <a:r>
              <a:rPr lang="en-US" dirty="0" err="1">
                <a:solidFill>
                  <a:schemeClr val="accent4"/>
                </a:solidFill>
              </a:rPr>
              <a:t>ejecución</a:t>
            </a:r>
            <a:endParaRPr lang="en-US" dirty="0">
              <a:solidFill>
                <a:schemeClr val="accent4"/>
              </a:solidFill>
            </a:endParaRPr>
          </a:p>
        </p:txBody>
      </p:sp>
      <p:sp>
        <p:nvSpPr>
          <p:cNvPr id="2" name="Content Placeholder 1"/>
          <p:cNvSpPr>
            <a:spLocks noGrp="1"/>
          </p:cNvSpPr>
          <p:nvPr>
            <p:ph idx="1"/>
          </p:nvPr>
        </p:nvSpPr>
        <p:spPr/>
        <p:txBody>
          <a:bodyPr>
            <a:normAutofit/>
          </a:bodyPr>
          <a:lstStyle/>
          <a:p>
            <a:pPr marL="0" indent="0">
              <a:buNone/>
            </a:pPr>
            <a:r>
              <a:rPr lang="es-AR" b="1" i="1" dirty="0"/>
              <a:t>Pregunta:</a:t>
            </a:r>
          </a:p>
          <a:p>
            <a:pPr marL="0" indent="0">
              <a:buNone/>
            </a:pPr>
            <a:r>
              <a:rPr lang="es-AR" dirty="0"/>
              <a:t>¿ Y cómo mido ese tiempo?</a:t>
            </a:r>
          </a:p>
          <a:p>
            <a:pPr marL="0" indent="0">
              <a:buNone/>
            </a:pPr>
            <a:endParaRPr lang="es-AR" dirty="0"/>
          </a:p>
          <a:p>
            <a:pPr marL="0" indent="0">
              <a:buNone/>
            </a:pPr>
            <a:endParaRPr lang="es-AR" dirty="0"/>
          </a:p>
          <a:p>
            <a:pPr marL="0" indent="0">
              <a:buNone/>
            </a:pPr>
            <a:r>
              <a:rPr lang="es-AR" dirty="0"/>
              <a:t>1.A) Empíricamente    </a:t>
            </a:r>
          </a:p>
          <a:p>
            <a:pPr marL="0" indent="0">
              <a:buNone/>
            </a:pPr>
            <a:r>
              <a:rPr lang="es-AR" dirty="0"/>
              <a:t>1.B)  Teóricamente</a:t>
            </a:r>
            <a:endParaRPr lang="en-US" dirty="0"/>
          </a:p>
          <a:p>
            <a:pPr lvl="1"/>
            <a:endParaRPr lang="es-AR"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pic>
        <p:nvPicPr>
          <p:cNvPr id="5" name="Picture 4" descr="Archivo:Gtk-&lt;strong&gt;ok&lt;/strong&gt;.svg - Wikipedia, la enciclopedia lib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6970" y="3435530"/>
            <a:ext cx="927463" cy="927463"/>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arn(inVertical)">
                                      <p:cBhvr>
                                        <p:cTn id="7" dur="500"/>
                                        <p:tgtEl>
                                          <p:spTgt spid="2">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barn(inVertical)">
                                      <p:cBhvr>
                                        <p:cTn id="10" dur="500"/>
                                        <p:tgtEl>
                                          <p:spTgt spid="2">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sz="4000" dirty="0"/>
              <a:t>1.A) Tiempo de ejecución </a:t>
            </a:r>
            <a:r>
              <a:rPr lang="es-AR" sz="4000" b="1" dirty="0"/>
              <a:t>empírica</a:t>
            </a:r>
          </a:p>
        </p:txBody>
      </p:sp>
      <p:sp>
        <p:nvSpPr>
          <p:cNvPr id="3" name="Content Placeholder 2"/>
          <p:cNvSpPr>
            <a:spLocks noGrp="1"/>
          </p:cNvSpPr>
          <p:nvPr>
            <p:ph idx="1"/>
          </p:nvPr>
        </p:nvSpPr>
        <p:spPr/>
        <p:txBody>
          <a:bodyPr>
            <a:normAutofit/>
          </a:bodyPr>
          <a:lstStyle/>
          <a:p>
            <a:pPr marL="0" indent="0">
              <a:buNone/>
            </a:pPr>
            <a:r>
              <a:rPr lang="es-AR" dirty="0"/>
              <a:t>A continuación tenemos 2 algoritmos: </a:t>
            </a:r>
            <a:r>
              <a:rPr lang="es-AR" dirty="0" err="1">
                <a:latin typeface="Consolas" panose="020B0609020204030204" pitchFamily="49" charset="0"/>
                <a:cs typeface="Consolas" panose="020B0609020204030204" pitchFamily="49" charset="0"/>
              </a:rPr>
              <a:t>algoA</a:t>
            </a:r>
            <a:r>
              <a:rPr lang="es-AR" dirty="0"/>
              <a:t> y </a:t>
            </a:r>
            <a:r>
              <a:rPr lang="es-AR" dirty="0" err="1">
                <a:latin typeface="Consolas" panose="020B0609020204030204" pitchFamily="49" charset="0"/>
                <a:cs typeface="Consolas" panose="020B0609020204030204" pitchFamily="49" charset="0"/>
              </a:rPr>
              <a:t>algoB</a:t>
            </a:r>
            <a:r>
              <a:rPr lang="es-AR" dirty="0"/>
              <a:t>.</a:t>
            </a:r>
          </a:p>
          <a:p>
            <a:pPr marL="0" indent="0">
              <a:buNone/>
            </a:pPr>
            <a:r>
              <a:rPr lang="es-AR" dirty="0"/>
              <a:t>Ambos calculan el máximo elemento de un vector. </a:t>
            </a:r>
          </a:p>
          <a:p>
            <a:pPr marL="0" indent="0">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312147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fontScale="92500" lnSpcReduction="20000"/>
          </a:bodyPr>
          <a:lstStyle/>
          <a:p>
            <a:pPr marL="0" indent="0">
              <a:buNone/>
            </a:pPr>
            <a:r>
              <a:rPr lang="es-AR" b="1" i="1" dirty="0" smtClean="0"/>
              <a:t>Aclaración</a:t>
            </a:r>
          </a:p>
          <a:p>
            <a:pPr marL="0" indent="0">
              <a:buNone/>
            </a:pPr>
            <a:r>
              <a:rPr lang="es-AR" dirty="0"/>
              <a:t>	</a:t>
            </a:r>
            <a:r>
              <a:rPr lang="es-AR" dirty="0" smtClean="0"/>
              <a:t>Asumimos que ya tiene </a:t>
            </a:r>
            <a:r>
              <a:rPr lang="es-AR" dirty="0" err="1" smtClean="0"/>
              <a:t>getters</a:t>
            </a:r>
            <a:r>
              <a:rPr lang="es-AR" dirty="0" smtClean="0"/>
              <a:t> en la clase </a:t>
            </a:r>
            <a:r>
              <a:rPr lang="es-AR" dirty="0" err="1" smtClean="0"/>
              <a:t>MyTimer</a:t>
            </a:r>
            <a:r>
              <a:rPr lang="es-AR" dirty="0" smtClean="0"/>
              <a:t>().</a:t>
            </a:r>
          </a:p>
          <a:p>
            <a:pPr marL="0" indent="0">
              <a:buNone/>
            </a:pPr>
            <a:endParaRPr lang="es-AR" dirty="0"/>
          </a:p>
          <a:p>
            <a:pPr marL="0" indent="0" algn="just">
              <a:buNone/>
            </a:pPr>
            <a:r>
              <a:rPr lang="es-AR" dirty="0" smtClean="0"/>
              <a:t>	Para los próximos ejercicios asumimos que el método que devuelve la cantidad de milisegundos totales transcurridos en </a:t>
            </a:r>
            <a:r>
              <a:rPr lang="es-AR" dirty="0" err="1" smtClean="0"/>
              <a:t>MyTimer</a:t>
            </a:r>
            <a:r>
              <a:rPr lang="es-AR" dirty="0" smtClean="0"/>
              <a:t>() se llama así:</a:t>
            </a:r>
          </a:p>
          <a:p>
            <a:pPr marL="0" indent="0">
              <a:buNone/>
            </a:pPr>
            <a:endParaRPr lang="es-AR" dirty="0" smtClean="0"/>
          </a:p>
          <a:p>
            <a:pPr marL="0" indent="0">
              <a:buNone/>
            </a:pPr>
            <a:r>
              <a:rPr lang="es-AR" dirty="0" err="1" smtClean="0">
                <a:solidFill>
                  <a:srgbClr val="00B050"/>
                </a:solidFill>
              </a:rPr>
              <a:t>long</a:t>
            </a:r>
            <a:r>
              <a:rPr lang="es-AR" dirty="0" smtClean="0">
                <a:solidFill>
                  <a:srgbClr val="00B050"/>
                </a:solidFill>
              </a:rPr>
              <a:t>   </a:t>
            </a:r>
            <a:r>
              <a:rPr lang="es-AR" dirty="0" err="1" smtClean="0">
                <a:solidFill>
                  <a:srgbClr val="00B050"/>
                </a:solidFill>
              </a:rPr>
              <a:t>getElapsedTime</a:t>
            </a:r>
            <a:r>
              <a:rPr lang="es-AR" dirty="0" smtClean="0">
                <a:solidFill>
                  <a:srgbClr val="00B050"/>
                </a:solidFill>
              </a:rPr>
              <a:t>()</a:t>
            </a:r>
          </a:p>
          <a:p>
            <a:pPr marL="0" indent="0">
              <a:buNone/>
            </a:pPr>
            <a:endParaRPr lang="es-AR" dirty="0"/>
          </a:p>
          <a:p>
            <a:pPr marL="0" indent="0">
              <a:buNone/>
            </a:pPr>
            <a:endParaRPr lang="es-AR" dirty="0" smtClean="0"/>
          </a:p>
          <a:p>
            <a:pPr marL="0" indent="0">
              <a:buNone/>
            </a:pPr>
            <a:r>
              <a:rPr lang="es-AR" dirty="0" smtClean="0"/>
              <a:t>(o sea, lo que dentro del </a:t>
            </a:r>
            <a:r>
              <a:rPr lang="es-AR" dirty="0" err="1" smtClean="0"/>
              <a:t>toString</a:t>
            </a:r>
            <a:r>
              <a:rPr lang="es-AR" dirty="0" smtClean="0"/>
              <a:t> estaba entre paréntesis)</a:t>
            </a: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386648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Marcador de contenido 5">
            <a:extLst>
              <a:ext uri="{FF2B5EF4-FFF2-40B4-BE49-F238E27FC236}">
                <a16:creationId xmlns:a16="http://schemas.microsoft.com/office/drawing/2014/main" id="{F91E8835-1DB3-A246-9206-7DC5F11FB5F8}"/>
              </a:ext>
            </a:extLst>
          </p:cNvPr>
          <p:cNvSpPr>
            <a:spLocks noGrp="1"/>
          </p:cNvSpPr>
          <p:nvPr>
            <p:ph idx="1"/>
          </p:nvPr>
        </p:nvSpPr>
        <p:spPr/>
        <p:txBody>
          <a:bodyPr>
            <a:noAutofit/>
          </a:bodyPr>
          <a:lstStyle/>
          <a:p>
            <a:pPr marL="0" indent="0">
              <a:buNone/>
            </a:pPr>
            <a:r>
              <a:rPr lang="en-US" sz="1200" dirty="0" smtClean="0"/>
              <a:t>    </a:t>
            </a:r>
            <a:r>
              <a:rPr lang="en-US" sz="1200" b="1" dirty="0"/>
              <a:t>public static void main(String[] </a:t>
            </a:r>
            <a:r>
              <a:rPr lang="en-US" sz="1200" b="1" dirty="0" err="1"/>
              <a:t>args</a:t>
            </a:r>
            <a:r>
              <a:rPr lang="en-US" sz="1200" b="1" dirty="0"/>
              <a:t>) {</a:t>
            </a:r>
          </a:p>
          <a:p>
            <a:pPr marL="0" indent="0">
              <a:buNone/>
            </a:pPr>
            <a:r>
              <a:rPr lang="es-AR" sz="1200" dirty="0"/>
              <a:t> </a:t>
            </a:r>
          </a:p>
          <a:p>
            <a:pPr marL="0" indent="0">
              <a:buNone/>
            </a:pPr>
            <a:r>
              <a:rPr lang="es-AR" sz="1200" dirty="0"/>
              <a:t>    </a:t>
            </a:r>
            <a:r>
              <a:rPr lang="es-AR" sz="1200" dirty="0" err="1"/>
              <a:t>MyTimer</a:t>
            </a:r>
            <a:r>
              <a:rPr lang="es-AR" sz="1200" dirty="0"/>
              <a:t> t2;</a:t>
            </a:r>
          </a:p>
          <a:p>
            <a:pPr marL="0" indent="0">
              <a:buNone/>
            </a:pPr>
            <a:r>
              <a:rPr lang="es-AR" sz="1200" dirty="0"/>
              <a:t>    </a:t>
            </a:r>
            <a:r>
              <a:rPr lang="es-AR" sz="1200" b="1" dirty="0"/>
              <a:t>try {</a:t>
            </a:r>
          </a:p>
          <a:p>
            <a:pPr marL="0" indent="0">
              <a:buNone/>
            </a:pPr>
            <a:r>
              <a:rPr lang="es-AR" sz="1200" dirty="0"/>
              <a:t>    </a:t>
            </a:r>
            <a:r>
              <a:rPr lang="es-AR" sz="1200" dirty="0" smtClean="0"/>
              <a:t>	t2</a:t>
            </a:r>
            <a:r>
              <a:rPr lang="es-AR" sz="1200" dirty="0"/>
              <a:t>= </a:t>
            </a:r>
            <a:r>
              <a:rPr lang="es-AR" sz="1200" b="1" dirty="0"/>
              <a:t>new </a:t>
            </a:r>
            <a:r>
              <a:rPr lang="es-AR" sz="1200" b="1" dirty="0" err="1"/>
              <a:t>MyTimer</a:t>
            </a:r>
            <a:r>
              <a:rPr lang="es-AR" sz="1200" b="1" dirty="0"/>
              <a:t>();</a:t>
            </a:r>
          </a:p>
          <a:p>
            <a:pPr marL="0" indent="0">
              <a:buNone/>
            </a:pPr>
            <a:r>
              <a:rPr lang="es-AR" sz="1200" dirty="0"/>
              <a:t>    </a:t>
            </a:r>
            <a:r>
              <a:rPr lang="es-AR" sz="1200" dirty="0" smtClean="0"/>
              <a:t>	t2.stop</a:t>
            </a:r>
            <a:r>
              <a:rPr lang="es-AR" sz="1200" dirty="0"/>
              <a:t>();</a:t>
            </a:r>
          </a:p>
          <a:p>
            <a:pPr marL="0" indent="0">
              <a:buNone/>
            </a:pPr>
            <a:r>
              <a:rPr lang="es-AR" sz="1200" dirty="0"/>
              <a:t>    }</a:t>
            </a:r>
          </a:p>
          <a:p>
            <a:pPr marL="0" indent="0">
              <a:buNone/>
            </a:pPr>
            <a:r>
              <a:rPr lang="es-AR" sz="1200" dirty="0"/>
              <a:t>    </a:t>
            </a:r>
            <a:r>
              <a:rPr lang="es-AR" sz="1200" b="1" dirty="0"/>
              <a:t>catch(</a:t>
            </a:r>
            <a:r>
              <a:rPr lang="es-AR" sz="1200" b="1" dirty="0" err="1"/>
              <a:t>Exception</a:t>
            </a:r>
            <a:r>
              <a:rPr lang="es-AR" sz="1200" b="1" dirty="0"/>
              <a:t> e) {</a:t>
            </a:r>
          </a:p>
          <a:p>
            <a:pPr marL="0" indent="0">
              <a:buNone/>
            </a:pPr>
            <a:r>
              <a:rPr lang="es-AR" sz="1200" dirty="0"/>
              <a:t>     }</a:t>
            </a:r>
          </a:p>
          <a:p>
            <a:pPr marL="0" indent="0">
              <a:buNone/>
            </a:pPr>
            <a:r>
              <a:rPr lang="es-AR" sz="1200" dirty="0"/>
              <a:t>        </a:t>
            </a:r>
          </a:p>
          <a:p>
            <a:pPr marL="0" indent="0">
              <a:buNone/>
            </a:pPr>
            <a:r>
              <a:rPr lang="es-AR" sz="1200" dirty="0"/>
              <a:t>        </a:t>
            </a:r>
            <a:r>
              <a:rPr lang="es-AR" sz="1200" b="1" dirty="0" err="1"/>
              <a:t>int</a:t>
            </a:r>
            <a:r>
              <a:rPr lang="es-AR" sz="1200" b="1" dirty="0"/>
              <a:t>[] </a:t>
            </a:r>
            <a:r>
              <a:rPr lang="es-AR" sz="1200" b="1" dirty="0" err="1"/>
              <a:t>myArray</a:t>
            </a:r>
            <a:r>
              <a:rPr lang="es-AR" sz="1200" b="1" dirty="0"/>
              <a:t> = new </a:t>
            </a:r>
            <a:r>
              <a:rPr lang="es-AR" sz="1200" b="1" dirty="0" err="1"/>
              <a:t>int</a:t>
            </a:r>
            <a:r>
              <a:rPr lang="es-AR" sz="1200" b="1" dirty="0"/>
              <a:t>[</a:t>
            </a:r>
            <a:r>
              <a:rPr lang="es-AR" sz="1200" b="1" i="1" dirty="0"/>
              <a:t>N];</a:t>
            </a:r>
          </a:p>
          <a:p>
            <a:pPr marL="0" indent="0">
              <a:buNone/>
            </a:pPr>
            <a:r>
              <a:rPr lang="es-AR" sz="1200" dirty="0"/>
              <a:t>        </a:t>
            </a:r>
            <a:r>
              <a:rPr lang="es-AR" sz="1200" b="1" dirty="0" err="1"/>
              <a:t>int</a:t>
            </a:r>
            <a:r>
              <a:rPr lang="es-AR" sz="1200" b="1" dirty="0"/>
              <a:t> </a:t>
            </a:r>
            <a:r>
              <a:rPr lang="es-AR" sz="1200" b="1" dirty="0" err="1"/>
              <a:t>rta</a:t>
            </a:r>
            <a:r>
              <a:rPr lang="es-AR" sz="1200" b="1" dirty="0"/>
              <a:t>;</a:t>
            </a:r>
          </a:p>
          <a:p>
            <a:pPr marL="0" indent="0">
              <a:buNone/>
            </a:pPr>
            <a:r>
              <a:rPr lang="es-AR" sz="1200" dirty="0"/>
              <a:t>        </a:t>
            </a:r>
          </a:p>
          <a:p>
            <a:pPr marL="0" indent="0">
              <a:buNone/>
            </a:pPr>
            <a:r>
              <a:rPr lang="es-AR" sz="1200" dirty="0"/>
              <a:t>    // </a:t>
            </a:r>
            <a:r>
              <a:rPr lang="es-AR" sz="1200" dirty="0" err="1"/>
              <a:t>generate</a:t>
            </a:r>
            <a:r>
              <a:rPr lang="es-AR" sz="1200" dirty="0"/>
              <a:t> </a:t>
            </a:r>
            <a:r>
              <a:rPr lang="es-AR" sz="1200" dirty="0" err="1"/>
              <a:t>array</a:t>
            </a:r>
            <a:endParaRPr lang="es-AR" sz="1200" dirty="0"/>
          </a:p>
          <a:p>
            <a:pPr marL="0" indent="0">
              <a:buNone/>
            </a:pPr>
            <a:r>
              <a:rPr lang="en-US" sz="1200" dirty="0"/>
              <a:t>        </a:t>
            </a:r>
            <a:r>
              <a:rPr lang="en-US" sz="1200" b="1" dirty="0"/>
              <a:t>for (</a:t>
            </a:r>
            <a:r>
              <a:rPr lang="en-US" sz="1200" b="1" dirty="0" err="1"/>
              <a:t>int</a:t>
            </a:r>
            <a:r>
              <a:rPr lang="en-US" sz="1200" b="1" dirty="0"/>
              <a:t> rec = </a:t>
            </a:r>
            <a:r>
              <a:rPr lang="en-US" sz="1200" b="1" i="1" dirty="0"/>
              <a:t>N; rec &gt; 0; rec--)</a:t>
            </a:r>
          </a:p>
          <a:p>
            <a:pPr marL="0" indent="0">
              <a:buNone/>
            </a:pPr>
            <a:r>
              <a:rPr lang="es-AR" sz="1200" dirty="0"/>
              <a:t>            </a:t>
            </a:r>
            <a:r>
              <a:rPr lang="es-AR" sz="1200" dirty="0" err="1"/>
              <a:t>myArray</a:t>
            </a:r>
            <a:r>
              <a:rPr lang="es-AR" sz="1200" dirty="0"/>
              <a:t>[</a:t>
            </a:r>
            <a:r>
              <a:rPr lang="es-AR" sz="1200" b="1" i="1" dirty="0"/>
              <a:t>N - </a:t>
            </a:r>
            <a:r>
              <a:rPr lang="es-AR" sz="1200" b="1" i="1" dirty="0" err="1"/>
              <a:t>rec</a:t>
            </a:r>
            <a:r>
              <a:rPr lang="es-AR" sz="1200" b="1" i="1" dirty="0"/>
              <a:t>] = </a:t>
            </a:r>
            <a:r>
              <a:rPr lang="es-AR" sz="1200" b="1" i="1" dirty="0" err="1"/>
              <a:t>rec</a:t>
            </a:r>
            <a:r>
              <a:rPr lang="es-AR" sz="1200" b="1" i="1" dirty="0"/>
              <a:t>;</a:t>
            </a:r>
          </a:p>
          <a:p>
            <a:pPr marL="0" indent="0">
              <a:buNone/>
            </a:pPr>
            <a:endParaRPr lang="es-AR" sz="1200" dirty="0"/>
          </a:p>
          <a:p>
            <a:pPr marL="0" indent="0">
              <a:buNone/>
            </a:pPr>
            <a:r>
              <a:rPr lang="es-AR" sz="1200" dirty="0"/>
              <a:t>         </a:t>
            </a:r>
          </a:p>
        </p:txBody>
      </p:sp>
    </p:spTree>
    <p:extLst>
      <p:ext uri="{BB962C8B-B14F-4D97-AF65-F5344CB8AC3E}">
        <p14:creationId xmlns:p14="http://schemas.microsoft.com/office/powerpoint/2010/main" val="54840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Bajar de campus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6" name="Marcador de contenido 5">
            <a:extLst>
              <a:ext uri="{FF2B5EF4-FFF2-40B4-BE49-F238E27FC236}">
                <a16:creationId xmlns:a16="http://schemas.microsoft.com/office/drawing/2014/main" id="{F91E8835-1DB3-A246-9206-7DC5F11FB5F8}"/>
              </a:ext>
            </a:extLst>
          </p:cNvPr>
          <p:cNvSpPr>
            <a:spLocks noGrp="1"/>
          </p:cNvSpPr>
          <p:nvPr>
            <p:ph idx="1"/>
          </p:nvPr>
        </p:nvSpPr>
        <p:spPr/>
        <p:txBody>
          <a:bodyPr>
            <a:noAutofit/>
          </a:bodyPr>
          <a:lstStyle/>
          <a:p>
            <a:pPr marL="0" indent="0">
              <a:buNone/>
            </a:pPr>
            <a:r>
              <a:rPr lang="es-AR" sz="1200" dirty="0" smtClean="0"/>
              <a:t>…         </a:t>
            </a:r>
            <a:endParaRPr lang="es-AR" sz="1200" dirty="0"/>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a:t>
            </a:r>
            <a:r>
              <a:rPr lang="es-AR" sz="1200" dirty="0" err="1"/>
              <a:t>rta</a:t>
            </a:r>
            <a:r>
              <a:rPr lang="es-AR" sz="1200" dirty="0"/>
              <a:t> = </a:t>
            </a:r>
            <a:r>
              <a:rPr lang="es-AR" sz="1200" dirty="0" err="1"/>
              <a:t>AlgoA.</a:t>
            </a:r>
            <a:r>
              <a:rPr lang="es-AR" sz="1200" i="1" dirty="0" err="1"/>
              <a:t>max</a:t>
            </a:r>
            <a:r>
              <a:rPr lang="es-AR" sz="1200" i="1" dirty="0"/>
              <a:t>(</a:t>
            </a:r>
            <a:r>
              <a:rPr lang="es-AR" sz="1200" i="1" dirty="0" err="1"/>
              <a:t>myArray</a:t>
            </a:r>
            <a:r>
              <a:rPr lang="es-AR" sz="1200" i="1" dirty="0"/>
              <a:t>);</a:t>
            </a:r>
          </a:p>
          <a:p>
            <a:pPr marL="0" indent="0">
              <a:buNone/>
            </a:pPr>
            <a:r>
              <a:rPr lang="es-AR" sz="1200" dirty="0"/>
              <a:t>        t2.stop();</a:t>
            </a:r>
          </a:p>
          <a:p>
            <a:pPr marL="0" indent="0">
              <a:buNone/>
            </a:pPr>
            <a:r>
              <a:rPr lang="es-AR" sz="1200" dirty="0"/>
              <a:t>        </a:t>
            </a:r>
            <a:r>
              <a:rPr lang="es-AR" sz="1200" dirty="0" err="1"/>
              <a:t>System.</a:t>
            </a:r>
            <a:r>
              <a:rPr lang="es-AR" sz="1200" b="1" i="1" dirty="0" err="1"/>
              <a:t>out.println</a:t>
            </a:r>
            <a:r>
              <a:rPr lang="es-AR" sz="1200" b="1" i="1" dirty="0"/>
              <a:t>(</a:t>
            </a:r>
            <a:r>
              <a:rPr lang="es-AR" sz="1200" b="1" i="1" dirty="0" err="1"/>
              <a:t>String.format</a:t>
            </a:r>
            <a:r>
              <a:rPr lang="es-AR" sz="1200" b="1" i="1" dirty="0"/>
              <a:t>("</a:t>
            </a:r>
            <a:r>
              <a:rPr lang="es-AR" sz="1200" b="1" i="1" dirty="0" err="1"/>
              <a:t>max</a:t>
            </a:r>
            <a:r>
              <a:rPr lang="es-AR" sz="1200" b="1" i="1" dirty="0"/>
              <a:t> Algo A %d. </a:t>
            </a:r>
            <a:r>
              <a:rPr lang="es-AR" sz="1200" b="1" i="1" dirty="0" err="1"/>
              <a:t>Delay</a:t>
            </a:r>
            <a:r>
              <a:rPr lang="es-AR" sz="1200" b="1" i="1" dirty="0"/>
              <a:t> %d (ms)", </a:t>
            </a:r>
            <a:r>
              <a:rPr lang="es-AR" sz="1200" b="1" i="1" dirty="0" err="1"/>
              <a:t>rta</a:t>
            </a:r>
            <a:r>
              <a:rPr lang="es-AR" sz="1200" b="1" i="1" dirty="0"/>
              <a:t>, t2.getElapsedTime()));</a:t>
            </a:r>
          </a:p>
          <a:p>
            <a:pPr marL="0" indent="0">
              <a:buNone/>
            </a:pPr>
            <a:r>
              <a:rPr lang="es-AR" sz="1200" dirty="0"/>
              <a:t>        </a:t>
            </a:r>
          </a:p>
          <a:p>
            <a:pPr marL="0" indent="0">
              <a:buNone/>
            </a:pPr>
            <a:r>
              <a:rPr lang="es-AR" sz="1200" dirty="0"/>
              <a:t>        // </a:t>
            </a:r>
            <a:r>
              <a:rPr lang="es-AR" sz="1200" dirty="0" err="1"/>
              <a:t>generate</a:t>
            </a:r>
            <a:r>
              <a:rPr lang="es-AR" sz="1200" dirty="0"/>
              <a:t> </a:t>
            </a:r>
            <a:r>
              <a:rPr lang="es-AR" sz="1200" dirty="0" err="1"/>
              <a:t>array</a:t>
            </a:r>
            <a:endParaRPr lang="es-AR" sz="1200" dirty="0"/>
          </a:p>
          <a:p>
            <a:pPr marL="0" indent="0">
              <a:buNone/>
            </a:pPr>
            <a:r>
              <a:rPr lang="en-US" sz="1200" dirty="0"/>
              <a:t>        </a:t>
            </a:r>
            <a:r>
              <a:rPr lang="en-US" sz="1200" b="1" dirty="0"/>
              <a:t>for (</a:t>
            </a:r>
            <a:r>
              <a:rPr lang="en-US" sz="1200" b="1" dirty="0" err="1"/>
              <a:t>int</a:t>
            </a:r>
            <a:r>
              <a:rPr lang="en-US" sz="1200" b="1" dirty="0"/>
              <a:t> rec = </a:t>
            </a:r>
            <a:r>
              <a:rPr lang="en-US" sz="1200" b="1" i="1" dirty="0"/>
              <a:t>N; rec &gt; 0; rec--)</a:t>
            </a:r>
          </a:p>
          <a:p>
            <a:pPr marL="0" indent="0">
              <a:buNone/>
            </a:pPr>
            <a:r>
              <a:rPr lang="es-AR" sz="1200" dirty="0"/>
              <a:t>            </a:t>
            </a:r>
            <a:r>
              <a:rPr lang="es-AR" sz="1200" dirty="0" err="1"/>
              <a:t>myArray</a:t>
            </a:r>
            <a:r>
              <a:rPr lang="es-AR" sz="1200" dirty="0"/>
              <a:t>[</a:t>
            </a:r>
            <a:r>
              <a:rPr lang="es-AR" sz="1200" b="1" i="1" dirty="0"/>
              <a:t>N - </a:t>
            </a:r>
            <a:r>
              <a:rPr lang="es-AR" sz="1200" b="1" i="1" dirty="0" err="1"/>
              <a:t>rec</a:t>
            </a:r>
            <a:r>
              <a:rPr lang="es-AR" sz="1200" b="1" i="1" dirty="0"/>
              <a:t>] = </a:t>
            </a:r>
            <a:r>
              <a:rPr lang="es-AR" sz="1200" b="1" i="1" dirty="0" err="1"/>
              <a:t>rec</a:t>
            </a:r>
            <a:r>
              <a:rPr lang="es-AR" sz="1200" b="1" i="1" dirty="0"/>
              <a:t>;</a:t>
            </a:r>
          </a:p>
          <a:p>
            <a:pPr marL="0" indent="0">
              <a:buNone/>
            </a:pPr>
            <a:r>
              <a:rPr lang="es-AR" sz="1200" dirty="0"/>
              <a:t>        </a:t>
            </a:r>
          </a:p>
          <a:p>
            <a:pPr marL="0" indent="0">
              <a:buNone/>
            </a:pPr>
            <a:r>
              <a:rPr lang="es-AR" sz="1200" dirty="0"/>
              <a:t>        t2= </a:t>
            </a:r>
            <a:r>
              <a:rPr lang="es-AR" sz="1200" b="1" dirty="0"/>
              <a:t>new </a:t>
            </a:r>
            <a:r>
              <a:rPr lang="es-AR" sz="1200" b="1" dirty="0" err="1"/>
              <a:t>MyTimer</a:t>
            </a:r>
            <a:r>
              <a:rPr lang="es-AR" sz="1200" b="1" dirty="0"/>
              <a:t>();</a:t>
            </a:r>
          </a:p>
          <a:p>
            <a:pPr marL="0" indent="0">
              <a:buNone/>
            </a:pPr>
            <a:r>
              <a:rPr lang="es-AR" sz="1200" dirty="0"/>
              <a:t>        </a:t>
            </a:r>
            <a:r>
              <a:rPr lang="es-AR" sz="1200" dirty="0" err="1"/>
              <a:t>rta</a:t>
            </a:r>
            <a:r>
              <a:rPr lang="es-AR" sz="1200" dirty="0"/>
              <a:t> = </a:t>
            </a:r>
            <a:r>
              <a:rPr lang="es-AR" sz="1200" dirty="0" err="1"/>
              <a:t>AlgoB.</a:t>
            </a:r>
            <a:r>
              <a:rPr lang="es-AR" sz="1200" i="1" dirty="0" err="1"/>
              <a:t>max</a:t>
            </a:r>
            <a:r>
              <a:rPr lang="es-AR" sz="1200" i="1" dirty="0"/>
              <a:t>(</a:t>
            </a:r>
            <a:r>
              <a:rPr lang="es-AR" sz="1200" i="1" dirty="0" err="1"/>
              <a:t>myArray</a:t>
            </a:r>
            <a:r>
              <a:rPr lang="es-AR" sz="1200" i="1" dirty="0"/>
              <a:t>);</a:t>
            </a:r>
          </a:p>
          <a:p>
            <a:pPr marL="0" indent="0">
              <a:buNone/>
            </a:pPr>
            <a:r>
              <a:rPr lang="es-AR" sz="1200" dirty="0"/>
              <a:t>        t2.stop();</a:t>
            </a:r>
          </a:p>
          <a:p>
            <a:pPr marL="0" indent="0">
              <a:buNone/>
            </a:pPr>
            <a:r>
              <a:rPr lang="es-AR" sz="1200" dirty="0"/>
              <a:t>        </a:t>
            </a:r>
            <a:r>
              <a:rPr lang="es-AR" sz="1200" dirty="0" err="1"/>
              <a:t>System.</a:t>
            </a:r>
            <a:r>
              <a:rPr lang="es-AR" sz="1200" b="1" i="1" dirty="0" err="1"/>
              <a:t>out.println</a:t>
            </a:r>
            <a:r>
              <a:rPr lang="es-AR" sz="1200" b="1" i="1" dirty="0"/>
              <a:t>(</a:t>
            </a:r>
            <a:r>
              <a:rPr lang="es-AR" sz="1200" b="1" i="1" dirty="0" err="1"/>
              <a:t>String.format</a:t>
            </a:r>
            <a:r>
              <a:rPr lang="es-AR" sz="1200" b="1" i="1" dirty="0"/>
              <a:t>("</a:t>
            </a:r>
            <a:r>
              <a:rPr lang="es-AR" sz="1200" b="1" i="1" dirty="0" err="1"/>
              <a:t>max</a:t>
            </a:r>
            <a:r>
              <a:rPr lang="es-AR" sz="1200" b="1" i="1" dirty="0"/>
              <a:t> Algo B %d. </a:t>
            </a:r>
            <a:r>
              <a:rPr lang="es-AR" sz="1200" b="1" i="1" dirty="0" err="1"/>
              <a:t>Delay</a:t>
            </a:r>
            <a:r>
              <a:rPr lang="es-AR" sz="1200" b="1" i="1" dirty="0"/>
              <a:t> %d (ms)", </a:t>
            </a:r>
            <a:r>
              <a:rPr lang="es-AR" sz="1200" b="1" i="1" dirty="0" err="1"/>
              <a:t>rta</a:t>
            </a:r>
            <a:r>
              <a:rPr lang="es-AR" sz="1200" b="1" i="1" dirty="0"/>
              <a:t>, t2.getElapsedTime()));</a:t>
            </a:r>
          </a:p>
          <a:p>
            <a:pPr marL="0" indent="0">
              <a:buNone/>
            </a:pPr>
            <a:endParaRPr lang="es-AR" sz="1200" dirty="0"/>
          </a:p>
          <a:p>
            <a:pPr marL="0" indent="0">
              <a:buNone/>
            </a:pPr>
            <a:r>
              <a:rPr lang="es-AR" sz="1200" dirty="0"/>
              <a:t>    }</a:t>
            </a:r>
          </a:p>
          <a:p>
            <a:pPr marL="0" indent="0">
              <a:buNone/>
            </a:pPr>
            <a:endParaRPr lang="es-AR" sz="1200" dirty="0"/>
          </a:p>
          <a:p>
            <a:pPr marL="0" indent="0">
              <a:buNone/>
            </a:pPr>
            <a:r>
              <a:rPr lang="es-AR" sz="1200" dirty="0"/>
              <a:t>}</a:t>
            </a:r>
            <a:endParaRPr lang="es-AR"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5148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Business brainstorming presentation</Template>
  <TotalTime>19636</TotalTime>
  <Words>3235</Words>
  <Application>Microsoft Office PowerPoint</Application>
  <PresentationFormat>On-screen Show (4:3)</PresentationFormat>
  <Paragraphs>474</Paragraphs>
  <Slides>46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Cambria Math</vt:lpstr>
      <vt:lpstr>Century Gothic</vt:lpstr>
      <vt:lpstr>Consolas</vt:lpstr>
      <vt:lpstr>Palatino Linotype</vt:lpstr>
      <vt:lpstr>Roboto</vt:lpstr>
      <vt:lpstr>Symbol</vt:lpstr>
      <vt:lpstr>Wingdings 2</vt:lpstr>
      <vt:lpstr>Presentation on brainstorming</vt:lpstr>
      <vt:lpstr>Estructura de Datos y Algoritmos</vt:lpstr>
      <vt:lpstr>PowerPoint Presentation</vt:lpstr>
      <vt:lpstr>PowerPoint Presentation</vt:lpstr>
      <vt:lpstr>Análisis de Algoritmos </vt:lpstr>
      <vt:lpstr>1. Tiempo de ejecución</vt:lpstr>
      <vt:lpstr>1.A) Tiempo de ejecución empírica</vt:lpstr>
      <vt:lpstr>PowerPoint Presentation</vt:lpstr>
      <vt:lpstr>Bajar de campus</vt:lpstr>
      <vt:lpstr>Bajar de campus</vt:lpstr>
      <vt:lpstr>Bajar de campus</vt:lpstr>
      <vt:lpstr>TP 1- Ejer 9</vt:lpstr>
      <vt:lpstr>Completar </vt:lpstr>
      <vt:lpstr>Para poder compilar:</vt:lpstr>
      <vt:lpstr>Estos son los que obtuve yo: </vt:lpstr>
      <vt:lpstr>1.A) Tiempo de ejecución empírica</vt:lpstr>
      <vt:lpstr>1.B) Tiempo de ejecución teórica</vt:lpstr>
      <vt:lpstr>TP 1- Ejer 10</vt:lpstr>
      <vt:lpstr>1.B) Tiempo de ejecución teórica</vt:lpstr>
      <vt:lpstr>1.B) Tiempo de ejecución teórica</vt:lpstr>
      <vt:lpstr>1.B) Tiempo de ejecución teórica</vt:lpstr>
      <vt:lpstr>1.B) Tiempo de ejecución teórica</vt:lpstr>
      <vt:lpstr>1.B) Tiempo de ejecución teórica</vt:lpstr>
      <vt:lpstr>PowerPoint Presentation</vt:lpstr>
      <vt:lpstr>1.B) Tiempo de ejecución teórica</vt:lpstr>
      <vt:lpstr>PowerPoint Presentation</vt:lpstr>
      <vt:lpstr>TP 1- Ejer 12</vt:lpstr>
      <vt:lpstr>PowerPoint Presentation</vt:lpstr>
      <vt:lpstr>PowerPoint Presentation</vt:lpstr>
      <vt:lpstr>PowerPoint Presentation</vt:lpstr>
      <vt:lpstr>PowerPoint Presentation</vt:lpstr>
      <vt:lpstr>1. Tiempo de ejecución</vt:lpstr>
      <vt:lpstr>PowerPoint Presentation</vt:lpstr>
      <vt:lpstr>PowerPoint Presentation</vt:lpstr>
      <vt:lpstr>PowerPoint Presentation</vt:lpstr>
      <vt:lpstr>Análisis de Algoritmos </vt:lpstr>
      <vt:lpstr>2. Espacio de RAM</vt:lpstr>
      <vt:lpstr>2) Espacio de RAM</vt:lpstr>
      <vt:lpstr>Calcular complejidad espacial</vt:lpstr>
      <vt:lpstr>Calcular complejidad espacial</vt:lpstr>
      <vt:lpstr>Calcular complejidad espacial</vt:lpstr>
      <vt:lpstr>Calcular complejidad espacial</vt:lpstr>
      <vt:lpstr>PowerPoint Presentation</vt:lpstr>
      <vt:lpstr>Ejemplo de trafeoff</vt:lpstr>
      <vt:lpstr>2. Espacio de RAM</vt:lpstr>
      <vt:lpstr>. Ejemplo:</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255</cp:revision>
  <dcterms:created xsi:type="dcterms:W3CDTF">2019-02-21T18:33:09Z</dcterms:created>
  <dcterms:modified xsi:type="dcterms:W3CDTF">2025-08-06T09:22:47Z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