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 Mono" panose="020B060402020202020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Palatino Linotype" panose="02040502050505030304" pitchFamily="18" charset="0"/>
      <p:regular r:id="rId31"/>
      <p:bold r:id="rId32"/>
      <p:italic r:id="rId33"/>
      <p:boldItalic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g2PO7kY9r2N30gBJWWICqLN+r2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7FE07F-5F5C-4C74-B72F-824A1FE9D75A}">
  <a:tblStyle styleId="{E97FE07F-5F5C-4C74-B72F-824A1FE9D75A}" styleName="Table_0">
    <a:wholeTbl>
      <a:tcTxStyle b="off" i="off">
        <a:font>
          <a:latin typeface="Palatino Linotype"/>
          <a:ea typeface="Palatino Linotype"/>
          <a:cs typeface="Palatino Linotype"/>
        </a:font>
        <a:schemeClr val="dk1"/>
      </a:tcTxStyle>
      <a:tcStyle>
        <a:tcBdr>
          <a:lef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chemeClr val="accent3">
              <a:alpha val="2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font" Target="fonts/font23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15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5" name="Google Shape;25;p15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26" name="Google Shape;26;p15"/>
            <p:cNvCxnSpPr/>
            <p:nvPr/>
          </p:nvCxnSpPr>
          <p:spPr>
            <a:xfrm>
              <a:off x="0" y="620889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7" name="Google Shape;27;p15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8;p15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15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5" name="Google Shape;85;p24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6" name="Google Shape;86;p24"/>
          <p:cNvSpPr txBox="1"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4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4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235"/>
              <a:buFont typeface="Palatino Linotype"/>
              <a:buNone/>
              <a:defRPr sz="1300"/>
            </a:lvl1pPr>
            <a:lvl2pPr marL="914400" lvl="1" indent="-293369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24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668F1B">
                  <a:alpha val="44313"/>
                </a:srgbClr>
              </a:gs>
              <a:gs pos="100000">
                <a:srgbClr val="CAE00E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3" name="Google Shape;93;p24"/>
          <p:cNvSpPr/>
          <p:nvPr/>
        </p:nvSpPr>
        <p:spPr>
          <a:xfrm rot="10800000" flipH="1">
            <a:off x="4381500" y="6219827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A719">
                  <a:alpha val="29411"/>
                </a:srgbClr>
              </a:gs>
              <a:gs pos="80000">
                <a:srgbClr val="80B814">
                  <a:alpha val="44313"/>
                </a:srgbClr>
              </a:gs>
              <a:gs pos="100000">
                <a:srgbClr val="80B81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 rot="5400000">
            <a:off x="5052218" y="2491584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4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latino Linotype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alatino Linotype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6"/>
          <p:cNvSpPr txBox="1"/>
          <p:nvPr/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1100" b="0" i="0" u="none" strike="noStrike" cap="non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3"/>
          </p:nvPr>
        </p:nvSpPr>
        <p:spPr>
          <a:xfrm>
            <a:off x="4645026" y="1859759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4"/>
          </p:nvPr>
        </p:nvSpPr>
        <p:spPr>
          <a:xfrm>
            <a:off x="4645026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Gothic"/>
              <a:buNone/>
              <a:defRPr sz="26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body" idx="1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9751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tile tx="0" ty="0" sx="65000" sy="6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4"/>
          <p:cNvGrpSpPr/>
          <p:nvPr/>
        </p:nvGrpSpPr>
        <p:grpSpPr>
          <a:xfrm>
            <a:off x="-32048" y="-16113"/>
            <a:ext cx="9198255" cy="6888627"/>
            <a:chOff x="-13703" y="-30627"/>
            <a:chExt cx="12264340" cy="6888627"/>
          </a:xfrm>
        </p:grpSpPr>
        <p:sp>
          <p:nvSpPr>
            <p:cNvPr id="11" name="Google Shape;11;p14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grpSp>
          <p:nvGrpSpPr>
            <p:cNvPr id="12" name="Google Shape;12;p14"/>
            <p:cNvGrpSpPr/>
            <p:nvPr/>
          </p:nvGrpSpPr>
          <p:grpSpPr>
            <a:xfrm>
              <a:off x="-13703" y="-30627"/>
              <a:ext cx="12264340" cy="1086266"/>
              <a:chOff x="-39059" y="-16113"/>
              <a:chExt cx="12264340" cy="1086266"/>
            </a:xfrm>
          </p:grpSpPr>
          <p:sp>
            <p:nvSpPr>
              <p:cNvPr id="13" name="Google Shape;13;p14"/>
              <p:cNvSpPr/>
              <p:nvPr/>
            </p:nvSpPr>
            <p:spPr>
              <a:xfrm>
                <a:off x="-12700" y="-7144"/>
                <a:ext cx="12217400" cy="1041400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656" extrusionOk="0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rgbClr val="668F1B">
                      <a:alpha val="44313"/>
                    </a:srgbClr>
                  </a:gs>
                  <a:gs pos="100000">
                    <a:srgbClr val="CAE00E">
                      <a:alpha val="54509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14" name="Google Shape;14;p14"/>
              <p:cNvSpPr/>
              <p:nvPr/>
            </p:nvSpPr>
            <p:spPr>
              <a:xfrm>
                <a:off x="5842000" y="-7144"/>
                <a:ext cx="6350000" cy="638175"/>
              </a:xfrm>
              <a:custGeom>
                <a:avLst/>
                <a:gdLst/>
                <a:ahLst/>
                <a:cxnLst/>
                <a:rect l="l" t="t" r="r" b="b"/>
                <a:pathLst>
                  <a:path w="3000" h="595" extrusionOk="0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A719">
                      <a:alpha val="29411"/>
                    </a:srgbClr>
                  </a:gs>
                  <a:gs pos="80000">
                    <a:srgbClr val="80B814">
                      <a:alpha val="44313"/>
                    </a:srgbClr>
                  </a:gs>
                  <a:gs pos="100000">
                    <a:srgbClr val="80B814">
                      <a:alpha val="44313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grpSp>
            <p:nvGrpSpPr>
              <p:cNvPr id="15" name="Google Shape;15;p14"/>
              <p:cNvGrpSpPr/>
              <p:nvPr/>
            </p:nvGrpSpPr>
            <p:grpSpPr>
              <a:xfrm>
                <a:off x="-39059" y="-16113"/>
                <a:ext cx="12264340" cy="1086266"/>
                <a:chOff x="-29322" y="-1971"/>
                <a:chExt cx="9198255" cy="1086266"/>
              </a:xfrm>
            </p:grpSpPr>
            <p:sp>
              <p:nvSpPr>
                <p:cNvPr id="16" name="Google Shape;16;p14"/>
                <p:cNvSpPr/>
                <p:nvPr/>
              </p:nvSpPr>
              <p:spPr>
                <a:xfrm rot="-164308">
                  <a:off x="-19045" y="216550"/>
                  <a:ext cx="9163050" cy="649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2" h="1055" extrusionOk="0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75" cap="flat" cmpd="sng">
                  <a:solidFill>
                    <a:srgbClr val="A8B53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7" name="Google Shape;17;p14"/>
                <p:cNvSpPr/>
                <p:nvPr/>
              </p:nvSpPr>
              <p:spPr>
                <a:xfrm rot="-164308">
                  <a:off x="-14309" y="290003"/>
                  <a:ext cx="9175812" cy="530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854" extrusionOk="0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</p:grpSp>
        </p:grpSp>
      </p:grpSp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latino Linotype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tino Linotype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</a:pPr>
            <a:r>
              <a:rPr lang="en-US"/>
              <a:t>Estructura de Datos y Algoritmos</a:t>
            </a:r>
            <a:endParaRPr/>
          </a:p>
        </p:txBody>
      </p:sp>
      <p:sp>
        <p:nvSpPr>
          <p:cNvPr id="112" name="Google Shape;112;p1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20"/>
              <a:buNone/>
            </a:pPr>
            <a:r>
              <a:rPr lang="en-US" sz="3600" dirty="0">
                <a:solidFill>
                  <a:schemeClr val="dk2"/>
                </a:solidFill>
              </a:rPr>
              <a:t>ITBA     </a:t>
            </a:r>
            <a:r>
              <a:rPr lang="en-US" sz="3600" dirty="0" smtClean="0">
                <a:solidFill>
                  <a:schemeClr val="dk2"/>
                </a:solidFill>
              </a:rPr>
              <a:t>2025-Q2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13" name="Google Shape;113;p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Ejercicio: completar el siguiente cuadro según los parámetros de heap siguientes, en que “n” obtenemos HeapOverflow</a:t>
            </a:r>
            <a:endParaRPr/>
          </a:p>
        </p:txBody>
      </p:sp>
      <p:sp>
        <p:nvSpPr>
          <p:cNvPr id="181" name="Google Shape;181;p1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graphicFrame>
        <p:nvGraphicFramePr>
          <p:cNvPr id="182" name="Google Shape;182;p11"/>
          <p:cNvGraphicFramePr/>
          <p:nvPr/>
        </p:nvGraphicFramePr>
        <p:xfrm>
          <a:off x="1393371" y="3473994"/>
          <a:ext cx="6096000" cy="2595950"/>
        </p:xfrm>
        <a:graphic>
          <a:graphicData uri="http://schemas.openxmlformats.org/drawingml/2006/table">
            <a:tbl>
              <a:tblPr firstRow="1" bandRow="1">
                <a:noFill/>
                <a:tableStyleId>{E97FE07F-5F5C-4C74-B72F-824A1FE9D75A}</a:tableStyleId>
              </a:tblPr>
              <a:tblGrid>
                <a:gridCol w="367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Parámetros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Heap Overflow en 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-Xms512m -Xmx1G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-Xms512m -Xmx2G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-Xms512m -Xmx4G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-Xms512m -Xmx8G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-Xms512m -Xmx12G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-Xms512m -Xmx16G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83" name="Google Shape;183;p11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1 – Ejer 14</a:t>
            </a:r>
            <a:endParaRPr/>
          </a:p>
        </p:txBody>
      </p:sp>
      <p:sp>
        <p:nvSpPr>
          <p:cNvPr id="189" name="Google Shape;189;p12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Generar una aplicación que produzca Stack Overflow</a:t>
            </a:r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11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Ejercicio:</a:t>
            </a:r>
            <a:r>
              <a:rPr lang="en-US"/>
              <a:t> Cambiar el parámetro default para el stack y ver qué sucede</a:t>
            </a:r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aphicFrame>
        <p:nvGraphicFramePr>
          <p:cNvPr id="198" name="Google Shape;198;p13"/>
          <p:cNvGraphicFramePr/>
          <p:nvPr/>
        </p:nvGraphicFramePr>
        <p:xfrm>
          <a:off x="1393371" y="3473994"/>
          <a:ext cx="6096000" cy="2595950"/>
        </p:xfrm>
        <a:graphic>
          <a:graphicData uri="http://schemas.openxmlformats.org/drawingml/2006/table">
            <a:tbl>
              <a:tblPr firstRow="1" bandRow="1">
                <a:noFill/>
                <a:tableStyleId>{E97FE07F-5F5C-4C74-B72F-824A1FE9D75A}</a:tableStyleId>
              </a:tblPr>
              <a:tblGrid>
                <a:gridCol w="367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Parámetros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Stack Overflow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-Xss10k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?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-Xss1024k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?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-Xss2048k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?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-Xss512m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-Xss1G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99" name="Google Shape;199;p13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1- </a:t>
            </a:r>
            <a:br>
              <a:rPr lang="en-US"/>
            </a:br>
            <a:r>
              <a:rPr lang="en-US"/>
              <a:t>Ejer 13.1 y 13.2</a:t>
            </a:r>
            <a:endParaRPr/>
          </a:p>
        </p:txBody>
      </p:sp>
      <p:sp>
        <p:nvSpPr>
          <p:cNvPr id="119" name="Google Shape;119;p2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2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Generaremos una aplicación que genere HeapOverflow.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Buscar en campus el Proyecto que hemos exportado: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HeapOverflow.zip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Descompactarlo: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HeapOverflow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	src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		main	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		resources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	pom.xml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21" name="Google Shape;121;p2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71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10"/>
              <a:buChar char="⚫"/>
            </a:pPr>
            <a:r>
              <a:rPr lang="en-US"/>
              <a:t>Unzip</a:t>
            </a:r>
            <a:br>
              <a:rPr lang="en-US"/>
            </a:br>
            <a:endParaRPr/>
          </a:p>
          <a:p>
            <a:pPr marL="457200" lvl="0" indent="-3371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10"/>
              <a:buChar char="⚫"/>
            </a:pPr>
            <a:r>
              <a:rPr lang="en-US"/>
              <a:t>File → Open en IntelliJ</a:t>
            </a:r>
            <a:br>
              <a:rPr lang="en-US"/>
            </a:br>
            <a:endParaRPr/>
          </a:p>
          <a:p>
            <a:pPr marL="457200" lvl="0" indent="-3371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10"/>
              <a:buChar char="⚫"/>
            </a:pPr>
            <a:r>
              <a:rPr lang="en-US"/>
              <a:t>Eligen la carpeta donde está el proyecto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27" name="Google Shape;127;p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Listo!! Ahora analicemos el código. Ejecutarlo.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¿En qué momento da HeapOverflow?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En mi compu en n=1019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¿En las de ustedes?</a:t>
            </a:r>
            <a:endParaRPr/>
          </a:p>
        </p:txBody>
      </p:sp>
      <p:sp>
        <p:nvSpPr>
          <p:cNvPr id="133" name="Google Shape;133;p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34" name="Google Shape;134;p4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4461636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1- Ejer 13.3</a:t>
            </a:r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Configurando la alocación del heap…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41" name="Google Shape;141;p5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Configuracion del Heap	</a:t>
            </a:r>
            <a:endParaRPr/>
          </a:p>
        </p:txBody>
      </p:sp>
      <p:sp>
        <p:nvSpPr>
          <p:cNvPr id="147" name="Google Shape;147;p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Java permite configurar al heap con parámetros: la cantidad inicial de heap prealocada y la cantidad máxima posible de alocar: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sz="25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sz="2500">
                <a:latin typeface="Roboto Mono"/>
                <a:ea typeface="Roboto Mono"/>
                <a:cs typeface="Roboto Mono"/>
                <a:sym typeface="Roboto Mono"/>
              </a:rPr>
              <a:t>$ cd target </a:t>
            </a:r>
            <a:endParaRPr sz="25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sz="25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sz="2500">
                <a:latin typeface="Roboto Mono"/>
                <a:ea typeface="Roboto Mono"/>
                <a:cs typeface="Roboto Mono"/>
                <a:sym typeface="Roboto Mono"/>
              </a:rPr>
              <a:t>$ java -Xms512m -Xmx4G -cp HeapOverflow-1.jar space.Generate</a:t>
            </a:r>
            <a:endParaRPr sz="25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470"/>
              <a:buFont typeface="Arial"/>
              <a:buNone/>
            </a:pPr>
            <a:endParaRPr sz="2500"/>
          </a:p>
        </p:txBody>
      </p:sp>
      <p:sp>
        <p:nvSpPr>
          <p:cNvPr id="148" name="Google Shape;148;p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alatino Linotype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6</a:t>
            </a:fld>
            <a:endParaRPr sz="1100" b="0" i="0" u="none" strike="noStrike" cap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alatino Linotype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7</a:t>
            </a:fld>
            <a:endParaRPr sz="1100" b="0" i="0" u="none" strike="noStrike" cap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25" y="2230582"/>
            <a:ext cx="7960075" cy="3466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25" y="752475"/>
            <a:ext cx="4142814" cy="5367687"/>
          </a:xfrm>
          <a:prstGeom prst="rect">
            <a:avLst/>
          </a:prstGeom>
        </p:spPr>
      </p:pic>
      <p:sp>
        <p:nvSpPr>
          <p:cNvPr id="166" name="Google Shape;166;p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68" name="Google Shape;168;p9"/>
          <p:cNvSpPr/>
          <p:nvPr/>
        </p:nvSpPr>
        <p:spPr>
          <a:xfrm>
            <a:off x="2396836" y="3866457"/>
            <a:ext cx="4682837" cy="432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48" y="2202872"/>
            <a:ext cx="8830717" cy="3091169"/>
          </a:xfrm>
          <a:prstGeom prst="rect">
            <a:avLst/>
          </a:prstGeom>
        </p:spPr>
      </p:pic>
      <p:sp>
        <p:nvSpPr>
          <p:cNvPr id="173" name="Google Shape;173;p1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alatino Linotype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9</a:t>
            </a:fld>
            <a:endParaRPr sz="1100" b="0" i="0" u="none" strike="noStrike" cap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5" name="Google Shape;175;p10"/>
          <p:cNvSpPr/>
          <p:nvPr/>
        </p:nvSpPr>
        <p:spPr>
          <a:xfrm>
            <a:off x="27710" y="3492144"/>
            <a:ext cx="2602728" cy="41777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on brainstorming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241</Words>
  <Application>Microsoft Office PowerPoint</Application>
  <PresentationFormat>On-screen Show (4:3)</PresentationFormat>
  <Paragraphs>70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Century Gothic</vt:lpstr>
      <vt:lpstr>Calibri</vt:lpstr>
      <vt:lpstr>Arial</vt:lpstr>
      <vt:lpstr>Noto Sans Symbols</vt:lpstr>
      <vt:lpstr>Roboto Mono</vt:lpstr>
      <vt:lpstr>Roboto</vt:lpstr>
      <vt:lpstr>Palatino Linotype</vt:lpstr>
      <vt:lpstr>Consolas</vt:lpstr>
      <vt:lpstr>Presentation on brainstorming</vt:lpstr>
      <vt:lpstr>Estructura de Datos y Algoritmos</vt:lpstr>
      <vt:lpstr>TP 1-  Ejer 13.1 y 13.2</vt:lpstr>
      <vt:lpstr>PowerPoint Presentation</vt:lpstr>
      <vt:lpstr>PowerPoint Presentation</vt:lpstr>
      <vt:lpstr>TP 1- Ejer 13.3</vt:lpstr>
      <vt:lpstr>Configuracion del Heap </vt:lpstr>
      <vt:lpstr>PowerPoint Presentation</vt:lpstr>
      <vt:lpstr>PowerPoint Presentation</vt:lpstr>
      <vt:lpstr>PowerPoint Presentation</vt:lpstr>
      <vt:lpstr>PowerPoint Presentation</vt:lpstr>
      <vt:lpstr>TP 1 – Ejer 14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 y Algoritmos</dc:title>
  <cp:lastModifiedBy>Leticia Irene Gómez</cp:lastModifiedBy>
  <cp:revision>6</cp:revision>
  <dcterms:modified xsi:type="dcterms:W3CDTF">2025-08-06T09:23:11Z</dcterms:modified>
</cp:coreProperties>
</file>