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8"/>
  </p:notesMasterIdLst>
  <p:sldIdLst>
    <p:sldId id="272" r:id="rId2"/>
    <p:sldId id="401" r:id="rId3"/>
    <p:sldId id="421" r:id="rId4"/>
    <p:sldId id="383" r:id="rId5"/>
    <p:sldId id="384" r:id="rId6"/>
    <p:sldId id="422" r:id="rId7"/>
    <p:sldId id="385" r:id="rId8"/>
    <p:sldId id="386" r:id="rId9"/>
    <p:sldId id="388" r:id="rId10"/>
    <p:sldId id="389" r:id="rId11"/>
    <p:sldId id="390" r:id="rId12"/>
    <p:sldId id="391" r:id="rId13"/>
    <p:sldId id="392" r:id="rId14"/>
    <p:sldId id="393" r:id="rId15"/>
    <p:sldId id="424" r:id="rId16"/>
    <p:sldId id="425" r:id="rId17"/>
    <p:sldId id="464" r:id="rId18"/>
    <p:sldId id="426" r:id="rId19"/>
    <p:sldId id="427" r:id="rId20"/>
    <p:sldId id="395" r:id="rId21"/>
    <p:sldId id="396" r:id="rId22"/>
    <p:sldId id="397" r:id="rId23"/>
    <p:sldId id="398" r:id="rId24"/>
    <p:sldId id="399" r:id="rId25"/>
    <p:sldId id="400" r:id="rId26"/>
    <p:sldId id="402" r:id="rId27"/>
    <p:sldId id="434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28" r:id="rId51"/>
    <p:sldId id="429" r:id="rId52"/>
    <p:sldId id="403" r:id="rId53"/>
    <p:sldId id="405" r:id="rId54"/>
    <p:sldId id="406" r:id="rId55"/>
    <p:sldId id="407" r:id="rId56"/>
    <p:sldId id="408" r:id="rId57"/>
    <p:sldId id="409" r:id="rId58"/>
    <p:sldId id="410" r:id="rId59"/>
    <p:sldId id="411" r:id="rId60"/>
    <p:sldId id="412" r:id="rId61"/>
    <p:sldId id="413" r:id="rId62"/>
    <p:sldId id="414" r:id="rId63"/>
    <p:sldId id="415" r:id="rId64"/>
    <p:sldId id="439" r:id="rId65"/>
    <p:sldId id="440" r:id="rId66"/>
    <p:sldId id="441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458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87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591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03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8/20/2025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2025-Q2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o Naive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70039" y="2619248"/>
          <a:ext cx="609600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34545606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84124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216350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980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34144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470576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25828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588624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5488882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085685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863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040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70039" y="3960384"/>
          <a:ext cx="1042219" cy="45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5254">
                  <a:extLst>
                    <a:ext uri="{9D8B030D-6E8A-4147-A177-3AD203B41FA5}">
                      <a16:colId xmlns:a16="http://schemas.microsoft.com/office/drawing/2014/main" val="4250625266"/>
                    </a:ext>
                  </a:extLst>
                </a:gridCol>
                <a:gridCol w="526965">
                  <a:extLst>
                    <a:ext uri="{9D8B030D-6E8A-4147-A177-3AD203B41FA5}">
                      <a16:colId xmlns:a16="http://schemas.microsoft.com/office/drawing/2014/main" val="161338406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50195"/>
                  </a:ext>
                </a:extLst>
              </a:tr>
            </a:tbl>
          </a:graphicData>
        </a:graphic>
      </p:graphicFrame>
      <p:sp>
        <p:nvSpPr>
          <p:cNvPr id="9" name="Up Arrow 8"/>
          <p:cNvSpPr/>
          <p:nvPr/>
        </p:nvSpPr>
        <p:spPr>
          <a:xfrm>
            <a:off x="2373834" y="2996284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Up Arrow 11"/>
          <p:cNvSpPr/>
          <p:nvPr/>
        </p:nvSpPr>
        <p:spPr>
          <a:xfrm>
            <a:off x="1273278" y="44801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Picture 15" descr="Datei:Symbol &lt;strong&gt;OK&lt;/strong&gt;.svg –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31" y="4739983"/>
            <a:ext cx="825910" cy="825910"/>
          </a:xfrm>
          <a:prstGeom prst="rect">
            <a:avLst/>
          </a:prstGeom>
        </p:spPr>
      </p:pic>
      <p:sp>
        <p:nvSpPr>
          <p:cNvPr id="15" name="Up Arrow 14"/>
          <p:cNvSpPr/>
          <p:nvPr/>
        </p:nvSpPr>
        <p:spPr>
          <a:xfrm>
            <a:off x="2902975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Up Arrow 16"/>
          <p:cNvSpPr/>
          <p:nvPr/>
        </p:nvSpPr>
        <p:spPr>
          <a:xfrm>
            <a:off x="1802419" y="4473921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Picture 5" descr="PONTE EN FORMA 14: Modificamos una imagen utilizando el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1608" y="5101865"/>
            <a:ext cx="1466383" cy="103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0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o Naïve. </a:t>
            </a:r>
            <a:r>
              <a:rPr lang="en-US" dirty="0" err="1"/>
              <a:t>Ej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70039" y="2619248"/>
          <a:ext cx="609600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34545606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84124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216350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980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34144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470576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25828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588624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5488882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085685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863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040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71786"/>
              </p:ext>
            </p:extLst>
          </p:nvPr>
        </p:nvGraphicFramePr>
        <p:xfrm>
          <a:off x="1170037" y="3960384"/>
          <a:ext cx="1735722" cy="45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6523">
                  <a:extLst>
                    <a:ext uri="{9D8B030D-6E8A-4147-A177-3AD203B41FA5}">
                      <a16:colId xmlns:a16="http://schemas.microsoft.com/office/drawing/2014/main" val="425062526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613384062"/>
                    </a:ext>
                  </a:extLst>
                </a:gridCol>
                <a:gridCol w="589279">
                  <a:extLst>
                    <a:ext uri="{9D8B030D-6E8A-4147-A177-3AD203B41FA5}">
                      <a16:colId xmlns:a16="http://schemas.microsoft.com/office/drawing/2014/main" val="16529071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50195"/>
                  </a:ext>
                </a:extLst>
              </a:tr>
            </a:tbl>
          </a:graphicData>
        </a:graphic>
      </p:graphicFrame>
      <p:sp>
        <p:nvSpPr>
          <p:cNvPr id="9" name="Up Arrow 8"/>
          <p:cNvSpPr/>
          <p:nvPr/>
        </p:nvSpPr>
        <p:spPr>
          <a:xfrm>
            <a:off x="1315065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Up Arrow 11"/>
          <p:cNvSpPr/>
          <p:nvPr/>
        </p:nvSpPr>
        <p:spPr>
          <a:xfrm>
            <a:off x="1273278" y="44801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" name="Picture 9" descr="Datei:Symbol &lt;strong&gt;OK&lt;/strong&gt;.svg –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31" y="4739983"/>
            <a:ext cx="825910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o Naïve. </a:t>
            </a:r>
            <a:r>
              <a:rPr lang="en-US" dirty="0" err="1"/>
              <a:t>Ej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70039" y="2619248"/>
          <a:ext cx="609600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34545606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84124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216350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980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34144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470576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25828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588624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5488882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085685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863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040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70037" y="3960384"/>
          <a:ext cx="1735722" cy="45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6523">
                  <a:extLst>
                    <a:ext uri="{9D8B030D-6E8A-4147-A177-3AD203B41FA5}">
                      <a16:colId xmlns:a16="http://schemas.microsoft.com/office/drawing/2014/main" val="425062526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613384062"/>
                    </a:ext>
                  </a:extLst>
                </a:gridCol>
                <a:gridCol w="589279">
                  <a:extLst>
                    <a:ext uri="{9D8B030D-6E8A-4147-A177-3AD203B41FA5}">
                      <a16:colId xmlns:a16="http://schemas.microsoft.com/office/drawing/2014/main" val="16529071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50195"/>
                  </a:ext>
                </a:extLst>
              </a:tr>
            </a:tbl>
          </a:graphicData>
        </a:graphic>
      </p:graphicFrame>
      <p:sp>
        <p:nvSpPr>
          <p:cNvPr id="9" name="Up Arrow 8"/>
          <p:cNvSpPr/>
          <p:nvPr/>
        </p:nvSpPr>
        <p:spPr>
          <a:xfrm>
            <a:off x="1315065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Up Arrow 11"/>
          <p:cNvSpPr/>
          <p:nvPr/>
        </p:nvSpPr>
        <p:spPr>
          <a:xfrm>
            <a:off x="1273278" y="44801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" name="Picture 9" descr="Datei:Symbol &lt;strong&gt;OK&lt;/strong&gt;.svg –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31" y="4739983"/>
            <a:ext cx="825910" cy="825910"/>
          </a:xfrm>
          <a:prstGeom prst="rect">
            <a:avLst/>
          </a:prstGeom>
        </p:spPr>
      </p:pic>
      <p:sp>
        <p:nvSpPr>
          <p:cNvPr id="11" name="Up Arrow 10"/>
          <p:cNvSpPr/>
          <p:nvPr/>
        </p:nvSpPr>
        <p:spPr>
          <a:xfrm>
            <a:off x="1817083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Up Arrow 12"/>
          <p:cNvSpPr/>
          <p:nvPr/>
        </p:nvSpPr>
        <p:spPr>
          <a:xfrm>
            <a:off x="1775296" y="44801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108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o Naïve. </a:t>
            </a:r>
            <a:r>
              <a:rPr lang="en-US" dirty="0" err="1"/>
              <a:t>Ej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70039" y="2619248"/>
          <a:ext cx="609600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34545606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84124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216350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980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34144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470576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25828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588624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5488882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085685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863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040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70037" y="3960384"/>
          <a:ext cx="1735722" cy="45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6523">
                  <a:extLst>
                    <a:ext uri="{9D8B030D-6E8A-4147-A177-3AD203B41FA5}">
                      <a16:colId xmlns:a16="http://schemas.microsoft.com/office/drawing/2014/main" val="425062526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613384062"/>
                    </a:ext>
                  </a:extLst>
                </a:gridCol>
                <a:gridCol w="589279">
                  <a:extLst>
                    <a:ext uri="{9D8B030D-6E8A-4147-A177-3AD203B41FA5}">
                      <a16:colId xmlns:a16="http://schemas.microsoft.com/office/drawing/2014/main" val="16529071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50195"/>
                  </a:ext>
                </a:extLst>
              </a:tr>
            </a:tbl>
          </a:graphicData>
        </a:graphic>
      </p:graphicFrame>
      <p:sp>
        <p:nvSpPr>
          <p:cNvPr id="9" name="Up Arrow 8"/>
          <p:cNvSpPr/>
          <p:nvPr/>
        </p:nvSpPr>
        <p:spPr>
          <a:xfrm>
            <a:off x="2402101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Up Arrow 11"/>
          <p:cNvSpPr/>
          <p:nvPr/>
        </p:nvSpPr>
        <p:spPr>
          <a:xfrm>
            <a:off x="2360314" y="44801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Up Arrow 10"/>
          <p:cNvSpPr/>
          <p:nvPr/>
        </p:nvSpPr>
        <p:spPr>
          <a:xfrm>
            <a:off x="1817083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Up Arrow 12"/>
          <p:cNvSpPr/>
          <p:nvPr/>
        </p:nvSpPr>
        <p:spPr>
          <a:xfrm>
            <a:off x="1775296" y="44801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13" descr="File:Antu dialog-&lt;strong&gt;error&lt;/strong&gt;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847" y="4999850"/>
            <a:ext cx="1176037" cy="11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1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o Naïve. </a:t>
            </a:r>
            <a:r>
              <a:rPr lang="en-US" dirty="0" err="1"/>
              <a:t>Ej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70039" y="2619248"/>
          <a:ext cx="609600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34545606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84124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216350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980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34144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470576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25828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588624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5488882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085685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863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040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70037" y="3960384"/>
          <a:ext cx="1735722" cy="45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6523">
                  <a:extLst>
                    <a:ext uri="{9D8B030D-6E8A-4147-A177-3AD203B41FA5}">
                      <a16:colId xmlns:a16="http://schemas.microsoft.com/office/drawing/2014/main" val="425062526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613384062"/>
                    </a:ext>
                  </a:extLst>
                </a:gridCol>
                <a:gridCol w="589279">
                  <a:extLst>
                    <a:ext uri="{9D8B030D-6E8A-4147-A177-3AD203B41FA5}">
                      <a16:colId xmlns:a16="http://schemas.microsoft.com/office/drawing/2014/main" val="16529071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50195"/>
                  </a:ext>
                </a:extLst>
              </a:tr>
            </a:tbl>
          </a:graphicData>
        </a:graphic>
      </p:graphicFrame>
      <p:sp>
        <p:nvSpPr>
          <p:cNvPr id="9" name="Up Arrow 8"/>
          <p:cNvSpPr/>
          <p:nvPr/>
        </p:nvSpPr>
        <p:spPr>
          <a:xfrm>
            <a:off x="2402101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Up Arrow 11"/>
          <p:cNvSpPr/>
          <p:nvPr/>
        </p:nvSpPr>
        <p:spPr>
          <a:xfrm>
            <a:off x="2360314" y="44801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Up Arrow 10"/>
          <p:cNvSpPr/>
          <p:nvPr/>
        </p:nvSpPr>
        <p:spPr>
          <a:xfrm>
            <a:off x="1817083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Up Arrow 12"/>
          <p:cNvSpPr/>
          <p:nvPr/>
        </p:nvSpPr>
        <p:spPr>
          <a:xfrm>
            <a:off x="1283396" y="4417584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>
            <a:off x="3050129" y="4739983"/>
            <a:ext cx="5197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así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continua…</a:t>
            </a:r>
          </a:p>
        </p:txBody>
      </p:sp>
    </p:spTree>
    <p:extLst>
      <p:ext uri="{BB962C8B-B14F-4D97-AF65-F5344CB8AC3E}">
        <p14:creationId xmlns:p14="http://schemas.microsoft.com/office/powerpoint/2010/main" val="80416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  <p:bldP spid="13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Posible solución: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b="1" dirty="0" smtClean="0"/>
              <a:t>public </a:t>
            </a:r>
            <a:r>
              <a:rPr lang="en-US" sz="1200" b="1" dirty="0"/>
              <a:t>static 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indexOf</a:t>
            </a:r>
            <a:r>
              <a:rPr lang="en-US" sz="1200" b="1" dirty="0"/>
              <a:t>(char[] query, char[] target)</a:t>
            </a:r>
          </a:p>
          <a:p>
            <a:pPr marL="0" indent="0" algn="just">
              <a:buNone/>
            </a:pPr>
            <a:r>
              <a:rPr lang="es-MX" sz="1200" dirty="0"/>
              <a:t>{</a:t>
            </a:r>
          </a:p>
          <a:p>
            <a:pPr marL="0" indent="0" algn="just">
              <a:buNone/>
            </a:pPr>
            <a:r>
              <a:rPr lang="es-MX" sz="1200" b="1" dirty="0" smtClean="0"/>
              <a:t>	</a:t>
            </a:r>
            <a:r>
              <a:rPr lang="es-MX" sz="1200" b="1" dirty="0" err="1" smtClean="0"/>
              <a:t>int</a:t>
            </a:r>
            <a:r>
              <a:rPr lang="es-MX" sz="1200" b="1" dirty="0" smtClean="0"/>
              <a:t> </a:t>
            </a:r>
            <a:r>
              <a:rPr lang="es-MX" sz="1200" b="1" dirty="0" err="1"/>
              <a:t>idxTarget</a:t>
            </a:r>
            <a:r>
              <a:rPr lang="es-MX" sz="1200" b="1" dirty="0"/>
              <a:t>= 0;</a:t>
            </a:r>
          </a:p>
          <a:p>
            <a:pPr marL="0" indent="0" algn="just">
              <a:buNone/>
            </a:pPr>
            <a:r>
              <a:rPr lang="es-MX" sz="1200" b="1" dirty="0" smtClean="0"/>
              <a:t>	</a:t>
            </a:r>
            <a:r>
              <a:rPr lang="es-MX" sz="1200" b="1" dirty="0" err="1" smtClean="0"/>
              <a:t>int</a:t>
            </a:r>
            <a:r>
              <a:rPr lang="es-MX" sz="1200" b="1" dirty="0" smtClean="0"/>
              <a:t> </a:t>
            </a:r>
            <a:r>
              <a:rPr lang="es-MX" sz="1200" b="1" dirty="0" err="1"/>
              <a:t>idxQuery</a:t>
            </a:r>
            <a:r>
              <a:rPr lang="es-MX" sz="1200" b="1" dirty="0"/>
              <a:t>= 0;</a:t>
            </a:r>
          </a:p>
          <a:p>
            <a:pPr marL="0" indent="0" algn="just">
              <a:buNone/>
            </a:pPr>
            <a:endParaRPr lang="es-MX" sz="1200" dirty="0"/>
          </a:p>
          <a:p>
            <a:pPr marL="0" indent="0" algn="just">
              <a:buNone/>
            </a:pPr>
            <a:r>
              <a:rPr lang="es-MX" sz="1200" b="1" dirty="0" smtClean="0"/>
              <a:t>	</a:t>
            </a:r>
            <a:r>
              <a:rPr lang="es-MX" sz="1200" b="1" dirty="0" err="1" smtClean="0"/>
              <a:t>while</a:t>
            </a:r>
            <a:r>
              <a:rPr lang="es-MX" sz="1200" b="1" dirty="0" smtClean="0"/>
              <a:t>(</a:t>
            </a:r>
            <a:r>
              <a:rPr lang="es-MX" sz="1200" b="1" dirty="0" err="1" smtClean="0"/>
              <a:t>idxTarget</a:t>
            </a:r>
            <a:r>
              <a:rPr lang="es-MX" sz="1200" b="1" dirty="0" smtClean="0"/>
              <a:t> </a:t>
            </a:r>
            <a:r>
              <a:rPr lang="es-MX" sz="1200" b="1" dirty="0"/>
              <a:t>&lt; </a:t>
            </a:r>
            <a:r>
              <a:rPr lang="es-MX" sz="1200" b="1" dirty="0" err="1"/>
              <a:t>target.length</a:t>
            </a:r>
            <a:r>
              <a:rPr lang="es-MX" sz="1200" b="1" dirty="0"/>
              <a:t> </a:t>
            </a:r>
            <a:r>
              <a:rPr lang="es-MX" sz="1200" b="1" dirty="0" smtClean="0"/>
              <a:t>&amp;&amp; </a:t>
            </a:r>
            <a:r>
              <a:rPr lang="es-MX" sz="1200" dirty="0" smtClean="0"/>
              <a:t> </a:t>
            </a:r>
            <a:r>
              <a:rPr lang="es-MX" sz="1200" dirty="0" err="1"/>
              <a:t>idxQuery</a:t>
            </a:r>
            <a:r>
              <a:rPr lang="es-MX" sz="1200" dirty="0"/>
              <a:t> &lt; </a:t>
            </a:r>
            <a:r>
              <a:rPr lang="es-MX" sz="1200" dirty="0" err="1"/>
              <a:t>query.length</a:t>
            </a:r>
            <a:r>
              <a:rPr lang="es-MX" sz="1200" dirty="0" smtClean="0"/>
              <a:t>)  {</a:t>
            </a:r>
            <a:endParaRPr lang="es-MX" sz="1200" dirty="0"/>
          </a:p>
          <a:p>
            <a:pPr marL="0" indent="0" algn="just">
              <a:buNone/>
            </a:pPr>
            <a:r>
              <a:rPr lang="es-MX" sz="1200" b="1" dirty="0" smtClean="0"/>
              <a:t>		</a:t>
            </a:r>
            <a:r>
              <a:rPr lang="es-MX" sz="1200" b="1" dirty="0" err="1" smtClean="0"/>
              <a:t>if</a:t>
            </a:r>
            <a:r>
              <a:rPr lang="es-MX" sz="1200" b="1" dirty="0" smtClean="0"/>
              <a:t> </a:t>
            </a:r>
            <a:r>
              <a:rPr lang="es-MX" sz="1200" b="1" dirty="0"/>
              <a:t>(</a:t>
            </a:r>
            <a:r>
              <a:rPr lang="es-MX" sz="1200" b="1" dirty="0" err="1"/>
              <a:t>query</a:t>
            </a:r>
            <a:r>
              <a:rPr lang="es-MX" sz="1200" b="1" dirty="0"/>
              <a:t>[</a:t>
            </a:r>
            <a:r>
              <a:rPr lang="es-MX" sz="1200" b="1" dirty="0" err="1"/>
              <a:t>idxQuery</a:t>
            </a:r>
            <a:r>
              <a:rPr lang="es-MX" sz="1200" b="1" dirty="0"/>
              <a:t>] == target[</a:t>
            </a:r>
            <a:r>
              <a:rPr lang="es-MX" sz="1200" b="1" dirty="0" err="1"/>
              <a:t>idxTarget</a:t>
            </a:r>
            <a:r>
              <a:rPr lang="es-MX" sz="1200" b="1" dirty="0" smtClean="0"/>
              <a:t>])  </a:t>
            </a:r>
            <a:r>
              <a:rPr lang="es-MX" sz="1200" dirty="0" smtClean="0"/>
              <a:t>{</a:t>
            </a:r>
            <a:endParaRPr lang="es-MX" sz="1200" dirty="0"/>
          </a:p>
          <a:p>
            <a:pPr marL="0" indent="0" algn="just">
              <a:buNone/>
            </a:pPr>
            <a:r>
              <a:rPr lang="es-MX" sz="1200" dirty="0" smtClean="0"/>
              <a:t>			</a:t>
            </a:r>
            <a:r>
              <a:rPr lang="es-MX" sz="1200" dirty="0" err="1" smtClean="0"/>
              <a:t>idxQuery</a:t>
            </a:r>
            <a:r>
              <a:rPr lang="es-MX" sz="1200" dirty="0"/>
              <a:t>++;</a:t>
            </a:r>
          </a:p>
          <a:p>
            <a:pPr marL="0" indent="0" algn="just">
              <a:buNone/>
            </a:pPr>
            <a:r>
              <a:rPr lang="es-MX" sz="1200" dirty="0" smtClean="0"/>
              <a:t>			</a:t>
            </a:r>
            <a:r>
              <a:rPr lang="es-MX" sz="1200" dirty="0" err="1" smtClean="0"/>
              <a:t>idxTarget</a:t>
            </a:r>
            <a:r>
              <a:rPr lang="es-MX" sz="1200" dirty="0"/>
              <a:t>++;</a:t>
            </a:r>
          </a:p>
          <a:p>
            <a:pPr marL="0" indent="0" algn="just">
              <a:buNone/>
            </a:pPr>
            <a:r>
              <a:rPr lang="es-MX" sz="1200" dirty="0" smtClean="0"/>
              <a:t>		}</a:t>
            </a:r>
            <a:endParaRPr lang="es-MX" sz="1200" dirty="0"/>
          </a:p>
          <a:p>
            <a:pPr marL="0" indent="0" algn="just">
              <a:buNone/>
            </a:pPr>
            <a:r>
              <a:rPr lang="es-MX" sz="1200" b="1" dirty="0" smtClean="0"/>
              <a:t>		</a:t>
            </a:r>
            <a:r>
              <a:rPr lang="es-MX" sz="1200" b="1" dirty="0" err="1" smtClean="0"/>
              <a:t>else</a:t>
            </a:r>
            <a:r>
              <a:rPr lang="es-MX" sz="1200" b="1" dirty="0" smtClean="0"/>
              <a:t>  </a:t>
            </a:r>
            <a:r>
              <a:rPr lang="es-MX" sz="1200" dirty="0" smtClean="0"/>
              <a:t>{</a:t>
            </a:r>
            <a:endParaRPr lang="es-MX" sz="1200" dirty="0"/>
          </a:p>
          <a:p>
            <a:pPr marL="0" indent="0" algn="just">
              <a:buNone/>
            </a:pPr>
            <a:r>
              <a:rPr lang="es-MX" sz="1200" dirty="0" smtClean="0"/>
              <a:t>			</a:t>
            </a:r>
            <a:r>
              <a:rPr lang="es-MX" sz="1200" dirty="0" err="1" smtClean="0"/>
              <a:t>idxTarget</a:t>
            </a:r>
            <a:r>
              <a:rPr lang="es-MX" sz="1200" dirty="0"/>
              <a:t>= </a:t>
            </a:r>
            <a:r>
              <a:rPr lang="es-MX" sz="1200" dirty="0" err="1"/>
              <a:t>idxTarget</a:t>
            </a:r>
            <a:r>
              <a:rPr lang="es-MX" sz="1200" dirty="0"/>
              <a:t> - </a:t>
            </a:r>
            <a:r>
              <a:rPr lang="es-MX" sz="1200" dirty="0" err="1"/>
              <a:t>idxQuery</a:t>
            </a:r>
            <a:r>
              <a:rPr lang="es-MX" sz="1200" dirty="0"/>
              <a:t> + 1;</a:t>
            </a:r>
          </a:p>
          <a:p>
            <a:pPr marL="0" indent="0" algn="just">
              <a:buNone/>
            </a:pPr>
            <a:r>
              <a:rPr lang="es-MX" sz="1200" dirty="0" smtClean="0"/>
              <a:t>			</a:t>
            </a:r>
            <a:r>
              <a:rPr lang="es-MX" sz="1200" dirty="0" err="1" smtClean="0"/>
              <a:t>idxQuery</a:t>
            </a:r>
            <a:r>
              <a:rPr lang="es-MX" sz="1200" dirty="0" smtClean="0"/>
              <a:t> </a:t>
            </a:r>
            <a:r>
              <a:rPr lang="es-MX" sz="1200" dirty="0"/>
              <a:t>= 0;</a:t>
            </a:r>
          </a:p>
          <a:p>
            <a:pPr marL="0" indent="0" algn="just">
              <a:buNone/>
            </a:pPr>
            <a:r>
              <a:rPr lang="es-MX" sz="1200" dirty="0" smtClean="0"/>
              <a:t>		}</a:t>
            </a:r>
            <a:endParaRPr lang="es-MX" sz="1200" dirty="0"/>
          </a:p>
          <a:p>
            <a:pPr marL="0" indent="0" algn="just">
              <a:buNone/>
            </a:pPr>
            <a:r>
              <a:rPr lang="es-MX" sz="1200" dirty="0" smtClean="0"/>
              <a:t>	}</a:t>
            </a:r>
            <a:endParaRPr lang="es-MX" sz="1200" dirty="0"/>
          </a:p>
          <a:p>
            <a:pPr marL="0" indent="0" algn="just">
              <a:buNone/>
            </a:pPr>
            <a:endParaRPr lang="es-MX" sz="1200" dirty="0"/>
          </a:p>
          <a:p>
            <a:pPr marL="0" indent="0" algn="just">
              <a:buNone/>
            </a:pPr>
            <a:r>
              <a:rPr lang="es-MX" sz="1200" b="1" dirty="0" smtClean="0"/>
              <a:t>	</a:t>
            </a:r>
            <a:r>
              <a:rPr lang="es-MX" sz="1200" b="1" dirty="0" err="1" smtClean="0"/>
              <a:t>if</a:t>
            </a:r>
            <a:r>
              <a:rPr lang="es-MX" sz="1200" b="1" dirty="0" smtClean="0"/>
              <a:t> </a:t>
            </a:r>
            <a:r>
              <a:rPr lang="es-MX" sz="1200" b="1" dirty="0"/>
              <a:t>(</a:t>
            </a:r>
            <a:r>
              <a:rPr lang="es-MX" sz="1200" b="1" dirty="0" err="1"/>
              <a:t>idxQuery</a:t>
            </a:r>
            <a:r>
              <a:rPr lang="es-MX" sz="1200" b="1" dirty="0"/>
              <a:t> == </a:t>
            </a:r>
            <a:r>
              <a:rPr lang="es-MX" sz="1200" b="1" dirty="0" err="1"/>
              <a:t>query.length</a:t>
            </a:r>
            <a:r>
              <a:rPr lang="es-MX" sz="1200" b="1" dirty="0"/>
              <a:t>) // </a:t>
            </a:r>
            <a:r>
              <a:rPr lang="es-MX" sz="1200" b="1" dirty="0" err="1"/>
              <a:t>found</a:t>
            </a:r>
            <a:r>
              <a:rPr lang="es-MX" sz="1200" b="1" dirty="0"/>
              <a:t>!</a:t>
            </a:r>
          </a:p>
          <a:p>
            <a:pPr marL="0" indent="0" algn="just">
              <a:buNone/>
            </a:pPr>
            <a:r>
              <a:rPr lang="es-MX" sz="1200" b="1" dirty="0" smtClean="0"/>
              <a:t>		</a:t>
            </a:r>
            <a:r>
              <a:rPr lang="es-MX" sz="1200" b="1" dirty="0" err="1" smtClean="0"/>
              <a:t>return</a:t>
            </a:r>
            <a:r>
              <a:rPr lang="es-MX" sz="1200" b="1" dirty="0" smtClean="0"/>
              <a:t> </a:t>
            </a:r>
            <a:r>
              <a:rPr lang="es-MX" sz="1200" b="1" dirty="0" err="1"/>
              <a:t>idxTarget-idxQuery</a:t>
            </a:r>
            <a:r>
              <a:rPr lang="es-MX" sz="1200" b="1" dirty="0"/>
              <a:t>;</a:t>
            </a:r>
          </a:p>
          <a:p>
            <a:pPr marL="0" indent="0" algn="just">
              <a:buNone/>
            </a:pPr>
            <a:r>
              <a:rPr lang="es-MX" sz="1200" b="1" dirty="0" smtClean="0"/>
              <a:t>	</a:t>
            </a:r>
            <a:r>
              <a:rPr lang="es-MX" sz="1200" b="1" dirty="0" err="1" smtClean="0"/>
              <a:t>return</a:t>
            </a:r>
            <a:r>
              <a:rPr lang="es-MX" sz="1200" b="1" dirty="0" smtClean="0"/>
              <a:t> </a:t>
            </a:r>
            <a:r>
              <a:rPr lang="es-MX" sz="1200" b="1" dirty="0"/>
              <a:t>-1;</a:t>
            </a:r>
          </a:p>
          <a:p>
            <a:pPr marL="0" indent="0" algn="just">
              <a:buNone/>
            </a:pPr>
            <a:r>
              <a:rPr lang="es-MX" sz="1200" dirty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Otra posible implementación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n-US" sz="3000" b="1" dirty="0"/>
              <a:t>public static </a:t>
            </a:r>
            <a:r>
              <a:rPr lang="en-US" sz="3000" b="1" dirty="0" err="1"/>
              <a:t>int</a:t>
            </a:r>
            <a:r>
              <a:rPr lang="en-US" sz="3000" b="1" dirty="0"/>
              <a:t> </a:t>
            </a:r>
            <a:r>
              <a:rPr lang="en-US" sz="3000" b="1" dirty="0" err="1"/>
              <a:t>indexOf</a:t>
            </a:r>
            <a:r>
              <a:rPr lang="en-US" sz="3000" b="1" dirty="0"/>
              <a:t>(char[] query, char[] target)</a:t>
            </a:r>
          </a:p>
          <a:p>
            <a:pPr marL="0" indent="0" algn="just">
              <a:buNone/>
            </a:pPr>
            <a:r>
              <a:rPr lang="es-MX" sz="3000" dirty="0"/>
              <a:t>{</a:t>
            </a:r>
          </a:p>
          <a:p>
            <a:pPr marL="0" indent="0" algn="just">
              <a:buNone/>
            </a:pPr>
            <a:r>
              <a:rPr lang="es-MX" sz="3000" b="1" dirty="0" smtClean="0"/>
              <a:t>	</a:t>
            </a:r>
            <a:r>
              <a:rPr lang="es-MX" sz="3000" b="1" dirty="0" err="1" smtClean="0"/>
              <a:t>int</a:t>
            </a:r>
            <a:r>
              <a:rPr lang="es-MX" sz="3000" b="1" dirty="0" smtClean="0"/>
              <a:t> </a:t>
            </a:r>
            <a:r>
              <a:rPr lang="es-MX" sz="3000" b="1" dirty="0" err="1"/>
              <a:t>idxTarget</a:t>
            </a:r>
            <a:r>
              <a:rPr lang="es-MX" sz="3000" b="1" dirty="0"/>
              <a:t>= 0;</a:t>
            </a:r>
          </a:p>
          <a:p>
            <a:pPr marL="0" indent="0" algn="just">
              <a:buNone/>
            </a:pPr>
            <a:r>
              <a:rPr lang="es-MX" sz="3000" b="1" dirty="0" smtClean="0"/>
              <a:t>	</a:t>
            </a:r>
            <a:r>
              <a:rPr lang="es-MX" sz="3000" b="1" dirty="0" err="1" smtClean="0"/>
              <a:t>int</a:t>
            </a:r>
            <a:r>
              <a:rPr lang="es-MX" sz="3000" b="1" dirty="0" smtClean="0"/>
              <a:t> </a:t>
            </a:r>
            <a:r>
              <a:rPr lang="es-MX" sz="3000" b="1" dirty="0" err="1" smtClean="0"/>
              <a:t>idxQuery</a:t>
            </a:r>
            <a:r>
              <a:rPr lang="es-MX" sz="3000" b="1" dirty="0" smtClean="0"/>
              <a:t> </a:t>
            </a:r>
            <a:r>
              <a:rPr lang="es-MX" sz="3000" b="1" dirty="0"/>
              <a:t>0;</a:t>
            </a:r>
          </a:p>
          <a:p>
            <a:pPr marL="0" indent="0" algn="just">
              <a:buNone/>
            </a:pPr>
            <a:endParaRPr lang="es-MX" sz="3000" dirty="0"/>
          </a:p>
          <a:p>
            <a:pPr marL="0" indent="0" algn="just">
              <a:buNone/>
            </a:pPr>
            <a:r>
              <a:rPr lang="es-MX" sz="3000" b="1" dirty="0" smtClean="0"/>
              <a:t>	</a:t>
            </a:r>
            <a:r>
              <a:rPr lang="es-MX" sz="3000" b="1" dirty="0" err="1" smtClean="0"/>
              <a:t>while</a:t>
            </a:r>
            <a:r>
              <a:rPr lang="es-MX" sz="3000" b="1" dirty="0" smtClean="0"/>
              <a:t>(</a:t>
            </a:r>
            <a:r>
              <a:rPr lang="es-MX" sz="3000" b="1" dirty="0" err="1" smtClean="0"/>
              <a:t>idxTarget</a:t>
            </a:r>
            <a:r>
              <a:rPr lang="es-MX" sz="3000" b="1" dirty="0" smtClean="0"/>
              <a:t> </a:t>
            </a:r>
            <a:r>
              <a:rPr lang="es-MX" sz="3000" b="1" dirty="0"/>
              <a:t>&lt; </a:t>
            </a:r>
            <a:r>
              <a:rPr lang="es-MX" sz="3000" b="1" dirty="0" err="1"/>
              <a:t>target.length</a:t>
            </a:r>
            <a:r>
              <a:rPr lang="es-MX" sz="3000" b="1" dirty="0"/>
              <a:t> </a:t>
            </a:r>
            <a:r>
              <a:rPr lang="es-MX" sz="3000" b="1" dirty="0" smtClean="0"/>
              <a:t>&amp;&amp; </a:t>
            </a:r>
            <a:r>
              <a:rPr lang="es-MX" sz="3000" dirty="0" smtClean="0"/>
              <a:t> </a:t>
            </a:r>
            <a:r>
              <a:rPr lang="es-MX" sz="3000" dirty="0" err="1"/>
              <a:t>idxQuery</a:t>
            </a:r>
            <a:r>
              <a:rPr lang="es-MX" sz="3000" dirty="0"/>
              <a:t> &lt; </a:t>
            </a:r>
            <a:r>
              <a:rPr lang="es-MX" sz="3000" dirty="0" err="1"/>
              <a:t>query.length</a:t>
            </a:r>
            <a:r>
              <a:rPr lang="es-MX" sz="3000" dirty="0" smtClean="0"/>
              <a:t>) {</a:t>
            </a:r>
            <a:endParaRPr lang="es-MX" sz="3000" dirty="0"/>
          </a:p>
          <a:p>
            <a:pPr marL="0" indent="0" algn="just">
              <a:buNone/>
            </a:pPr>
            <a:r>
              <a:rPr lang="es-MX" sz="3000" b="1" dirty="0" smtClean="0"/>
              <a:t>		</a:t>
            </a:r>
            <a:r>
              <a:rPr lang="es-MX" sz="3000" b="1" dirty="0" err="1" smtClean="0"/>
              <a:t>if</a:t>
            </a:r>
            <a:r>
              <a:rPr lang="es-MX" sz="3000" b="1" dirty="0" smtClean="0"/>
              <a:t> </a:t>
            </a:r>
            <a:r>
              <a:rPr lang="es-MX" sz="3000" b="1" dirty="0"/>
              <a:t>(</a:t>
            </a:r>
            <a:r>
              <a:rPr lang="es-MX" sz="3000" b="1" dirty="0" err="1"/>
              <a:t>query</a:t>
            </a:r>
            <a:r>
              <a:rPr lang="es-MX" sz="3000" b="1" dirty="0"/>
              <a:t>[</a:t>
            </a:r>
            <a:r>
              <a:rPr lang="es-MX" sz="3000" b="1" dirty="0" err="1"/>
              <a:t>idxQuery</a:t>
            </a:r>
            <a:r>
              <a:rPr lang="es-MX" sz="3000" b="1" dirty="0"/>
              <a:t>] == target[</a:t>
            </a:r>
            <a:r>
              <a:rPr lang="es-MX" sz="3000" b="1" dirty="0" err="1"/>
              <a:t>idxTarget</a:t>
            </a:r>
            <a:r>
              <a:rPr lang="es-MX" sz="3000" b="1" dirty="0" smtClean="0"/>
              <a:t>])   </a:t>
            </a:r>
            <a:r>
              <a:rPr lang="es-MX" sz="3000" dirty="0" smtClean="0"/>
              <a:t>{</a:t>
            </a:r>
            <a:endParaRPr lang="es-MX" sz="3000" dirty="0"/>
          </a:p>
          <a:p>
            <a:pPr marL="0" indent="0" algn="just">
              <a:buNone/>
            </a:pPr>
            <a:r>
              <a:rPr lang="es-MX" sz="3000" dirty="0" smtClean="0"/>
              <a:t>			</a:t>
            </a:r>
            <a:r>
              <a:rPr lang="es-MX" sz="3000" dirty="0" err="1" smtClean="0"/>
              <a:t>idxQuery</a:t>
            </a:r>
            <a:r>
              <a:rPr lang="es-MX" sz="3000" dirty="0"/>
              <a:t>++;</a:t>
            </a:r>
          </a:p>
          <a:p>
            <a:pPr marL="0" indent="0" algn="just">
              <a:buNone/>
            </a:pPr>
            <a:r>
              <a:rPr lang="es-MX" sz="3000" dirty="0" smtClean="0"/>
              <a:t>			</a:t>
            </a:r>
            <a:r>
              <a:rPr lang="es-MX" sz="3000" dirty="0" err="1" smtClean="0"/>
              <a:t>idxTarget</a:t>
            </a:r>
            <a:r>
              <a:rPr lang="es-MX" sz="3000" dirty="0"/>
              <a:t>++;</a:t>
            </a:r>
          </a:p>
          <a:p>
            <a:pPr marL="0" indent="0" algn="just">
              <a:buNone/>
            </a:pPr>
            <a:r>
              <a:rPr lang="es-MX" sz="3000" b="1" dirty="0" smtClean="0"/>
              <a:t>			</a:t>
            </a:r>
            <a:r>
              <a:rPr lang="es-MX" sz="3000" b="1" dirty="0" err="1" smtClean="0"/>
              <a:t>if</a:t>
            </a:r>
            <a:r>
              <a:rPr lang="es-MX" sz="3000" b="1" dirty="0" smtClean="0"/>
              <a:t> </a:t>
            </a:r>
            <a:r>
              <a:rPr lang="es-MX" sz="3000" b="1" dirty="0"/>
              <a:t>(</a:t>
            </a:r>
            <a:r>
              <a:rPr lang="es-MX" sz="3000" b="1" dirty="0" err="1"/>
              <a:t>idxQuery</a:t>
            </a:r>
            <a:r>
              <a:rPr lang="es-MX" sz="3000" b="1" dirty="0"/>
              <a:t> == </a:t>
            </a:r>
            <a:r>
              <a:rPr lang="es-MX" sz="3000" b="1" dirty="0" err="1"/>
              <a:t>query.length</a:t>
            </a:r>
            <a:r>
              <a:rPr lang="es-MX" sz="3000" b="1" dirty="0"/>
              <a:t>)</a:t>
            </a:r>
          </a:p>
          <a:p>
            <a:pPr marL="0" indent="0" algn="just">
              <a:buNone/>
            </a:pPr>
            <a:r>
              <a:rPr lang="es-MX" sz="3000" b="1" dirty="0" smtClean="0"/>
              <a:t>				</a:t>
            </a:r>
            <a:r>
              <a:rPr lang="es-MX" sz="3000" b="1" dirty="0" err="1" smtClean="0"/>
              <a:t>return</a:t>
            </a:r>
            <a:r>
              <a:rPr lang="es-MX" sz="3000" b="1" dirty="0" smtClean="0"/>
              <a:t> </a:t>
            </a:r>
            <a:r>
              <a:rPr lang="es-MX" sz="3000" b="1" dirty="0" err="1"/>
              <a:t>idxTarget-idxQuery</a:t>
            </a:r>
            <a:r>
              <a:rPr lang="es-MX" sz="3000" b="1" dirty="0"/>
              <a:t>;</a:t>
            </a:r>
          </a:p>
          <a:p>
            <a:pPr marL="0" indent="0" algn="just">
              <a:buNone/>
            </a:pPr>
            <a:r>
              <a:rPr lang="es-MX" sz="3000" dirty="0" smtClean="0"/>
              <a:t>		}</a:t>
            </a:r>
            <a:endParaRPr lang="es-MX" sz="3000" dirty="0"/>
          </a:p>
          <a:p>
            <a:pPr marL="0" indent="0" algn="just">
              <a:buNone/>
            </a:pPr>
            <a:r>
              <a:rPr lang="es-MX" sz="3000" b="1" dirty="0" smtClean="0"/>
              <a:t>		</a:t>
            </a:r>
            <a:r>
              <a:rPr lang="es-MX" sz="3000" b="1" dirty="0" err="1" smtClean="0"/>
              <a:t>else</a:t>
            </a:r>
            <a:r>
              <a:rPr lang="es-MX" sz="3000" b="1" dirty="0" smtClean="0"/>
              <a:t>  </a:t>
            </a:r>
            <a:r>
              <a:rPr lang="es-MX" sz="3000" dirty="0" smtClean="0"/>
              <a:t>{</a:t>
            </a:r>
            <a:endParaRPr lang="es-MX" sz="3000" dirty="0"/>
          </a:p>
          <a:p>
            <a:pPr marL="0" indent="0" algn="just">
              <a:buNone/>
            </a:pPr>
            <a:r>
              <a:rPr lang="es-MX" sz="3000" dirty="0" smtClean="0"/>
              <a:t>			</a:t>
            </a:r>
            <a:r>
              <a:rPr lang="es-MX" sz="3000" dirty="0" err="1" smtClean="0"/>
              <a:t>idxTarget</a:t>
            </a:r>
            <a:r>
              <a:rPr lang="es-MX" sz="3000" dirty="0"/>
              <a:t>= </a:t>
            </a:r>
            <a:r>
              <a:rPr lang="es-MX" sz="3000" dirty="0" err="1"/>
              <a:t>idxTarget</a:t>
            </a:r>
            <a:r>
              <a:rPr lang="es-MX" sz="3000" dirty="0"/>
              <a:t> - </a:t>
            </a:r>
            <a:r>
              <a:rPr lang="es-MX" sz="3000" dirty="0" err="1"/>
              <a:t>idxQuery</a:t>
            </a:r>
            <a:r>
              <a:rPr lang="es-MX" sz="3000" dirty="0"/>
              <a:t> + 1;</a:t>
            </a:r>
          </a:p>
          <a:p>
            <a:pPr marL="0" indent="0" algn="just">
              <a:buNone/>
            </a:pPr>
            <a:r>
              <a:rPr lang="es-MX" sz="3000" dirty="0" smtClean="0"/>
              <a:t>			</a:t>
            </a:r>
            <a:r>
              <a:rPr lang="es-MX" sz="3000" dirty="0" err="1" smtClean="0"/>
              <a:t>idxQuery</a:t>
            </a:r>
            <a:r>
              <a:rPr lang="es-MX" sz="3000" dirty="0" smtClean="0"/>
              <a:t> </a:t>
            </a:r>
            <a:r>
              <a:rPr lang="es-MX" sz="3000" dirty="0"/>
              <a:t>= 0;</a:t>
            </a:r>
          </a:p>
          <a:p>
            <a:pPr marL="0" indent="0" algn="just">
              <a:buNone/>
            </a:pPr>
            <a:r>
              <a:rPr lang="es-MX" sz="3000" dirty="0" smtClean="0"/>
              <a:t>		}</a:t>
            </a:r>
            <a:endParaRPr lang="es-MX" sz="3000" dirty="0"/>
          </a:p>
          <a:p>
            <a:pPr marL="0" indent="0" algn="just">
              <a:buNone/>
            </a:pPr>
            <a:r>
              <a:rPr lang="es-MX" sz="3000" dirty="0" smtClean="0"/>
              <a:t>	}</a:t>
            </a:r>
            <a:r>
              <a:rPr lang="es-MX" sz="3000" dirty="0"/>
              <a:t>	</a:t>
            </a:r>
          </a:p>
          <a:p>
            <a:pPr marL="0" indent="0" algn="just">
              <a:buNone/>
            </a:pPr>
            <a:r>
              <a:rPr lang="es-MX" sz="3000" b="1" dirty="0" smtClean="0"/>
              <a:t>	</a:t>
            </a:r>
            <a:r>
              <a:rPr lang="es-MX" sz="3000" b="1" dirty="0" err="1" smtClean="0"/>
              <a:t>return</a:t>
            </a:r>
            <a:r>
              <a:rPr lang="es-MX" sz="3000" b="1" dirty="0" smtClean="0"/>
              <a:t> </a:t>
            </a:r>
            <a:r>
              <a:rPr lang="es-MX" sz="3000" b="1" dirty="0"/>
              <a:t>-1;</a:t>
            </a:r>
          </a:p>
          <a:p>
            <a:pPr marL="0" indent="0" algn="just">
              <a:buNone/>
            </a:pPr>
            <a:r>
              <a:rPr lang="es-MX" sz="3000" dirty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2B- </a:t>
            </a:r>
            <a:r>
              <a:rPr lang="es-419" dirty="0" err="1" smtClean="0"/>
              <a:t>Ejer</a:t>
            </a:r>
            <a:r>
              <a:rPr lang="es-419" dirty="0" smtClean="0"/>
              <a:t> 1.2 y 1.3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Cuál es el peor caso?</a:t>
            </a: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Complejidad espacial?</a:t>
            </a: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Complejidad temporal?</a:t>
            </a: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7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4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El </a:t>
            </a:r>
            <a:r>
              <a:rPr lang="en-US" sz="1800" dirty="0" err="1" smtClean="0"/>
              <a:t>algoritmo</a:t>
            </a:r>
            <a:r>
              <a:rPr lang="en-US" sz="1800" dirty="0" smtClean="0"/>
              <a:t> anterior se </a:t>
            </a:r>
            <a:r>
              <a:rPr lang="en-US" sz="1800" dirty="0" err="1" smtClean="0"/>
              <a:t>denomina</a:t>
            </a:r>
            <a:r>
              <a:rPr lang="en-US" sz="1800" dirty="0" smtClean="0"/>
              <a:t> “naïve”.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800" dirty="0" smtClean="0"/>
              <a:t>¿</a:t>
            </a:r>
            <a:r>
              <a:rPr lang="en-US" sz="1800" dirty="0" err="1"/>
              <a:t>Cuál</a:t>
            </a:r>
            <a:r>
              <a:rPr lang="en-US" sz="1800" dirty="0"/>
              <a:t> </a:t>
            </a:r>
            <a:r>
              <a:rPr lang="en-US" sz="1800" dirty="0" err="1"/>
              <a:t>es</a:t>
            </a:r>
            <a:r>
              <a:rPr lang="en-US" sz="1800" dirty="0"/>
              <a:t> el </a:t>
            </a:r>
            <a:r>
              <a:rPr lang="en-US" sz="1800" dirty="0" err="1"/>
              <a:t>peor</a:t>
            </a:r>
            <a:r>
              <a:rPr lang="en-US" sz="1800" dirty="0"/>
              <a:t> </a:t>
            </a:r>
            <a:r>
              <a:rPr lang="en-US" sz="1800" dirty="0" err="1"/>
              <a:t>caso</a:t>
            </a:r>
            <a:r>
              <a:rPr lang="en-US" sz="1800" dirty="0"/>
              <a:t>?	Que el query no se </a:t>
            </a:r>
            <a:r>
              <a:rPr lang="en-US" sz="1800" dirty="0" err="1"/>
              <a:t>encuentre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smtClean="0"/>
              <a:t>target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¿</a:t>
            </a:r>
            <a:r>
              <a:rPr lang="en-US" sz="1800" dirty="0" err="1"/>
              <a:t>Complejidad</a:t>
            </a:r>
            <a:r>
              <a:rPr lang="en-US" sz="1800" dirty="0"/>
              <a:t> temporal?   O ( n * m )  Sea |target|= n   y  |source| = </a:t>
            </a:r>
            <a:r>
              <a:rPr lang="en-US" sz="1800" dirty="0" smtClean="0"/>
              <a:t>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¿</a:t>
            </a:r>
            <a:r>
              <a:rPr lang="en-US" sz="1800" dirty="0" err="1"/>
              <a:t>Complejidad</a:t>
            </a:r>
            <a:r>
              <a:rPr lang="en-US" sz="1800" dirty="0"/>
              <a:t> </a:t>
            </a:r>
            <a:r>
              <a:rPr lang="en-US" sz="1800" dirty="0" err="1"/>
              <a:t>espacial</a:t>
            </a:r>
            <a:r>
              <a:rPr lang="en-US" sz="1800" dirty="0"/>
              <a:t>?     O(1)</a:t>
            </a:r>
            <a:endParaRPr lang="es-A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3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2B- </a:t>
            </a:r>
            <a:r>
              <a:rPr lang="es-419" dirty="0" err="1" smtClean="0"/>
              <a:t>Ejer</a:t>
            </a:r>
            <a:r>
              <a:rPr lang="es-419" dirty="0" smtClean="0"/>
              <a:t> 1.4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Buscar cómo implementa Java el 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String.indexOf</a:t>
            </a:r>
            <a:endParaRPr lang="es-AR" sz="20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Es el algoritmo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naive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7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4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para </a:t>
            </a:r>
            <a:r>
              <a:rPr lang="en-US" dirty="0" err="1"/>
              <a:t>texto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analizado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que </a:t>
            </a:r>
            <a:r>
              <a:rPr lang="en-US" dirty="0" err="1"/>
              <a:t>manejan</a:t>
            </a:r>
            <a:r>
              <a:rPr lang="en-US" dirty="0"/>
              <a:t> “</a:t>
            </a:r>
            <a:r>
              <a:rPr lang="en-US" dirty="0" err="1"/>
              <a:t>similitud</a:t>
            </a:r>
            <a:r>
              <a:rPr lang="en-US" dirty="0"/>
              <a:t>” entre strings o </a:t>
            </a:r>
            <a:r>
              <a:rPr lang="en-US" dirty="0" err="1"/>
              <a:t>textos</a:t>
            </a:r>
            <a:r>
              <a:rPr lang="en-US" dirty="0"/>
              <a:t>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smtClean="0"/>
              <a:t>que no </a:t>
            </a:r>
            <a:r>
              <a:rPr lang="en-US" dirty="0" err="1" smtClean="0"/>
              <a:t>necesariamente</a:t>
            </a:r>
            <a:r>
              <a:rPr lang="en-US" dirty="0" smtClean="0"/>
              <a:t> </a:t>
            </a:r>
            <a:r>
              <a:rPr lang="en-US" dirty="0" err="1" smtClean="0"/>
              <a:t>buscan</a:t>
            </a:r>
            <a:r>
              <a:rPr lang="en-US" dirty="0" smtClean="0"/>
              <a:t> matching </a:t>
            </a:r>
            <a:r>
              <a:rPr lang="en-US" dirty="0" err="1" smtClean="0"/>
              <a:t>exacto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Pero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procesamiento</a:t>
            </a:r>
            <a:r>
              <a:rPr lang="en-US" dirty="0"/>
              <a:t> de </a:t>
            </a:r>
            <a:r>
              <a:rPr lang="en-US" dirty="0" err="1"/>
              <a:t>textos</a:t>
            </a:r>
            <a:r>
              <a:rPr lang="en-US" dirty="0"/>
              <a:t> hay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desafíos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“</a:t>
            </a:r>
            <a:r>
              <a:rPr lang="en-US" dirty="0" err="1" smtClean="0">
                <a:solidFill>
                  <a:srgbClr val="00B050"/>
                </a:solidFill>
              </a:rPr>
              <a:t>búsqueda</a:t>
            </a:r>
            <a:r>
              <a:rPr lang="en-US" dirty="0" smtClean="0">
                <a:solidFill>
                  <a:srgbClr val="00B050"/>
                </a:solidFill>
              </a:rPr>
              <a:t> exacta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Lengua y creación: 20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23" y="4636980"/>
            <a:ext cx="2131938" cy="165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0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¿</a:t>
            </a:r>
            <a:r>
              <a:rPr lang="en-US" sz="2000" dirty="0" err="1"/>
              <a:t>Habrá</a:t>
            </a:r>
            <a:r>
              <a:rPr lang="en-US" sz="2000" dirty="0"/>
              <a:t> </a:t>
            </a:r>
            <a:r>
              <a:rPr lang="en-US" sz="2000" dirty="0" err="1"/>
              <a:t>otro</a:t>
            </a:r>
            <a:r>
              <a:rPr lang="en-US" sz="2000" dirty="0"/>
              <a:t> </a:t>
            </a:r>
            <a:r>
              <a:rPr lang="en-US" sz="2000" dirty="0" err="1"/>
              <a:t>algoritmo</a:t>
            </a:r>
            <a:r>
              <a:rPr lang="en-US" sz="2000" dirty="0"/>
              <a:t>? ¿</a:t>
            </a:r>
            <a:r>
              <a:rPr lang="en-US" sz="2000" dirty="0" err="1"/>
              <a:t>Mejor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lo temporal o </a:t>
            </a:r>
            <a:r>
              <a:rPr lang="en-US" sz="2000" dirty="0" err="1"/>
              <a:t>en</a:t>
            </a:r>
            <a:r>
              <a:rPr lang="en-US" sz="2000" dirty="0"/>
              <a:t> lo </a:t>
            </a:r>
            <a:r>
              <a:rPr lang="en-US" sz="2000" dirty="0" err="1"/>
              <a:t>espacial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El </a:t>
            </a:r>
            <a:r>
              <a:rPr lang="en-US" sz="2000" dirty="0" err="1"/>
              <a:t>algortimo</a:t>
            </a:r>
            <a:r>
              <a:rPr lang="en-US" sz="2000" dirty="0"/>
              <a:t> Naïve no </a:t>
            </a:r>
            <a:r>
              <a:rPr lang="en-US" sz="2000" dirty="0" err="1"/>
              <a:t>aprovecha</a:t>
            </a:r>
            <a:r>
              <a:rPr lang="en-US" sz="2000" dirty="0"/>
              <a:t> lo que </a:t>
            </a:r>
            <a:r>
              <a:rPr lang="en-US" sz="2000" dirty="0" err="1"/>
              <a:t>aprendió</a:t>
            </a:r>
            <a:r>
              <a:rPr lang="en-US" sz="2000" dirty="0"/>
              <a:t> </a:t>
            </a:r>
            <a:r>
              <a:rPr lang="en-US" sz="2000" dirty="0" err="1"/>
              <a:t>durante</a:t>
            </a:r>
            <a:r>
              <a:rPr lang="en-US" sz="2000" dirty="0"/>
              <a:t> el </a:t>
            </a:r>
            <a:r>
              <a:rPr lang="en-US" sz="2000" dirty="0" err="1"/>
              <a:t>recorrido</a:t>
            </a:r>
            <a:r>
              <a:rPr lang="en-US" sz="2000" dirty="0"/>
              <a:t> </a:t>
            </a:r>
            <a:r>
              <a:rPr lang="en-US" sz="2000" dirty="0" err="1"/>
              <a:t>cuando</a:t>
            </a:r>
            <a:r>
              <a:rPr lang="en-US" sz="2000" dirty="0"/>
              <a:t> </a:t>
            </a:r>
            <a:r>
              <a:rPr lang="en-US" sz="2000" dirty="0" err="1"/>
              <a:t>encuentra</a:t>
            </a:r>
            <a:r>
              <a:rPr lang="en-US" sz="2000" dirty="0"/>
              <a:t> un mismatch. </a:t>
            </a:r>
            <a:r>
              <a:rPr lang="en-US" sz="2000" dirty="0" err="1"/>
              <a:t>Hace</a:t>
            </a:r>
            <a:r>
              <a:rPr lang="en-US" sz="2000" dirty="0"/>
              <a:t> </a:t>
            </a:r>
            <a:r>
              <a:rPr lang="en-US" sz="2000" b="1" dirty="0"/>
              <a:t>backtracking </a:t>
            </a:r>
            <a:r>
              <a:rPr lang="en-US" sz="2000" b="1" dirty="0" err="1"/>
              <a:t>en</a:t>
            </a:r>
            <a:r>
              <a:rPr lang="en-US" sz="2000" b="1" dirty="0"/>
              <a:t> el query y </a:t>
            </a:r>
            <a:r>
              <a:rPr lang="en-US" sz="2000" b="1" dirty="0" err="1"/>
              <a:t>en</a:t>
            </a:r>
            <a:r>
              <a:rPr lang="en-US" sz="2000" b="1" dirty="0"/>
              <a:t> el target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El </a:t>
            </a:r>
            <a:r>
              <a:rPr lang="en-US" sz="2000" b="1" dirty="0" err="1" smtClean="0"/>
              <a:t>algoritmo</a:t>
            </a:r>
            <a:r>
              <a:rPr lang="en-US" sz="2000" b="1" dirty="0" smtClean="0"/>
              <a:t> </a:t>
            </a:r>
            <a:r>
              <a:rPr lang="en-US" sz="2000" b="1" dirty="0"/>
              <a:t>Knuth-Morris-Pratt</a:t>
            </a:r>
            <a:r>
              <a:rPr lang="en-US" sz="2000" dirty="0"/>
              <a:t>:  no </a:t>
            </a:r>
            <a:r>
              <a:rPr lang="en-US" sz="2000" dirty="0" err="1"/>
              <a:t>vuelve</a:t>
            </a:r>
            <a:r>
              <a:rPr lang="en-US" sz="2000" dirty="0"/>
              <a:t> a </a:t>
            </a:r>
            <a:r>
              <a:rPr lang="en-US" sz="2000" dirty="0" err="1"/>
              <a:t>chequear</a:t>
            </a:r>
            <a:r>
              <a:rPr lang="en-US" sz="2000" dirty="0"/>
              <a:t> un </a:t>
            </a:r>
            <a:r>
              <a:rPr lang="en-US" sz="2000" dirty="0" err="1"/>
              <a:t>caracter</a:t>
            </a:r>
            <a:r>
              <a:rPr lang="en-US" sz="2000" dirty="0"/>
              <a:t> que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sabe</a:t>
            </a:r>
            <a:r>
              <a:rPr lang="en-US" sz="2000" dirty="0"/>
              <a:t> que </a:t>
            </a:r>
            <a:r>
              <a:rPr lang="en-US" sz="2000" dirty="0" err="1"/>
              <a:t>matcheó</a:t>
            </a:r>
            <a:r>
              <a:rPr lang="en-US" sz="2000" dirty="0"/>
              <a:t>! No </a:t>
            </a:r>
            <a:r>
              <a:rPr lang="en-US" sz="2000" dirty="0" err="1"/>
              <a:t>hace</a:t>
            </a:r>
            <a:r>
              <a:rPr lang="en-US" sz="2000" dirty="0"/>
              <a:t> backtracking </a:t>
            </a:r>
            <a:r>
              <a:rPr lang="en-US" sz="2000" dirty="0" err="1"/>
              <a:t>en</a:t>
            </a:r>
            <a:r>
              <a:rPr lang="en-US" sz="2000" dirty="0"/>
              <a:t> el target.</a:t>
            </a:r>
          </a:p>
          <a:p>
            <a:pPr marL="0" indent="0">
              <a:buNone/>
            </a:pPr>
            <a:r>
              <a:rPr lang="en-US" sz="2000" dirty="0"/>
              <a:t>Primero la idea…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15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Knuth-Morris-Pratt. 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s-AR" dirty="0" err="1"/>
              <a:t>Scanea</a:t>
            </a:r>
            <a:r>
              <a:rPr lang="es-AR" dirty="0"/>
              <a:t> el </a:t>
            </a:r>
            <a:r>
              <a:rPr lang="es-AR" dirty="0" smtClean="0"/>
              <a:t>target </a:t>
            </a:r>
            <a:r>
              <a:rPr lang="es-AR" dirty="0"/>
              <a:t>de izquierda a derecha, pero usa conocimiento sobre los caracteres comparados antes de determinar la próxima posición del patrón a usar.</a:t>
            </a:r>
          </a:p>
          <a:p>
            <a:pPr algn="just"/>
            <a:endParaRPr lang="es-AR" dirty="0"/>
          </a:p>
          <a:p>
            <a:pPr algn="just"/>
            <a:r>
              <a:rPr lang="es-AR" dirty="0" err="1"/>
              <a:t>Preprocesa</a:t>
            </a:r>
            <a:r>
              <a:rPr lang="es-AR" dirty="0"/>
              <a:t> el </a:t>
            </a:r>
            <a:r>
              <a:rPr lang="es-AR" dirty="0" err="1" smtClean="0"/>
              <a:t>query</a:t>
            </a:r>
            <a:r>
              <a:rPr lang="es-AR" dirty="0" smtClean="0"/>
              <a:t>  </a:t>
            </a:r>
            <a:r>
              <a:rPr lang="es-AR" dirty="0"/>
              <a:t>antes de la búsqueda  </a:t>
            </a:r>
            <a:r>
              <a:rPr lang="es-AR" dirty="0" smtClean="0"/>
              <a:t>una </a:t>
            </a:r>
            <a:r>
              <a:rPr lang="es-AR" dirty="0"/>
              <a:t>vez, con el objetivo de analizar la estructura (las características del patrón </a:t>
            </a:r>
            <a:r>
              <a:rPr lang="es-AR" dirty="0" err="1"/>
              <a:t>query</a:t>
            </a:r>
            <a:r>
              <a:rPr lang="es-AR" dirty="0"/>
              <a:t>). Para ello construye una tabla </a:t>
            </a:r>
            <a:r>
              <a:rPr lang="es-AR" dirty="0" err="1"/>
              <a:t>Next</a:t>
            </a:r>
            <a:r>
              <a:rPr lang="es-AR" dirty="0"/>
              <a:t> del mismo tamaño del </a:t>
            </a:r>
            <a:r>
              <a:rPr lang="es-AR" dirty="0" err="1"/>
              <a:t>query</a:t>
            </a:r>
            <a:r>
              <a:rPr lang="es-AR" dirty="0"/>
              <a:t>. </a:t>
            </a:r>
          </a:p>
          <a:p>
            <a:pPr algn="just"/>
            <a:endParaRPr lang="es-AR" dirty="0"/>
          </a:p>
          <a:p>
            <a:pPr algn="just"/>
            <a:r>
              <a:rPr lang="en-US" dirty="0"/>
              <a:t>La </a:t>
            </a:r>
            <a:r>
              <a:rPr lang="en-US" dirty="0" err="1"/>
              <a:t>tabla</a:t>
            </a:r>
            <a:r>
              <a:rPr lang="en-US" dirty="0"/>
              <a:t> de Next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“</a:t>
            </a:r>
            <a:r>
              <a:rPr lang="en-US" dirty="0" err="1"/>
              <a:t>i</a:t>
            </a:r>
            <a:r>
              <a:rPr lang="en-US" dirty="0"/>
              <a:t>“  la </a:t>
            </a:r>
            <a:r>
              <a:rPr lang="en-US" dirty="0" err="1"/>
              <a:t>longitud</a:t>
            </a:r>
            <a:r>
              <a:rPr lang="en-US" dirty="0"/>
              <a:t> del </a:t>
            </a:r>
            <a:r>
              <a:rPr lang="en-US" b="1" dirty="0" err="1"/>
              <a:t>borde</a:t>
            </a:r>
            <a:r>
              <a:rPr lang="en-US" b="1" dirty="0"/>
              <a:t> </a:t>
            </a:r>
            <a:r>
              <a:rPr lang="en-US" b="1" dirty="0" err="1"/>
              <a:t>propio</a:t>
            </a:r>
            <a:r>
              <a:rPr lang="en-US" b="1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para el substring query </a:t>
            </a:r>
            <a:r>
              <a:rPr lang="en-US" dirty="0" err="1"/>
              <a:t>desde</a:t>
            </a:r>
            <a:r>
              <a:rPr lang="en-US" dirty="0"/>
              <a:t> 0 hasta </a:t>
            </a:r>
            <a:r>
              <a:rPr lang="en-US" dirty="0" err="1"/>
              <a:t>i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10206" y="1847088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es-AR" dirty="0" err="1"/>
          </a:p>
        </p:txBody>
      </p:sp>
    </p:spTree>
    <p:extLst>
      <p:ext uri="{BB962C8B-B14F-4D97-AF65-F5344CB8AC3E}">
        <p14:creationId xmlns:p14="http://schemas.microsoft.com/office/powerpoint/2010/main" val="39111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Knuth-Morris-Pratt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Cálculo</a:t>
            </a:r>
            <a:r>
              <a:rPr lang="en-US" dirty="0"/>
              <a:t> de Next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Next[2]? </a:t>
            </a:r>
          </a:p>
          <a:p>
            <a:pPr marL="0" indent="0">
              <a:buNone/>
            </a:pPr>
            <a:r>
              <a:rPr lang="en-US" sz="1400" dirty="0"/>
              <a:t>Los </a:t>
            </a:r>
            <a:r>
              <a:rPr lang="en-US" sz="1400" dirty="0" err="1"/>
              <a:t>prefijos</a:t>
            </a:r>
            <a:r>
              <a:rPr lang="en-US" sz="1400" dirty="0"/>
              <a:t> son: </a:t>
            </a:r>
            <a:r>
              <a:rPr lang="en-US" sz="1400" dirty="0">
                <a:sym typeface="Symbol" panose="05050102010706020507" pitchFamily="18" charset="2"/>
              </a:rPr>
              <a:t></a:t>
            </a:r>
            <a:r>
              <a:rPr lang="en-US" sz="1400" dirty="0"/>
              <a:t>, A, AB, ABA.   </a:t>
            </a:r>
          </a:p>
          <a:p>
            <a:pPr marL="0" indent="0">
              <a:buNone/>
            </a:pPr>
            <a:r>
              <a:rPr lang="en-US" sz="1400" dirty="0"/>
              <a:t>Los </a:t>
            </a:r>
            <a:r>
              <a:rPr lang="en-US" sz="1400" dirty="0" err="1"/>
              <a:t>sufijos</a:t>
            </a:r>
            <a:r>
              <a:rPr lang="en-US" sz="1400" dirty="0"/>
              <a:t> son: </a:t>
            </a:r>
            <a:r>
              <a:rPr lang="en-US" sz="1400" dirty="0">
                <a:sym typeface="Symbol" panose="05050102010706020507" pitchFamily="18" charset="2"/>
              </a:rPr>
              <a:t></a:t>
            </a:r>
            <a:r>
              <a:rPr lang="en-US" sz="1400" dirty="0"/>
              <a:t>, A, BA, ABA</a:t>
            </a:r>
          </a:p>
          <a:p>
            <a:pPr marL="0" indent="0">
              <a:buNone/>
            </a:pPr>
            <a:r>
              <a:rPr lang="en-US" sz="1400" dirty="0"/>
              <a:t>Los </a:t>
            </a:r>
            <a:r>
              <a:rPr lang="en-US" sz="1400" dirty="0" err="1"/>
              <a:t>bordes</a:t>
            </a:r>
            <a:r>
              <a:rPr lang="en-US" sz="1400" dirty="0"/>
              <a:t>: </a:t>
            </a:r>
            <a:r>
              <a:rPr lang="en-US" sz="1400" dirty="0">
                <a:sym typeface="Symbol" panose="05050102010706020507" pitchFamily="18" charset="2"/>
              </a:rPr>
              <a:t>, A, ABA.   Pero el </a:t>
            </a:r>
            <a:r>
              <a:rPr lang="en-US" sz="1400" dirty="0" err="1">
                <a:sym typeface="Symbol" panose="05050102010706020507" pitchFamily="18" charset="2"/>
              </a:rPr>
              <a:t>más</a:t>
            </a:r>
            <a:r>
              <a:rPr lang="en-US" sz="1400" dirty="0">
                <a:sym typeface="Symbol" panose="05050102010706020507" pitchFamily="18" charset="2"/>
              </a:rPr>
              <a:t> largo </a:t>
            </a:r>
            <a:r>
              <a:rPr lang="en-US" sz="1400" dirty="0" err="1">
                <a:sym typeface="Symbol" panose="05050102010706020507" pitchFamily="18" charset="2"/>
              </a:rPr>
              <a:t>propio</a:t>
            </a:r>
            <a:r>
              <a:rPr lang="en-US" sz="1400" dirty="0">
                <a:sym typeface="Symbol" panose="05050102010706020507" pitchFamily="18" charset="2"/>
              </a:rPr>
              <a:t> </a:t>
            </a:r>
            <a:r>
              <a:rPr lang="en-US" sz="1400" dirty="0" err="1">
                <a:sym typeface="Symbol" panose="05050102010706020507" pitchFamily="18" charset="2"/>
              </a:rPr>
              <a:t>es</a:t>
            </a:r>
            <a:r>
              <a:rPr lang="en-US" sz="1400" dirty="0">
                <a:sym typeface="Symbol" panose="05050102010706020507" pitchFamily="18" charset="2"/>
              </a:rPr>
              <a:t> </a:t>
            </a:r>
            <a:r>
              <a:rPr lang="en-US" sz="1400" dirty="0" err="1">
                <a:sym typeface="Symbol" panose="05050102010706020507" pitchFamily="18" charset="2"/>
              </a:rPr>
              <a:t>longitud</a:t>
            </a:r>
            <a:r>
              <a:rPr lang="en-US" sz="1400" dirty="0">
                <a:sym typeface="Symbol" panose="05050102010706020507" pitchFamily="18" charset="2"/>
              </a:rPr>
              <a:t> 1 (A)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Next[1]? </a:t>
            </a:r>
          </a:p>
          <a:p>
            <a:pPr marL="0" indent="0">
              <a:buNone/>
            </a:pPr>
            <a:r>
              <a:rPr lang="en-US" sz="1400" dirty="0"/>
              <a:t>Los </a:t>
            </a:r>
            <a:r>
              <a:rPr lang="en-US" sz="1400" dirty="0" err="1"/>
              <a:t>prefijos</a:t>
            </a:r>
            <a:r>
              <a:rPr lang="en-US" sz="1400" dirty="0"/>
              <a:t> son: </a:t>
            </a:r>
            <a:r>
              <a:rPr lang="en-US" sz="1400" dirty="0">
                <a:sym typeface="Symbol" panose="05050102010706020507" pitchFamily="18" charset="2"/>
              </a:rPr>
              <a:t></a:t>
            </a:r>
            <a:r>
              <a:rPr lang="en-US" sz="1400" dirty="0"/>
              <a:t>, A, AB.   </a:t>
            </a:r>
          </a:p>
          <a:p>
            <a:pPr marL="0" indent="0">
              <a:buNone/>
            </a:pPr>
            <a:r>
              <a:rPr lang="en-US" sz="1400" dirty="0"/>
              <a:t>Los </a:t>
            </a:r>
            <a:r>
              <a:rPr lang="en-US" sz="1400" dirty="0" err="1"/>
              <a:t>sufijos</a:t>
            </a:r>
            <a:r>
              <a:rPr lang="en-US" sz="1400" dirty="0"/>
              <a:t> son: </a:t>
            </a:r>
            <a:r>
              <a:rPr lang="en-US" sz="1400" dirty="0">
                <a:sym typeface="Symbol" panose="05050102010706020507" pitchFamily="18" charset="2"/>
              </a:rPr>
              <a:t></a:t>
            </a:r>
            <a:r>
              <a:rPr lang="en-US" sz="1400" dirty="0"/>
              <a:t>, B, AB</a:t>
            </a:r>
          </a:p>
          <a:p>
            <a:pPr marL="0" indent="0">
              <a:buNone/>
            </a:pPr>
            <a:r>
              <a:rPr lang="en-US" sz="1400" dirty="0"/>
              <a:t>Los </a:t>
            </a:r>
            <a:r>
              <a:rPr lang="en-US" sz="1400" dirty="0" err="1"/>
              <a:t>bordes</a:t>
            </a:r>
            <a:r>
              <a:rPr lang="en-US" sz="1400" dirty="0"/>
              <a:t>: </a:t>
            </a:r>
            <a:r>
              <a:rPr lang="en-US" sz="1400" dirty="0">
                <a:sym typeface="Symbol" panose="05050102010706020507" pitchFamily="18" charset="2"/>
              </a:rPr>
              <a:t>, AB.   Pero el </a:t>
            </a:r>
            <a:r>
              <a:rPr lang="en-US" sz="1400" dirty="0" err="1">
                <a:sym typeface="Symbol" panose="05050102010706020507" pitchFamily="18" charset="2"/>
              </a:rPr>
              <a:t>más</a:t>
            </a:r>
            <a:r>
              <a:rPr lang="en-US" sz="1400" dirty="0">
                <a:sym typeface="Symbol" panose="05050102010706020507" pitchFamily="18" charset="2"/>
              </a:rPr>
              <a:t> largo </a:t>
            </a:r>
            <a:r>
              <a:rPr lang="en-US" sz="1400" dirty="0" err="1">
                <a:sym typeface="Symbol" panose="05050102010706020507" pitchFamily="18" charset="2"/>
              </a:rPr>
              <a:t>propio</a:t>
            </a:r>
            <a:r>
              <a:rPr lang="en-US" sz="1400" dirty="0">
                <a:sym typeface="Symbol" panose="05050102010706020507" pitchFamily="18" charset="2"/>
              </a:rPr>
              <a:t> </a:t>
            </a:r>
            <a:r>
              <a:rPr lang="en-US" sz="1400" dirty="0" err="1">
                <a:sym typeface="Symbol" panose="05050102010706020507" pitchFamily="18" charset="2"/>
              </a:rPr>
              <a:t>es</a:t>
            </a:r>
            <a:r>
              <a:rPr lang="en-US" sz="1400" dirty="0">
                <a:sym typeface="Symbol" panose="05050102010706020507" pitchFamily="18" charset="2"/>
              </a:rPr>
              <a:t> </a:t>
            </a:r>
            <a:r>
              <a:rPr lang="en-US" sz="1400" dirty="0" err="1">
                <a:sym typeface="Symbol" panose="05050102010706020507" pitchFamily="18" charset="2"/>
              </a:rPr>
              <a:t>longitud</a:t>
            </a:r>
            <a:r>
              <a:rPr lang="en-US" sz="1400" dirty="0">
                <a:sym typeface="Symbol" panose="05050102010706020507" pitchFamily="18" charset="2"/>
              </a:rPr>
              <a:t> 0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Next[0]  </a:t>
            </a:r>
          </a:p>
          <a:p>
            <a:pPr marL="0" indent="0">
              <a:buNone/>
            </a:pPr>
            <a:r>
              <a:rPr lang="en-US" sz="1400" dirty="0" err="1"/>
              <a:t>siempre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0!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s-A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10206" y="1847088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es-AR" dirty="0" err="1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83752"/>
              </p:ext>
            </p:extLst>
          </p:nvPr>
        </p:nvGraphicFramePr>
        <p:xfrm>
          <a:off x="1367246" y="2944848"/>
          <a:ext cx="6096000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125922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381852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269735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16941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02899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893325" y="3316406"/>
            <a:ext cx="1487606" cy="370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434482" y="3316406"/>
            <a:ext cx="1487606" cy="370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/>
          <p:cNvSpPr/>
          <p:nvPr/>
        </p:nvSpPr>
        <p:spPr>
          <a:xfrm>
            <a:off x="5948864" y="3316406"/>
            <a:ext cx="1487606" cy="370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angle 17"/>
          <p:cNvSpPr/>
          <p:nvPr/>
        </p:nvSpPr>
        <p:spPr>
          <a:xfrm>
            <a:off x="457200" y="3856587"/>
            <a:ext cx="5464888" cy="6471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83976" y="4851686"/>
            <a:ext cx="5464888" cy="6471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angle 19"/>
          <p:cNvSpPr/>
          <p:nvPr/>
        </p:nvSpPr>
        <p:spPr>
          <a:xfrm>
            <a:off x="483976" y="5871339"/>
            <a:ext cx="5464888" cy="6471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098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Knuth-Morris-Pratt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Ejercicio</a:t>
            </a:r>
            <a:r>
              <a:rPr lang="en-US" sz="2400" dirty="0"/>
              <a:t> 1. </a:t>
            </a:r>
            <a:r>
              <a:rPr lang="en-US" sz="2400" dirty="0" err="1"/>
              <a:t>Calcular</a:t>
            </a:r>
            <a:r>
              <a:rPr lang="en-US" sz="2400" dirty="0"/>
              <a:t> el next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caso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10206" y="1847088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es-AR" dirty="0" err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53597"/>
              </p:ext>
            </p:extLst>
          </p:nvPr>
        </p:nvGraphicFramePr>
        <p:xfrm>
          <a:off x="457200" y="2311914"/>
          <a:ext cx="6096000" cy="7888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418011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25512"/>
              </p:ext>
            </p:extLst>
          </p:nvPr>
        </p:nvGraphicFramePr>
        <p:xfrm>
          <a:off x="2048072" y="3265467"/>
          <a:ext cx="6096000" cy="7888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418011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45009" y="2730643"/>
            <a:ext cx="4961417" cy="370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angle 11"/>
          <p:cNvSpPr/>
          <p:nvPr/>
        </p:nvSpPr>
        <p:spPr>
          <a:xfrm>
            <a:off x="3187659" y="3685042"/>
            <a:ext cx="4961417" cy="370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04525"/>
              </p:ext>
            </p:extLst>
          </p:nvPr>
        </p:nvGraphicFramePr>
        <p:xfrm>
          <a:off x="510427" y="4563887"/>
          <a:ext cx="6095999" cy="7496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052522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65479505"/>
                    </a:ext>
                  </a:extLst>
                </a:gridCol>
              </a:tblGrid>
              <a:tr h="378823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5" name="Rectangle 12"/>
          <p:cNvSpPr/>
          <p:nvPr/>
        </p:nvSpPr>
        <p:spPr>
          <a:xfrm>
            <a:off x="1400844" y="4938718"/>
            <a:ext cx="5152355" cy="370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891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6269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smtClean="0"/>
              <a:t>Knuth-Morris-Pratt</a:t>
            </a:r>
            <a:r>
              <a:rPr lang="en-US" dirty="0"/>
              <a:t>. </a:t>
            </a:r>
            <a:r>
              <a:rPr lang="en-US" dirty="0" err="1"/>
              <a:t>Cálculo</a:t>
            </a:r>
            <a:r>
              <a:rPr lang="en-US" dirty="0"/>
              <a:t> de Next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s-A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10206" y="1847088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es-AR" dirty="0" err="1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663386"/>
              </p:ext>
            </p:extLst>
          </p:nvPr>
        </p:nvGraphicFramePr>
        <p:xfrm>
          <a:off x="982639" y="2816367"/>
          <a:ext cx="6782939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90403">
                  <a:extLst>
                    <a:ext uri="{9D8B030D-6E8A-4147-A177-3AD203B41FA5}">
                      <a16:colId xmlns:a16="http://schemas.microsoft.com/office/drawing/2014/main" val="2298817563"/>
                    </a:ext>
                  </a:extLst>
                </a:gridCol>
                <a:gridCol w="526332">
                  <a:extLst>
                    <a:ext uri="{9D8B030D-6E8A-4147-A177-3AD203B41FA5}">
                      <a16:colId xmlns:a16="http://schemas.microsoft.com/office/drawing/2014/main" val="3694300633"/>
                    </a:ext>
                  </a:extLst>
                </a:gridCol>
                <a:gridCol w="522990">
                  <a:extLst>
                    <a:ext uri="{9D8B030D-6E8A-4147-A177-3AD203B41FA5}">
                      <a16:colId xmlns:a16="http://schemas.microsoft.com/office/drawing/2014/main" val="878225846"/>
                    </a:ext>
                  </a:extLst>
                </a:gridCol>
                <a:gridCol w="463582">
                  <a:extLst>
                    <a:ext uri="{9D8B030D-6E8A-4147-A177-3AD203B41FA5}">
                      <a16:colId xmlns:a16="http://schemas.microsoft.com/office/drawing/2014/main" val="2240443749"/>
                    </a:ext>
                  </a:extLst>
                </a:gridCol>
                <a:gridCol w="426983">
                  <a:extLst>
                    <a:ext uri="{9D8B030D-6E8A-4147-A177-3AD203B41FA5}">
                      <a16:colId xmlns:a16="http://schemas.microsoft.com/office/drawing/2014/main" val="800092843"/>
                    </a:ext>
                  </a:extLst>
                </a:gridCol>
                <a:gridCol w="524580">
                  <a:extLst>
                    <a:ext uri="{9D8B030D-6E8A-4147-A177-3AD203B41FA5}">
                      <a16:colId xmlns:a16="http://schemas.microsoft.com/office/drawing/2014/main" val="1004161868"/>
                    </a:ext>
                  </a:extLst>
                </a:gridCol>
                <a:gridCol w="548979">
                  <a:extLst>
                    <a:ext uri="{9D8B030D-6E8A-4147-A177-3AD203B41FA5}">
                      <a16:colId xmlns:a16="http://schemas.microsoft.com/office/drawing/2014/main" val="219740845"/>
                    </a:ext>
                  </a:extLst>
                </a:gridCol>
                <a:gridCol w="487982">
                  <a:extLst>
                    <a:ext uri="{9D8B030D-6E8A-4147-A177-3AD203B41FA5}">
                      <a16:colId xmlns:a16="http://schemas.microsoft.com/office/drawing/2014/main" val="2391952861"/>
                    </a:ext>
                  </a:extLst>
                </a:gridCol>
                <a:gridCol w="494067">
                  <a:extLst>
                    <a:ext uri="{9D8B030D-6E8A-4147-A177-3AD203B41FA5}">
                      <a16:colId xmlns:a16="http://schemas.microsoft.com/office/drawing/2014/main" val="3315068657"/>
                    </a:ext>
                  </a:extLst>
                </a:gridCol>
                <a:gridCol w="545911">
                  <a:extLst>
                    <a:ext uri="{9D8B030D-6E8A-4147-A177-3AD203B41FA5}">
                      <a16:colId xmlns:a16="http://schemas.microsoft.com/office/drawing/2014/main" val="1995402980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1451288881"/>
                    </a:ext>
                  </a:extLst>
                </a:gridCol>
                <a:gridCol w="777924">
                  <a:extLst>
                    <a:ext uri="{9D8B030D-6E8A-4147-A177-3AD203B41FA5}">
                      <a16:colId xmlns:a16="http://schemas.microsoft.com/office/drawing/2014/main" val="3034107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6985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869743" y="3177528"/>
            <a:ext cx="5895835" cy="370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449707"/>
              </p:ext>
            </p:extLst>
          </p:nvPr>
        </p:nvGraphicFramePr>
        <p:xfrm>
          <a:off x="982639" y="3895426"/>
          <a:ext cx="6096000" cy="7888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418011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203996" y="4314155"/>
            <a:ext cx="4857923" cy="370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42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200" dirty="0" err="1"/>
              <a:t>Revisando</a:t>
            </a:r>
            <a:r>
              <a:rPr lang="en-US" sz="3200" dirty="0"/>
              <a:t> </a:t>
            </a:r>
            <a:r>
              <a:rPr lang="en-US" sz="3200" dirty="0" err="1"/>
              <a:t>propiedades</a:t>
            </a:r>
            <a:r>
              <a:rPr lang="en-US" sz="3200" dirty="0"/>
              <a:t> de </a:t>
            </a:r>
            <a:r>
              <a:rPr lang="en-US" sz="3200" dirty="0" err="1"/>
              <a:t>los</a:t>
            </a:r>
            <a:r>
              <a:rPr lang="en-US" sz="3200" dirty="0"/>
              <a:t> next</a:t>
            </a:r>
            <a:endParaRPr lang="es-A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42358"/>
              </p:ext>
            </p:extLst>
          </p:nvPr>
        </p:nvGraphicFramePr>
        <p:xfrm>
          <a:off x="511789" y="1935480"/>
          <a:ext cx="3336880" cy="7329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4220">
                  <a:extLst>
                    <a:ext uri="{9D8B030D-6E8A-4147-A177-3AD203B41FA5}">
                      <a16:colId xmlns:a16="http://schemas.microsoft.com/office/drawing/2014/main" val="1212592228"/>
                    </a:ext>
                  </a:extLst>
                </a:gridCol>
                <a:gridCol w="834220">
                  <a:extLst>
                    <a:ext uri="{9D8B030D-6E8A-4147-A177-3AD203B41FA5}">
                      <a16:colId xmlns:a16="http://schemas.microsoft.com/office/drawing/2014/main" val="4238185287"/>
                    </a:ext>
                  </a:extLst>
                </a:gridCol>
                <a:gridCol w="834220">
                  <a:extLst>
                    <a:ext uri="{9D8B030D-6E8A-4147-A177-3AD203B41FA5}">
                      <a16:colId xmlns:a16="http://schemas.microsoft.com/office/drawing/2014/main" val="1726973569"/>
                    </a:ext>
                  </a:extLst>
                </a:gridCol>
                <a:gridCol w="834220">
                  <a:extLst>
                    <a:ext uri="{9D8B030D-6E8A-4147-A177-3AD203B41FA5}">
                      <a16:colId xmlns:a16="http://schemas.microsoft.com/office/drawing/2014/main" val="3116941776"/>
                    </a:ext>
                  </a:extLst>
                </a:gridCol>
              </a:tblGrid>
              <a:tr h="367191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0635"/>
                  </a:ext>
                </a:extLst>
              </a:tr>
              <a:tr h="311133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02899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16897"/>
              </p:ext>
            </p:extLst>
          </p:nvPr>
        </p:nvGraphicFramePr>
        <p:xfrm>
          <a:off x="4421875" y="236478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90222"/>
              </p:ext>
            </p:extLst>
          </p:nvPr>
        </p:nvGraphicFramePr>
        <p:xfrm>
          <a:off x="247023" y="2826836"/>
          <a:ext cx="3964675" cy="731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9293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79293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79293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79293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79293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261399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149371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79608"/>
              </p:ext>
            </p:extLst>
          </p:nvPr>
        </p:nvGraphicFramePr>
        <p:xfrm>
          <a:off x="2839896" y="3866585"/>
          <a:ext cx="5846904" cy="7633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5272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35272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35272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35272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35272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  <a:gridCol w="835272">
                  <a:extLst>
                    <a:ext uri="{9D8B030D-6E8A-4147-A177-3AD203B41FA5}">
                      <a16:colId xmlns:a16="http://schemas.microsoft.com/office/drawing/2014/main" val="107114773"/>
                    </a:ext>
                  </a:extLst>
                </a:gridCol>
                <a:gridCol w="835272">
                  <a:extLst>
                    <a:ext uri="{9D8B030D-6E8A-4147-A177-3AD203B41FA5}">
                      <a16:colId xmlns:a16="http://schemas.microsoft.com/office/drawing/2014/main" val="3345287394"/>
                    </a:ext>
                  </a:extLst>
                </a:gridCol>
              </a:tblGrid>
              <a:tr h="39760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227203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226415"/>
              </p:ext>
            </p:extLst>
          </p:nvPr>
        </p:nvGraphicFramePr>
        <p:xfrm>
          <a:off x="457200" y="4811745"/>
          <a:ext cx="6782939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90403">
                  <a:extLst>
                    <a:ext uri="{9D8B030D-6E8A-4147-A177-3AD203B41FA5}">
                      <a16:colId xmlns:a16="http://schemas.microsoft.com/office/drawing/2014/main" val="2298817563"/>
                    </a:ext>
                  </a:extLst>
                </a:gridCol>
                <a:gridCol w="526332">
                  <a:extLst>
                    <a:ext uri="{9D8B030D-6E8A-4147-A177-3AD203B41FA5}">
                      <a16:colId xmlns:a16="http://schemas.microsoft.com/office/drawing/2014/main" val="3694300633"/>
                    </a:ext>
                  </a:extLst>
                </a:gridCol>
                <a:gridCol w="522990">
                  <a:extLst>
                    <a:ext uri="{9D8B030D-6E8A-4147-A177-3AD203B41FA5}">
                      <a16:colId xmlns:a16="http://schemas.microsoft.com/office/drawing/2014/main" val="878225846"/>
                    </a:ext>
                  </a:extLst>
                </a:gridCol>
                <a:gridCol w="463582">
                  <a:extLst>
                    <a:ext uri="{9D8B030D-6E8A-4147-A177-3AD203B41FA5}">
                      <a16:colId xmlns:a16="http://schemas.microsoft.com/office/drawing/2014/main" val="2240443749"/>
                    </a:ext>
                  </a:extLst>
                </a:gridCol>
                <a:gridCol w="426983">
                  <a:extLst>
                    <a:ext uri="{9D8B030D-6E8A-4147-A177-3AD203B41FA5}">
                      <a16:colId xmlns:a16="http://schemas.microsoft.com/office/drawing/2014/main" val="800092843"/>
                    </a:ext>
                  </a:extLst>
                </a:gridCol>
                <a:gridCol w="524580">
                  <a:extLst>
                    <a:ext uri="{9D8B030D-6E8A-4147-A177-3AD203B41FA5}">
                      <a16:colId xmlns:a16="http://schemas.microsoft.com/office/drawing/2014/main" val="1004161868"/>
                    </a:ext>
                  </a:extLst>
                </a:gridCol>
                <a:gridCol w="548979">
                  <a:extLst>
                    <a:ext uri="{9D8B030D-6E8A-4147-A177-3AD203B41FA5}">
                      <a16:colId xmlns:a16="http://schemas.microsoft.com/office/drawing/2014/main" val="219740845"/>
                    </a:ext>
                  </a:extLst>
                </a:gridCol>
                <a:gridCol w="487982">
                  <a:extLst>
                    <a:ext uri="{9D8B030D-6E8A-4147-A177-3AD203B41FA5}">
                      <a16:colId xmlns:a16="http://schemas.microsoft.com/office/drawing/2014/main" val="2391952861"/>
                    </a:ext>
                  </a:extLst>
                </a:gridCol>
                <a:gridCol w="494067">
                  <a:extLst>
                    <a:ext uri="{9D8B030D-6E8A-4147-A177-3AD203B41FA5}">
                      <a16:colId xmlns:a16="http://schemas.microsoft.com/office/drawing/2014/main" val="3315068657"/>
                    </a:ext>
                  </a:extLst>
                </a:gridCol>
                <a:gridCol w="545911">
                  <a:extLst>
                    <a:ext uri="{9D8B030D-6E8A-4147-A177-3AD203B41FA5}">
                      <a16:colId xmlns:a16="http://schemas.microsoft.com/office/drawing/2014/main" val="1995402980"/>
                    </a:ext>
                  </a:extLst>
                </a:gridCol>
                <a:gridCol w="573206">
                  <a:extLst>
                    <a:ext uri="{9D8B030D-6E8A-4147-A177-3AD203B41FA5}">
                      <a16:colId xmlns:a16="http://schemas.microsoft.com/office/drawing/2014/main" val="1451288881"/>
                    </a:ext>
                  </a:extLst>
                </a:gridCol>
                <a:gridCol w="777924">
                  <a:extLst>
                    <a:ext uri="{9D8B030D-6E8A-4147-A177-3AD203B41FA5}">
                      <a16:colId xmlns:a16="http://schemas.microsoft.com/office/drawing/2014/main" val="3034107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s-AR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6985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36442"/>
              </p:ext>
            </p:extLst>
          </p:nvPr>
        </p:nvGraphicFramePr>
        <p:xfrm>
          <a:off x="4069763" y="5681472"/>
          <a:ext cx="4455995" cy="731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91199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91199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91199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91199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91199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57523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17178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9683" y="5727884"/>
            <a:ext cx="3039357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N[</a:t>
            </a:r>
            <a:r>
              <a:rPr lang="en-US" dirty="0" err="1"/>
              <a:t>i</a:t>
            </a:r>
            <a:r>
              <a:rPr lang="en-US" dirty="0"/>
              <a:t> ] </a:t>
            </a:r>
            <a:r>
              <a:rPr lang="en-US" dirty="0" smtClean="0"/>
              <a:t>&lt;= </a:t>
            </a:r>
            <a:r>
              <a:rPr lang="en-US" dirty="0"/>
              <a:t>N[</a:t>
            </a:r>
            <a:r>
              <a:rPr lang="en-US" dirty="0" err="1"/>
              <a:t>i</a:t>
            </a:r>
            <a:r>
              <a:rPr lang="en-US" dirty="0"/>
              <a:t> - 1</a:t>
            </a:r>
            <a:r>
              <a:rPr lang="en-US"/>
              <a:t>] </a:t>
            </a:r>
            <a:r>
              <a:rPr lang="en-US" smtClean="0"/>
              <a:t>+ </a:t>
            </a:r>
            <a:r>
              <a:rPr lang="en-US" dirty="0"/>
              <a:t>1 </a:t>
            </a:r>
            <a:r>
              <a:rPr lang="en-US" dirty="0" smtClean="0"/>
              <a:t>Pero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que N[</a:t>
            </a:r>
            <a:r>
              <a:rPr lang="en-US" dirty="0" err="1"/>
              <a:t>i</a:t>
            </a:r>
            <a:r>
              <a:rPr lang="en-US" dirty="0"/>
              <a:t>]= 0</a:t>
            </a:r>
            <a:endParaRPr lang="es-AR" dirty="0" err="1"/>
          </a:p>
        </p:txBody>
      </p:sp>
    </p:spTree>
    <p:extLst>
      <p:ext uri="{BB962C8B-B14F-4D97-AF65-F5344CB8AC3E}">
        <p14:creationId xmlns:p14="http://schemas.microsoft.com/office/powerpoint/2010/main" val="171606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Implementacion</a:t>
            </a:r>
            <a:r>
              <a:rPr lang="es-AR" dirty="0" smtClean="0"/>
              <a:t> Original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Next para un </a:t>
            </a:r>
            <a:r>
              <a:rPr lang="en-US" dirty="0" err="1"/>
              <a:t>cierto</a:t>
            </a:r>
            <a:r>
              <a:rPr lang="en-US" dirty="0"/>
              <a:t> String.</a:t>
            </a:r>
          </a:p>
          <a:p>
            <a:pPr marL="0" indent="0">
              <a:buNone/>
            </a:pPr>
            <a:r>
              <a:rPr lang="en-US" dirty="0" err="1"/>
              <a:t>Aprovechando</a:t>
            </a:r>
            <a:r>
              <a:rPr lang="en-US" dirty="0"/>
              <a:t> la </a:t>
            </a:r>
            <a:r>
              <a:rPr lang="en-US" dirty="0" err="1"/>
              <a:t>propiedad</a:t>
            </a:r>
            <a:r>
              <a:rPr lang="en-US" dirty="0"/>
              <a:t> de Next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18" y="2873250"/>
            <a:ext cx="7505256" cy="34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1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Otra forma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05" y="1847088"/>
            <a:ext cx="60007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8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77402"/>
              </p:ext>
            </p:extLst>
          </p:nvPr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52156"/>
              </p:ext>
            </p:extLst>
          </p:nvPr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0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00891" y="2103119"/>
            <a:ext cx="4937760" cy="1254935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3594538" y="59591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42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0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1328329" y="4776952"/>
            <a:ext cx="4937760" cy="804040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3594538" y="59591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4361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para </a:t>
            </a:r>
            <a:r>
              <a:rPr lang="en-US" dirty="0" err="1"/>
              <a:t>texto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Búsqueda</a:t>
            </a:r>
            <a:r>
              <a:rPr lang="en-US" dirty="0" smtClean="0"/>
              <a:t> exacta: ideal,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para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realizamos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búsqueda</a:t>
            </a:r>
            <a:r>
              <a:rPr lang="en-US" dirty="0" smtClean="0"/>
              <a:t> (</a:t>
            </a:r>
            <a:r>
              <a:rPr lang="en-US" dirty="0" err="1" smtClean="0"/>
              <a:t>opcionalmente</a:t>
            </a:r>
            <a:r>
              <a:rPr lang="en-US" dirty="0" smtClean="0"/>
              <a:t> para </a:t>
            </a:r>
            <a:r>
              <a:rPr lang="en-US" dirty="0" err="1" smtClean="0"/>
              <a:t>realizar</a:t>
            </a:r>
            <a:r>
              <a:rPr lang="en-US" dirty="0" smtClean="0"/>
              <a:t> un </a:t>
            </a:r>
            <a:r>
              <a:rPr lang="en-US" dirty="0" err="1" smtClean="0"/>
              <a:t>reemplazo</a:t>
            </a:r>
            <a:r>
              <a:rPr lang="en-US" dirty="0" smtClean="0"/>
              <a:t>) </a:t>
            </a:r>
            <a:r>
              <a:rPr lang="en-US" dirty="0" err="1" smtClean="0"/>
              <a:t>en</a:t>
            </a:r>
            <a:r>
              <a:rPr lang="en-US" dirty="0" smtClean="0"/>
              <a:t> un editor de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err="1" smtClean="0"/>
              <a:t>Ej</a:t>
            </a:r>
            <a:r>
              <a:rPr lang="en-US" dirty="0" smtClean="0"/>
              <a:t>: notepad, vi, etc.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Lengua y creación: 20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3" y="4162948"/>
            <a:ext cx="2785081" cy="21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91502"/>
              </p:ext>
            </p:extLst>
          </p:nvPr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55075"/>
              </p:ext>
            </p:extLst>
          </p:nvPr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1</a:t>
            </a:r>
          </a:p>
        </p:txBody>
      </p:sp>
      <p:sp>
        <p:nvSpPr>
          <p:cNvPr id="9" name="Flecha abajo 8"/>
          <p:cNvSpPr/>
          <p:nvPr/>
        </p:nvSpPr>
        <p:spPr>
          <a:xfrm>
            <a:off x="4430111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5205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1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867104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4430111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9415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0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236483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4430111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060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0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394138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4430111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50412" y="4028120"/>
            <a:ext cx="4937760" cy="394138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653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7767"/>
              </p:ext>
            </p:extLst>
          </p:nvPr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31321"/>
              </p:ext>
            </p:extLst>
          </p:nvPr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0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236483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5099442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310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0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19706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5099442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433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0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19706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5099442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13658" y="4813846"/>
            <a:ext cx="4937760" cy="68831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41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19893"/>
              </p:ext>
            </p:extLst>
          </p:nvPr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451886"/>
              </p:ext>
            </p:extLst>
          </p:nvPr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1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19706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5930538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3138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1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19706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5930538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0472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1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19706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5930538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13658" y="4813846"/>
            <a:ext cx="4937760" cy="68831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78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/>
              <a:t>Problema</a:t>
            </a:r>
            <a:r>
              <a:rPr lang="en-US" b="1" dirty="0"/>
              <a:t> 1</a:t>
            </a:r>
          </a:p>
          <a:p>
            <a:pPr marL="0" indent="0" algn="just">
              <a:buNone/>
            </a:pPr>
            <a:r>
              <a:rPr lang="en-US" dirty="0"/>
              <a:t>Dado dos </a:t>
            </a:r>
            <a:r>
              <a:rPr lang="en-US" dirty="0" err="1"/>
              <a:t>arreglos</a:t>
            </a:r>
            <a:r>
              <a:rPr lang="en-US" dirty="0"/>
              <a:t> de chars (no strings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) target y query,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código</a:t>
            </a:r>
            <a:r>
              <a:rPr lang="en-US" dirty="0"/>
              <a:t> Java que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aparición</a:t>
            </a:r>
            <a:r>
              <a:rPr lang="en-US" dirty="0"/>
              <a:t> de source </a:t>
            </a:r>
            <a:r>
              <a:rPr lang="en-US" dirty="0" err="1"/>
              <a:t>en</a:t>
            </a:r>
            <a:r>
              <a:rPr lang="en-US" dirty="0"/>
              <a:t> target, o -1 </a:t>
            </a:r>
            <a:r>
              <a:rPr lang="en-US" dirty="0" err="1"/>
              <a:t>si</a:t>
            </a:r>
            <a:r>
              <a:rPr lang="en-US" dirty="0"/>
              <a:t> no hay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aparición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 target=“abracadabra”   query=“</a:t>
            </a:r>
            <a:r>
              <a:rPr lang="en-US" dirty="0" err="1"/>
              <a:t>ra</a:t>
            </a:r>
            <a:r>
              <a:rPr lang="en-US" dirty="0"/>
              <a:t>” , </a:t>
            </a:r>
            <a:r>
              <a:rPr lang="en-US" dirty="0" err="1"/>
              <a:t>entonces</a:t>
            </a:r>
            <a:r>
              <a:rPr lang="en-US" dirty="0"/>
              <a:t> se </a:t>
            </a:r>
            <a:r>
              <a:rPr lang="en-US" dirty="0" err="1"/>
              <a:t>obtiene</a:t>
            </a:r>
            <a:r>
              <a:rPr lang="en-US" dirty="0"/>
              <a:t> 2</a:t>
            </a:r>
          </a:p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 target=“abracadabra”   query=“</a:t>
            </a:r>
            <a:r>
              <a:rPr lang="en-US" dirty="0" err="1"/>
              <a:t>abra</a:t>
            </a:r>
            <a:r>
              <a:rPr lang="en-US" dirty="0"/>
              <a:t>” , </a:t>
            </a:r>
            <a:r>
              <a:rPr lang="en-US" dirty="0" err="1"/>
              <a:t>entonces</a:t>
            </a:r>
            <a:r>
              <a:rPr lang="en-US" dirty="0"/>
              <a:t> se </a:t>
            </a:r>
            <a:r>
              <a:rPr lang="en-US" dirty="0" err="1"/>
              <a:t>obtiene</a:t>
            </a:r>
            <a:r>
              <a:rPr lang="en-US" dirty="0"/>
              <a:t> 0</a:t>
            </a:r>
          </a:p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 target=“abracadabra”   query=“aba” , </a:t>
            </a:r>
            <a:r>
              <a:rPr lang="en-US" dirty="0" err="1"/>
              <a:t>entonces</a:t>
            </a:r>
            <a:r>
              <a:rPr lang="en-US" dirty="0"/>
              <a:t> se </a:t>
            </a:r>
            <a:r>
              <a:rPr lang="en-US" dirty="0" err="1"/>
              <a:t>obtiene</a:t>
            </a:r>
            <a:r>
              <a:rPr lang="en-US" dirty="0"/>
              <a:t> -1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 </a:t>
            </a:r>
            <a:r>
              <a:rPr lang="en-US" dirty="0" err="1"/>
              <a:t>viene</a:t>
            </a:r>
            <a:r>
              <a:rPr lang="en-US" dirty="0"/>
              <a:t> con </a:t>
            </a:r>
            <a:r>
              <a:rPr lang="en-US" dirty="0" err="1"/>
              <a:t>indexOf</a:t>
            </a:r>
            <a:r>
              <a:rPr lang="en-US" dirty="0"/>
              <a:t> para Strings. Pero antes de </a:t>
            </a:r>
            <a:r>
              <a:rPr lang="en-US" dirty="0" err="1"/>
              <a:t>conocer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estrategia</a:t>
            </a:r>
            <a:r>
              <a:rPr lang="en-US" dirty="0"/>
              <a:t> </a:t>
            </a:r>
            <a:r>
              <a:rPr lang="en-US" dirty="0" err="1"/>
              <a:t>siguieron</a:t>
            </a:r>
            <a:r>
              <a:rPr lang="en-US" dirty="0"/>
              <a:t>, </a:t>
            </a:r>
            <a:r>
              <a:rPr lang="en-US" dirty="0" err="1"/>
              <a:t>veamos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5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79003"/>
              </p:ext>
            </p:extLst>
          </p:nvPr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13171"/>
              </p:ext>
            </p:extLst>
          </p:nvPr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2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19706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6734580" y="0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441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2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88286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6734580" y="0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228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1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25224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6734580" y="0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450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1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299545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6734580" y="0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50412" y="4792582"/>
            <a:ext cx="4937760" cy="709584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13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71229"/>
              </p:ext>
            </p:extLst>
          </p:nvPr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02150"/>
              </p:ext>
            </p:extLst>
          </p:nvPr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2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299545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7373007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3732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2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2"/>
            <a:ext cx="4937760" cy="299545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7373007" y="12608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50412" y="4792582"/>
            <a:ext cx="4937760" cy="709584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04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48158"/>
              </p:ext>
            </p:extLst>
          </p:nvPr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174342"/>
              </p:ext>
            </p:extLst>
          </p:nvPr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3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1"/>
            <a:ext cx="4937760" cy="898635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8135007" y="78830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012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47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0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1"/>
            <a:ext cx="4937760" cy="28378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8135007" y="78830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066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48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0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50412" y="3121571"/>
            <a:ext cx="4937760" cy="45720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8135007" y="78830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50412" y="4127502"/>
            <a:ext cx="4937760" cy="33413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950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49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" y="1898652"/>
            <a:ext cx="6000750" cy="4457700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01957"/>
              </p:ext>
            </p:extLst>
          </p:nvPr>
        </p:nvGraphicFramePr>
        <p:xfrm>
          <a:off x="2882538" y="823413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82068"/>
              </p:ext>
            </p:extLst>
          </p:nvPr>
        </p:nvGraphicFramePr>
        <p:xfrm>
          <a:off x="2882538" y="1321617"/>
          <a:ext cx="6096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9511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9943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67864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939028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3747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9283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6245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5874838"/>
                    </a:ext>
                  </a:extLst>
                </a:gridCol>
              </a:tblGrid>
              <a:tr h="18404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4378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4491" y="1239017"/>
            <a:ext cx="11753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Border</a:t>
            </a:r>
            <a:r>
              <a:rPr lang="es-AR" dirty="0" smtClean="0"/>
              <a:t>= 0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571585" y="5880537"/>
            <a:ext cx="4937760" cy="220719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/>
          <p:cNvSpPr/>
          <p:nvPr/>
        </p:nvSpPr>
        <p:spPr>
          <a:xfrm>
            <a:off x="8702641" y="78830"/>
            <a:ext cx="551793" cy="744583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424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From</a:t>
            </a:r>
            <a:r>
              <a:rPr lang="es-AR" dirty="0" smtClean="0"/>
              <a:t> </a:t>
            </a:r>
            <a:r>
              <a:rPr lang="es-AR" dirty="0" err="1" smtClean="0"/>
              <a:t>scratch</a:t>
            </a:r>
            <a:r>
              <a:rPr lang="es-AR" dirty="0" smtClean="0"/>
              <a:t> (no usar API)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34" y="1907160"/>
            <a:ext cx="8229600" cy="4389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Lo </a:t>
            </a:r>
            <a:r>
              <a:rPr lang="en-US" b="1" dirty="0" err="1"/>
              <a:t>invocaríamos</a:t>
            </a:r>
            <a:r>
              <a:rPr lang="en-US" b="1" dirty="0"/>
              <a:t> </a:t>
            </a:r>
            <a:r>
              <a:rPr lang="en-US" b="1" dirty="0" err="1"/>
              <a:t>así</a:t>
            </a:r>
            <a:r>
              <a:rPr lang="en-US" b="1" dirty="0"/>
              <a:t>:  </a:t>
            </a:r>
            <a:r>
              <a:rPr lang="en-US" b="1" dirty="0" err="1" smtClean="0"/>
              <a:t>ExactSearch.indexOf</a:t>
            </a:r>
            <a:r>
              <a:rPr lang="en-US" b="1" dirty="0"/>
              <a:t>( char[] query, char[] target)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s-AR" sz="1800" b="1" dirty="0" err="1"/>
              <a:t>char</a:t>
            </a:r>
            <a:r>
              <a:rPr lang="es-AR" sz="1800" b="1" dirty="0"/>
              <a:t>[] target= "abracadabra".</a:t>
            </a:r>
            <a:r>
              <a:rPr lang="es-AR" sz="1800" b="1" dirty="0" err="1"/>
              <a:t>toCharArray</a:t>
            </a:r>
            <a:r>
              <a:rPr lang="es-AR" sz="1800" b="1" dirty="0"/>
              <a:t>();</a:t>
            </a:r>
          </a:p>
          <a:p>
            <a:pPr marL="0" indent="0">
              <a:buNone/>
            </a:pPr>
            <a:r>
              <a:rPr lang="es-AR" sz="1800" b="1" dirty="0" err="1"/>
              <a:t>char</a:t>
            </a:r>
            <a:r>
              <a:rPr lang="es-AR" sz="1800" b="1" dirty="0"/>
              <a:t>[] </a:t>
            </a:r>
            <a:r>
              <a:rPr lang="es-AR" sz="1800" b="1" dirty="0" err="1"/>
              <a:t>query</a:t>
            </a:r>
            <a:r>
              <a:rPr lang="es-AR" sz="1800" b="1" dirty="0"/>
              <a:t>= "</a:t>
            </a:r>
            <a:r>
              <a:rPr lang="es-AR" sz="1800" b="1" dirty="0" err="1"/>
              <a:t>ra</a:t>
            </a:r>
            <a:r>
              <a:rPr lang="es-AR" sz="1800" b="1" dirty="0"/>
              <a:t>".</a:t>
            </a:r>
            <a:r>
              <a:rPr lang="es-AR" sz="1800" b="1" dirty="0" err="1"/>
              <a:t>toCharArray</a:t>
            </a:r>
            <a:r>
              <a:rPr lang="es-AR" sz="1800" b="1" dirty="0"/>
              <a:t>();</a:t>
            </a:r>
          </a:p>
          <a:p>
            <a:pPr marL="0" indent="0">
              <a:buNone/>
            </a:pPr>
            <a:r>
              <a:rPr lang="es-AR" sz="1800" dirty="0" err="1">
                <a:solidFill>
                  <a:srgbClr val="00B050"/>
                </a:solidFill>
              </a:rPr>
              <a:t>System.</a:t>
            </a:r>
            <a:r>
              <a:rPr lang="es-AR" sz="1800" b="1" i="1" dirty="0" err="1">
                <a:solidFill>
                  <a:srgbClr val="00B050"/>
                </a:solidFill>
              </a:rPr>
              <a:t>out.println</a:t>
            </a:r>
            <a:r>
              <a:rPr lang="es-AR" sz="1800" b="1" i="1" dirty="0">
                <a:solidFill>
                  <a:srgbClr val="00B050"/>
                </a:solidFill>
              </a:rPr>
              <a:t>( </a:t>
            </a:r>
            <a:r>
              <a:rPr lang="es-AR" sz="1800" b="1" i="1" dirty="0" err="1" smtClean="0">
                <a:solidFill>
                  <a:srgbClr val="00B050"/>
                </a:solidFill>
              </a:rPr>
              <a:t>ExactSearch.indexOf</a:t>
            </a:r>
            <a:r>
              <a:rPr lang="es-AR" sz="1800" b="1" i="1" dirty="0">
                <a:solidFill>
                  <a:srgbClr val="00B050"/>
                </a:solidFill>
              </a:rPr>
              <a:t>( </a:t>
            </a:r>
            <a:r>
              <a:rPr lang="es-AR" sz="1800" b="1" i="1" dirty="0" err="1">
                <a:solidFill>
                  <a:srgbClr val="00B050"/>
                </a:solidFill>
              </a:rPr>
              <a:t>query</a:t>
            </a:r>
            <a:r>
              <a:rPr lang="es-AR" sz="1800" b="1" i="1" dirty="0">
                <a:solidFill>
                  <a:srgbClr val="00B050"/>
                </a:solidFill>
              </a:rPr>
              <a:t>, target) );  //2</a:t>
            </a:r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s-AR" sz="1800" b="1" dirty="0" err="1"/>
              <a:t>char</a:t>
            </a:r>
            <a:r>
              <a:rPr lang="es-AR" sz="1800" b="1" dirty="0"/>
              <a:t>[] target= "abracadabra".</a:t>
            </a:r>
            <a:r>
              <a:rPr lang="es-AR" sz="1800" b="1" dirty="0" err="1"/>
              <a:t>toCharArray</a:t>
            </a:r>
            <a:r>
              <a:rPr lang="es-AR" sz="1800" b="1" dirty="0"/>
              <a:t>();</a:t>
            </a:r>
          </a:p>
          <a:p>
            <a:pPr marL="0" indent="0">
              <a:buNone/>
            </a:pPr>
            <a:r>
              <a:rPr lang="es-AR" sz="1800" b="1" dirty="0" err="1"/>
              <a:t>char</a:t>
            </a:r>
            <a:r>
              <a:rPr lang="es-AR" sz="1800" b="1" dirty="0"/>
              <a:t>[] </a:t>
            </a:r>
            <a:r>
              <a:rPr lang="es-AR" sz="1800" b="1" dirty="0" err="1"/>
              <a:t>query</a:t>
            </a:r>
            <a:r>
              <a:rPr lang="es-AR" sz="1800" b="1" dirty="0"/>
              <a:t>= “abra".</a:t>
            </a:r>
            <a:r>
              <a:rPr lang="es-AR" sz="1800" b="1" dirty="0" err="1"/>
              <a:t>toCharArray</a:t>
            </a:r>
            <a:r>
              <a:rPr lang="es-AR" sz="1800" b="1" dirty="0"/>
              <a:t>();</a:t>
            </a:r>
          </a:p>
          <a:p>
            <a:pPr marL="0" indent="0">
              <a:buNone/>
            </a:pPr>
            <a:r>
              <a:rPr lang="es-AR" sz="1800" dirty="0" err="1" smtClean="0">
                <a:solidFill>
                  <a:srgbClr val="00B050"/>
                </a:solidFill>
              </a:rPr>
              <a:t>System.</a:t>
            </a:r>
            <a:r>
              <a:rPr lang="es-AR" sz="1800" b="1" i="1" dirty="0" err="1" smtClean="0">
                <a:solidFill>
                  <a:srgbClr val="00B050"/>
                </a:solidFill>
              </a:rPr>
              <a:t>out.println</a:t>
            </a:r>
            <a:r>
              <a:rPr lang="es-AR" sz="1800" b="1" i="1" dirty="0" smtClean="0">
                <a:solidFill>
                  <a:srgbClr val="00B050"/>
                </a:solidFill>
              </a:rPr>
              <a:t>(</a:t>
            </a:r>
            <a:r>
              <a:rPr lang="es-AR" sz="1800" b="1" i="1" dirty="0" err="1" smtClean="0">
                <a:solidFill>
                  <a:srgbClr val="00B050"/>
                </a:solidFill>
              </a:rPr>
              <a:t>ExactSearch.indexOf</a:t>
            </a:r>
            <a:r>
              <a:rPr lang="es-AR" sz="1800" b="1" i="1" dirty="0">
                <a:solidFill>
                  <a:srgbClr val="00B050"/>
                </a:solidFill>
              </a:rPr>
              <a:t>( </a:t>
            </a:r>
            <a:r>
              <a:rPr lang="es-AR" sz="1800" b="1" i="1" dirty="0" err="1">
                <a:solidFill>
                  <a:srgbClr val="00B050"/>
                </a:solidFill>
              </a:rPr>
              <a:t>query</a:t>
            </a:r>
            <a:r>
              <a:rPr lang="es-AR" sz="1800" b="1" i="1" dirty="0">
                <a:solidFill>
                  <a:srgbClr val="00B050"/>
                </a:solidFill>
              </a:rPr>
              <a:t>, target) );  //0</a:t>
            </a:r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s-AR" sz="1800" b="1" dirty="0" err="1"/>
              <a:t>char</a:t>
            </a:r>
            <a:r>
              <a:rPr lang="es-AR" sz="1800" b="1" dirty="0"/>
              <a:t>[] target= "abracadabra".</a:t>
            </a:r>
            <a:r>
              <a:rPr lang="es-AR" sz="1800" b="1" dirty="0" err="1"/>
              <a:t>toCharArray</a:t>
            </a:r>
            <a:r>
              <a:rPr lang="es-AR" sz="1800" b="1" dirty="0"/>
              <a:t>();</a:t>
            </a:r>
          </a:p>
          <a:p>
            <a:pPr marL="0" indent="0">
              <a:buNone/>
            </a:pPr>
            <a:r>
              <a:rPr lang="es-AR" sz="1800" b="1" dirty="0" err="1"/>
              <a:t>char</a:t>
            </a:r>
            <a:r>
              <a:rPr lang="es-AR" sz="1800" b="1" dirty="0"/>
              <a:t>[] </a:t>
            </a:r>
            <a:r>
              <a:rPr lang="es-AR" sz="1800" b="1" dirty="0" err="1"/>
              <a:t>query</a:t>
            </a:r>
            <a:r>
              <a:rPr lang="es-AR" sz="1800" b="1" dirty="0"/>
              <a:t>= “aba".</a:t>
            </a:r>
            <a:r>
              <a:rPr lang="es-AR" sz="1800" b="1" dirty="0" err="1"/>
              <a:t>toCharArray</a:t>
            </a:r>
            <a:r>
              <a:rPr lang="es-AR" sz="1800" b="1" dirty="0"/>
              <a:t>();</a:t>
            </a:r>
          </a:p>
          <a:p>
            <a:pPr marL="0" indent="0">
              <a:buNone/>
            </a:pPr>
            <a:r>
              <a:rPr lang="es-AR" sz="1800" dirty="0" err="1" smtClean="0">
                <a:solidFill>
                  <a:srgbClr val="00B050"/>
                </a:solidFill>
              </a:rPr>
              <a:t>System.</a:t>
            </a:r>
            <a:r>
              <a:rPr lang="es-AR" sz="1800" b="1" i="1" dirty="0" err="1" smtClean="0">
                <a:solidFill>
                  <a:srgbClr val="00B050"/>
                </a:solidFill>
              </a:rPr>
              <a:t>out.println</a:t>
            </a:r>
            <a:r>
              <a:rPr lang="es-AR" sz="1800" b="1" i="1" dirty="0" smtClean="0">
                <a:solidFill>
                  <a:srgbClr val="00B050"/>
                </a:solidFill>
              </a:rPr>
              <a:t>(</a:t>
            </a:r>
            <a:r>
              <a:rPr lang="es-AR" sz="1800" b="1" i="1" dirty="0" err="1" smtClean="0">
                <a:solidFill>
                  <a:srgbClr val="00B050"/>
                </a:solidFill>
              </a:rPr>
              <a:t>ExactSearch.indexOf</a:t>
            </a:r>
            <a:r>
              <a:rPr lang="es-AR" sz="1800" b="1" i="1" dirty="0">
                <a:solidFill>
                  <a:srgbClr val="00B050"/>
                </a:solidFill>
              </a:rPr>
              <a:t>( </a:t>
            </a:r>
            <a:r>
              <a:rPr lang="es-AR" sz="1800" b="1" i="1" dirty="0" err="1">
                <a:solidFill>
                  <a:srgbClr val="00B050"/>
                </a:solidFill>
              </a:rPr>
              <a:t>query</a:t>
            </a:r>
            <a:r>
              <a:rPr lang="es-AR" sz="1800" b="1" i="1" dirty="0">
                <a:solidFill>
                  <a:srgbClr val="00B050"/>
                </a:solidFill>
              </a:rPr>
              <a:t>, target) );  //</a:t>
            </a:r>
            <a:r>
              <a:rPr lang="en-US" sz="1800" b="1" i="1" dirty="0">
                <a:solidFill>
                  <a:srgbClr val="00B050"/>
                </a:solidFill>
              </a:rPr>
              <a:t>-</a:t>
            </a:r>
            <a:r>
              <a:rPr lang="en-US" sz="1800" b="1" i="1" dirty="0" smtClean="0">
                <a:solidFill>
                  <a:srgbClr val="00B050"/>
                </a:solidFill>
              </a:rPr>
              <a:t>1</a:t>
            </a:r>
          </a:p>
          <a:p>
            <a:pPr marL="0" indent="0">
              <a:buNone/>
            </a:pPr>
            <a:endParaRPr lang="en-US" sz="1800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AR" sz="1800" b="1" dirty="0" err="1"/>
              <a:t>char</a:t>
            </a:r>
            <a:r>
              <a:rPr lang="es-AR" sz="1800" b="1" dirty="0"/>
              <a:t>[] target= "</a:t>
            </a:r>
            <a:r>
              <a:rPr lang="es-AR" sz="1800" b="1" dirty="0" smtClean="0"/>
              <a:t>ab".</a:t>
            </a:r>
            <a:r>
              <a:rPr lang="es-AR" sz="1800" b="1" dirty="0" err="1"/>
              <a:t>toCharArray</a:t>
            </a:r>
            <a:r>
              <a:rPr lang="es-AR" sz="1800" b="1" dirty="0"/>
              <a:t>();</a:t>
            </a:r>
          </a:p>
          <a:p>
            <a:pPr marL="0" indent="0">
              <a:buNone/>
            </a:pPr>
            <a:r>
              <a:rPr lang="es-AR" sz="1800" b="1" dirty="0" err="1"/>
              <a:t>char</a:t>
            </a:r>
            <a:r>
              <a:rPr lang="es-AR" sz="1800" b="1" dirty="0"/>
              <a:t>[] </a:t>
            </a:r>
            <a:r>
              <a:rPr lang="es-AR" sz="1800" b="1" dirty="0" err="1"/>
              <a:t>query</a:t>
            </a:r>
            <a:r>
              <a:rPr lang="es-AR" sz="1800" b="1" dirty="0"/>
              <a:t>= “aba".</a:t>
            </a:r>
            <a:r>
              <a:rPr lang="es-AR" sz="1800" b="1" dirty="0" err="1"/>
              <a:t>toCharArray</a:t>
            </a:r>
            <a:r>
              <a:rPr lang="es-AR" sz="1800" b="1" dirty="0"/>
              <a:t>();</a:t>
            </a:r>
          </a:p>
          <a:p>
            <a:pPr marL="0" indent="0">
              <a:buNone/>
            </a:pPr>
            <a:r>
              <a:rPr lang="es-AR" sz="1800" dirty="0" err="1" smtClean="0">
                <a:solidFill>
                  <a:srgbClr val="00B050"/>
                </a:solidFill>
              </a:rPr>
              <a:t>System.</a:t>
            </a:r>
            <a:r>
              <a:rPr lang="es-AR" sz="1800" b="1" i="1" dirty="0" err="1" smtClean="0">
                <a:solidFill>
                  <a:srgbClr val="00B050"/>
                </a:solidFill>
              </a:rPr>
              <a:t>out.println</a:t>
            </a:r>
            <a:r>
              <a:rPr lang="es-AR" sz="1800" b="1" i="1" dirty="0" smtClean="0">
                <a:solidFill>
                  <a:srgbClr val="00B050"/>
                </a:solidFill>
              </a:rPr>
              <a:t>(</a:t>
            </a:r>
            <a:r>
              <a:rPr lang="es-AR" sz="1800" b="1" i="1" dirty="0" err="1" smtClean="0">
                <a:solidFill>
                  <a:srgbClr val="00B050"/>
                </a:solidFill>
              </a:rPr>
              <a:t>ExactSearch.indexOf</a:t>
            </a:r>
            <a:r>
              <a:rPr lang="es-AR" sz="1800" b="1" i="1" dirty="0">
                <a:solidFill>
                  <a:srgbClr val="00B050"/>
                </a:solidFill>
              </a:rPr>
              <a:t>( </a:t>
            </a:r>
            <a:r>
              <a:rPr lang="es-AR" sz="1800" b="1" i="1" dirty="0" err="1">
                <a:solidFill>
                  <a:srgbClr val="00B050"/>
                </a:solidFill>
              </a:rPr>
              <a:t>query</a:t>
            </a:r>
            <a:r>
              <a:rPr lang="es-AR" sz="1800" b="1" i="1" dirty="0">
                <a:solidFill>
                  <a:srgbClr val="00B050"/>
                </a:solidFill>
              </a:rPr>
              <a:t>, target) );  //</a:t>
            </a:r>
            <a:r>
              <a:rPr lang="en-US" sz="1800" b="1" i="1" dirty="0">
                <a:solidFill>
                  <a:srgbClr val="00B050"/>
                </a:solidFill>
              </a:rPr>
              <a:t>-</a:t>
            </a:r>
            <a:r>
              <a:rPr lang="en-US" sz="1800" b="1" i="1" dirty="0" smtClean="0">
                <a:solidFill>
                  <a:srgbClr val="00B050"/>
                </a:solidFill>
              </a:rPr>
              <a:t>1</a:t>
            </a:r>
          </a:p>
          <a:p>
            <a:pPr marL="0" indent="0">
              <a:buNone/>
            </a:pPr>
            <a:endParaRPr lang="en-US" sz="1800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AR" sz="1800" b="1" dirty="0" err="1"/>
              <a:t>char</a:t>
            </a:r>
            <a:r>
              <a:rPr lang="es-AR" sz="1800" b="1" dirty="0"/>
              <a:t>[] target= </a:t>
            </a:r>
            <a:r>
              <a:rPr lang="es-AR" sz="1800" b="1" dirty="0" smtClean="0"/>
              <a:t>“</a:t>
            </a:r>
            <a:r>
              <a:rPr lang="es-AR" sz="1800" b="1" dirty="0" err="1" smtClean="0"/>
              <a:t>xa</a:t>
            </a:r>
            <a:r>
              <a:rPr lang="es-AR" sz="1800" b="1" dirty="0" smtClean="0"/>
              <a:t>".</a:t>
            </a:r>
            <a:r>
              <a:rPr lang="es-AR" sz="1800" b="1" dirty="0" err="1"/>
              <a:t>toCharArray</a:t>
            </a:r>
            <a:r>
              <a:rPr lang="es-AR" sz="1800" b="1" dirty="0"/>
              <a:t>();</a:t>
            </a:r>
          </a:p>
          <a:p>
            <a:pPr marL="0" indent="0">
              <a:buNone/>
            </a:pPr>
            <a:r>
              <a:rPr lang="es-AR" sz="1800" b="1" dirty="0" err="1"/>
              <a:t>char</a:t>
            </a:r>
            <a:r>
              <a:rPr lang="es-AR" sz="1800" b="1" dirty="0"/>
              <a:t>[] </a:t>
            </a:r>
            <a:r>
              <a:rPr lang="es-AR" sz="1800" b="1" dirty="0" err="1"/>
              <a:t>query</a:t>
            </a:r>
            <a:r>
              <a:rPr lang="es-AR" sz="1800" b="1" dirty="0"/>
              <a:t>= “aba".</a:t>
            </a:r>
            <a:r>
              <a:rPr lang="es-AR" sz="1800" b="1" dirty="0" err="1"/>
              <a:t>toCharArray</a:t>
            </a:r>
            <a:r>
              <a:rPr lang="es-AR" sz="1800" b="1" dirty="0"/>
              <a:t>();</a:t>
            </a:r>
          </a:p>
          <a:p>
            <a:pPr marL="0" indent="0">
              <a:buNone/>
            </a:pPr>
            <a:r>
              <a:rPr lang="es-AR" sz="1800" dirty="0" err="1" smtClean="0">
                <a:solidFill>
                  <a:srgbClr val="00B050"/>
                </a:solidFill>
              </a:rPr>
              <a:t>System.</a:t>
            </a:r>
            <a:r>
              <a:rPr lang="es-AR" sz="1800" b="1" i="1" dirty="0" err="1" smtClean="0">
                <a:solidFill>
                  <a:srgbClr val="00B050"/>
                </a:solidFill>
              </a:rPr>
              <a:t>out.println</a:t>
            </a:r>
            <a:r>
              <a:rPr lang="es-AR" sz="1800" b="1" i="1" dirty="0" smtClean="0">
                <a:solidFill>
                  <a:srgbClr val="00B050"/>
                </a:solidFill>
              </a:rPr>
              <a:t>(</a:t>
            </a:r>
            <a:r>
              <a:rPr lang="es-AR" sz="1800" b="1" i="1" dirty="0" err="1" smtClean="0">
                <a:solidFill>
                  <a:srgbClr val="00B050"/>
                </a:solidFill>
              </a:rPr>
              <a:t>ExactSearch.indexOf</a:t>
            </a:r>
            <a:r>
              <a:rPr lang="es-AR" sz="1800" b="1" i="1" dirty="0">
                <a:solidFill>
                  <a:srgbClr val="00B050"/>
                </a:solidFill>
              </a:rPr>
              <a:t>( </a:t>
            </a:r>
            <a:r>
              <a:rPr lang="es-AR" sz="1800" b="1" i="1" dirty="0" err="1">
                <a:solidFill>
                  <a:srgbClr val="00B050"/>
                </a:solidFill>
              </a:rPr>
              <a:t>query</a:t>
            </a:r>
            <a:r>
              <a:rPr lang="es-AR" sz="1800" b="1" i="1" dirty="0">
                <a:solidFill>
                  <a:srgbClr val="00B050"/>
                </a:solidFill>
              </a:rPr>
              <a:t>, target) );  //</a:t>
            </a:r>
            <a:r>
              <a:rPr lang="en-US" sz="1800" b="1" i="1" dirty="0">
                <a:solidFill>
                  <a:srgbClr val="00B050"/>
                </a:solidFill>
              </a:rPr>
              <a:t>-</a:t>
            </a:r>
            <a:r>
              <a:rPr lang="en-US" sz="1800" b="1" i="1" dirty="0" smtClean="0">
                <a:solidFill>
                  <a:srgbClr val="00B050"/>
                </a:solidFill>
              </a:rPr>
              <a:t>1</a:t>
            </a:r>
          </a:p>
          <a:p>
            <a:pPr marL="0" indent="0">
              <a:buNone/>
            </a:pPr>
            <a:endParaRPr lang="en-US" sz="1800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AR" sz="1800" b="1" dirty="0" err="1" smtClean="0"/>
              <a:t>char</a:t>
            </a:r>
            <a:r>
              <a:rPr lang="es-AR" sz="1800" b="1" dirty="0" smtClean="0"/>
              <a:t>[] target= "abracadabras".</a:t>
            </a:r>
            <a:r>
              <a:rPr lang="es-AR" sz="1800" b="1" dirty="0" err="1" smtClean="0"/>
              <a:t>toCharArray</a:t>
            </a:r>
            <a:r>
              <a:rPr lang="es-AR" sz="1800" b="1" dirty="0" smtClean="0"/>
              <a:t>();</a:t>
            </a:r>
          </a:p>
          <a:p>
            <a:pPr marL="0" indent="0">
              <a:buNone/>
            </a:pPr>
            <a:r>
              <a:rPr lang="es-AR" sz="1800" b="1" dirty="0" err="1" smtClean="0"/>
              <a:t>char</a:t>
            </a:r>
            <a:r>
              <a:rPr lang="es-AR" sz="1800" b="1" dirty="0" smtClean="0"/>
              <a:t>[] </a:t>
            </a:r>
            <a:r>
              <a:rPr lang="es-AR" sz="1800" b="1" dirty="0" err="1" smtClean="0"/>
              <a:t>query</a:t>
            </a:r>
            <a:r>
              <a:rPr lang="es-AR" sz="1800" b="1" dirty="0" smtClean="0"/>
              <a:t>= “abras".</a:t>
            </a:r>
            <a:r>
              <a:rPr lang="es-AR" sz="1800" b="1" dirty="0" err="1" smtClean="0"/>
              <a:t>toCharArray</a:t>
            </a:r>
            <a:r>
              <a:rPr lang="es-AR" sz="1800" b="1" dirty="0" smtClean="0"/>
              <a:t>();</a:t>
            </a:r>
          </a:p>
          <a:p>
            <a:pPr marL="0" indent="0">
              <a:buNone/>
            </a:pPr>
            <a:r>
              <a:rPr lang="es-AR" sz="1800" dirty="0" err="1" smtClean="0">
                <a:solidFill>
                  <a:srgbClr val="00B050"/>
                </a:solidFill>
              </a:rPr>
              <a:t>System.</a:t>
            </a:r>
            <a:r>
              <a:rPr lang="es-AR" sz="1800" b="1" i="1" dirty="0" err="1" smtClean="0">
                <a:solidFill>
                  <a:srgbClr val="00B050"/>
                </a:solidFill>
              </a:rPr>
              <a:t>out.println</a:t>
            </a:r>
            <a:r>
              <a:rPr lang="es-AR" sz="1800" b="1" i="1" dirty="0" smtClean="0">
                <a:solidFill>
                  <a:srgbClr val="00B050"/>
                </a:solidFill>
              </a:rPr>
              <a:t>(</a:t>
            </a:r>
            <a:r>
              <a:rPr lang="es-AR" sz="1800" b="1" i="1" dirty="0" err="1" smtClean="0">
                <a:solidFill>
                  <a:srgbClr val="00B050"/>
                </a:solidFill>
              </a:rPr>
              <a:t>ExactSearch.indexOf</a:t>
            </a:r>
            <a:r>
              <a:rPr lang="es-AR" sz="1800" b="1" i="1" dirty="0">
                <a:solidFill>
                  <a:srgbClr val="00B050"/>
                </a:solidFill>
              </a:rPr>
              <a:t>( </a:t>
            </a:r>
            <a:r>
              <a:rPr lang="es-AR" sz="1800" b="1" i="1" dirty="0" err="1">
                <a:solidFill>
                  <a:srgbClr val="00B050"/>
                </a:solidFill>
              </a:rPr>
              <a:t>query</a:t>
            </a:r>
            <a:r>
              <a:rPr lang="es-AR" sz="1800" b="1" i="1" dirty="0">
                <a:solidFill>
                  <a:srgbClr val="00B050"/>
                </a:solidFill>
              </a:rPr>
              <a:t>, target) );  </a:t>
            </a:r>
            <a:r>
              <a:rPr lang="es-AR" sz="1800" b="1" i="1" dirty="0" smtClean="0">
                <a:solidFill>
                  <a:srgbClr val="00B050"/>
                </a:solidFill>
              </a:rPr>
              <a:t>//</a:t>
            </a:r>
            <a:r>
              <a:rPr lang="en-US" sz="1800" b="1" i="1" dirty="0" smtClean="0">
                <a:solidFill>
                  <a:srgbClr val="00B050"/>
                </a:solidFill>
              </a:rPr>
              <a:t>7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5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El </a:t>
            </a:r>
            <a:r>
              <a:rPr lang="en-US" dirty="0" err="1" smtClean="0"/>
              <a:t>algoritmo</a:t>
            </a:r>
            <a:r>
              <a:rPr lang="en-US" dirty="0" smtClean="0"/>
              <a:t> que </a:t>
            </a:r>
            <a:r>
              <a:rPr lang="en-US" dirty="0" err="1" smtClean="0"/>
              <a:t>calcula</a:t>
            </a:r>
            <a:r>
              <a:rPr lang="en-US" dirty="0" smtClean="0"/>
              <a:t> next </a:t>
            </a:r>
            <a:r>
              <a:rPr lang="en-US" dirty="0" err="1" smtClean="0"/>
              <a:t>tiene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Complejidad</a:t>
            </a:r>
            <a:r>
              <a:rPr lang="en-US" dirty="0" smtClean="0"/>
              <a:t> especial:  O(m)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Complejidad</a:t>
            </a:r>
            <a:r>
              <a:rPr lang="en-US" dirty="0" smtClean="0"/>
              <a:t> temporal: O(m)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2B- </a:t>
            </a:r>
            <a:r>
              <a:rPr lang="es-419" dirty="0" err="1" smtClean="0"/>
              <a:t>Ejer</a:t>
            </a:r>
            <a:r>
              <a:rPr lang="es-419" dirty="0" smtClean="0"/>
              <a:t> 2.1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Escribir la clase KMP</a:t>
            </a: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s-AR" sz="2000" smtClean="0">
                <a:solidFill>
                  <a:schemeClr val="tx1"/>
                </a:solidFill>
                <a:latin typeface="+mj-lt"/>
              </a:rPr>
              <a:t>Agregar el 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método de clase 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nextComputation</a:t>
            </a:r>
            <a:endParaRPr lang="es-AR" sz="20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51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7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4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calculada</a:t>
            </a:r>
            <a:r>
              <a:rPr lang="en-US" dirty="0"/>
              <a:t> la </a:t>
            </a:r>
            <a:r>
              <a:rPr lang="en-US" dirty="0" err="1"/>
              <a:t>tabla</a:t>
            </a:r>
            <a:r>
              <a:rPr lang="en-US" dirty="0"/>
              <a:t> Next, 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para </a:t>
            </a:r>
            <a:r>
              <a:rPr lang="en-US" dirty="0" err="1"/>
              <a:t>calcular</a:t>
            </a:r>
            <a:r>
              <a:rPr lang="en-US" dirty="0"/>
              <a:t> search sin </a:t>
            </a:r>
            <a:r>
              <a:rPr lang="en-US" dirty="0" err="1"/>
              <a:t>hacer</a:t>
            </a:r>
            <a:r>
              <a:rPr lang="en-US" dirty="0"/>
              <a:t> backtracking </a:t>
            </a:r>
            <a:r>
              <a:rPr lang="en-US" dirty="0" err="1"/>
              <a:t>en</a:t>
            </a:r>
            <a:r>
              <a:rPr lang="en-US" dirty="0"/>
              <a:t> el text?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Idea: </a:t>
            </a:r>
          </a:p>
          <a:p>
            <a:pPr marL="0" indent="0" algn="just">
              <a:buNone/>
            </a:pPr>
            <a:r>
              <a:rPr lang="en-US" dirty="0" err="1"/>
              <a:t>Supongamos</a:t>
            </a:r>
            <a:r>
              <a:rPr lang="en-US" dirty="0"/>
              <a:t> un </a:t>
            </a:r>
            <a:r>
              <a:rPr lang="en-US" b="1" dirty="0"/>
              <a:t>rec</a:t>
            </a:r>
            <a:r>
              <a:rPr lang="en-US" dirty="0"/>
              <a:t> que </a:t>
            </a:r>
            <a:r>
              <a:rPr lang="en-US" dirty="0" err="1"/>
              <a:t>apunta</a:t>
            </a:r>
            <a:r>
              <a:rPr lang="en-US" dirty="0"/>
              <a:t> al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target</a:t>
            </a:r>
            <a:r>
              <a:rPr lang="en-US" dirty="0"/>
              <a:t> y que </a:t>
            </a:r>
            <a:r>
              <a:rPr lang="en-US" b="1" dirty="0" err="1"/>
              <a:t>pquery</a:t>
            </a:r>
            <a:r>
              <a:rPr lang="en-US" dirty="0"/>
              <a:t> que </a:t>
            </a:r>
            <a:r>
              <a:rPr lang="en-US" dirty="0" err="1"/>
              <a:t>apunta</a:t>
            </a:r>
            <a:r>
              <a:rPr lang="en-US" dirty="0"/>
              <a:t> a un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query</a:t>
            </a:r>
          </a:p>
          <a:p>
            <a:pPr marL="0" indent="0">
              <a:buNone/>
            </a:pPr>
            <a:r>
              <a:rPr lang="en-US" dirty="0" err="1"/>
              <a:t>Mientras</a:t>
            </a:r>
            <a:r>
              <a:rPr lang="en-US" dirty="0"/>
              <a:t>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coincidencia</a:t>
            </a:r>
            <a:r>
              <a:rPr lang="en-US" dirty="0"/>
              <a:t>, </a:t>
            </a:r>
            <a:r>
              <a:rPr lang="en-US" dirty="0" err="1"/>
              <a:t>avanzo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ambos.</a:t>
            </a:r>
          </a:p>
          <a:p>
            <a:pPr marL="0" indent="0" algn="just">
              <a:buNone/>
            </a:pPr>
            <a:r>
              <a:rPr lang="en-US" dirty="0" err="1"/>
              <a:t>Cuando</a:t>
            </a:r>
            <a:r>
              <a:rPr lang="en-US" dirty="0"/>
              <a:t> no la </a:t>
            </a:r>
            <a:r>
              <a:rPr lang="en-US" dirty="0" err="1"/>
              <a:t>haya</a:t>
            </a:r>
            <a:r>
              <a:rPr lang="en-US" dirty="0"/>
              <a:t> se “</a:t>
            </a:r>
            <a:r>
              <a:rPr lang="en-US" dirty="0" err="1"/>
              <a:t>shiftea</a:t>
            </a:r>
            <a:r>
              <a:rPr lang="en-US" dirty="0"/>
              <a:t>” query a next[pquery-1], salvo que </a:t>
            </a:r>
            <a:r>
              <a:rPr lang="en-US" dirty="0" err="1"/>
              <a:t>pquery</a:t>
            </a:r>
            <a:r>
              <a:rPr lang="en-US" dirty="0"/>
              <a:t> sea 0,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cuyo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hay que </a:t>
            </a:r>
            <a:r>
              <a:rPr lang="en-US" dirty="0" err="1"/>
              <a:t>avanzar</a:t>
            </a:r>
            <a:r>
              <a:rPr lang="en-US" dirty="0"/>
              <a:t> </a:t>
            </a:r>
            <a:r>
              <a:rPr lang="en-US" b="1" dirty="0"/>
              <a:t>rec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target</a:t>
            </a:r>
            <a:endParaRPr lang="es-A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1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476873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78339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</a:t>
                      </a:r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457200" y="2743200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Up Arrow 13"/>
          <p:cNvSpPr/>
          <p:nvPr/>
        </p:nvSpPr>
        <p:spPr>
          <a:xfrm>
            <a:off x="2873114" y="4484558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TextBox 15"/>
          <p:cNvSpPr txBox="1"/>
          <p:nvPr/>
        </p:nvSpPr>
        <p:spPr>
          <a:xfrm>
            <a:off x="457200" y="5353653"/>
            <a:ext cx="579357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  </a:t>
            </a:r>
            <a:r>
              <a:rPr lang="en-US" dirty="0" err="1"/>
              <a:t>pquery</a:t>
            </a:r>
            <a:r>
              <a:rPr lang="en-US" dirty="0"/>
              <a:t>&gt;0 </a:t>
            </a:r>
            <a:r>
              <a:rPr lang="en-US" dirty="0" err="1"/>
              <a:t>cambiaría</a:t>
            </a:r>
            <a:r>
              <a:rPr lang="en-US" dirty="0"/>
              <a:t> solo </a:t>
            </a:r>
            <a:r>
              <a:rPr lang="en-US" dirty="0" err="1"/>
              <a:t>pquery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next[pquery-1]</a:t>
            </a:r>
          </a:p>
          <a:p>
            <a:r>
              <a:rPr lang="en-US" dirty="0"/>
              <a:t>Pero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0, o sea, </a:t>
            </a:r>
            <a:r>
              <a:rPr lang="en-US" dirty="0" err="1"/>
              <a:t>sólo</a:t>
            </a:r>
            <a:r>
              <a:rPr lang="en-US" dirty="0"/>
              <a:t> </a:t>
            </a:r>
            <a:r>
              <a:rPr lang="en-US" dirty="0" err="1"/>
              <a:t>avanza</a:t>
            </a:r>
            <a:r>
              <a:rPr lang="en-US" dirty="0"/>
              <a:t> </a:t>
            </a:r>
            <a:r>
              <a:rPr lang="en-US" b="1" dirty="0"/>
              <a:t>rec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12545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997258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236225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1191718" y="2734667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Up Arrow 13"/>
          <p:cNvSpPr/>
          <p:nvPr/>
        </p:nvSpPr>
        <p:spPr>
          <a:xfrm>
            <a:off x="2873114" y="4484558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353653"/>
            <a:ext cx="340048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Como </a:t>
            </a:r>
            <a:r>
              <a:rPr lang="en-US" dirty="0" err="1"/>
              <a:t>coinciden</a:t>
            </a:r>
            <a:r>
              <a:rPr lang="en-US" dirty="0"/>
              <a:t>, </a:t>
            </a:r>
            <a:r>
              <a:rPr lang="en-US" dirty="0" err="1"/>
              <a:t>avanzan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2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91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89921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70792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1970064" y="2678664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Up Arrow 13"/>
          <p:cNvSpPr/>
          <p:nvPr/>
        </p:nvSpPr>
        <p:spPr>
          <a:xfrm>
            <a:off x="3734014" y="4476729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353653"/>
            <a:ext cx="340048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Como </a:t>
            </a:r>
            <a:r>
              <a:rPr lang="en-US" dirty="0" err="1"/>
              <a:t>coinciden</a:t>
            </a:r>
            <a:r>
              <a:rPr lang="en-US" dirty="0"/>
              <a:t>, </a:t>
            </a:r>
            <a:r>
              <a:rPr lang="en-US" dirty="0" err="1"/>
              <a:t>avanzan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2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48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677799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18372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2779533" y="2637442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Up Arrow 13"/>
          <p:cNvSpPr/>
          <p:nvPr/>
        </p:nvSpPr>
        <p:spPr>
          <a:xfrm>
            <a:off x="4572000" y="4349312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353653"/>
            <a:ext cx="340048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Como </a:t>
            </a:r>
            <a:r>
              <a:rPr lang="en-US" dirty="0" err="1"/>
              <a:t>coinciden</a:t>
            </a:r>
            <a:r>
              <a:rPr lang="en-US" dirty="0"/>
              <a:t>, </a:t>
            </a:r>
            <a:r>
              <a:rPr lang="en-US" dirty="0" err="1"/>
              <a:t>avanzan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2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836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187446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761893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3610345" y="2678664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Up Arrow 13"/>
          <p:cNvSpPr/>
          <p:nvPr/>
        </p:nvSpPr>
        <p:spPr>
          <a:xfrm>
            <a:off x="5471410" y="4476729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353653"/>
            <a:ext cx="579357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  </a:t>
            </a:r>
            <a:r>
              <a:rPr lang="en-US" dirty="0" err="1"/>
              <a:t>pquery</a:t>
            </a:r>
            <a:r>
              <a:rPr lang="en-US" dirty="0"/>
              <a:t>&gt;0 </a:t>
            </a:r>
            <a:r>
              <a:rPr lang="en-US" dirty="0" err="1"/>
              <a:t>cambiaría</a:t>
            </a:r>
            <a:r>
              <a:rPr lang="en-US" dirty="0"/>
              <a:t> solo </a:t>
            </a:r>
            <a:r>
              <a:rPr lang="en-US" dirty="0" err="1"/>
              <a:t>pquery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next[pquery-1]</a:t>
            </a:r>
          </a:p>
          <a:p>
            <a:r>
              <a:rPr lang="en-US" dirty="0" err="1"/>
              <a:t>Entonces</a:t>
            </a:r>
            <a:r>
              <a:rPr lang="en-US" dirty="0"/>
              <a:t>, </a:t>
            </a:r>
            <a:r>
              <a:rPr lang="en-US" dirty="0" err="1"/>
              <a:t>pquery</a:t>
            </a:r>
            <a:r>
              <a:rPr lang="en-US" dirty="0"/>
              <a:t> </a:t>
            </a:r>
            <a:r>
              <a:rPr lang="en-US" dirty="0" err="1"/>
              <a:t>apunta</a:t>
            </a:r>
            <a:r>
              <a:rPr lang="en-US" dirty="0"/>
              <a:t> a la “b” de la </a:t>
            </a:r>
            <a:r>
              <a:rPr lang="en-US" dirty="0" err="1"/>
              <a:t>posicion</a:t>
            </a:r>
            <a:r>
              <a:rPr lang="en-US" dirty="0"/>
              <a:t> 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677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782665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58607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3610345" y="2678664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Up Arrow 13"/>
          <p:cNvSpPr/>
          <p:nvPr/>
        </p:nvSpPr>
        <p:spPr>
          <a:xfrm>
            <a:off x="3734014" y="4476729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353653"/>
            <a:ext cx="579357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  </a:t>
            </a:r>
            <a:r>
              <a:rPr lang="en-US" dirty="0" err="1"/>
              <a:t>pquery</a:t>
            </a:r>
            <a:r>
              <a:rPr lang="en-US" dirty="0"/>
              <a:t>&gt;0 </a:t>
            </a:r>
            <a:r>
              <a:rPr lang="en-US" dirty="0" err="1"/>
              <a:t>cambiaría</a:t>
            </a:r>
            <a:r>
              <a:rPr lang="en-US" dirty="0"/>
              <a:t> solo </a:t>
            </a:r>
            <a:r>
              <a:rPr lang="en-US" dirty="0" err="1"/>
              <a:t>pquery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next[pquery-1]</a:t>
            </a:r>
          </a:p>
          <a:p>
            <a:r>
              <a:rPr lang="en-US" dirty="0" err="1"/>
              <a:t>Entonces</a:t>
            </a:r>
            <a:r>
              <a:rPr lang="en-US" dirty="0"/>
              <a:t>, </a:t>
            </a:r>
            <a:r>
              <a:rPr lang="en-US" dirty="0" err="1"/>
              <a:t>pquery</a:t>
            </a:r>
            <a:r>
              <a:rPr lang="en-US" dirty="0"/>
              <a:t> </a:t>
            </a:r>
            <a:r>
              <a:rPr lang="en-US" dirty="0" err="1"/>
              <a:t>apunta</a:t>
            </a:r>
            <a:r>
              <a:rPr lang="en-US" dirty="0"/>
              <a:t> a la “a” de la </a:t>
            </a:r>
            <a:r>
              <a:rPr lang="en-US" dirty="0" err="1"/>
              <a:t>posición</a:t>
            </a:r>
            <a:r>
              <a:rPr lang="en-US" dirty="0"/>
              <a:t> 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4847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051260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4552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3610345" y="2678664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Up Arrow 13"/>
          <p:cNvSpPr/>
          <p:nvPr/>
        </p:nvSpPr>
        <p:spPr>
          <a:xfrm>
            <a:off x="2849595" y="4349312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353653"/>
            <a:ext cx="579357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  </a:t>
            </a:r>
            <a:r>
              <a:rPr lang="en-US" dirty="0" err="1"/>
              <a:t>pquery</a:t>
            </a:r>
            <a:r>
              <a:rPr lang="en-US" dirty="0"/>
              <a:t>&gt;0 </a:t>
            </a:r>
            <a:r>
              <a:rPr lang="en-US" dirty="0" err="1"/>
              <a:t>cambiaría</a:t>
            </a:r>
            <a:r>
              <a:rPr lang="en-US" dirty="0"/>
              <a:t> solo </a:t>
            </a:r>
            <a:r>
              <a:rPr lang="en-US" dirty="0" err="1"/>
              <a:t>pquery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next[pquery-1]</a:t>
            </a:r>
          </a:p>
          <a:p>
            <a:r>
              <a:rPr lang="en-US" dirty="0"/>
              <a:t>Pero </a:t>
            </a:r>
            <a:r>
              <a:rPr lang="en-US" dirty="0" err="1"/>
              <a:t>es</a:t>
            </a:r>
            <a:r>
              <a:rPr lang="en-US" dirty="0"/>
              <a:t> 0. </a:t>
            </a:r>
            <a:r>
              <a:rPr lang="en-US" dirty="0" err="1"/>
              <a:t>Entonces</a:t>
            </a:r>
            <a:r>
              <a:rPr lang="en-US" dirty="0"/>
              <a:t> solo </a:t>
            </a:r>
            <a:r>
              <a:rPr lang="en-US" dirty="0" err="1"/>
              <a:t>avanza</a:t>
            </a:r>
            <a:r>
              <a:rPr lang="en-US" dirty="0"/>
              <a:t> rec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00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2B- </a:t>
            </a:r>
            <a:r>
              <a:rPr lang="es-419" dirty="0" err="1" smtClean="0"/>
              <a:t>Ejer</a:t>
            </a:r>
            <a:r>
              <a:rPr lang="es-419" dirty="0" smtClean="0"/>
              <a:t> 1.1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Implementarlo (sin usar métodos Java, es un arreglo de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chars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!!!) 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7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4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943273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80229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4448331" y="2678664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Up Arrow 13"/>
          <p:cNvSpPr/>
          <p:nvPr/>
        </p:nvSpPr>
        <p:spPr>
          <a:xfrm>
            <a:off x="2849595" y="4349312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353653"/>
            <a:ext cx="340048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Como </a:t>
            </a:r>
            <a:r>
              <a:rPr lang="en-US" dirty="0" err="1"/>
              <a:t>coinciden</a:t>
            </a:r>
            <a:r>
              <a:rPr lang="en-US" dirty="0"/>
              <a:t>, </a:t>
            </a:r>
            <a:r>
              <a:rPr lang="en-US" dirty="0" err="1"/>
              <a:t>avanzan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2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0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255183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77850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5287780" y="2621624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Up Arrow 13"/>
          <p:cNvSpPr/>
          <p:nvPr/>
        </p:nvSpPr>
        <p:spPr>
          <a:xfrm>
            <a:off x="3726518" y="4319709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353653"/>
            <a:ext cx="340048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Como </a:t>
            </a:r>
            <a:r>
              <a:rPr lang="en-US" dirty="0" err="1"/>
              <a:t>coinciden</a:t>
            </a:r>
            <a:r>
              <a:rPr lang="en-US" dirty="0"/>
              <a:t>, </a:t>
            </a:r>
            <a:r>
              <a:rPr lang="en-US" dirty="0" err="1"/>
              <a:t>avanzan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2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494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285192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6059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6086117" y="2678664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Up Arrow 13"/>
          <p:cNvSpPr/>
          <p:nvPr/>
        </p:nvSpPr>
        <p:spPr>
          <a:xfrm>
            <a:off x="4562221" y="4349312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353653"/>
            <a:ext cx="340048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Como </a:t>
            </a:r>
            <a:r>
              <a:rPr lang="en-US" dirty="0" err="1"/>
              <a:t>coinciden</a:t>
            </a:r>
            <a:r>
              <a:rPr lang="en-US" dirty="0"/>
              <a:t>, </a:t>
            </a:r>
            <a:r>
              <a:rPr lang="en-US" dirty="0" err="1"/>
              <a:t>avanzan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2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040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083994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9813"/>
              </p:ext>
            </p:extLst>
          </p:nvPr>
        </p:nvGraphicFramePr>
        <p:xfrm>
          <a:off x="1944861" y="3615550"/>
          <a:ext cx="4264925" cy="7337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2985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6880596" y="2611209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Up Arrow 13"/>
          <p:cNvSpPr/>
          <p:nvPr/>
        </p:nvSpPr>
        <p:spPr>
          <a:xfrm>
            <a:off x="5431651" y="4349312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353653"/>
            <a:ext cx="701987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Como </a:t>
            </a:r>
            <a:r>
              <a:rPr lang="en-US" dirty="0" err="1"/>
              <a:t>coinciden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alcancé</a:t>
            </a:r>
            <a:r>
              <a:rPr lang="en-US" dirty="0"/>
              <a:t> el final de query, lo </a:t>
            </a:r>
            <a:r>
              <a:rPr lang="en-US" dirty="0" err="1"/>
              <a:t>encontre</a:t>
            </a:r>
            <a:r>
              <a:rPr lang="en-US" dirty="0"/>
              <a:t>!!!</a:t>
            </a:r>
          </a:p>
          <a:p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cálculo</a:t>
            </a:r>
            <a:r>
              <a:rPr lang="en-US" dirty="0"/>
              <a:t> de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encontrada</a:t>
            </a:r>
            <a:r>
              <a:rPr lang="en-US" dirty="0"/>
              <a:t>?  Rec - </a:t>
            </a:r>
            <a:r>
              <a:rPr lang="en-US" dirty="0" err="1"/>
              <a:t>pquery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6775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Otro ejemplo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Otro ejemplo</a:t>
            </a:r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809877"/>
              </p:ext>
            </p:extLst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80351"/>
              </p:ext>
            </p:extLst>
          </p:nvPr>
        </p:nvGraphicFramePr>
        <p:xfrm>
          <a:off x="1327202" y="3615550"/>
          <a:ext cx="4882584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97512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2416781262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473373622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</a:t>
                      </a:r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3" name="Up Arrow 12"/>
          <p:cNvSpPr/>
          <p:nvPr/>
        </p:nvSpPr>
        <p:spPr>
          <a:xfrm>
            <a:off x="457200" y="2743200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Up Arrow 13"/>
          <p:cNvSpPr/>
          <p:nvPr/>
        </p:nvSpPr>
        <p:spPr>
          <a:xfrm>
            <a:off x="2755548" y="4625887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TextBox 15"/>
          <p:cNvSpPr txBox="1"/>
          <p:nvPr/>
        </p:nvSpPr>
        <p:spPr>
          <a:xfrm>
            <a:off x="457200" y="5353653"/>
            <a:ext cx="579357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  </a:t>
            </a:r>
            <a:r>
              <a:rPr lang="en-US" dirty="0" err="1"/>
              <a:t>pquery</a:t>
            </a:r>
            <a:r>
              <a:rPr lang="en-US" dirty="0"/>
              <a:t>&gt;0 </a:t>
            </a:r>
            <a:r>
              <a:rPr lang="en-US" dirty="0" err="1"/>
              <a:t>cambiaría</a:t>
            </a:r>
            <a:r>
              <a:rPr lang="en-US" dirty="0"/>
              <a:t> solo </a:t>
            </a:r>
            <a:r>
              <a:rPr lang="en-US" dirty="0" err="1"/>
              <a:t>pquery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next[pquery-1]</a:t>
            </a:r>
          </a:p>
          <a:p>
            <a:r>
              <a:rPr lang="en-US" dirty="0"/>
              <a:t>Pero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0, o sea, </a:t>
            </a:r>
            <a:r>
              <a:rPr lang="en-US" dirty="0" err="1"/>
              <a:t>sólo</a:t>
            </a:r>
            <a:r>
              <a:rPr lang="en-US" dirty="0"/>
              <a:t> </a:t>
            </a:r>
            <a:r>
              <a:rPr lang="en-US" dirty="0" err="1"/>
              <a:t>avanza</a:t>
            </a:r>
            <a:r>
              <a:rPr lang="en-US" dirty="0"/>
              <a:t> </a:t>
            </a:r>
            <a:r>
              <a:rPr lang="en-US" b="1" dirty="0"/>
              <a:t>rec</a:t>
            </a:r>
            <a:endParaRPr lang="es-AR" b="1" dirty="0"/>
          </a:p>
        </p:txBody>
      </p:sp>
      <p:sp>
        <p:nvSpPr>
          <p:cNvPr id="9" name="Up Arrow 12"/>
          <p:cNvSpPr/>
          <p:nvPr/>
        </p:nvSpPr>
        <p:spPr>
          <a:xfrm>
            <a:off x="1079863" y="2734667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Up Arrow 13"/>
          <p:cNvSpPr/>
          <p:nvPr/>
        </p:nvSpPr>
        <p:spPr>
          <a:xfrm>
            <a:off x="3378211" y="4617354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Up Arrow 12"/>
          <p:cNvSpPr/>
          <p:nvPr/>
        </p:nvSpPr>
        <p:spPr>
          <a:xfrm>
            <a:off x="1924091" y="2740671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Up Arrow 13"/>
          <p:cNvSpPr/>
          <p:nvPr/>
        </p:nvSpPr>
        <p:spPr>
          <a:xfrm>
            <a:off x="3978528" y="4625887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Up Arrow 12"/>
          <p:cNvSpPr/>
          <p:nvPr/>
        </p:nvSpPr>
        <p:spPr>
          <a:xfrm>
            <a:off x="2755548" y="2747269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Up Arrow 13"/>
          <p:cNvSpPr/>
          <p:nvPr/>
        </p:nvSpPr>
        <p:spPr>
          <a:xfrm>
            <a:off x="4493840" y="4617354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Up Arrow 12"/>
          <p:cNvSpPr/>
          <p:nvPr/>
        </p:nvSpPr>
        <p:spPr>
          <a:xfrm>
            <a:off x="3588462" y="2743200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Up Arrow 13"/>
          <p:cNvSpPr/>
          <p:nvPr/>
        </p:nvSpPr>
        <p:spPr>
          <a:xfrm>
            <a:off x="5058899" y="4647505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ayo 4"/>
          <p:cNvSpPr/>
          <p:nvPr/>
        </p:nvSpPr>
        <p:spPr>
          <a:xfrm>
            <a:off x="4493840" y="2733070"/>
            <a:ext cx="1358320" cy="879943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6479177" y="4297680"/>
            <a:ext cx="251222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El </a:t>
            </a:r>
            <a:r>
              <a:rPr lang="es-AR" dirty="0" err="1" smtClean="0"/>
              <a:t>next</a:t>
            </a:r>
            <a:r>
              <a:rPr lang="es-AR" dirty="0" smtClean="0"/>
              <a:t>[pquery-1] dice </a:t>
            </a:r>
          </a:p>
          <a:p>
            <a:r>
              <a:rPr lang="es-AR" dirty="0" smtClean="0"/>
              <a:t>de donde seguir</a:t>
            </a:r>
          </a:p>
        </p:txBody>
      </p:sp>
    </p:spTree>
    <p:extLst>
      <p:ext uri="{BB962C8B-B14F-4D97-AF65-F5344CB8AC3E}">
        <p14:creationId xmlns:p14="http://schemas.microsoft.com/office/powerpoint/2010/main" val="34675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Otro ejemplo</a:t>
            </a:r>
            <a:endParaRPr lang="es-AR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202367" y="2240369"/>
          <a:ext cx="8229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3916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29499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6447129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754177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84621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500602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667983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1160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18615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0950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245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327202" y="3615550"/>
          <a:ext cx="4882584" cy="100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97512">
                  <a:extLst>
                    <a:ext uri="{9D8B030D-6E8A-4147-A177-3AD203B41FA5}">
                      <a16:colId xmlns:a16="http://schemas.microsoft.com/office/drawing/2014/main" val="2275030055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1195669203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4170646333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3596577686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1432505571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2416781262"/>
                    </a:ext>
                  </a:extLst>
                </a:gridCol>
                <a:gridCol w="697512">
                  <a:extLst>
                    <a:ext uri="{9D8B030D-6E8A-4147-A177-3AD203B41FA5}">
                      <a16:colId xmlns:a16="http://schemas.microsoft.com/office/drawing/2014/main" val="473373622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</a:t>
                      </a:r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50287"/>
                  </a:ext>
                </a:extLst>
              </a:tr>
              <a:tr h="326474"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779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200" y="5353653"/>
            <a:ext cx="579357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  </a:t>
            </a:r>
            <a:r>
              <a:rPr lang="en-US" dirty="0" err="1"/>
              <a:t>pquery</a:t>
            </a:r>
            <a:r>
              <a:rPr lang="en-US" dirty="0"/>
              <a:t>&gt;0 </a:t>
            </a:r>
            <a:r>
              <a:rPr lang="en-US" dirty="0" err="1"/>
              <a:t>cambiaría</a:t>
            </a:r>
            <a:r>
              <a:rPr lang="en-US" dirty="0"/>
              <a:t> solo </a:t>
            </a:r>
            <a:r>
              <a:rPr lang="en-US" dirty="0" err="1"/>
              <a:t>pquery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next[pquery-1]</a:t>
            </a:r>
          </a:p>
          <a:p>
            <a:r>
              <a:rPr lang="en-US" dirty="0"/>
              <a:t>Pero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0, o sea, </a:t>
            </a:r>
            <a:r>
              <a:rPr lang="en-US" dirty="0" err="1"/>
              <a:t>sólo</a:t>
            </a:r>
            <a:r>
              <a:rPr lang="en-US" dirty="0"/>
              <a:t> </a:t>
            </a:r>
            <a:r>
              <a:rPr lang="en-US" dirty="0" err="1"/>
              <a:t>avanza</a:t>
            </a:r>
            <a:r>
              <a:rPr lang="en-US" dirty="0"/>
              <a:t> </a:t>
            </a:r>
            <a:r>
              <a:rPr lang="en-US" b="1" dirty="0"/>
              <a:t>rec</a:t>
            </a:r>
            <a:endParaRPr lang="es-AR" b="1" dirty="0"/>
          </a:p>
        </p:txBody>
      </p:sp>
      <p:sp>
        <p:nvSpPr>
          <p:cNvPr id="10" name="Up Arrow 13"/>
          <p:cNvSpPr/>
          <p:nvPr/>
        </p:nvSpPr>
        <p:spPr>
          <a:xfrm>
            <a:off x="3378211" y="4617354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Up Arrow 12"/>
          <p:cNvSpPr/>
          <p:nvPr/>
        </p:nvSpPr>
        <p:spPr>
          <a:xfrm>
            <a:off x="4433513" y="2722830"/>
            <a:ext cx="247338" cy="53964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6479177" y="4297680"/>
            <a:ext cx="116634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Y sigue…</a:t>
            </a:r>
          </a:p>
        </p:txBody>
      </p:sp>
    </p:spTree>
    <p:extLst>
      <p:ext uri="{BB962C8B-B14F-4D97-AF65-F5344CB8AC3E}">
        <p14:creationId xmlns:p14="http://schemas.microsoft.com/office/powerpoint/2010/main" val="367395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o Naïve. </a:t>
            </a:r>
            <a:r>
              <a:rPr lang="en-US" dirty="0" err="1"/>
              <a:t>Ej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10247"/>
              </p:ext>
            </p:extLst>
          </p:nvPr>
        </p:nvGraphicFramePr>
        <p:xfrm>
          <a:off x="1170039" y="2619248"/>
          <a:ext cx="609600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34545606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84124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216350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980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34144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470576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25828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588624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5488882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085685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863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040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9381"/>
              </p:ext>
            </p:extLst>
          </p:nvPr>
        </p:nvGraphicFramePr>
        <p:xfrm>
          <a:off x="1170039" y="3960384"/>
          <a:ext cx="1042219" cy="45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5254">
                  <a:extLst>
                    <a:ext uri="{9D8B030D-6E8A-4147-A177-3AD203B41FA5}">
                      <a16:colId xmlns:a16="http://schemas.microsoft.com/office/drawing/2014/main" val="4250625266"/>
                    </a:ext>
                  </a:extLst>
                </a:gridCol>
                <a:gridCol w="526965">
                  <a:extLst>
                    <a:ext uri="{9D8B030D-6E8A-4147-A177-3AD203B41FA5}">
                      <a16:colId xmlns:a16="http://schemas.microsoft.com/office/drawing/2014/main" val="161338406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50195"/>
                  </a:ext>
                </a:extLst>
              </a:tr>
            </a:tbl>
          </a:graphicData>
        </a:graphic>
      </p:graphicFrame>
      <p:sp>
        <p:nvSpPr>
          <p:cNvPr id="9" name="Up Arrow 8"/>
          <p:cNvSpPr/>
          <p:nvPr/>
        </p:nvSpPr>
        <p:spPr>
          <a:xfrm>
            <a:off x="1315065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Up Arrow 11"/>
          <p:cNvSpPr/>
          <p:nvPr/>
        </p:nvSpPr>
        <p:spPr>
          <a:xfrm>
            <a:off x="1273278" y="44801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5" name="Picture 14" descr="File:Antu dialog-&lt;strong&gt;error&lt;/strong&gt;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53" y="4999850"/>
            <a:ext cx="1176037" cy="11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6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o Naive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70039" y="2619248"/>
          <a:ext cx="609600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34545606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84124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216350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980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34144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470576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25828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588624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5488882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085685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863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040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70039" y="3960384"/>
          <a:ext cx="1042219" cy="45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5254">
                  <a:extLst>
                    <a:ext uri="{9D8B030D-6E8A-4147-A177-3AD203B41FA5}">
                      <a16:colId xmlns:a16="http://schemas.microsoft.com/office/drawing/2014/main" val="4250625266"/>
                    </a:ext>
                  </a:extLst>
                </a:gridCol>
                <a:gridCol w="526965">
                  <a:extLst>
                    <a:ext uri="{9D8B030D-6E8A-4147-A177-3AD203B41FA5}">
                      <a16:colId xmlns:a16="http://schemas.microsoft.com/office/drawing/2014/main" val="161338406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50195"/>
                  </a:ext>
                </a:extLst>
              </a:tr>
            </a:tbl>
          </a:graphicData>
        </a:graphic>
      </p:graphicFrame>
      <p:sp>
        <p:nvSpPr>
          <p:cNvPr id="9" name="Up Arrow 8"/>
          <p:cNvSpPr/>
          <p:nvPr/>
        </p:nvSpPr>
        <p:spPr>
          <a:xfrm>
            <a:off x="1784554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Up Arrow 11"/>
          <p:cNvSpPr/>
          <p:nvPr/>
        </p:nvSpPr>
        <p:spPr>
          <a:xfrm>
            <a:off x="1273278" y="44801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Up Arrow 12"/>
          <p:cNvSpPr/>
          <p:nvPr/>
        </p:nvSpPr>
        <p:spPr>
          <a:xfrm>
            <a:off x="1302774" y="2983892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Up Arrow 13"/>
          <p:cNvSpPr/>
          <p:nvPr/>
        </p:nvSpPr>
        <p:spPr>
          <a:xfrm>
            <a:off x="1273278" y="44286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5" name="Picture 14" descr="File:Antu dialog-&lt;strong&gt;error&lt;/strong&gt;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847" y="4999850"/>
            <a:ext cx="1176037" cy="11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2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o Naive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70039" y="2619248"/>
          <a:ext cx="609600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34545606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841246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2163509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01980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34144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470576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25828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588624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5488882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0856856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863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040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70039" y="3960384"/>
          <a:ext cx="1042219" cy="45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5254">
                  <a:extLst>
                    <a:ext uri="{9D8B030D-6E8A-4147-A177-3AD203B41FA5}">
                      <a16:colId xmlns:a16="http://schemas.microsoft.com/office/drawing/2014/main" val="4250625266"/>
                    </a:ext>
                  </a:extLst>
                </a:gridCol>
                <a:gridCol w="526965">
                  <a:extLst>
                    <a:ext uri="{9D8B030D-6E8A-4147-A177-3AD203B41FA5}">
                      <a16:colId xmlns:a16="http://schemas.microsoft.com/office/drawing/2014/main" val="161338406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50195"/>
                  </a:ext>
                </a:extLst>
              </a:tr>
            </a:tbl>
          </a:graphicData>
        </a:graphic>
      </p:graphicFrame>
      <p:sp>
        <p:nvSpPr>
          <p:cNvPr id="9" name="Up Arrow 8"/>
          <p:cNvSpPr/>
          <p:nvPr/>
        </p:nvSpPr>
        <p:spPr>
          <a:xfrm>
            <a:off x="2373834" y="2996284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Up Arrow 11"/>
          <p:cNvSpPr/>
          <p:nvPr/>
        </p:nvSpPr>
        <p:spPr>
          <a:xfrm>
            <a:off x="1273278" y="44801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Up Arrow 12"/>
          <p:cNvSpPr/>
          <p:nvPr/>
        </p:nvSpPr>
        <p:spPr>
          <a:xfrm>
            <a:off x="1770134" y="2990088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Up Arrow 13"/>
          <p:cNvSpPr/>
          <p:nvPr/>
        </p:nvSpPr>
        <p:spPr>
          <a:xfrm>
            <a:off x="1273278" y="4428617"/>
            <a:ext cx="250722" cy="519733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Picture 15" descr="Datei:Symbol &lt;strong&gt;OK&lt;/strong&gt;.svg –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31" y="4739983"/>
            <a:ext cx="825910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7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25423</TotalTime>
  <Words>2328</Words>
  <Application>Microsoft Office PowerPoint</Application>
  <PresentationFormat>On-screen Show (4:3)</PresentationFormat>
  <Paragraphs>1147</Paragraphs>
  <Slides>66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Century Gothic</vt:lpstr>
      <vt:lpstr>Consolas</vt:lpstr>
      <vt:lpstr>Palatino Linotype</vt:lpstr>
      <vt:lpstr>Roboto</vt:lpstr>
      <vt:lpstr>Symbol</vt:lpstr>
      <vt:lpstr>Wingdings 2</vt:lpstr>
      <vt:lpstr>Presentation on brainstorming</vt:lpstr>
      <vt:lpstr>Estructura de Datos y Algoritmos</vt:lpstr>
      <vt:lpstr>Algoritmos para texto</vt:lpstr>
      <vt:lpstr>Algoritmos para texto</vt:lpstr>
      <vt:lpstr>PowerPoint Presentation</vt:lpstr>
      <vt:lpstr>From scratch (no usar API)</vt:lpstr>
      <vt:lpstr>TP 2B- Ejer 1.1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Posible solución:</vt:lpstr>
      <vt:lpstr>Otra posible implementación</vt:lpstr>
      <vt:lpstr>TP 2B- Ejer 1.2 y 1.3</vt:lpstr>
      <vt:lpstr>PowerPoint Presentation</vt:lpstr>
      <vt:lpstr>TP 2B- Ejer 1.4</vt:lpstr>
      <vt:lpstr>PowerPoint Presentation</vt:lpstr>
      <vt:lpstr>Algoritmo Knuth-Morris-Pratt. </vt:lpstr>
      <vt:lpstr>Algoritmo Knuth-Morris-Pratt</vt:lpstr>
      <vt:lpstr>Algoritmo Knuth-Morris-Pratt</vt:lpstr>
      <vt:lpstr>PowerPoint Presentation</vt:lpstr>
      <vt:lpstr>Revisando propiedades de los next</vt:lpstr>
      <vt:lpstr>Implementacion Original</vt:lpstr>
      <vt:lpstr>Otra forma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2B- Ejer 2.1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Otro ejemplo</vt:lpstr>
      <vt:lpstr>Otro 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447</cp:revision>
  <dcterms:created xsi:type="dcterms:W3CDTF">2019-02-21T18:33:09Z</dcterms:created>
  <dcterms:modified xsi:type="dcterms:W3CDTF">2025-08-20T06:16:03Z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