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9"/>
  </p:notesMasterIdLst>
  <p:sldIdLst>
    <p:sldId id="272" r:id="rId2"/>
    <p:sldId id="708" r:id="rId3"/>
    <p:sldId id="709" r:id="rId4"/>
    <p:sldId id="710" r:id="rId5"/>
    <p:sldId id="712" r:id="rId6"/>
    <p:sldId id="713" r:id="rId7"/>
    <p:sldId id="714" r:id="rId8"/>
    <p:sldId id="715" r:id="rId9"/>
    <p:sldId id="716" r:id="rId10"/>
    <p:sldId id="717" r:id="rId11"/>
    <p:sldId id="669" r:id="rId12"/>
    <p:sldId id="670" r:id="rId13"/>
    <p:sldId id="519" r:id="rId14"/>
    <p:sldId id="520" r:id="rId15"/>
    <p:sldId id="671" r:id="rId16"/>
    <p:sldId id="517" r:id="rId17"/>
    <p:sldId id="521" r:id="rId18"/>
    <p:sldId id="518" r:id="rId19"/>
    <p:sldId id="522" r:id="rId20"/>
    <p:sldId id="524" r:id="rId21"/>
    <p:sldId id="525" r:id="rId22"/>
    <p:sldId id="526" r:id="rId23"/>
    <p:sldId id="532" r:id="rId24"/>
    <p:sldId id="528" r:id="rId25"/>
    <p:sldId id="529" r:id="rId26"/>
    <p:sldId id="530" r:id="rId27"/>
    <p:sldId id="531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3" r:id="rId37"/>
    <p:sldId id="542" r:id="rId38"/>
    <p:sldId id="544" r:id="rId39"/>
    <p:sldId id="545" r:id="rId40"/>
    <p:sldId id="546" r:id="rId41"/>
    <p:sldId id="547" r:id="rId42"/>
    <p:sldId id="548" r:id="rId43"/>
    <p:sldId id="549" r:id="rId44"/>
    <p:sldId id="558" r:id="rId45"/>
    <p:sldId id="559" r:id="rId46"/>
    <p:sldId id="560" r:id="rId47"/>
    <p:sldId id="668" r:id="rId48"/>
    <p:sldId id="672" r:id="rId49"/>
    <p:sldId id="566" r:id="rId50"/>
    <p:sldId id="673" r:id="rId51"/>
    <p:sldId id="608" r:id="rId52"/>
    <p:sldId id="611" r:id="rId53"/>
    <p:sldId id="612" r:id="rId54"/>
    <p:sldId id="674" r:id="rId55"/>
    <p:sldId id="613" r:id="rId56"/>
    <p:sldId id="615" r:id="rId57"/>
    <p:sldId id="61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0C91A21-CC10-44C8-890F-07B14B6E1DBC}">
          <p14:sldIdLst>
            <p14:sldId id="272"/>
            <p14:sldId id="708"/>
            <p14:sldId id="709"/>
            <p14:sldId id="710"/>
            <p14:sldId id="712"/>
            <p14:sldId id="713"/>
            <p14:sldId id="714"/>
            <p14:sldId id="715"/>
            <p14:sldId id="716"/>
            <p14:sldId id="717"/>
            <p14:sldId id="669"/>
            <p14:sldId id="670"/>
            <p14:sldId id="519"/>
            <p14:sldId id="520"/>
            <p14:sldId id="671"/>
            <p14:sldId id="517"/>
            <p14:sldId id="521"/>
            <p14:sldId id="518"/>
            <p14:sldId id="522"/>
            <p14:sldId id="524"/>
            <p14:sldId id="525"/>
            <p14:sldId id="526"/>
            <p14:sldId id="532"/>
            <p14:sldId id="528"/>
            <p14:sldId id="529"/>
            <p14:sldId id="530"/>
            <p14:sldId id="531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3"/>
            <p14:sldId id="542"/>
            <p14:sldId id="544"/>
            <p14:sldId id="545"/>
            <p14:sldId id="546"/>
            <p14:sldId id="547"/>
            <p14:sldId id="548"/>
            <p14:sldId id="549"/>
            <p14:sldId id="558"/>
            <p14:sldId id="559"/>
            <p14:sldId id="560"/>
            <p14:sldId id="668"/>
            <p14:sldId id="672"/>
            <p14:sldId id="566"/>
            <p14:sldId id="673"/>
            <p14:sldId id="608"/>
            <p14:sldId id="611"/>
            <p14:sldId id="612"/>
            <p14:sldId id="674"/>
            <p14:sldId id="613"/>
            <p14:sldId id="615"/>
            <p14:sldId id="6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Leticia Irene Gómez" initials="LIG" lastIdx="1" clrIdx="1">
    <p:extLst>
      <p:ext uri="{19B8F6BF-5375-455C-9EA6-DF929625EA0E}">
        <p15:presenceInfo xmlns:p15="http://schemas.microsoft.com/office/powerpoint/2012/main" userId="Leticia Irene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8/21/2025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8/21/2025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ucene.apache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Box 15"/>
          <p:cNvSpPr txBox="1">
            <a:spLocks noChangeArrowheads="1"/>
          </p:cNvSpPr>
          <p:nvPr/>
        </p:nvSpPr>
        <p:spPr bwMode="auto">
          <a:xfrm>
            <a:off x="106363" y="457200"/>
            <a:ext cx="8931275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err="1">
                <a:latin typeface="Comic Sans MS" panose="030F0702030302020204" pitchFamily="66" charset="0"/>
              </a:rPr>
              <a:t>MapReduce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 =&gt; { Doc1, 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Es =&gt; {Doc1, 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…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Técnica =&gt; {Doc1, Doc2}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err="1">
                <a:latin typeface="Comic Sans MS" panose="030F0702030302020204" pitchFamily="66" charset="0"/>
              </a:rPr>
              <a:t>Grid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 =&gt; {Doc2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…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¿Cómo se usa el índice para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responder las consultas?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413500"/>
            <a:ext cx="1447800" cy="365125"/>
          </a:xfrm>
        </p:spPr>
        <p:txBody>
          <a:bodyPr/>
          <a:lstStyle/>
          <a:p>
            <a:pPr>
              <a:defRPr/>
            </a:pPr>
            <a:fld id="{B77879F2-389A-4FA3-9950-3A4823DBDAA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1270" name="Group 8"/>
          <p:cNvGrpSpPr>
            <a:grpSpLocks/>
          </p:cNvGrpSpPr>
          <p:nvPr/>
        </p:nvGrpSpPr>
        <p:grpSpPr bwMode="auto">
          <a:xfrm>
            <a:off x="1066800" y="1035050"/>
            <a:ext cx="3305175" cy="2743200"/>
            <a:chOff x="304800" y="1524000"/>
            <a:chExt cx="3305908" cy="2743200"/>
          </a:xfrm>
        </p:grpSpPr>
        <p:pic>
          <p:nvPicPr>
            <p:cNvPr id="1127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3305908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TextBox 1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318" y="2654300"/>
              <a:ext cx="2515158" cy="13239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20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2000" b="1" dirty="0">
                  <a:solidFill>
                    <a:srgbClr val="1EA907"/>
                  </a:solidFill>
                </a:rPr>
                <a:t> es una técnica de </a:t>
              </a:r>
              <a:r>
                <a:rPr lang="es-AR" sz="2000" b="1" dirty="0" err="1">
                  <a:solidFill>
                    <a:srgbClr val="1EA907"/>
                  </a:solidFill>
                </a:rPr>
                <a:t>Divide&amp;Conquer</a:t>
              </a:r>
              <a:r>
                <a:rPr lang="es-AR" sz="2000" b="1" dirty="0">
                  <a:solidFill>
                    <a:srgbClr val="1EA907"/>
                  </a:solidFill>
                </a:rPr>
                <a:t> distribuida</a:t>
              </a:r>
            </a:p>
          </p:txBody>
        </p:sp>
      </p:grpSp>
      <p:grpSp>
        <p:nvGrpSpPr>
          <p:cNvPr id="11271" name="Group 10"/>
          <p:cNvGrpSpPr>
            <a:grpSpLocks/>
          </p:cNvGrpSpPr>
          <p:nvPr/>
        </p:nvGrpSpPr>
        <p:grpSpPr bwMode="auto">
          <a:xfrm>
            <a:off x="5191125" y="1006475"/>
            <a:ext cx="3306763" cy="2743200"/>
            <a:chOff x="304800" y="1524000"/>
            <a:chExt cx="3305908" cy="2743200"/>
          </a:xfrm>
        </p:grpSpPr>
        <p:pic>
          <p:nvPicPr>
            <p:cNvPr id="11275" name="Picture 11" descr="File:Gnome-mime-document.svg - Wikimedia Common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3305908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TextBox 12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062" y="2654300"/>
              <a:ext cx="2513950" cy="13239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2000" b="1" dirty="0" err="1">
                  <a:solidFill>
                    <a:srgbClr val="1EA907"/>
                  </a:solidFill>
                </a:rPr>
                <a:t>Hazelcast</a:t>
              </a:r>
              <a:r>
                <a:rPr lang="es-AR" sz="2000" b="1" dirty="0">
                  <a:solidFill>
                    <a:srgbClr val="1EA907"/>
                  </a:solidFill>
                </a:rPr>
                <a:t> es un </a:t>
              </a:r>
              <a:r>
                <a:rPr lang="es-AR" sz="2000" b="1" dirty="0" err="1">
                  <a:solidFill>
                    <a:srgbClr val="1EA907"/>
                  </a:solidFill>
                </a:rPr>
                <a:t>Grid</a:t>
              </a:r>
              <a:r>
                <a:rPr lang="es-AR" sz="2000" b="1" dirty="0">
                  <a:solidFill>
                    <a:srgbClr val="1EA907"/>
                  </a:solidFill>
                </a:rPr>
                <a:t> que implementa la técnica de </a:t>
              </a:r>
              <a:r>
                <a:rPr lang="es-AR" sz="2000" b="1" dirty="0" err="1">
                  <a:solidFill>
                    <a:srgbClr val="1EA907"/>
                  </a:solidFill>
                </a:rPr>
                <a:t>MapReduce</a:t>
              </a:r>
              <a:endParaRPr lang="es-AR" sz="2000" b="1" dirty="0">
                <a:solidFill>
                  <a:srgbClr val="1EA907"/>
                </a:solidFill>
              </a:endParaRPr>
            </a:p>
          </p:txBody>
        </p:sp>
      </p:grpSp>
      <p:pic>
        <p:nvPicPr>
          <p:cNvPr id="8" name="Picture 7" descr="The Interesting / Funny / Scary Things People Search For When The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339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00400" y="5133975"/>
            <a:ext cx="2605088" cy="369888"/>
          </a:xfrm>
          <a:prstGeom prst="rect">
            <a:avLst/>
          </a:prstGeom>
          <a:solidFill>
            <a:srgbClr val="1EA9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 dirty="0"/>
              <a:t>“</a:t>
            </a:r>
            <a:r>
              <a:rPr lang="es-AR" altLang="es-AR" sz="1800" dirty="0" err="1"/>
              <a:t>MapReduce</a:t>
            </a:r>
            <a:r>
              <a:rPr lang="es-AR" altLang="es-AR" sz="1800" dirty="0"/>
              <a:t>” </a:t>
            </a:r>
            <a:r>
              <a:rPr lang="es-AR" altLang="es-AR" sz="1800" dirty="0" smtClean="0"/>
              <a:t> - “</a:t>
            </a:r>
            <a:r>
              <a:rPr lang="es-AR" altLang="es-AR" sz="1800" dirty="0" err="1"/>
              <a:t>Grid</a:t>
            </a:r>
            <a:r>
              <a:rPr lang="es-AR" altLang="es-AR" sz="1800" dirty="0"/>
              <a:t>”?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72200" y="5133975"/>
            <a:ext cx="2865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 b="1" dirty="0" err="1">
                <a:solidFill>
                  <a:srgbClr val="1EA907"/>
                </a:solidFill>
              </a:rPr>
              <a:t>Rta</a:t>
            </a:r>
            <a:r>
              <a:rPr lang="es-AR" altLang="es-AR" sz="1800" b="1" dirty="0">
                <a:solidFill>
                  <a:srgbClr val="1EA907"/>
                </a:solidFill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s-AR" sz="1800" b="1" dirty="0">
                <a:solidFill>
                  <a:srgbClr val="1EA907"/>
                </a:solidFill>
              </a:rPr>
              <a:t>{Doc1, Doc2} </a:t>
            </a:r>
            <a:r>
              <a:rPr lang="es-AR" altLang="es-AR" sz="1800" b="1" dirty="0" smtClean="0">
                <a:solidFill>
                  <a:srgbClr val="1EA907"/>
                </a:solidFill>
                <a:sym typeface="Symbol" panose="05050102010706020507" pitchFamily="18" charset="2"/>
              </a:rPr>
              <a:t>- </a:t>
            </a:r>
            <a:r>
              <a:rPr lang="es-AR" altLang="es-AR" sz="1800" b="1" dirty="0">
                <a:solidFill>
                  <a:srgbClr val="1EA907"/>
                </a:solidFill>
                <a:sym typeface="Symbol" panose="05050102010706020507" pitchFamily="18" charset="2"/>
              </a:rPr>
              <a:t>{ Doc2}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s-AR" sz="1800" b="1" dirty="0">
                <a:solidFill>
                  <a:srgbClr val="1EA907"/>
                </a:solidFill>
                <a:sym typeface="Symbol" panose="05050102010706020507" pitchFamily="18" charset="2"/>
              </a:rPr>
              <a:t>o sea, sólo {</a:t>
            </a:r>
            <a:r>
              <a:rPr lang="es-AR" altLang="es-AR" sz="1800" b="1" dirty="0" smtClean="0">
                <a:solidFill>
                  <a:srgbClr val="1EA907"/>
                </a:solidFill>
                <a:sym typeface="Symbol" panose="05050102010706020507" pitchFamily="18" charset="2"/>
              </a:rPr>
              <a:t>Doc1}</a:t>
            </a:r>
            <a:endParaRPr lang="es-AR" altLang="es-AR" sz="1800" b="1" dirty="0">
              <a:solidFill>
                <a:srgbClr val="1EA90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1418251" y="1670507"/>
            <a:ext cx="2953724" cy="20067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5489862" y="1496129"/>
            <a:ext cx="2953724" cy="20067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107066" y="3685910"/>
            <a:ext cx="3588636" cy="1817953"/>
          </a:xfrm>
          <a:prstGeom prst="roundRect">
            <a:avLst/>
          </a:prstGeom>
          <a:noFill/>
          <a:ln w="38100"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05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Lucene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Concepto de documento, campos.</a:t>
            </a:r>
          </a:p>
          <a:p>
            <a:r>
              <a:rPr lang="es-AR" dirty="0" smtClean="0"/>
              <a:t>Almacenamiento en </a:t>
            </a:r>
            <a:r>
              <a:rPr lang="es-AR" dirty="0" err="1" smtClean="0"/>
              <a:t>Lucene</a:t>
            </a:r>
            <a:r>
              <a:rPr lang="es-AR" dirty="0" smtClean="0"/>
              <a:t>: en el índice y fuera del índice</a:t>
            </a:r>
          </a:p>
          <a:p>
            <a:r>
              <a:rPr lang="es-AR" dirty="0" smtClean="0"/>
              <a:t>Aplicaciones</a:t>
            </a:r>
          </a:p>
          <a:p>
            <a:pPr lvl="1"/>
            <a:r>
              <a:rPr lang="es-AR" dirty="0" err="1" smtClean="0"/>
              <a:t>IndexBuilder</a:t>
            </a:r>
            <a:r>
              <a:rPr lang="es-AR" dirty="0" smtClean="0"/>
              <a:t>  (creación de los documentos)</a:t>
            </a:r>
          </a:p>
          <a:p>
            <a:pPr lvl="1"/>
            <a:r>
              <a:rPr lang="es-AR" dirty="0" err="1" smtClean="0"/>
              <a:t>TheSearcher</a:t>
            </a:r>
            <a:r>
              <a:rPr lang="es-AR" dirty="0" smtClean="0"/>
              <a:t> (búsqueda de documentos)</a:t>
            </a:r>
          </a:p>
          <a:p>
            <a:r>
              <a:rPr lang="es-AR" dirty="0" err="1" smtClean="0"/>
              <a:t>Queries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API</a:t>
            </a:r>
          </a:p>
          <a:p>
            <a:pPr lvl="1"/>
            <a:r>
              <a:rPr lang="es-AR" dirty="0" err="1" smtClean="0"/>
              <a:t>QueryBuilder</a:t>
            </a:r>
            <a:endParaRPr lang="es-AR" dirty="0" smtClean="0"/>
          </a:p>
          <a:p>
            <a:r>
              <a:rPr lang="es-AR" dirty="0" smtClean="0"/>
              <a:t>Formas de separar en </a:t>
            </a:r>
            <a:r>
              <a:rPr lang="es-AR" dirty="0" err="1" smtClean="0"/>
              <a:t>tokens</a:t>
            </a:r>
            <a:endParaRPr lang="es-AR" dirty="0" smtClean="0"/>
          </a:p>
          <a:p>
            <a:r>
              <a:rPr lang="es-AR" dirty="0" smtClean="0"/>
              <a:t>Ranking de documentos</a:t>
            </a:r>
          </a:p>
          <a:p>
            <a:endParaRPr lang="es-AR" dirty="0" smtClean="0"/>
          </a:p>
          <a:p>
            <a:endParaRPr lang="es-AR" dirty="0"/>
          </a:p>
          <a:p>
            <a:pPr lvl="1"/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Lucene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>
                <a:solidFill>
                  <a:srgbClr val="00B050"/>
                </a:solidFill>
              </a:rPr>
              <a:t>Concepto de documento, campos.</a:t>
            </a:r>
          </a:p>
          <a:p>
            <a:r>
              <a:rPr lang="es-AR" dirty="0" smtClean="0"/>
              <a:t>Almacenamiento en </a:t>
            </a:r>
            <a:r>
              <a:rPr lang="es-AR" dirty="0" err="1" smtClean="0"/>
              <a:t>Lucene</a:t>
            </a:r>
            <a:r>
              <a:rPr lang="es-AR" dirty="0" smtClean="0"/>
              <a:t>: en el índice y fuera del índice</a:t>
            </a:r>
          </a:p>
          <a:p>
            <a:r>
              <a:rPr lang="es-AR" dirty="0" smtClean="0"/>
              <a:t>Aplicaciones</a:t>
            </a:r>
          </a:p>
          <a:p>
            <a:pPr lvl="1"/>
            <a:r>
              <a:rPr lang="es-AR" dirty="0" err="1" smtClean="0"/>
              <a:t>IndexBuilder</a:t>
            </a:r>
            <a:r>
              <a:rPr lang="es-AR" dirty="0" smtClean="0"/>
              <a:t>  (creación de los documentos)</a:t>
            </a:r>
          </a:p>
          <a:p>
            <a:pPr lvl="1"/>
            <a:r>
              <a:rPr lang="es-AR" dirty="0" err="1" smtClean="0"/>
              <a:t>TheSearcher</a:t>
            </a:r>
            <a:r>
              <a:rPr lang="es-AR" dirty="0" smtClean="0"/>
              <a:t> (búsqueda de documentos)</a:t>
            </a:r>
          </a:p>
          <a:p>
            <a:r>
              <a:rPr lang="es-AR" dirty="0" err="1" smtClean="0"/>
              <a:t>Queries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API</a:t>
            </a:r>
          </a:p>
          <a:p>
            <a:pPr lvl="1"/>
            <a:r>
              <a:rPr lang="es-AR" dirty="0" err="1" smtClean="0"/>
              <a:t>QueryBuilder</a:t>
            </a:r>
            <a:endParaRPr lang="es-AR" dirty="0" smtClean="0"/>
          </a:p>
          <a:p>
            <a:r>
              <a:rPr lang="es-AR" dirty="0" smtClean="0"/>
              <a:t>Formas de separar en </a:t>
            </a:r>
            <a:r>
              <a:rPr lang="es-AR" dirty="0" err="1" smtClean="0"/>
              <a:t>tokens</a:t>
            </a:r>
            <a:endParaRPr lang="es-AR" dirty="0" smtClean="0"/>
          </a:p>
          <a:p>
            <a:r>
              <a:rPr lang="es-AR" dirty="0" smtClean="0"/>
              <a:t>Ranking de documentos</a:t>
            </a:r>
          </a:p>
          <a:p>
            <a:endParaRPr lang="es-AR" dirty="0" smtClean="0"/>
          </a:p>
          <a:p>
            <a:endParaRPr lang="es-AR" dirty="0"/>
          </a:p>
          <a:p>
            <a:pPr lvl="1"/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457201" y="1935480"/>
            <a:ext cx="8229600" cy="17874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b="1" dirty="0" smtClean="0"/>
              <a:t>Documento en </a:t>
            </a:r>
            <a:r>
              <a:rPr lang="es-AR" b="1" dirty="0" err="1" smtClean="0"/>
              <a:t>Lucene</a:t>
            </a:r>
            <a:r>
              <a:rPr lang="es-AR" b="1" dirty="0" smtClean="0"/>
              <a:t> (definición)</a:t>
            </a:r>
            <a:endParaRPr lang="es-AR" b="1" dirty="0"/>
          </a:p>
          <a:p>
            <a:endParaRPr lang="es-AR" dirty="0"/>
          </a:p>
          <a:p>
            <a:pPr algn="just"/>
            <a:r>
              <a:rPr lang="es-AR" dirty="0"/>
              <a:t>	Un </a:t>
            </a:r>
            <a:r>
              <a:rPr lang="es-AR" b="1" i="1" dirty="0" smtClean="0"/>
              <a:t>Documento </a:t>
            </a:r>
            <a:r>
              <a:rPr lang="es-AR" b="1" i="1" dirty="0" err="1"/>
              <a:t>Lucene</a:t>
            </a:r>
            <a:r>
              <a:rPr lang="es-AR" b="1" i="1" dirty="0"/>
              <a:t> </a:t>
            </a:r>
            <a:r>
              <a:rPr lang="es-AR" dirty="0"/>
              <a:t>es una secuencia de </a:t>
            </a:r>
            <a:r>
              <a:rPr lang="es-AR" i="1" dirty="0"/>
              <a:t>Campos (</a:t>
            </a:r>
            <a:r>
              <a:rPr lang="es-AR" i="1" dirty="0" err="1"/>
              <a:t>fields</a:t>
            </a:r>
            <a:r>
              <a:rPr lang="es-AR" i="1" dirty="0"/>
              <a:t>)</a:t>
            </a:r>
            <a:r>
              <a:rPr lang="es-AR" dirty="0"/>
              <a:t>. Cuando se ingresa un documento en </a:t>
            </a:r>
            <a:r>
              <a:rPr lang="es-AR" dirty="0" err="1"/>
              <a:t>Lucene</a:t>
            </a:r>
            <a:r>
              <a:rPr lang="es-AR" dirty="0"/>
              <a:t>, automáticamente se le asociará un ID (</a:t>
            </a:r>
            <a:r>
              <a:rPr lang="es-AR" dirty="0" err="1"/>
              <a:t>docid</a:t>
            </a:r>
            <a:r>
              <a:rPr lang="es-AR" dirty="0"/>
              <a:t>).</a:t>
            </a:r>
          </a:p>
          <a:p>
            <a:pPr algn="ctr"/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57200" y="4035972"/>
            <a:ext cx="8229600" cy="228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indent="0">
              <a:buNone/>
            </a:pPr>
            <a:r>
              <a:rPr lang="es-AR" sz="1800" b="1" dirty="0" smtClean="0"/>
              <a:t>Campo/Field en </a:t>
            </a:r>
            <a:r>
              <a:rPr lang="es-AR" sz="1800" b="1" dirty="0" err="1" smtClean="0"/>
              <a:t>Lucene</a:t>
            </a:r>
            <a:r>
              <a:rPr lang="es-AR" sz="1800" b="1" dirty="0" smtClean="0"/>
              <a:t> (definición)</a:t>
            </a:r>
          </a:p>
          <a:p>
            <a:pPr marL="0" indent="0">
              <a:buNone/>
            </a:pPr>
            <a:endParaRPr lang="es-AR" sz="1800" b="1" dirty="0"/>
          </a:p>
          <a:p>
            <a:pPr marL="0" indent="0" algn="just">
              <a:buNone/>
            </a:pPr>
            <a:r>
              <a:rPr lang="es-AR" sz="1800" dirty="0"/>
              <a:t>	Un </a:t>
            </a:r>
            <a:r>
              <a:rPr lang="es-AR" sz="1800" b="1" i="1" dirty="0" smtClean="0"/>
              <a:t>Campo </a:t>
            </a:r>
            <a:r>
              <a:rPr lang="es-AR" sz="1800" b="1" i="1" dirty="0" err="1"/>
              <a:t>Lucene</a:t>
            </a:r>
            <a:r>
              <a:rPr lang="es-AR" sz="1800" b="1" i="1" dirty="0"/>
              <a:t> </a:t>
            </a:r>
            <a:r>
              <a:rPr lang="es-AR" sz="1800" dirty="0"/>
              <a:t>es </a:t>
            </a:r>
            <a:r>
              <a:rPr lang="es-AR" sz="1800" dirty="0" smtClean="0"/>
              <a:t>un par </a:t>
            </a:r>
            <a:r>
              <a:rPr lang="es-AR" sz="1800" i="1" dirty="0" smtClean="0"/>
              <a:t>nombre</a:t>
            </a:r>
            <a:r>
              <a:rPr lang="es-AR" sz="1800" dirty="0" smtClean="0"/>
              <a:t> </a:t>
            </a:r>
            <a:r>
              <a:rPr lang="es-AR" sz="1800" dirty="0"/>
              <a:t>y </a:t>
            </a:r>
            <a:r>
              <a:rPr lang="es-AR" sz="1800" i="1" dirty="0" smtClean="0"/>
              <a:t>secuencia de 1 o más términos.</a:t>
            </a:r>
          </a:p>
          <a:p>
            <a:pPr marL="0" indent="0" algn="just">
              <a:buNone/>
            </a:pPr>
            <a:r>
              <a:rPr lang="es-AR" sz="1800" dirty="0" err="1" smtClean="0"/>
              <a:t>Ej</a:t>
            </a:r>
            <a:r>
              <a:rPr lang="es-AR" sz="1800" dirty="0"/>
              <a:t>: creo un </a:t>
            </a:r>
            <a:r>
              <a:rPr lang="es-AR" sz="1800" dirty="0" err="1"/>
              <a:t>field</a:t>
            </a:r>
            <a:r>
              <a:rPr lang="es-AR" sz="1800" dirty="0"/>
              <a:t> que se llama “</a:t>
            </a:r>
            <a:r>
              <a:rPr lang="es-AR" sz="1800" dirty="0" err="1"/>
              <a:t>author</a:t>
            </a:r>
            <a:r>
              <a:rPr lang="es-AR" sz="1800" dirty="0"/>
              <a:t>” y contiene “Leticia </a:t>
            </a:r>
            <a:r>
              <a:rPr lang="es-AR" sz="1800" dirty="0" err="1"/>
              <a:t>Gomez</a:t>
            </a:r>
            <a:r>
              <a:rPr lang="es-AR" sz="1800" dirty="0"/>
              <a:t>”. Según las configuraciones que use podré hacer que “Leticia </a:t>
            </a:r>
            <a:r>
              <a:rPr lang="es-AR" sz="1800" dirty="0" err="1"/>
              <a:t>Gomez</a:t>
            </a:r>
            <a:r>
              <a:rPr lang="es-AR" sz="1800" dirty="0"/>
              <a:t>” sea un único término (</a:t>
            </a:r>
            <a:r>
              <a:rPr lang="es-AR" sz="1800" dirty="0" err="1"/>
              <a:t>token</a:t>
            </a:r>
            <a:r>
              <a:rPr lang="es-AR" sz="1800" dirty="0"/>
              <a:t>) o dos términos (2 </a:t>
            </a:r>
            <a:r>
              <a:rPr lang="es-AR" sz="1800" dirty="0" err="1"/>
              <a:t>tokens</a:t>
            </a:r>
            <a:r>
              <a:rPr lang="es-AR" sz="1800" dirty="0"/>
              <a:t>)</a:t>
            </a:r>
          </a:p>
          <a:p>
            <a:pPr marL="0" indent="0" algn="ctr">
              <a:buNone/>
            </a:pPr>
            <a:endParaRPr lang="es-AR" sz="18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4572003" y="2312126"/>
            <a:ext cx="3174271" cy="1985552"/>
            <a:chOff x="4572003" y="2312126"/>
            <a:chExt cx="3174271" cy="1985552"/>
          </a:xfrm>
        </p:grpSpPr>
        <p:sp>
          <p:nvSpPr>
            <p:cNvPr id="8" name="Proceso 7"/>
            <p:cNvSpPr/>
            <p:nvPr/>
          </p:nvSpPr>
          <p:spPr>
            <a:xfrm>
              <a:off x="6074229" y="2312126"/>
              <a:ext cx="1672045" cy="548640"/>
            </a:xfrm>
            <a:prstGeom prst="flowChartProcess">
              <a:avLst/>
            </a:prstGeom>
            <a:noFill/>
            <a:ln w="63500"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" name="Conector angular 9"/>
            <p:cNvCxnSpPr>
              <a:stCxn id="8" idx="2"/>
            </p:cNvCxnSpPr>
            <p:nvPr/>
          </p:nvCxnSpPr>
          <p:spPr>
            <a:xfrm rot="5400000">
              <a:off x="5022671" y="2410097"/>
              <a:ext cx="1436913" cy="2338250"/>
            </a:xfrm>
            <a:prstGeom prst="bentConnector2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3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457201" y="1935480"/>
            <a:ext cx="8229600" cy="17874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b="1" dirty="0" smtClean="0"/>
              <a:t>Término / </a:t>
            </a:r>
            <a:r>
              <a:rPr lang="es-AR" b="1" dirty="0" err="1" smtClean="0"/>
              <a:t>Term</a:t>
            </a:r>
            <a:r>
              <a:rPr lang="es-AR" b="1" dirty="0" smtClean="0"/>
              <a:t> (definición) </a:t>
            </a:r>
          </a:p>
          <a:p>
            <a:endParaRPr lang="es-AR" dirty="0"/>
          </a:p>
          <a:p>
            <a:pPr algn="just"/>
            <a:r>
              <a:rPr lang="es-AR" dirty="0"/>
              <a:t>	</a:t>
            </a:r>
            <a:r>
              <a:rPr lang="es-AR" dirty="0" smtClean="0"/>
              <a:t>Un </a:t>
            </a:r>
            <a:r>
              <a:rPr lang="es-AR" b="1" i="1" dirty="0" smtClean="0"/>
              <a:t>Término </a:t>
            </a:r>
            <a:r>
              <a:rPr lang="es-AR" b="1" i="1" dirty="0" err="1" smtClean="0"/>
              <a:t>Lucene</a:t>
            </a:r>
            <a:r>
              <a:rPr lang="es-AR" b="1" i="1" dirty="0" smtClean="0"/>
              <a:t> </a:t>
            </a:r>
            <a:r>
              <a:rPr lang="es-AR" dirty="0" smtClean="0"/>
              <a:t>es una </a:t>
            </a:r>
            <a:r>
              <a:rPr lang="es-AR" dirty="0"/>
              <a:t>secuencia de bytes  (podrían interpretarse como </a:t>
            </a:r>
            <a:r>
              <a:rPr lang="es-AR" dirty="0" err="1"/>
              <a:t>String</a:t>
            </a:r>
            <a:r>
              <a:rPr lang="es-AR" dirty="0"/>
              <a:t>, números, </a:t>
            </a:r>
            <a:r>
              <a:rPr lang="es-AR" dirty="0" err="1"/>
              <a:t>etc</a:t>
            </a:r>
            <a:r>
              <a:rPr lang="es-AR" dirty="0"/>
              <a:t>) asociada a cierto campo. </a:t>
            </a:r>
          </a:p>
          <a:p>
            <a:pPr algn="just"/>
            <a:r>
              <a:rPr lang="es-AR" dirty="0"/>
              <a:t>Dos secuencias de bytes con igual contenido pero asociadas a 2 campos diferentes se consideran diferentes.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58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Lucene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i="1" dirty="0" smtClean="0">
                <a:solidFill>
                  <a:srgbClr val="00B050"/>
                </a:solidFill>
              </a:rPr>
              <a:t>Concepto de documento, campos.</a:t>
            </a:r>
          </a:p>
          <a:p>
            <a:r>
              <a:rPr lang="es-AR" dirty="0" smtClean="0">
                <a:solidFill>
                  <a:srgbClr val="00B050"/>
                </a:solidFill>
              </a:rPr>
              <a:t>Almacenamiento en </a:t>
            </a:r>
            <a:r>
              <a:rPr lang="es-AR" dirty="0" err="1" smtClean="0">
                <a:solidFill>
                  <a:srgbClr val="00B050"/>
                </a:solidFill>
              </a:rPr>
              <a:t>Lucene</a:t>
            </a:r>
            <a:r>
              <a:rPr lang="es-AR" dirty="0" smtClean="0">
                <a:solidFill>
                  <a:srgbClr val="00B050"/>
                </a:solidFill>
              </a:rPr>
              <a:t>: en el índice y fuera del índice</a:t>
            </a:r>
          </a:p>
          <a:p>
            <a:r>
              <a:rPr lang="es-AR" dirty="0" smtClean="0"/>
              <a:t>Aplicaciones</a:t>
            </a:r>
          </a:p>
          <a:p>
            <a:pPr lvl="1"/>
            <a:r>
              <a:rPr lang="es-AR" dirty="0" err="1" smtClean="0"/>
              <a:t>IndexBuilder</a:t>
            </a:r>
            <a:r>
              <a:rPr lang="es-AR" dirty="0" smtClean="0"/>
              <a:t>  (creación de los documentos)</a:t>
            </a:r>
          </a:p>
          <a:p>
            <a:pPr lvl="1"/>
            <a:r>
              <a:rPr lang="es-AR" dirty="0" err="1" smtClean="0"/>
              <a:t>TheSearcher</a:t>
            </a:r>
            <a:r>
              <a:rPr lang="es-AR" dirty="0" smtClean="0"/>
              <a:t> (búsqueda de documentos)</a:t>
            </a:r>
          </a:p>
          <a:p>
            <a:r>
              <a:rPr lang="es-AR" dirty="0" err="1" smtClean="0"/>
              <a:t>Query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API</a:t>
            </a:r>
          </a:p>
          <a:p>
            <a:pPr lvl="1"/>
            <a:r>
              <a:rPr lang="es-AR" dirty="0" err="1" smtClean="0"/>
              <a:t>QueryBuilder</a:t>
            </a:r>
            <a:endParaRPr lang="es-AR" dirty="0" smtClean="0"/>
          </a:p>
          <a:p>
            <a:r>
              <a:rPr lang="es-AR" dirty="0" smtClean="0"/>
              <a:t>Formas de separar en </a:t>
            </a:r>
            <a:r>
              <a:rPr lang="es-AR" dirty="0" err="1" smtClean="0"/>
              <a:t>tokens</a:t>
            </a:r>
            <a:endParaRPr lang="es-AR" dirty="0" smtClean="0"/>
          </a:p>
          <a:p>
            <a:r>
              <a:rPr lang="es-AR" dirty="0" smtClean="0"/>
              <a:t>Ranking de documentos</a:t>
            </a:r>
          </a:p>
          <a:p>
            <a:endParaRPr lang="es-AR" dirty="0" smtClean="0"/>
          </a:p>
          <a:p>
            <a:endParaRPr lang="es-AR" dirty="0"/>
          </a:p>
          <a:p>
            <a:pPr lvl="1"/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Creación de un Campo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Al crear un campo (nombre y términos) y asociarlo a cierto documento puedo optar por:</a:t>
            </a:r>
          </a:p>
          <a:p>
            <a:pPr marL="0" indent="0">
              <a:buNone/>
            </a:pPr>
            <a:endParaRPr lang="es-AR" dirty="0" smtClean="0"/>
          </a:p>
          <a:p>
            <a:pPr algn="just"/>
            <a:r>
              <a:rPr lang="es-AR" dirty="0" smtClean="0"/>
              <a:t>Almacenarlo en </a:t>
            </a:r>
            <a:r>
              <a:rPr lang="es-AR" dirty="0" err="1" smtClean="0"/>
              <a:t>Lucene</a:t>
            </a:r>
            <a:r>
              <a:rPr lang="es-AR" dirty="0" smtClean="0"/>
              <a:t> pero fuera del archivo invertido. Eso significa que se lo almacena literal (sin procesamiento: no se lo separa en </a:t>
            </a:r>
            <a:r>
              <a:rPr lang="es-AR" dirty="0" err="1" smtClean="0"/>
              <a:t>tokens</a:t>
            </a:r>
            <a:r>
              <a:rPr lang="es-AR" dirty="0" smtClean="0"/>
              <a:t>, no se lo pasa a minúsculas, no se eliminan los signos de puntuación, </a:t>
            </a:r>
            <a:r>
              <a:rPr lang="es-AR" dirty="0" err="1" smtClean="0"/>
              <a:t>etc</a:t>
            </a:r>
            <a:r>
              <a:rPr lang="es-AR" dirty="0" smtClean="0"/>
              <a:t>). O sea, está en </a:t>
            </a:r>
            <a:r>
              <a:rPr lang="es-AR" dirty="0" err="1" smtClean="0"/>
              <a:t>Lucene</a:t>
            </a:r>
            <a:r>
              <a:rPr lang="es-AR" dirty="0" smtClean="0"/>
              <a:t> pero </a:t>
            </a:r>
            <a:r>
              <a:rPr lang="es-AR" b="1" dirty="0" smtClean="0"/>
              <a:t>no está indexado =&gt; no participa de las búsquedas</a:t>
            </a:r>
            <a:r>
              <a:rPr lang="es-AR" dirty="0" smtClean="0"/>
              <a:t>. </a:t>
            </a:r>
          </a:p>
          <a:p>
            <a:pPr marL="0" indent="0" algn="just">
              <a:buNone/>
            </a:pPr>
            <a:endParaRPr lang="es-AR" dirty="0" smtClean="0"/>
          </a:p>
          <a:p>
            <a:pPr algn="just"/>
            <a:r>
              <a:rPr lang="es-AR" dirty="0" smtClean="0"/>
              <a:t>Indexarlo en el archivo invertido </a:t>
            </a:r>
            <a:r>
              <a:rPr lang="es-AR" dirty="0" err="1" smtClean="0"/>
              <a:t>Lucene</a:t>
            </a:r>
            <a:r>
              <a:rPr lang="es-AR" dirty="0" smtClean="0"/>
              <a:t>. Eso significa que </a:t>
            </a:r>
            <a:r>
              <a:rPr lang="es-AR" dirty="0" err="1" smtClean="0"/>
              <a:t>tokenizado</a:t>
            </a:r>
            <a:r>
              <a:rPr lang="es-AR" dirty="0" smtClean="0"/>
              <a:t> o no (según lo configure) forma parte de archivo invertido y sus términos (</a:t>
            </a:r>
            <a:r>
              <a:rPr lang="es-AR" dirty="0" err="1" smtClean="0"/>
              <a:t>tokens</a:t>
            </a:r>
            <a:r>
              <a:rPr lang="es-AR" dirty="0" smtClean="0"/>
              <a:t>) =&gt; </a:t>
            </a:r>
            <a:r>
              <a:rPr lang="es-AR" b="1" dirty="0" smtClean="0"/>
              <a:t>participan de las búsquedas.</a:t>
            </a:r>
            <a:endParaRPr lang="es-AR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5" name="Explosión 1 4"/>
          <p:cNvSpPr/>
          <p:nvPr/>
        </p:nvSpPr>
        <p:spPr>
          <a:xfrm>
            <a:off x="1702676" y="1847089"/>
            <a:ext cx="6416565" cy="428569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Un </a:t>
            </a:r>
            <a:r>
              <a:rPr lang="es-AR" dirty="0" err="1" smtClean="0"/>
              <a:t>field</a:t>
            </a:r>
            <a:r>
              <a:rPr lang="es-AR" dirty="0" smtClean="0"/>
              <a:t> puede ser solo almacenable, solo </a:t>
            </a:r>
            <a:r>
              <a:rPr lang="es-AR" dirty="0" err="1" smtClean="0"/>
              <a:t>indexable</a:t>
            </a:r>
            <a:r>
              <a:rPr lang="es-AR" dirty="0" smtClean="0"/>
              <a:t> o ambas cosas.</a:t>
            </a:r>
          </a:p>
          <a:p>
            <a:pPr algn="ctr"/>
            <a:endParaRPr lang="es-AR" dirty="0" smtClean="0"/>
          </a:p>
          <a:p>
            <a:pPr algn="ctr"/>
            <a:r>
              <a:rPr lang="es-AR" dirty="0" smtClean="0"/>
              <a:t>Obligatorio que sea, por lo menos, alguna de ellas =&gt;sino, para qu</a:t>
            </a:r>
            <a:r>
              <a:rPr lang="es-AR" dirty="0"/>
              <a:t>é</a:t>
            </a:r>
            <a:r>
              <a:rPr lang="es-AR" dirty="0" smtClean="0"/>
              <a:t> está </a:t>
            </a:r>
            <a:r>
              <a:rPr lang="es-AR" dirty="0" err="1" smtClean="0"/>
              <a:t>Lucene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10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421" y="1935480"/>
            <a:ext cx="8718331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Como crear un Field?</a:t>
            </a:r>
          </a:p>
          <a:p>
            <a:pPr marL="0" indent="0">
              <a:buNone/>
            </a:pPr>
            <a:r>
              <a:rPr lang="es-AR" dirty="0" err="1">
                <a:solidFill>
                  <a:srgbClr val="0070C0"/>
                </a:solidFill>
              </a:rPr>
              <a:t>FieldType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aField</a:t>
            </a:r>
            <a:r>
              <a:rPr lang="es-AR" dirty="0">
                <a:solidFill>
                  <a:srgbClr val="0070C0"/>
                </a:solidFill>
              </a:rPr>
              <a:t> = </a:t>
            </a:r>
            <a:r>
              <a:rPr lang="es-AR" b="1" dirty="0">
                <a:solidFill>
                  <a:srgbClr val="0070C0"/>
                </a:solidFill>
              </a:rPr>
              <a:t>new </a:t>
            </a:r>
            <a:r>
              <a:rPr lang="es-AR" b="1" dirty="0" err="1">
                <a:solidFill>
                  <a:srgbClr val="0070C0"/>
                </a:solidFill>
              </a:rPr>
              <a:t>FieldType</a:t>
            </a:r>
            <a:r>
              <a:rPr lang="es-AR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Sobre su almacenamiento literal, fuera del archivo invertido</a:t>
            </a:r>
          </a:p>
          <a:p>
            <a:pPr marL="0" indent="0">
              <a:buNone/>
            </a:pPr>
            <a:r>
              <a:rPr lang="es-AR" dirty="0" err="1" smtClean="0">
                <a:solidFill>
                  <a:srgbClr val="0070C0"/>
                </a:solidFill>
              </a:rPr>
              <a:t>aField.setStored</a:t>
            </a:r>
            <a:r>
              <a:rPr lang="es-AR" dirty="0" smtClean="0">
                <a:solidFill>
                  <a:srgbClr val="0070C0"/>
                </a:solidFill>
              </a:rPr>
              <a:t>(       </a:t>
            </a:r>
            <a:r>
              <a:rPr lang="es-AR" b="1" dirty="0" smtClean="0">
                <a:solidFill>
                  <a:srgbClr val="0070C0"/>
                </a:solidFill>
              </a:rPr>
              <a:t>);    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70C0"/>
                </a:solidFill>
              </a:rPr>
              <a:t>				</a:t>
            </a:r>
            <a:endParaRPr lang="es-A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806261" y="4256690"/>
            <a:ext cx="346841" cy="47296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Llamada rectangular 5"/>
          <p:cNvSpPr/>
          <p:nvPr/>
        </p:nvSpPr>
        <p:spPr>
          <a:xfrm>
            <a:off x="3452648" y="4987632"/>
            <a:ext cx="2743200" cy="646386"/>
          </a:xfrm>
          <a:prstGeom prst="wedgeRectCallout">
            <a:avLst>
              <a:gd name="adj1" fmla="val -59519"/>
              <a:gd name="adj2" fmla="val -789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true</a:t>
            </a:r>
            <a:r>
              <a:rPr lang="es-AR" dirty="0" smtClean="0"/>
              <a:t>:  se almacena</a:t>
            </a:r>
            <a:endParaRPr lang="es-AR" dirty="0"/>
          </a:p>
        </p:txBody>
      </p:sp>
      <p:sp>
        <p:nvSpPr>
          <p:cNvPr id="7" name="Llamada rectangular 6"/>
          <p:cNvSpPr/>
          <p:nvPr/>
        </p:nvSpPr>
        <p:spPr>
          <a:xfrm>
            <a:off x="3452648" y="5964842"/>
            <a:ext cx="2853559" cy="646386"/>
          </a:xfrm>
          <a:prstGeom prst="wedgeRectCallout">
            <a:avLst>
              <a:gd name="adj1" fmla="val -59519"/>
              <a:gd name="adj2" fmla="val -789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false</a:t>
            </a:r>
            <a:r>
              <a:rPr lang="es-AR" dirty="0" smtClean="0"/>
              <a:t>:  no se almacena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11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421" y="1935480"/>
            <a:ext cx="8718331" cy="4389120"/>
          </a:xfrm>
        </p:spPr>
        <p:txBody>
          <a:bodyPr>
            <a:normAutofit/>
          </a:bodyPr>
          <a:lstStyle/>
          <a:p>
            <a:r>
              <a:rPr lang="es-AR" dirty="0" smtClean="0"/>
              <a:t>Sobre su indexación en el </a:t>
            </a:r>
            <a:r>
              <a:rPr lang="es-AR" dirty="0"/>
              <a:t>archivo </a:t>
            </a:r>
            <a:r>
              <a:rPr lang="es-AR" dirty="0" smtClean="0"/>
              <a:t>invertido (alguna de estas)</a:t>
            </a:r>
          </a:p>
          <a:p>
            <a:pPr marL="0" indent="0">
              <a:buNone/>
            </a:pPr>
            <a:r>
              <a:rPr lang="es-AR" dirty="0" err="1" smtClean="0">
                <a:solidFill>
                  <a:srgbClr val="0070C0"/>
                </a:solidFill>
              </a:rPr>
              <a:t>aField.setIndexOptions</a:t>
            </a:r>
            <a:r>
              <a:rPr lang="es-AR" b="1" dirty="0" smtClean="0">
                <a:solidFill>
                  <a:srgbClr val="0070C0"/>
                </a:solidFill>
              </a:rPr>
              <a:t>(    );</a:t>
            </a:r>
          </a:p>
          <a:p>
            <a:pPr marL="0" indent="0">
              <a:buNone/>
            </a:pPr>
            <a:endParaRPr lang="es-A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b="1" dirty="0" smtClean="0">
              <a:solidFill>
                <a:srgbClr val="0070C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3767958" y="2810128"/>
            <a:ext cx="346841" cy="47296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Llamada rectangular 5"/>
          <p:cNvSpPr/>
          <p:nvPr/>
        </p:nvSpPr>
        <p:spPr>
          <a:xfrm>
            <a:off x="4619296" y="2400224"/>
            <a:ext cx="4319752" cy="646386"/>
          </a:xfrm>
          <a:prstGeom prst="wedgeRectCallout">
            <a:avLst>
              <a:gd name="adj1" fmla="val -62803"/>
              <a:gd name="adj2" fmla="val 161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>
                <a:solidFill>
                  <a:srgbClr val="0070C0"/>
                </a:solidFill>
              </a:rPr>
              <a:t>IndexOptions.NONE</a:t>
            </a:r>
            <a:r>
              <a:rPr lang="es-AR" b="1" dirty="0">
                <a:solidFill>
                  <a:srgbClr val="0070C0"/>
                </a:solidFill>
              </a:rPr>
              <a:t> </a:t>
            </a:r>
            <a:r>
              <a:rPr lang="es-AR" dirty="0" smtClean="0"/>
              <a:t>:  no se indiza</a:t>
            </a:r>
            <a:endParaRPr lang="es-AR" dirty="0"/>
          </a:p>
        </p:txBody>
      </p:sp>
      <p:sp>
        <p:nvSpPr>
          <p:cNvPr id="7" name="Llamada rectangular 6"/>
          <p:cNvSpPr/>
          <p:nvPr/>
        </p:nvSpPr>
        <p:spPr>
          <a:xfrm>
            <a:off x="3767958" y="3380598"/>
            <a:ext cx="5376042" cy="646386"/>
          </a:xfrm>
          <a:prstGeom prst="wedgeRectCallout">
            <a:avLst>
              <a:gd name="adj1" fmla="val -36988"/>
              <a:gd name="adj2" fmla="val -887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>
                <a:solidFill>
                  <a:srgbClr val="0070C0"/>
                </a:solidFill>
              </a:rPr>
              <a:t>IndexOptions.DOCS</a:t>
            </a:r>
            <a:r>
              <a:rPr lang="es-AR" dirty="0" smtClean="0"/>
              <a:t>:  se indiza cada término  solo con los </a:t>
            </a:r>
            <a:r>
              <a:rPr lang="es-AR" dirty="0" err="1" smtClean="0"/>
              <a:t>doc</a:t>
            </a:r>
            <a:r>
              <a:rPr lang="es-AR" dirty="0" smtClean="0"/>
              <a:t> </a:t>
            </a:r>
            <a:r>
              <a:rPr lang="es-AR" dirty="0" err="1" smtClean="0"/>
              <a:t>ids</a:t>
            </a:r>
            <a:r>
              <a:rPr lang="es-AR" dirty="0" smtClean="0"/>
              <a:t> en los que participa</a:t>
            </a:r>
            <a:endParaRPr lang="es-AR" dirty="0"/>
          </a:p>
        </p:txBody>
      </p:sp>
      <p:sp>
        <p:nvSpPr>
          <p:cNvPr id="8" name="Llamada rectangular 7"/>
          <p:cNvSpPr/>
          <p:nvPr/>
        </p:nvSpPr>
        <p:spPr>
          <a:xfrm>
            <a:off x="457200" y="4168535"/>
            <a:ext cx="7299436" cy="559676"/>
          </a:xfrm>
          <a:prstGeom prst="wedgeRectCallout">
            <a:avLst>
              <a:gd name="adj1" fmla="val -6624"/>
              <a:gd name="adj2" fmla="val -2131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rgbClr val="0070C0"/>
                </a:solidFill>
              </a:rPr>
              <a:t>IndexOptions.DOCS_AND_FREQS</a:t>
            </a:r>
            <a:r>
              <a:rPr lang="es-AR" dirty="0" smtClean="0"/>
              <a:t>:  se indiza cada término con los </a:t>
            </a:r>
            <a:r>
              <a:rPr lang="es-AR" dirty="0" err="1" smtClean="0"/>
              <a:t>doc</a:t>
            </a:r>
            <a:r>
              <a:rPr lang="es-AR" dirty="0" smtClean="0"/>
              <a:t> </a:t>
            </a:r>
            <a:r>
              <a:rPr lang="es-AR" dirty="0" err="1" smtClean="0"/>
              <a:t>ids</a:t>
            </a:r>
            <a:r>
              <a:rPr lang="es-AR" dirty="0" smtClean="0"/>
              <a:t> en los que participa y frecuencia en ellos</a:t>
            </a:r>
            <a:endParaRPr lang="es-AR" dirty="0"/>
          </a:p>
        </p:txBody>
      </p:sp>
      <p:sp>
        <p:nvSpPr>
          <p:cNvPr id="9" name="Llamada rectangular 8"/>
          <p:cNvSpPr/>
          <p:nvPr/>
        </p:nvSpPr>
        <p:spPr>
          <a:xfrm>
            <a:off x="1592316" y="4967267"/>
            <a:ext cx="7299436" cy="646386"/>
          </a:xfrm>
          <a:prstGeom prst="wedgeRectCallout">
            <a:avLst>
              <a:gd name="adj1" fmla="val -50468"/>
              <a:gd name="adj2" fmla="val -1350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rgbClr val="0070C0"/>
                </a:solidFill>
              </a:rPr>
              <a:t>IndexOptions.DOCS_AND_FREQS_AND_POSITIONS</a:t>
            </a:r>
            <a:r>
              <a:rPr lang="es-AR" dirty="0" smtClean="0"/>
              <a:t>:  se indiza cada término con los </a:t>
            </a:r>
            <a:r>
              <a:rPr lang="es-AR" dirty="0" err="1" smtClean="0"/>
              <a:t>doc</a:t>
            </a:r>
            <a:r>
              <a:rPr lang="es-AR" dirty="0" smtClean="0"/>
              <a:t> </a:t>
            </a:r>
            <a:r>
              <a:rPr lang="es-AR" dirty="0" err="1" smtClean="0"/>
              <a:t>ids</a:t>
            </a:r>
            <a:r>
              <a:rPr lang="es-AR" dirty="0" smtClean="0"/>
              <a:t> en los que participa, junto con  frecuencia y posiciones ordinales dentro de ellos</a:t>
            </a:r>
            <a:endParaRPr lang="es-AR" dirty="0"/>
          </a:p>
        </p:txBody>
      </p:sp>
      <p:sp>
        <p:nvSpPr>
          <p:cNvPr id="10" name="Llamada rectangular 9"/>
          <p:cNvSpPr/>
          <p:nvPr/>
        </p:nvSpPr>
        <p:spPr>
          <a:xfrm>
            <a:off x="126125" y="6033159"/>
            <a:ext cx="8324192" cy="646386"/>
          </a:xfrm>
          <a:prstGeom prst="wedgeRectCallout">
            <a:avLst>
              <a:gd name="adj1" fmla="val -43839"/>
              <a:gd name="adj2" fmla="val -1814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rgbClr val="0070C0"/>
                </a:solidFill>
              </a:rPr>
              <a:t>IndexOptions.DOCS_AND_FREQS_AND_POSITIONS_AND_OFFSETS</a:t>
            </a:r>
            <a:r>
              <a:rPr lang="es-AR" dirty="0" smtClean="0"/>
              <a:t>:  se indiza cada término con los </a:t>
            </a:r>
            <a:r>
              <a:rPr lang="es-AR" dirty="0" err="1" smtClean="0"/>
              <a:t>doc</a:t>
            </a:r>
            <a:r>
              <a:rPr lang="es-AR" dirty="0" smtClean="0"/>
              <a:t> </a:t>
            </a:r>
            <a:r>
              <a:rPr lang="es-AR" dirty="0" err="1" smtClean="0"/>
              <a:t>ids</a:t>
            </a:r>
            <a:r>
              <a:rPr lang="es-AR" dirty="0" smtClean="0"/>
              <a:t> en los que participa,  frecuencia en ellos, posiciones ordinales y </a:t>
            </a:r>
            <a:r>
              <a:rPr lang="es-AR" dirty="0" err="1" smtClean="0"/>
              <a:t>offsets</a:t>
            </a:r>
            <a:r>
              <a:rPr lang="es-AR" dirty="0" smtClean="0"/>
              <a:t> dentro de ellos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67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Salvo que use </a:t>
            </a:r>
            <a:r>
              <a:rPr lang="es-AR" dirty="0" err="1" smtClean="0"/>
              <a:t>IndexOptions.NONE</a:t>
            </a:r>
            <a:r>
              <a:rPr lang="es-AR" dirty="0" smtClean="0"/>
              <a:t>, el archivo invertido está preparado para recibir la siguiente información que se completará según las opciones elegidas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80845"/>
              </p:ext>
            </p:extLst>
          </p:nvPr>
        </p:nvGraphicFramePr>
        <p:xfrm>
          <a:off x="640080" y="5188207"/>
          <a:ext cx="7863840" cy="13996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7492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41468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657987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doc</a:t>
                      </a:r>
                      <a:r>
                        <a:rPr lang="es-AR" b="1" baseline="0" dirty="0" err="1" smtClean="0">
                          <a:solidFill>
                            <a:schemeClr val="tx1"/>
                          </a:solidFill>
                        </a:rPr>
                        <a:t>id:freqs</a:t>
                      </a:r>
                      <a:r>
                        <a:rPr lang="es-AR" b="1" baseline="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AR" b="1" baseline="0" dirty="0" err="1" smtClean="0">
                          <a:solidFill>
                            <a:schemeClr val="tx1"/>
                          </a:solidFill>
                        </a:rPr>
                        <a:t>docid</a:t>
                      </a:r>
                      <a:r>
                        <a:rPr lang="es-AR" b="1" baseline="0" dirty="0" smtClean="0">
                          <a:solidFill>
                            <a:schemeClr val="tx1"/>
                          </a:solidFill>
                        </a:rPr>
                        <a:t>:[positions in </a:t>
                      </a:r>
                      <a:r>
                        <a:rPr lang="es-AR" b="1" baseline="0" dirty="0" err="1" smtClean="0">
                          <a:solidFill>
                            <a:schemeClr val="tx1"/>
                          </a:solidFill>
                        </a:rPr>
                        <a:t>docid</a:t>
                      </a:r>
                      <a:r>
                        <a:rPr lang="es-AR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 :[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startOffsets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endOffsets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docid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) ]</a:t>
                      </a:r>
                      <a:endParaRPr lang="es-AR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22070" y="3853329"/>
            <a:ext cx="892193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cada campo tenemos una tabla ordenada ascendentemente por valor del término (</a:t>
            </a:r>
            <a:r>
              <a:rPr lang="es-AR" dirty="0" err="1" smtClean="0"/>
              <a:t>token</a:t>
            </a:r>
            <a:r>
              <a:rPr lang="es-AR" dirty="0" smtClean="0"/>
              <a:t>).</a:t>
            </a:r>
          </a:p>
          <a:p>
            <a:r>
              <a:rPr lang="es-AR" dirty="0" smtClean="0"/>
              <a:t>Hay tantas tablas como </a:t>
            </a:r>
            <a:r>
              <a:rPr lang="es-AR" dirty="0" err="1" smtClean="0"/>
              <a:t>Fields</a:t>
            </a:r>
            <a:r>
              <a:rPr lang="es-AR" dirty="0" smtClean="0"/>
              <a:t> indexados hayamos creado. </a:t>
            </a:r>
          </a:p>
          <a:p>
            <a:r>
              <a:rPr lang="es-AR" dirty="0" smtClean="0"/>
              <a:t>Por eso la búsqueda se realizar por campos.</a:t>
            </a:r>
          </a:p>
        </p:txBody>
      </p:sp>
    </p:spTree>
    <p:extLst>
      <p:ext uri="{BB962C8B-B14F-4D97-AF65-F5344CB8AC3E}">
        <p14:creationId xmlns:p14="http://schemas.microsoft.com/office/powerpoint/2010/main" val="7603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para </a:t>
            </a:r>
            <a:r>
              <a:rPr lang="en-US" dirty="0" err="1"/>
              <a:t>texto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El </a:t>
            </a:r>
            <a:r>
              <a:rPr lang="en-US" dirty="0" err="1"/>
              <a:t>algoritmo</a:t>
            </a:r>
            <a:r>
              <a:rPr lang="en-US" dirty="0"/>
              <a:t> KMP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eficiente</a:t>
            </a:r>
            <a:r>
              <a:rPr lang="en-US" dirty="0"/>
              <a:t> la </a:t>
            </a:r>
            <a:r>
              <a:rPr lang="en-US" dirty="0" err="1"/>
              <a:t>aparición</a:t>
            </a:r>
            <a:r>
              <a:rPr lang="en-US" dirty="0"/>
              <a:t> exacta de un query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ventaja</a:t>
            </a:r>
            <a:r>
              <a:rPr lang="en-US" dirty="0"/>
              <a:t> del </a:t>
            </a:r>
            <a:r>
              <a:rPr lang="en-US" dirty="0" err="1"/>
              <a:t>procesamiento</a:t>
            </a:r>
            <a:r>
              <a:rPr lang="en-US" dirty="0"/>
              <a:t> del “query”.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quisiéramos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un query </a:t>
            </a:r>
            <a:r>
              <a:rPr lang="en-US" dirty="0" err="1"/>
              <a:t>en</a:t>
            </a:r>
            <a:r>
              <a:rPr lang="en-US" dirty="0"/>
              <a:t> un “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”,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conviene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dicha</a:t>
            </a:r>
            <a:r>
              <a:rPr lang="en-US" dirty="0"/>
              <a:t> </a:t>
            </a:r>
            <a:r>
              <a:rPr lang="en-US" dirty="0" err="1"/>
              <a:t>colección</a:t>
            </a:r>
            <a:r>
              <a:rPr lang="en-US" dirty="0"/>
              <a:t> para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índice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1600" b="1" i="1" dirty="0" smtClean="0"/>
              <a:t>Ejemplo 1:</a:t>
            </a:r>
          </a:p>
          <a:p>
            <a:pPr marL="0" indent="0" algn="just">
              <a:buNone/>
            </a:pPr>
            <a:r>
              <a:rPr lang="es-AR" sz="1600" dirty="0" smtClean="0"/>
              <a:t>Creo un documento con un único </a:t>
            </a:r>
            <a:r>
              <a:rPr lang="es-AR" sz="1600" dirty="0" err="1" smtClean="0"/>
              <a:t>field</a:t>
            </a:r>
            <a:r>
              <a:rPr lang="es-AR" sz="1600" dirty="0" smtClean="0"/>
              <a:t> llamado “</a:t>
            </a:r>
            <a:r>
              <a:rPr lang="es-AR" sz="1600" dirty="0" err="1" smtClean="0">
                <a:solidFill>
                  <a:schemeClr val="accent6"/>
                </a:solidFill>
              </a:rPr>
              <a:t>content</a:t>
            </a:r>
            <a:r>
              <a:rPr lang="es-AR" sz="1600" dirty="0" smtClean="0"/>
              <a:t>”. No lo almaceno fuera del índice invertido, pero sí lo indizo sólo a nivel </a:t>
            </a:r>
            <a:r>
              <a:rPr lang="es-AR" sz="1600" dirty="0" err="1" smtClean="0">
                <a:solidFill>
                  <a:srgbClr val="0070C0"/>
                </a:solidFill>
              </a:rPr>
              <a:t>IndexOptions.DOCS</a:t>
            </a:r>
            <a:r>
              <a:rPr lang="es-AR" sz="1600" dirty="0" smtClean="0">
                <a:solidFill>
                  <a:srgbClr val="0070C0"/>
                </a:solidFill>
              </a:rPr>
              <a:t> y </a:t>
            </a:r>
            <a:r>
              <a:rPr lang="es-AR" sz="1600" dirty="0" err="1" smtClean="0">
                <a:solidFill>
                  <a:srgbClr val="0070C0"/>
                </a:solidFill>
              </a:rPr>
              <a:t>tokenizo</a:t>
            </a:r>
            <a:endParaRPr lang="es-AR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// itero creando documentos que van a </a:t>
            </a:r>
            <a:r>
              <a:rPr lang="es-AR" sz="1600" dirty="0" err="1" smtClean="0"/>
              <a:t>Lucene</a:t>
            </a:r>
            <a:endParaRPr lang="es-AR" sz="1600" dirty="0" smtClean="0"/>
          </a:p>
          <a:p>
            <a:pPr marL="0" indent="0">
              <a:buNone/>
            </a:pPr>
            <a:r>
              <a:rPr lang="es-AR" sz="1600" dirty="0" err="1" smtClean="0"/>
              <a:t>for</a:t>
            </a:r>
            <a:r>
              <a:rPr lang="es-AR" sz="1600" dirty="0" smtClean="0"/>
              <a:t>(  …  )  {</a:t>
            </a:r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Document</a:t>
            </a:r>
            <a:r>
              <a:rPr lang="es-AR" sz="1600" dirty="0" smtClean="0"/>
              <a:t> </a:t>
            </a:r>
            <a:r>
              <a:rPr lang="es-AR" sz="1600" dirty="0" err="1"/>
              <a:t>aDoc</a:t>
            </a:r>
            <a:r>
              <a:rPr lang="es-AR" sz="1600" dirty="0"/>
              <a:t> = </a:t>
            </a:r>
            <a:r>
              <a:rPr lang="es-AR" sz="1600" b="1" dirty="0"/>
              <a:t>new </a:t>
            </a:r>
            <a:r>
              <a:rPr lang="es-AR" sz="1600" b="1" dirty="0" err="1"/>
              <a:t>Document</a:t>
            </a:r>
            <a:r>
              <a:rPr lang="es-AR" sz="1600" b="1" dirty="0" smtClean="0"/>
              <a:t>();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String</a:t>
            </a:r>
            <a:r>
              <a:rPr lang="es-AR" sz="1600" dirty="0" smtClean="0"/>
              <a:t> </a:t>
            </a:r>
            <a:r>
              <a:rPr lang="es-AR" sz="1600" dirty="0" err="1"/>
              <a:t>text</a:t>
            </a:r>
            <a:r>
              <a:rPr lang="es-AR" sz="1600" dirty="0"/>
              <a:t>= </a:t>
            </a:r>
            <a:r>
              <a:rPr lang="es-AR" sz="1600" dirty="0" smtClean="0"/>
              <a:t>“</a:t>
            </a:r>
            <a:r>
              <a:rPr lang="es-AR" sz="1600" dirty="0" err="1" smtClean="0"/>
              <a:t>bla</a:t>
            </a:r>
            <a:r>
              <a:rPr lang="es-AR" sz="1600" dirty="0" smtClean="0"/>
              <a:t> </a:t>
            </a:r>
            <a:r>
              <a:rPr lang="es-AR" sz="1600" dirty="0" err="1" smtClean="0"/>
              <a:t>bla</a:t>
            </a:r>
            <a:r>
              <a:rPr lang="es-AR" sz="1600" dirty="0" smtClean="0"/>
              <a:t> </a:t>
            </a:r>
            <a:r>
              <a:rPr lang="es-AR" sz="1600" dirty="0" err="1" smtClean="0"/>
              <a:t>bla</a:t>
            </a:r>
            <a:r>
              <a:rPr lang="es-AR" sz="1600" dirty="0" smtClean="0"/>
              <a:t>”;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FieldType</a:t>
            </a:r>
            <a:r>
              <a:rPr lang="es-AR" sz="1600" dirty="0" smtClean="0"/>
              <a:t> </a:t>
            </a:r>
            <a:r>
              <a:rPr lang="es-AR" sz="1600" dirty="0" err="1" smtClean="0"/>
              <a:t>fieldD</a:t>
            </a:r>
            <a:r>
              <a:rPr lang="es-AR" sz="1600" dirty="0" smtClean="0"/>
              <a:t> </a:t>
            </a:r>
            <a:r>
              <a:rPr lang="es-AR" sz="1600" dirty="0"/>
              <a:t>= </a:t>
            </a:r>
            <a:r>
              <a:rPr lang="es-AR" sz="1600" b="1" dirty="0"/>
              <a:t>new </a:t>
            </a:r>
            <a:r>
              <a:rPr lang="es-AR" sz="1600" b="1" dirty="0" err="1"/>
              <a:t>FieldType</a:t>
            </a:r>
            <a:r>
              <a:rPr lang="es-AR" sz="1600" b="1" dirty="0" smtClean="0"/>
              <a:t>();</a:t>
            </a:r>
          </a:p>
          <a:p>
            <a:pPr marL="0" indent="0">
              <a:buNone/>
            </a:pPr>
            <a:r>
              <a:rPr lang="es-AR" sz="1600" b="1" dirty="0" smtClean="0"/>
              <a:t>	</a:t>
            </a:r>
            <a:r>
              <a:rPr lang="es-AR" sz="1600" b="1" dirty="0" err="1" smtClean="0"/>
              <a:t>fieldD</a:t>
            </a:r>
            <a:r>
              <a:rPr lang="es-AR" sz="1600" dirty="0" err="1" smtClean="0"/>
              <a:t>.setStored</a:t>
            </a:r>
            <a:r>
              <a:rPr lang="es-AR" sz="1600" dirty="0" smtClean="0"/>
              <a:t>(</a:t>
            </a:r>
            <a:r>
              <a:rPr lang="es-AR" sz="1600" b="1" dirty="0" smtClean="0"/>
              <a:t>false);</a:t>
            </a:r>
            <a:endParaRPr lang="es-AR" sz="1600" b="1" dirty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fieldD.setIndexOptions</a:t>
            </a:r>
            <a:r>
              <a:rPr lang="es-AR" sz="1600" dirty="0" smtClean="0"/>
              <a:t>(</a:t>
            </a:r>
            <a:r>
              <a:rPr lang="es-AR" sz="1600" dirty="0" err="1" smtClean="0">
                <a:solidFill>
                  <a:srgbClr val="0070C0"/>
                </a:solidFill>
              </a:rPr>
              <a:t>IndexOptions.</a:t>
            </a:r>
            <a:r>
              <a:rPr lang="es-AR" sz="1600" b="1" i="1" dirty="0" err="1" smtClean="0">
                <a:solidFill>
                  <a:srgbClr val="0070C0"/>
                </a:solidFill>
              </a:rPr>
              <a:t>DOCS</a:t>
            </a:r>
            <a:r>
              <a:rPr lang="es-AR" sz="1600" b="1" i="1" dirty="0" smtClean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aDoc.add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chemeClr val="accent6"/>
                </a:solidFill>
              </a:rPr>
              <a:t>new Field</a:t>
            </a:r>
            <a:r>
              <a:rPr lang="en-US" sz="1600" b="1" dirty="0"/>
              <a:t>("</a:t>
            </a:r>
            <a:r>
              <a:rPr lang="en-US" sz="1600" b="1" dirty="0">
                <a:solidFill>
                  <a:schemeClr val="accent6"/>
                </a:solidFill>
              </a:rPr>
              <a:t>content</a:t>
            </a:r>
            <a:r>
              <a:rPr lang="en-US" sz="1600" b="1" dirty="0"/>
              <a:t>", text,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/>
              <a:t>fieldD</a:t>
            </a:r>
            <a:r>
              <a:rPr lang="en-US" sz="1600" b="1" i="1" dirty="0" smtClean="0"/>
              <a:t> </a:t>
            </a:r>
            <a:r>
              <a:rPr lang="en-US" sz="1600" b="1" i="1" dirty="0"/>
              <a:t>) </a:t>
            </a:r>
            <a:r>
              <a:rPr lang="en-US" sz="1600" b="1" i="1" dirty="0" smtClean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….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De toda esta información se va a completar solo esto: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10044"/>
              </p:ext>
            </p:extLst>
          </p:nvPr>
        </p:nvGraphicFramePr>
        <p:xfrm>
          <a:off x="457200" y="2981034"/>
          <a:ext cx="7863840" cy="13996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7492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41468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657987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doc</a:t>
                      </a:r>
                      <a:r>
                        <a:rPr lang="es-AR" b="1" baseline="0" dirty="0" err="1" smtClean="0">
                          <a:solidFill>
                            <a:schemeClr val="tx1"/>
                          </a:solidFill>
                        </a:rPr>
                        <a:t>id:freqs</a:t>
                      </a:r>
                      <a:r>
                        <a:rPr lang="es-AR" b="1" baseline="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AR" b="1" baseline="0" dirty="0" err="1" smtClean="0">
                          <a:solidFill>
                            <a:schemeClr val="tx1"/>
                          </a:solidFill>
                        </a:rPr>
                        <a:t>docid</a:t>
                      </a:r>
                      <a:r>
                        <a:rPr lang="es-AR" b="1" baseline="0" dirty="0" smtClean="0">
                          <a:solidFill>
                            <a:schemeClr val="tx1"/>
                          </a:solidFill>
                        </a:rPr>
                        <a:t>:[positions in </a:t>
                      </a:r>
                      <a:r>
                        <a:rPr lang="es-AR" b="1" baseline="0" dirty="0" err="1" smtClean="0">
                          <a:solidFill>
                            <a:schemeClr val="tx1"/>
                          </a:solidFill>
                        </a:rPr>
                        <a:t>docid</a:t>
                      </a:r>
                      <a:r>
                        <a:rPr lang="es-AR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 :[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startOffsets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endOffsets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docid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) ]</a:t>
                      </a:r>
                      <a:endParaRPr lang="es-AR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>
            <a:off x="4493172" y="3184634"/>
            <a:ext cx="3578773" cy="1576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636579" y="3404000"/>
            <a:ext cx="40096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A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De acuerdo a lo anterior, tengo una colección de 4 documentos formados por solo ese </a:t>
            </a:r>
            <a:r>
              <a:rPr lang="es-AR" dirty="0" err="1" smtClean="0"/>
              <a:t>field</a:t>
            </a:r>
            <a:r>
              <a:rPr lang="es-AR" dirty="0" smtClean="0"/>
              <a:t> “</a:t>
            </a:r>
            <a:r>
              <a:rPr lang="es-AR" dirty="0" err="1" smtClean="0"/>
              <a:t>content</a:t>
            </a:r>
            <a:r>
              <a:rPr lang="es-AR" dirty="0" smtClean="0"/>
              <a:t>”.  Lo que se indiza es precisamente el contenido de los archivos a.txt, b.txt, c.txt, d.txt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Como es el índice invertido?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600641" y="3491946"/>
            <a:ext cx="2756263" cy="761268"/>
            <a:chOff x="548640" y="2928952"/>
            <a:chExt cx="2756263" cy="761268"/>
          </a:xfrm>
        </p:grpSpPr>
        <p:sp>
          <p:nvSpPr>
            <p:cNvPr id="6" name="Rectángulo 5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820512" y="3539303"/>
            <a:ext cx="2746545" cy="748155"/>
            <a:chOff x="548640" y="2928952"/>
            <a:chExt cx="2746545" cy="748155"/>
          </a:xfrm>
        </p:grpSpPr>
        <p:sp>
          <p:nvSpPr>
            <p:cNvPr id="9" name="Rectángulo 8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835594" y="4642811"/>
            <a:ext cx="2731463" cy="748155"/>
            <a:chOff x="548640" y="2928952"/>
            <a:chExt cx="2731463" cy="748155"/>
          </a:xfrm>
        </p:grpSpPr>
        <p:sp>
          <p:nvSpPr>
            <p:cNvPr id="12" name="Rectángulo 11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00641" y="4799811"/>
            <a:ext cx="2651760" cy="848210"/>
            <a:chOff x="548640" y="2928952"/>
            <a:chExt cx="2651760" cy="848210"/>
          </a:xfrm>
        </p:grpSpPr>
        <p:sp>
          <p:nvSpPr>
            <p:cNvPr id="18" name="Rectángulo 17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770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457200" y="2055032"/>
            <a:ext cx="2756263" cy="761268"/>
            <a:chOff x="548640" y="2928952"/>
            <a:chExt cx="2756263" cy="761268"/>
          </a:xfrm>
        </p:grpSpPr>
        <p:sp>
          <p:nvSpPr>
            <p:cNvPr id="6" name="Rectángulo 5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smtClean="0"/>
                <a:t>store,,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3058"/>
              </p:ext>
            </p:extLst>
          </p:nvPr>
        </p:nvGraphicFramePr>
        <p:xfrm>
          <a:off x="457201" y="3826691"/>
          <a:ext cx="7876902" cy="1889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640806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</a:t>
                      </a:r>
                      <a:r>
                        <a:rPr lang="es-AR" baseline="0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613954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94974"/>
              </p:ext>
            </p:extLst>
          </p:nvPr>
        </p:nvGraphicFramePr>
        <p:xfrm>
          <a:off x="3814620" y="5228184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03927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96580"/>
              </p:ext>
            </p:extLst>
          </p:nvPr>
        </p:nvGraphicFramePr>
        <p:xfrm>
          <a:off x="3814619" y="4568289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522709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235129" y="5096104"/>
            <a:ext cx="8451669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235130" y="4417191"/>
            <a:ext cx="8451669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96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grpSp>
        <p:nvGrpSpPr>
          <p:cNvPr id="13" name="Grupo 12"/>
          <p:cNvGrpSpPr/>
          <p:nvPr/>
        </p:nvGrpSpPr>
        <p:grpSpPr>
          <a:xfrm>
            <a:off x="569244" y="2088734"/>
            <a:ext cx="2746545" cy="748155"/>
            <a:chOff x="548640" y="2928952"/>
            <a:chExt cx="2746545" cy="748155"/>
          </a:xfrm>
        </p:grpSpPr>
        <p:sp>
          <p:nvSpPr>
            <p:cNvPr id="14" name="Rectángulo 13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70008"/>
              </p:ext>
            </p:extLst>
          </p:nvPr>
        </p:nvGraphicFramePr>
        <p:xfrm>
          <a:off x="457201" y="3826691"/>
          <a:ext cx="7876902" cy="2524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640806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</a:t>
                      </a:r>
                      <a:r>
                        <a:rPr lang="es-AR" baseline="0" dirty="0" smtClean="0"/>
                        <a:t>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613954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018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87954"/>
              </p:ext>
            </p:extLst>
          </p:nvPr>
        </p:nvGraphicFramePr>
        <p:xfrm>
          <a:off x="3814620" y="5228184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136233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29001"/>
              </p:ext>
            </p:extLst>
          </p:nvPr>
        </p:nvGraphicFramePr>
        <p:xfrm>
          <a:off x="3814619" y="4568289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0798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89374"/>
              </p:ext>
            </p:extLst>
          </p:nvPr>
        </p:nvGraphicFramePr>
        <p:xfrm>
          <a:off x="3814618" y="5888079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332409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169817" y="5755937"/>
            <a:ext cx="8451669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7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77378"/>
              </p:ext>
            </p:extLst>
          </p:nvPr>
        </p:nvGraphicFramePr>
        <p:xfrm>
          <a:off x="457201" y="2828728"/>
          <a:ext cx="7876902" cy="38927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593708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</a:t>
                      </a:r>
                      <a:r>
                        <a:rPr lang="es-AR" baseline="0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9980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616419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20063"/>
                  </a:ext>
                </a:extLst>
              </a:tr>
              <a:tr h="842305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  <a:tr h="842305">
                <a:tc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018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10574"/>
              </p:ext>
            </p:extLst>
          </p:nvPr>
        </p:nvGraphicFramePr>
        <p:xfrm>
          <a:off x="3853809" y="5243832"/>
          <a:ext cx="4110179" cy="3757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823067324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06265"/>
              </p:ext>
            </p:extLst>
          </p:nvPr>
        </p:nvGraphicFramePr>
        <p:xfrm>
          <a:off x="3892995" y="3486125"/>
          <a:ext cx="41101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21915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14489"/>
              </p:ext>
            </p:extLst>
          </p:nvPr>
        </p:nvGraphicFramePr>
        <p:xfrm>
          <a:off x="3814621" y="5939737"/>
          <a:ext cx="4149367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8989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32876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3097694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0004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48491"/>
              </p:ext>
            </p:extLst>
          </p:nvPr>
        </p:nvGraphicFramePr>
        <p:xfrm>
          <a:off x="3892995" y="4527511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687454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sp>
        <p:nvSpPr>
          <p:cNvPr id="22" name="Rectángulo 21"/>
          <p:cNvSpPr/>
          <p:nvPr/>
        </p:nvSpPr>
        <p:spPr>
          <a:xfrm>
            <a:off x="3618411" y="3914509"/>
            <a:ext cx="5068389" cy="500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 22"/>
          <p:cNvSpPr/>
          <p:nvPr/>
        </p:nvSpPr>
        <p:spPr>
          <a:xfrm>
            <a:off x="235131" y="4426939"/>
            <a:ext cx="8451669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/>
          <p:cNvSpPr/>
          <p:nvPr/>
        </p:nvSpPr>
        <p:spPr>
          <a:xfrm>
            <a:off x="3607685" y="6277000"/>
            <a:ext cx="5068389" cy="436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upo 6"/>
          <p:cNvGrpSpPr/>
          <p:nvPr/>
        </p:nvGrpSpPr>
        <p:grpSpPr>
          <a:xfrm>
            <a:off x="1868122" y="3219001"/>
            <a:ext cx="1083405" cy="812835"/>
            <a:chOff x="1868122" y="3219001"/>
            <a:chExt cx="1083405" cy="812835"/>
          </a:xfrm>
        </p:grpSpPr>
        <p:sp>
          <p:nvSpPr>
            <p:cNvPr id="3" name="Rectángulo 2"/>
            <p:cNvSpPr/>
            <p:nvPr/>
          </p:nvSpPr>
          <p:spPr>
            <a:xfrm>
              <a:off x="2337574" y="3442350"/>
              <a:ext cx="613953" cy="5894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2</a:t>
              </a:r>
              <a:endParaRPr lang="es-AR" dirty="0"/>
            </a:p>
          </p:txBody>
        </p:sp>
        <p:cxnSp>
          <p:nvCxnSpPr>
            <p:cNvPr id="6" name="Conector recto 5"/>
            <p:cNvCxnSpPr/>
            <p:nvPr/>
          </p:nvCxnSpPr>
          <p:spPr>
            <a:xfrm flipH="1">
              <a:off x="1868122" y="3219001"/>
              <a:ext cx="430941" cy="71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1795871" y="5726079"/>
            <a:ext cx="1083405" cy="812835"/>
            <a:chOff x="1868122" y="3219001"/>
            <a:chExt cx="1083405" cy="812835"/>
          </a:xfrm>
        </p:grpSpPr>
        <p:sp>
          <p:nvSpPr>
            <p:cNvPr id="26" name="Rectángulo 25"/>
            <p:cNvSpPr/>
            <p:nvPr/>
          </p:nvSpPr>
          <p:spPr>
            <a:xfrm>
              <a:off x="2337574" y="3442350"/>
              <a:ext cx="613953" cy="5894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2</a:t>
              </a:r>
              <a:endParaRPr lang="es-AR" dirty="0"/>
            </a:p>
          </p:txBody>
        </p:sp>
        <p:cxnSp>
          <p:nvCxnSpPr>
            <p:cNvPr id="27" name="Conector recto 26"/>
            <p:cNvCxnSpPr/>
            <p:nvPr/>
          </p:nvCxnSpPr>
          <p:spPr>
            <a:xfrm flipH="1">
              <a:off x="1868122" y="3219001"/>
              <a:ext cx="430941" cy="71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424317" y="1837965"/>
            <a:ext cx="2651760" cy="848210"/>
            <a:chOff x="548640" y="2928952"/>
            <a:chExt cx="2651760" cy="848210"/>
          </a:xfrm>
        </p:grpSpPr>
        <p:sp>
          <p:nvSpPr>
            <p:cNvPr id="32" name="Rectángulo 31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2401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5342"/>
              </p:ext>
            </p:extLst>
          </p:nvPr>
        </p:nvGraphicFramePr>
        <p:xfrm>
          <a:off x="457200" y="2595243"/>
          <a:ext cx="7876902" cy="40077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593708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</a:t>
                      </a:r>
                      <a:r>
                        <a:rPr lang="es-AR" baseline="0" dirty="0" smtClean="0"/>
                        <a:t>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144836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20063"/>
                  </a:ext>
                </a:extLst>
              </a:tr>
              <a:tr h="613955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  <a:tr h="842305">
                <a:tc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018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49469"/>
              </p:ext>
            </p:extLst>
          </p:nvPr>
        </p:nvGraphicFramePr>
        <p:xfrm>
          <a:off x="3814621" y="5355646"/>
          <a:ext cx="4110179" cy="3757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436559733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28429"/>
              </p:ext>
            </p:extLst>
          </p:nvPr>
        </p:nvGraphicFramePr>
        <p:xfrm>
          <a:off x="3892995" y="3486125"/>
          <a:ext cx="4110179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82268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5591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66926"/>
              </p:ext>
            </p:extLst>
          </p:nvPr>
        </p:nvGraphicFramePr>
        <p:xfrm>
          <a:off x="3834215" y="5861346"/>
          <a:ext cx="4168959" cy="7908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82195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36336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5214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5214">
                  <a:extLst>
                    <a:ext uri="{9D8B030D-6E8A-4147-A177-3AD203B41FA5}">
                      <a16:colId xmlns:a16="http://schemas.microsoft.com/office/drawing/2014/main" val="752768886"/>
                    </a:ext>
                  </a:extLst>
                </a:gridCol>
              </a:tblGrid>
              <a:tr h="316548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0004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15473"/>
              </p:ext>
            </p:extLst>
          </p:nvPr>
        </p:nvGraphicFramePr>
        <p:xfrm>
          <a:off x="3834215" y="4720837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3167773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pSp>
        <p:nvGrpSpPr>
          <p:cNvPr id="14" name="Grupo 13"/>
          <p:cNvGrpSpPr/>
          <p:nvPr/>
        </p:nvGrpSpPr>
        <p:grpSpPr>
          <a:xfrm>
            <a:off x="457200" y="1847088"/>
            <a:ext cx="2731463" cy="748155"/>
            <a:chOff x="548640" y="2928952"/>
            <a:chExt cx="2731463" cy="748155"/>
          </a:xfrm>
        </p:grpSpPr>
        <p:sp>
          <p:nvSpPr>
            <p:cNvPr id="15" name="Rectángulo 14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3265713" y="4196812"/>
            <a:ext cx="5068389" cy="500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3" name="Grupo 22"/>
          <p:cNvGrpSpPr/>
          <p:nvPr/>
        </p:nvGrpSpPr>
        <p:grpSpPr>
          <a:xfrm>
            <a:off x="1825104" y="3126849"/>
            <a:ext cx="1211889" cy="763040"/>
            <a:chOff x="1922588" y="3516541"/>
            <a:chExt cx="1211889" cy="763040"/>
          </a:xfrm>
        </p:grpSpPr>
        <p:sp>
          <p:nvSpPr>
            <p:cNvPr id="24" name="Rectángulo 23"/>
            <p:cNvSpPr/>
            <p:nvPr/>
          </p:nvSpPr>
          <p:spPr>
            <a:xfrm>
              <a:off x="2520524" y="3690095"/>
              <a:ext cx="613953" cy="5894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3</a:t>
              </a:r>
              <a:endParaRPr lang="es-AR" dirty="0"/>
            </a:p>
          </p:txBody>
        </p:sp>
        <p:cxnSp>
          <p:nvCxnSpPr>
            <p:cNvPr id="25" name="Conector recto 24"/>
            <p:cNvCxnSpPr/>
            <p:nvPr/>
          </p:nvCxnSpPr>
          <p:spPr>
            <a:xfrm flipH="1">
              <a:off x="1922588" y="3516541"/>
              <a:ext cx="430941" cy="71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89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Es decir, en forma compacta el archivo invertido para el campo “</a:t>
            </a:r>
            <a:r>
              <a:rPr lang="es-AR" dirty="0" err="1" smtClean="0"/>
              <a:t>content</a:t>
            </a:r>
            <a:r>
              <a:rPr lang="es-AR" dirty="0" smtClean="0"/>
              <a:t>” tiene: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7" name="Marcador de número de diapositiva 3"/>
          <p:cNvSpPr txBox="1">
            <a:spLocks/>
          </p:cNvSpPr>
          <p:nvPr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19397"/>
              </p:ext>
            </p:extLst>
          </p:nvPr>
        </p:nvGraphicFramePr>
        <p:xfrm>
          <a:off x="457200" y="2765062"/>
          <a:ext cx="7876902" cy="396859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593708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</a:t>
                      </a:r>
                      <a:r>
                        <a:rPr lang="es-AR" baseline="0" dirty="0" smtClean="0"/>
                        <a:t>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140917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20063"/>
                  </a:ext>
                </a:extLst>
              </a:tr>
              <a:tr h="613955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  <a:tr h="842305">
                <a:tc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018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68105"/>
              </p:ext>
            </p:extLst>
          </p:nvPr>
        </p:nvGraphicFramePr>
        <p:xfrm>
          <a:off x="3814621" y="5434024"/>
          <a:ext cx="4110179" cy="3757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3203237085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72327"/>
              </p:ext>
            </p:extLst>
          </p:nvPr>
        </p:nvGraphicFramePr>
        <p:xfrm>
          <a:off x="3834215" y="3565069"/>
          <a:ext cx="4110179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86138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559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7525"/>
              </p:ext>
            </p:extLst>
          </p:nvPr>
        </p:nvGraphicFramePr>
        <p:xfrm>
          <a:off x="3834215" y="5991976"/>
          <a:ext cx="4149367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8989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32876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24417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0004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3927"/>
              </p:ext>
            </p:extLst>
          </p:nvPr>
        </p:nvGraphicFramePr>
        <p:xfrm>
          <a:off x="3814620" y="4852213"/>
          <a:ext cx="4110179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665268977"/>
                    </a:ext>
                  </a:extLst>
                </a:gridCol>
              </a:tblGrid>
              <a:tr h="321426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pSp>
        <p:nvGrpSpPr>
          <p:cNvPr id="17" name="Grupo 16"/>
          <p:cNvGrpSpPr/>
          <p:nvPr/>
        </p:nvGrpSpPr>
        <p:grpSpPr>
          <a:xfrm>
            <a:off x="343737" y="-31908"/>
            <a:ext cx="2756263" cy="761268"/>
            <a:chOff x="548640" y="2928952"/>
            <a:chExt cx="2756263" cy="761268"/>
          </a:xfrm>
        </p:grpSpPr>
        <p:sp>
          <p:nvSpPr>
            <p:cNvPr id="18" name="Rectángulo 1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smtClean="0"/>
                <a:t>store,,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563608" y="15449"/>
            <a:ext cx="2746545" cy="748155"/>
            <a:chOff x="548640" y="2928952"/>
            <a:chExt cx="2746545" cy="748155"/>
          </a:xfrm>
        </p:grpSpPr>
        <p:sp>
          <p:nvSpPr>
            <p:cNvPr id="21" name="Rectángulo 2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578690" y="1118957"/>
            <a:ext cx="2731463" cy="748155"/>
            <a:chOff x="548640" y="2928952"/>
            <a:chExt cx="2731463" cy="748155"/>
          </a:xfrm>
        </p:grpSpPr>
        <p:sp>
          <p:nvSpPr>
            <p:cNvPr id="24" name="Rectángulo 2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293677" y="1018902"/>
            <a:ext cx="2651760" cy="848210"/>
            <a:chOff x="548640" y="2928952"/>
            <a:chExt cx="2651760" cy="848210"/>
          </a:xfrm>
        </p:grpSpPr>
        <p:sp>
          <p:nvSpPr>
            <p:cNvPr id="33" name="Rectángulo 32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938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186" y="1935480"/>
            <a:ext cx="8765628" cy="4389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1600" b="1" i="1" dirty="0" smtClean="0"/>
              <a:t>Ejemplo 2:</a:t>
            </a:r>
          </a:p>
          <a:p>
            <a:pPr marL="0" indent="0" algn="just">
              <a:buNone/>
            </a:pPr>
            <a:r>
              <a:rPr lang="es-AR" sz="1600" dirty="0" smtClean="0"/>
              <a:t>Creo un documento con un único </a:t>
            </a:r>
            <a:r>
              <a:rPr lang="es-AR" sz="1600" dirty="0" err="1" smtClean="0"/>
              <a:t>field</a:t>
            </a:r>
            <a:r>
              <a:rPr lang="es-AR" sz="1600" dirty="0" smtClean="0"/>
              <a:t> llamado “</a:t>
            </a:r>
            <a:r>
              <a:rPr lang="es-AR" sz="1600" dirty="0" err="1" smtClean="0">
                <a:solidFill>
                  <a:schemeClr val="accent6"/>
                </a:solidFill>
              </a:rPr>
              <a:t>content</a:t>
            </a:r>
            <a:r>
              <a:rPr lang="es-AR" sz="1600" dirty="0" smtClean="0"/>
              <a:t>”. No lo almaceno fuera del índice invertido, pero si lo indizo solo a nivel </a:t>
            </a:r>
            <a:r>
              <a:rPr lang="es-AR" sz="1600" b="1" dirty="0" err="1" smtClean="0">
                <a:solidFill>
                  <a:srgbClr val="0070C0"/>
                </a:solidFill>
              </a:rPr>
              <a:t>IndexOptions</a:t>
            </a:r>
            <a:r>
              <a:rPr lang="es-AR" sz="1600" b="1" dirty="0" smtClean="0">
                <a:solidFill>
                  <a:srgbClr val="0070C0"/>
                </a:solidFill>
              </a:rPr>
              <a:t>.</a:t>
            </a:r>
            <a:r>
              <a:rPr lang="es-AR" sz="1600" b="1" dirty="0">
                <a:solidFill>
                  <a:srgbClr val="0070C0"/>
                </a:solidFill>
              </a:rPr>
              <a:t> DOCS_AND_FREQS_AND_POSITIONS</a:t>
            </a:r>
            <a:r>
              <a:rPr lang="es-AR" sz="1600" b="1" dirty="0" smtClean="0">
                <a:solidFill>
                  <a:srgbClr val="0070C0"/>
                </a:solidFill>
              </a:rPr>
              <a:t>  </a:t>
            </a:r>
            <a:r>
              <a:rPr lang="es-AR" sz="1600" dirty="0" smtClean="0">
                <a:solidFill>
                  <a:srgbClr val="0070C0"/>
                </a:solidFill>
              </a:rPr>
              <a:t>y </a:t>
            </a:r>
            <a:r>
              <a:rPr lang="es-AR" sz="1600" dirty="0" err="1" smtClean="0">
                <a:solidFill>
                  <a:srgbClr val="0070C0"/>
                </a:solidFill>
              </a:rPr>
              <a:t>tokenizo</a:t>
            </a:r>
            <a:endParaRPr lang="es-AR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// itero creando documentos que van a </a:t>
            </a:r>
            <a:r>
              <a:rPr lang="es-AR" sz="1600" dirty="0" err="1" smtClean="0"/>
              <a:t>Lucene</a:t>
            </a:r>
            <a:endParaRPr lang="es-AR" sz="1600" dirty="0" smtClean="0"/>
          </a:p>
          <a:p>
            <a:pPr marL="0" indent="0">
              <a:buNone/>
            </a:pPr>
            <a:r>
              <a:rPr lang="es-AR" sz="1600" dirty="0" err="1" smtClean="0"/>
              <a:t>for</a:t>
            </a:r>
            <a:r>
              <a:rPr lang="es-AR" sz="1600" dirty="0" smtClean="0"/>
              <a:t>(  …  )  {</a:t>
            </a:r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Document</a:t>
            </a:r>
            <a:r>
              <a:rPr lang="es-AR" sz="1600" dirty="0" smtClean="0"/>
              <a:t> </a:t>
            </a:r>
            <a:r>
              <a:rPr lang="es-AR" sz="1600" dirty="0" err="1"/>
              <a:t>aDoc</a:t>
            </a:r>
            <a:r>
              <a:rPr lang="es-AR" sz="1600" dirty="0"/>
              <a:t> = </a:t>
            </a:r>
            <a:r>
              <a:rPr lang="es-AR" sz="1600" b="1" dirty="0"/>
              <a:t>new </a:t>
            </a:r>
            <a:r>
              <a:rPr lang="es-AR" sz="1600" b="1" dirty="0" err="1"/>
              <a:t>Document</a:t>
            </a:r>
            <a:r>
              <a:rPr lang="es-AR" sz="1600" b="1" dirty="0" smtClean="0"/>
              <a:t>();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String</a:t>
            </a:r>
            <a:r>
              <a:rPr lang="es-AR" sz="1600" dirty="0" smtClean="0"/>
              <a:t> </a:t>
            </a:r>
            <a:r>
              <a:rPr lang="es-AR" sz="1600" dirty="0" err="1"/>
              <a:t>text</a:t>
            </a:r>
            <a:r>
              <a:rPr lang="es-AR" sz="1600" dirty="0"/>
              <a:t>= </a:t>
            </a:r>
            <a:r>
              <a:rPr lang="es-AR" sz="1600" dirty="0" smtClean="0"/>
              <a:t>“</a:t>
            </a:r>
            <a:r>
              <a:rPr lang="es-AR" sz="1600" dirty="0" err="1" smtClean="0"/>
              <a:t>bla</a:t>
            </a:r>
            <a:r>
              <a:rPr lang="es-AR" sz="1600" dirty="0" smtClean="0"/>
              <a:t> </a:t>
            </a:r>
            <a:r>
              <a:rPr lang="es-AR" sz="1600" dirty="0" err="1" smtClean="0"/>
              <a:t>bla</a:t>
            </a:r>
            <a:r>
              <a:rPr lang="es-AR" sz="1600" dirty="0" smtClean="0"/>
              <a:t> </a:t>
            </a:r>
            <a:r>
              <a:rPr lang="es-AR" sz="1600" dirty="0" err="1" smtClean="0"/>
              <a:t>bla</a:t>
            </a:r>
            <a:r>
              <a:rPr lang="es-AR" sz="1600" dirty="0" smtClean="0"/>
              <a:t>”;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FieldType</a:t>
            </a:r>
            <a:r>
              <a:rPr lang="es-AR" sz="1600" dirty="0" smtClean="0"/>
              <a:t> </a:t>
            </a:r>
            <a:r>
              <a:rPr lang="es-AR" sz="1600" dirty="0" err="1" smtClean="0"/>
              <a:t>fieldD</a:t>
            </a:r>
            <a:r>
              <a:rPr lang="es-AR" sz="1600" dirty="0" smtClean="0"/>
              <a:t> </a:t>
            </a:r>
            <a:r>
              <a:rPr lang="es-AR" sz="1600" dirty="0"/>
              <a:t>= </a:t>
            </a:r>
            <a:r>
              <a:rPr lang="es-AR" sz="1600" b="1" dirty="0"/>
              <a:t>new </a:t>
            </a:r>
            <a:r>
              <a:rPr lang="es-AR" sz="1600" b="1" dirty="0" err="1"/>
              <a:t>FieldType</a:t>
            </a:r>
            <a:r>
              <a:rPr lang="es-AR" sz="1600" b="1" dirty="0" smtClean="0"/>
              <a:t>();</a:t>
            </a:r>
          </a:p>
          <a:p>
            <a:pPr marL="0" indent="0">
              <a:buNone/>
            </a:pPr>
            <a:r>
              <a:rPr lang="es-AR" sz="1600" b="1" dirty="0" smtClean="0"/>
              <a:t>	</a:t>
            </a:r>
            <a:r>
              <a:rPr lang="es-AR" sz="1600" b="1" dirty="0" err="1" smtClean="0"/>
              <a:t>fieldD</a:t>
            </a:r>
            <a:r>
              <a:rPr lang="es-AR" sz="1600" dirty="0" err="1" smtClean="0"/>
              <a:t>.setStored</a:t>
            </a:r>
            <a:r>
              <a:rPr lang="es-AR" sz="1600" dirty="0" smtClean="0"/>
              <a:t>(</a:t>
            </a:r>
            <a:r>
              <a:rPr lang="es-AR" sz="1600" b="1" dirty="0" smtClean="0"/>
              <a:t>false);</a:t>
            </a:r>
            <a:endParaRPr lang="es-AR" sz="1600" b="1" dirty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fieldD.setIndexOptions</a:t>
            </a:r>
            <a:r>
              <a:rPr lang="es-AR" sz="1600" dirty="0" smtClean="0"/>
              <a:t>(</a:t>
            </a:r>
            <a:r>
              <a:rPr lang="es-AR" sz="1600" dirty="0" err="1" smtClean="0">
                <a:solidFill>
                  <a:srgbClr val="0070C0"/>
                </a:solidFill>
              </a:rPr>
              <a:t>IndexOptions</a:t>
            </a:r>
            <a:r>
              <a:rPr lang="es-AR" sz="1600" dirty="0" smtClean="0">
                <a:solidFill>
                  <a:srgbClr val="0070C0"/>
                </a:solidFill>
              </a:rPr>
              <a:t>.</a:t>
            </a:r>
            <a:r>
              <a:rPr lang="es-AR" sz="1600" b="1" dirty="0">
                <a:solidFill>
                  <a:srgbClr val="0070C0"/>
                </a:solidFill>
              </a:rPr>
              <a:t> </a:t>
            </a:r>
            <a:r>
              <a:rPr lang="es-AR" sz="1600" b="1" dirty="0" smtClean="0">
                <a:solidFill>
                  <a:srgbClr val="0070C0"/>
                </a:solidFill>
              </a:rPr>
              <a:t>DOCS_AND_FREQS_AND_POSITIONS</a:t>
            </a:r>
            <a:r>
              <a:rPr lang="es-AR" sz="1600" b="1" i="1" dirty="0" smtClean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aDoc.add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chemeClr val="accent6"/>
                </a:solidFill>
              </a:rPr>
              <a:t>new Field</a:t>
            </a:r>
            <a:r>
              <a:rPr lang="en-US" sz="1600" b="1" dirty="0"/>
              <a:t>("</a:t>
            </a:r>
            <a:r>
              <a:rPr lang="en-US" sz="1600" b="1" dirty="0">
                <a:solidFill>
                  <a:schemeClr val="accent6"/>
                </a:solidFill>
              </a:rPr>
              <a:t>content</a:t>
            </a:r>
            <a:r>
              <a:rPr lang="en-US" sz="1600" b="1" dirty="0"/>
              <a:t>", text,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/>
              <a:t>fieldD</a:t>
            </a:r>
            <a:r>
              <a:rPr lang="en-US" sz="1600" b="1" i="1" dirty="0" smtClean="0"/>
              <a:t> </a:t>
            </a:r>
            <a:r>
              <a:rPr lang="en-US" sz="1600" b="1" i="1" dirty="0"/>
              <a:t>) </a:t>
            </a:r>
            <a:r>
              <a:rPr lang="en-US" sz="1600" b="1" i="1" dirty="0" smtClean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….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De toda esta información se va a completar solo esto: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57200" y="2981034"/>
          <a:ext cx="7863840" cy="13996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7492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41468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657987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doc</a:t>
                      </a:r>
                      <a:r>
                        <a:rPr lang="es-AR" b="1" baseline="0" dirty="0" err="1" smtClean="0">
                          <a:solidFill>
                            <a:schemeClr val="tx1"/>
                          </a:solidFill>
                        </a:rPr>
                        <a:t>id:freqs</a:t>
                      </a:r>
                      <a:r>
                        <a:rPr lang="es-AR" b="1" baseline="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AR" b="1" baseline="0" dirty="0" err="1" smtClean="0">
                          <a:solidFill>
                            <a:schemeClr val="tx1"/>
                          </a:solidFill>
                        </a:rPr>
                        <a:t>docid</a:t>
                      </a:r>
                      <a:r>
                        <a:rPr lang="es-AR" b="1" baseline="0" dirty="0" smtClean="0">
                          <a:solidFill>
                            <a:schemeClr val="tx1"/>
                          </a:solidFill>
                        </a:rPr>
                        <a:t>:[positions in </a:t>
                      </a:r>
                      <a:r>
                        <a:rPr lang="es-AR" b="1" baseline="0" dirty="0" err="1" smtClean="0">
                          <a:solidFill>
                            <a:schemeClr val="tx1"/>
                          </a:solidFill>
                        </a:rPr>
                        <a:t>docid</a:t>
                      </a:r>
                      <a:r>
                        <a:rPr lang="es-AR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 :[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startOffsets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endOffsets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AR" b="1" dirty="0" err="1" smtClean="0">
                          <a:solidFill>
                            <a:schemeClr val="tx1"/>
                          </a:solidFill>
                        </a:rPr>
                        <a:t>docid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) ]</a:t>
                      </a:r>
                      <a:endParaRPr lang="es-AR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3636579" y="3404000"/>
            <a:ext cx="40096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para </a:t>
            </a:r>
            <a:r>
              <a:rPr lang="en-US" dirty="0" err="1"/>
              <a:t>texto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preprocesar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 (el corpus). </a:t>
            </a:r>
            <a:r>
              <a:rPr lang="es-AR" dirty="0" smtClean="0"/>
              <a:t>Los </a:t>
            </a:r>
            <a:r>
              <a:rPr lang="es-AR" dirty="0"/>
              <a:t>términos que integran al corpus se denomina Vocabulario.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lo que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smtClean="0"/>
              <a:t>las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b="1" dirty="0" err="1"/>
              <a:t>Fulltext</a:t>
            </a:r>
            <a:r>
              <a:rPr lang="en-US" b="1" dirty="0"/>
              <a:t> Retrieval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Un </a:t>
            </a:r>
            <a:r>
              <a:rPr lang="en-US" dirty="0" err="1"/>
              <a:t>buscador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Google/Bing </a:t>
            </a:r>
            <a:r>
              <a:rPr lang="en-US" dirty="0" err="1"/>
              <a:t>generan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 La </a:t>
            </a:r>
            <a:r>
              <a:rPr lang="en-US" dirty="0" err="1"/>
              <a:t>búsqueda</a:t>
            </a:r>
            <a:r>
              <a:rPr lang="en-US" dirty="0"/>
              <a:t> se </a:t>
            </a:r>
            <a:r>
              <a:rPr lang="en-US" dirty="0" err="1"/>
              <a:t>realiza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índice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A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De acuerdo a lo anterior, tengo una colección de 4 documentos formados por solo ese </a:t>
            </a:r>
            <a:r>
              <a:rPr lang="es-AR" dirty="0" err="1" smtClean="0"/>
              <a:t>field</a:t>
            </a:r>
            <a:r>
              <a:rPr lang="es-AR" dirty="0" smtClean="0"/>
              <a:t> “</a:t>
            </a:r>
            <a:r>
              <a:rPr lang="es-AR" dirty="0" err="1" smtClean="0"/>
              <a:t>content</a:t>
            </a:r>
            <a:r>
              <a:rPr lang="es-AR" dirty="0" smtClean="0"/>
              <a:t>”.  Lo que se indiza es precisamente el contenido de los archivos a.txt, b.txt, c.txt, d.txt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Como es el índice invertido?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600641" y="3491946"/>
            <a:ext cx="2756263" cy="761268"/>
            <a:chOff x="548640" y="2928952"/>
            <a:chExt cx="2756263" cy="761268"/>
          </a:xfrm>
        </p:grpSpPr>
        <p:sp>
          <p:nvSpPr>
            <p:cNvPr id="6" name="Rectángulo 5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820512" y="3539303"/>
            <a:ext cx="2746545" cy="748155"/>
            <a:chOff x="548640" y="2928952"/>
            <a:chExt cx="2746545" cy="748155"/>
          </a:xfrm>
        </p:grpSpPr>
        <p:sp>
          <p:nvSpPr>
            <p:cNvPr id="9" name="Rectángulo 8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835594" y="4642811"/>
            <a:ext cx="2731463" cy="748155"/>
            <a:chOff x="548640" y="2928952"/>
            <a:chExt cx="2731463" cy="748155"/>
          </a:xfrm>
        </p:grpSpPr>
        <p:sp>
          <p:nvSpPr>
            <p:cNvPr id="12" name="Rectángulo 11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4637" y="4774074"/>
            <a:ext cx="2651760" cy="848210"/>
            <a:chOff x="548640" y="2928952"/>
            <a:chExt cx="2651760" cy="848210"/>
          </a:xfrm>
        </p:grpSpPr>
        <p:sp>
          <p:nvSpPr>
            <p:cNvPr id="18" name="Rectángulo 17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02944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457200" y="2055032"/>
            <a:ext cx="2756263" cy="761268"/>
            <a:chOff x="548640" y="2928952"/>
            <a:chExt cx="2756263" cy="761268"/>
          </a:xfrm>
        </p:grpSpPr>
        <p:sp>
          <p:nvSpPr>
            <p:cNvPr id="6" name="Rectángulo 5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smtClean="0"/>
                <a:t>store,,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457201" y="3826691"/>
          <a:ext cx="7876902" cy="1889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640806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613954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75030"/>
              </p:ext>
            </p:extLst>
          </p:nvPr>
        </p:nvGraphicFramePr>
        <p:xfrm>
          <a:off x="3814620" y="5228184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13303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55211"/>
              </p:ext>
            </p:extLst>
          </p:nvPr>
        </p:nvGraphicFramePr>
        <p:xfrm>
          <a:off x="3814619" y="4568289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1889358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69816" y="5081451"/>
            <a:ext cx="8451669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169817" y="4403967"/>
            <a:ext cx="8451669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63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pSp>
        <p:nvGrpSpPr>
          <p:cNvPr id="13" name="Grupo 12"/>
          <p:cNvGrpSpPr/>
          <p:nvPr/>
        </p:nvGrpSpPr>
        <p:grpSpPr>
          <a:xfrm>
            <a:off x="569244" y="2088734"/>
            <a:ext cx="2746545" cy="748155"/>
            <a:chOff x="548640" y="2928952"/>
            <a:chExt cx="2746545" cy="748155"/>
          </a:xfrm>
        </p:grpSpPr>
        <p:sp>
          <p:nvSpPr>
            <p:cNvPr id="14" name="Rectángulo 13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457201" y="3826691"/>
          <a:ext cx="7876902" cy="2524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640806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613954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018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93931"/>
              </p:ext>
            </p:extLst>
          </p:nvPr>
        </p:nvGraphicFramePr>
        <p:xfrm>
          <a:off x="3814620" y="5228184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3489575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90373"/>
              </p:ext>
            </p:extLst>
          </p:nvPr>
        </p:nvGraphicFramePr>
        <p:xfrm>
          <a:off x="3814619" y="4568289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110801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25733"/>
              </p:ext>
            </p:extLst>
          </p:nvPr>
        </p:nvGraphicFramePr>
        <p:xfrm>
          <a:off x="3814618" y="5888079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7766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169817" y="5718902"/>
            <a:ext cx="8451669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07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457201" y="2828728"/>
          <a:ext cx="7876902" cy="38927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593708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9980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616419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20063"/>
                  </a:ext>
                </a:extLst>
              </a:tr>
              <a:tr h="842305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  <a:tr h="842305">
                <a:tc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018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49774"/>
              </p:ext>
            </p:extLst>
          </p:nvPr>
        </p:nvGraphicFramePr>
        <p:xfrm>
          <a:off x="3853809" y="5243832"/>
          <a:ext cx="4110179" cy="3757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3929584290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82171"/>
              </p:ext>
            </p:extLst>
          </p:nvPr>
        </p:nvGraphicFramePr>
        <p:xfrm>
          <a:off x="3892995" y="3486125"/>
          <a:ext cx="41101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1400113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[0,</a:t>
                      </a:r>
                      <a:r>
                        <a:rPr lang="es-AR" baseline="0" dirty="0" smtClean="0"/>
                        <a:t> 3]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5703"/>
              </p:ext>
            </p:extLst>
          </p:nvPr>
        </p:nvGraphicFramePr>
        <p:xfrm>
          <a:off x="3814621" y="5939737"/>
          <a:ext cx="4149367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8989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32876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1612107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0004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11502"/>
              </p:ext>
            </p:extLst>
          </p:nvPr>
        </p:nvGraphicFramePr>
        <p:xfrm>
          <a:off x="3892995" y="4527511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1721192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[2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sp>
        <p:nvSpPr>
          <p:cNvPr id="22" name="Rectángulo 21"/>
          <p:cNvSpPr/>
          <p:nvPr/>
        </p:nvSpPr>
        <p:spPr>
          <a:xfrm>
            <a:off x="3618411" y="3906901"/>
            <a:ext cx="5068389" cy="500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 22"/>
          <p:cNvSpPr/>
          <p:nvPr/>
        </p:nvSpPr>
        <p:spPr>
          <a:xfrm>
            <a:off x="235131" y="4428940"/>
            <a:ext cx="8451669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/>
          <p:cNvSpPr/>
          <p:nvPr/>
        </p:nvSpPr>
        <p:spPr>
          <a:xfrm>
            <a:off x="3491837" y="6347058"/>
            <a:ext cx="5068389" cy="436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upo 6"/>
          <p:cNvGrpSpPr/>
          <p:nvPr/>
        </p:nvGrpSpPr>
        <p:grpSpPr>
          <a:xfrm>
            <a:off x="1868122" y="3219001"/>
            <a:ext cx="1083405" cy="812835"/>
            <a:chOff x="1868122" y="3219001"/>
            <a:chExt cx="1083405" cy="812835"/>
          </a:xfrm>
        </p:grpSpPr>
        <p:sp>
          <p:nvSpPr>
            <p:cNvPr id="3" name="Rectángulo 2"/>
            <p:cNvSpPr/>
            <p:nvPr/>
          </p:nvSpPr>
          <p:spPr>
            <a:xfrm>
              <a:off x="2337574" y="3442350"/>
              <a:ext cx="613953" cy="5894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2</a:t>
              </a:r>
              <a:endParaRPr lang="es-AR" dirty="0"/>
            </a:p>
          </p:txBody>
        </p:sp>
        <p:cxnSp>
          <p:nvCxnSpPr>
            <p:cNvPr id="6" name="Conector recto 5"/>
            <p:cNvCxnSpPr/>
            <p:nvPr/>
          </p:nvCxnSpPr>
          <p:spPr>
            <a:xfrm flipH="1">
              <a:off x="1868122" y="3219001"/>
              <a:ext cx="430941" cy="71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1795871" y="5726079"/>
            <a:ext cx="1083405" cy="812835"/>
            <a:chOff x="1868122" y="3219001"/>
            <a:chExt cx="1083405" cy="812835"/>
          </a:xfrm>
        </p:grpSpPr>
        <p:sp>
          <p:nvSpPr>
            <p:cNvPr id="26" name="Rectángulo 25"/>
            <p:cNvSpPr/>
            <p:nvPr/>
          </p:nvSpPr>
          <p:spPr>
            <a:xfrm>
              <a:off x="2337574" y="3442350"/>
              <a:ext cx="613953" cy="5894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2</a:t>
              </a:r>
              <a:endParaRPr lang="es-AR" dirty="0"/>
            </a:p>
          </p:txBody>
        </p:sp>
        <p:cxnSp>
          <p:nvCxnSpPr>
            <p:cNvPr id="27" name="Conector recto 26"/>
            <p:cNvCxnSpPr/>
            <p:nvPr/>
          </p:nvCxnSpPr>
          <p:spPr>
            <a:xfrm flipH="1">
              <a:off x="1868122" y="3219001"/>
              <a:ext cx="430941" cy="71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469991" y="1893888"/>
            <a:ext cx="2651760" cy="848210"/>
            <a:chOff x="548640" y="2928952"/>
            <a:chExt cx="2651760" cy="848210"/>
          </a:xfrm>
        </p:grpSpPr>
        <p:sp>
          <p:nvSpPr>
            <p:cNvPr id="29" name="Rectángulo 28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792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457200" y="2595243"/>
          <a:ext cx="7876902" cy="40077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593708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144836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20063"/>
                  </a:ext>
                </a:extLst>
              </a:tr>
              <a:tr h="613955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  <a:tr h="842305">
                <a:tc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018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29947"/>
              </p:ext>
            </p:extLst>
          </p:nvPr>
        </p:nvGraphicFramePr>
        <p:xfrm>
          <a:off x="3814621" y="5296151"/>
          <a:ext cx="4110179" cy="3757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3291959949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02563"/>
              </p:ext>
            </p:extLst>
          </p:nvPr>
        </p:nvGraphicFramePr>
        <p:xfrm>
          <a:off x="3892995" y="3486125"/>
          <a:ext cx="4110179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385743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[0,</a:t>
                      </a:r>
                      <a:r>
                        <a:rPr lang="es-AR" baseline="0" dirty="0" smtClean="0"/>
                        <a:t> 3]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5591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18066"/>
              </p:ext>
            </p:extLst>
          </p:nvPr>
        </p:nvGraphicFramePr>
        <p:xfrm>
          <a:off x="3834215" y="5861346"/>
          <a:ext cx="4168959" cy="7908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82195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36336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5214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5214">
                  <a:extLst>
                    <a:ext uri="{9D8B030D-6E8A-4147-A177-3AD203B41FA5}">
                      <a16:colId xmlns:a16="http://schemas.microsoft.com/office/drawing/2014/main" val="2252333859"/>
                    </a:ext>
                  </a:extLst>
                </a:gridCol>
              </a:tblGrid>
              <a:tr h="316548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0004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50392"/>
              </p:ext>
            </p:extLst>
          </p:nvPr>
        </p:nvGraphicFramePr>
        <p:xfrm>
          <a:off x="3834215" y="4720837"/>
          <a:ext cx="41101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297425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[2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pSp>
        <p:nvGrpSpPr>
          <p:cNvPr id="14" name="Grupo 13"/>
          <p:cNvGrpSpPr/>
          <p:nvPr/>
        </p:nvGrpSpPr>
        <p:grpSpPr>
          <a:xfrm>
            <a:off x="457200" y="1847088"/>
            <a:ext cx="2731463" cy="748155"/>
            <a:chOff x="548640" y="2928952"/>
            <a:chExt cx="2731463" cy="748155"/>
          </a:xfrm>
        </p:grpSpPr>
        <p:sp>
          <p:nvSpPr>
            <p:cNvPr id="15" name="Rectángulo 14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3618411" y="4222936"/>
            <a:ext cx="5068389" cy="500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3" name="Grupo 22"/>
          <p:cNvGrpSpPr/>
          <p:nvPr/>
        </p:nvGrpSpPr>
        <p:grpSpPr>
          <a:xfrm>
            <a:off x="1825104" y="3126849"/>
            <a:ext cx="1211889" cy="763040"/>
            <a:chOff x="1922588" y="3516541"/>
            <a:chExt cx="1211889" cy="763040"/>
          </a:xfrm>
        </p:grpSpPr>
        <p:sp>
          <p:nvSpPr>
            <p:cNvPr id="24" name="Rectángulo 23"/>
            <p:cNvSpPr/>
            <p:nvPr/>
          </p:nvSpPr>
          <p:spPr>
            <a:xfrm>
              <a:off x="2520524" y="3690095"/>
              <a:ext cx="613953" cy="5894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3</a:t>
              </a:r>
              <a:endParaRPr lang="es-AR" dirty="0"/>
            </a:p>
          </p:txBody>
        </p:sp>
        <p:cxnSp>
          <p:nvCxnSpPr>
            <p:cNvPr id="25" name="Conector recto 24"/>
            <p:cNvCxnSpPr/>
            <p:nvPr/>
          </p:nvCxnSpPr>
          <p:spPr>
            <a:xfrm flipH="1">
              <a:off x="1922588" y="3516541"/>
              <a:ext cx="430941" cy="71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5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Es decir, en forma compacta el archivo invertido para el campo “</a:t>
            </a:r>
            <a:r>
              <a:rPr lang="es-AR" dirty="0" err="1" smtClean="0"/>
              <a:t>content</a:t>
            </a:r>
            <a:r>
              <a:rPr lang="es-AR" dirty="0" smtClean="0"/>
              <a:t>” tiene: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sp>
        <p:nvSpPr>
          <p:cNvPr id="7" name="Marcador de número de diapositiva 3"/>
          <p:cNvSpPr txBox="1">
            <a:spLocks/>
          </p:cNvSpPr>
          <p:nvPr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457200" y="2765062"/>
          <a:ext cx="7876902" cy="396859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593708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140917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20063"/>
                  </a:ext>
                </a:extLst>
              </a:tr>
              <a:tr h="613955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  <a:tr h="842305">
                <a:tc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018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51033"/>
              </p:ext>
            </p:extLst>
          </p:nvPr>
        </p:nvGraphicFramePr>
        <p:xfrm>
          <a:off x="3814621" y="5434024"/>
          <a:ext cx="4110179" cy="3757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81666974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2693"/>
              </p:ext>
            </p:extLst>
          </p:nvPr>
        </p:nvGraphicFramePr>
        <p:xfrm>
          <a:off x="3834215" y="3565069"/>
          <a:ext cx="4110179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1868660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[0,</a:t>
                      </a:r>
                      <a:r>
                        <a:rPr lang="es-AR" baseline="0" dirty="0" smtClean="0"/>
                        <a:t> 3]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559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68836"/>
              </p:ext>
            </p:extLst>
          </p:nvPr>
        </p:nvGraphicFramePr>
        <p:xfrm>
          <a:off x="3834215" y="5991976"/>
          <a:ext cx="4149367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8989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32876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473892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0004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54680"/>
              </p:ext>
            </p:extLst>
          </p:nvPr>
        </p:nvGraphicFramePr>
        <p:xfrm>
          <a:off x="3814620" y="4852213"/>
          <a:ext cx="4110179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3441718679"/>
                    </a:ext>
                  </a:extLst>
                </a:gridCol>
              </a:tblGrid>
              <a:tr h="321426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[2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pSp>
        <p:nvGrpSpPr>
          <p:cNvPr id="17" name="Grupo 16"/>
          <p:cNvGrpSpPr/>
          <p:nvPr/>
        </p:nvGrpSpPr>
        <p:grpSpPr>
          <a:xfrm>
            <a:off x="343737" y="-31908"/>
            <a:ext cx="2756263" cy="761268"/>
            <a:chOff x="548640" y="2928952"/>
            <a:chExt cx="2756263" cy="761268"/>
          </a:xfrm>
        </p:grpSpPr>
        <p:sp>
          <p:nvSpPr>
            <p:cNvPr id="18" name="Rectángulo 1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563608" y="15449"/>
            <a:ext cx="2746545" cy="748155"/>
            <a:chOff x="548640" y="2928952"/>
            <a:chExt cx="2746545" cy="748155"/>
          </a:xfrm>
        </p:grpSpPr>
        <p:sp>
          <p:nvSpPr>
            <p:cNvPr id="21" name="Rectángulo 2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578690" y="1118957"/>
            <a:ext cx="2731463" cy="748155"/>
            <a:chOff x="548640" y="2928952"/>
            <a:chExt cx="2731463" cy="748155"/>
          </a:xfrm>
        </p:grpSpPr>
        <p:sp>
          <p:nvSpPr>
            <p:cNvPr id="24" name="Rectángulo 2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293677" y="1018902"/>
            <a:ext cx="2651760" cy="848210"/>
            <a:chOff x="548640" y="2928952"/>
            <a:chExt cx="2651760" cy="848210"/>
          </a:xfrm>
        </p:grpSpPr>
        <p:sp>
          <p:nvSpPr>
            <p:cNvPr id="33" name="Rectángulo 32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286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1600" b="1" i="1" dirty="0" smtClean="0"/>
              <a:t>Ejemplo 3:</a:t>
            </a:r>
          </a:p>
          <a:p>
            <a:pPr marL="0" indent="0" algn="just">
              <a:buNone/>
            </a:pPr>
            <a:r>
              <a:rPr lang="es-AR" sz="1600" dirty="0" smtClean="0"/>
              <a:t>Si lo indizo a nivel </a:t>
            </a:r>
            <a:r>
              <a:rPr lang="es-AR" sz="1600" b="1" dirty="0" err="1" smtClean="0">
                <a:solidFill>
                  <a:srgbClr val="0070C0"/>
                </a:solidFill>
              </a:rPr>
              <a:t>IndexOptions</a:t>
            </a:r>
            <a:r>
              <a:rPr lang="es-AR" sz="1600" b="1" dirty="0" smtClean="0">
                <a:solidFill>
                  <a:srgbClr val="0070C0"/>
                </a:solidFill>
              </a:rPr>
              <a:t>. DOCS_AND_FREQS_AND_POSITIONS_AND_OFFSETS </a:t>
            </a:r>
            <a:r>
              <a:rPr lang="es-AR" sz="1600" dirty="0" smtClean="0">
                <a:solidFill>
                  <a:srgbClr val="0070C0"/>
                </a:solidFill>
              </a:rPr>
              <a:t>y </a:t>
            </a:r>
            <a:r>
              <a:rPr lang="es-AR" sz="1600" dirty="0" err="1" smtClean="0">
                <a:solidFill>
                  <a:srgbClr val="0070C0"/>
                </a:solidFill>
              </a:rPr>
              <a:t>tokenizo</a:t>
            </a:r>
            <a:r>
              <a:rPr lang="es-AR" sz="1600" dirty="0" smtClean="0">
                <a:solidFill>
                  <a:srgbClr val="0070C0"/>
                </a:solidFill>
              </a:rPr>
              <a:t> </a:t>
            </a:r>
            <a:r>
              <a:rPr lang="es-AR" sz="1600" dirty="0" smtClean="0"/>
              <a:t>con los mismos documentos, cómo hubiera quedado el  índice archivo invertido?</a:t>
            </a:r>
          </a:p>
          <a:p>
            <a:pPr marL="0" indent="0" algn="just">
              <a:buNone/>
            </a:pPr>
            <a:endParaRPr lang="es-AR" sz="1600" dirty="0"/>
          </a:p>
          <a:p>
            <a:pPr marL="0" indent="0" algn="just">
              <a:buNone/>
            </a:pPr>
            <a:r>
              <a:rPr lang="es-AR" sz="1600" dirty="0" smtClean="0"/>
              <a:t>La </a:t>
            </a:r>
            <a:r>
              <a:rPr lang="es-AR" sz="1600" dirty="0"/>
              <a:t>lista de </a:t>
            </a:r>
            <a:r>
              <a:rPr lang="es-AR" sz="1600" dirty="0" err="1"/>
              <a:t>offsets</a:t>
            </a:r>
            <a:r>
              <a:rPr lang="es-AR" sz="1600" dirty="0"/>
              <a:t> de cada </a:t>
            </a:r>
            <a:r>
              <a:rPr lang="es-AR" sz="1600" dirty="0" smtClean="0"/>
              <a:t>término tiene el formato </a:t>
            </a:r>
            <a:r>
              <a:rPr lang="es-AR" sz="1600" dirty="0"/>
              <a:t>de intervalo [</a:t>
            </a:r>
            <a:r>
              <a:rPr lang="es-AR" sz="1600" dirty="0" err="1"/>
              <a:t>startOffset</a:t>
            </a:r>
            <a:r>
              <a:rPr lang="es-AR" sz="1600" dirty="0"/>
              <a:t>, </a:t>
            </a:r>
            <a:r>
              <a:rPr lang="es-AR" sz="1600" dirty="0" err="1" smtClean="0"/>
              <a:t>endOffset</a:t>
            </a:r>
            <a:r>
              <a:rPr lang="es-AR" sz="1600" dirty="0"/>
              <a:t>) </a:t>
            </a:r>
          </a:p>
          <a:p>
            <a:pPr marL="0" indent="0" algn="just">
              <a:buNone/>
            </a:pPr>
            <a:r>
              <a:rPr lang="es-AR" sz="1600" dirty="0"/>
              <a:t>¿</a:t>
            </a:r>
            <a:r>
              <a:rPr lang="es-AR" sz="1600" dirty="0" smtClean="0"/>
              <a:t>NO se puede calcular conociendo el término (y su longitud) y el ordinal que ocupa??</a:t>
            </a:r>
          </a:p>
          <a:p>
            <a:pPr marL="0" indent="0" algn="just">
              <a:buNone/>
            </a:pPr>
            <a:r>
              <a:rPr lang="es-AR" sz="1600" dirty="0" err="1" smtClean="0"/>
              <a:t>Rta</a:t>
            </a:r>
            <a:r>
              <a:rPr lang="es-AR" sz="1600" dirty="0" smtClean="0"/>
              <a:t>: no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Solo mostramos como queda el </a:t>
            </a:r>
            <a:r>
              <a:rPr lang="es-AR" sz="1600" dirty="0" err="1" smtClean="0"/>
              <a:t>token</a:t>
            </a:r>
            <a:r>
              <a:rPr lang="es-AR" sz="1600" dirty="0" smtClean="0"/>
              <a:t> </a:t>
            </a:r>
            <a:r>
              <a:rPr lang="es-AR" sz="1600" dirty="0" err="1" smtClean="0"/>
              <a:t>game</a:t>
            </a:r>
            <a:r>
              <a:rPr lang="es-AR" sz="1600" dirty="0" smtClean="0"/>
              <a:t>. (Completen Uds. Todo lo demás)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19" name="Marcador de contenido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867180"/>
              </p:ext>
            </p:extLst>
          </p:nvPr>
        </p:nvGraphicFramePr>
        <p:xfrm>
          <a:off x="3590680" y="2777762"/>
          <a:ext cx="397602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1335">
                  <a:extLst>
                    <a:ext uri="{9D8B030D-6E8A-4147-A177-3AD203B41FA5}">
                      <a16:colId xmlns:a16="http://schemas.microsoft.com/office/drawing/2014/main" val="2974615455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3077689575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1308170081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1264851481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3796910947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1015389678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419172743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304831190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3027363948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4088896985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247791715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3367537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,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,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87797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69403" y="3861246"/>
          <a:ext cx="8957031" cy="2199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2140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500582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:[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startOffsets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endOffsets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in 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docid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273"/>
              </p:ext>
            </p:extLst>
          </p:nvPr>
        </p:nvGraphicFramePr>
        <p:xfrm>
          <a:off x="3168009" y="4539839"/>
          <a:ext cx="5427350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9297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938287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046384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2573382">
                  <a:extLst>
                    <a:ext uri="{9D8B030D-6E8A-4147-A177-3AD203B41FA5}">
                      <a16:colId xmlns:a16="http://schemas.microsoft.com/office/drawing/2014/main" val="275778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 [8-12)  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[0,</a:t>
                      </a:r>
                      <a:r>
                        <a:rPr lang="es-AR" baseline="0" dirty="0" smtClean="0"/>
                        <a:t> 3]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 [0-4),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</a:t>
                      </a:r>
                      <a:r>
                        <a:rPr lang="es-AR" baseline="0" dirty="0" smtClean="0"/>
                        <a:t>23-27) ]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 [0, 4) 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5591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343737" y="-31908"/>
            <a:ext cx="2756263" cy="761268"/>
            <a:chOff x="548640" y="2928952"/>
            <a:chExt cx="2756263" cy="761268"/>
          </a:xfrm>
        </p:grpSpPr>
        <p:sp>
          <p:nvSpPr>
            <p:cNvPr id="8" name="Rectángulo 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563608" y="15449"/>
            <a:ext cx="2746545" cy="748155"/>
            <a:chOff x="548640" y="2928952"/>
            <a:chExt cx="2746545" cy="748155"/>
          </a:xfrm>
        </p:grpSpPr>
        <p:sp>
          <p:nvSpPr>
            <p:cNvPr id="11" name="Rectángulo 1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78690" y="1118957"/>
            <a:ext cx="2731463" cy="748155"/>
            <a:chOff x="548640" y="2928952"/>
            <a:chExt cx="2731463" cy="748155"/>
          </a:xfrm>
        </p:grpSpPr>
        <p:sp>
          <p:nvSpPr>
            <p:cNvPr id="14" name="Rectángulo 1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6038193" y="4539838"/>
            <a:ext cx="2648607" cy="343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966962" y="3175582"/>
            <a:ext cx="1513490" cy="130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5992472" y="4943956"/>
            <a:ext cx="2648607" cy="343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/>
          <p:cNvSpPr/>
          <p:nvPr/>
        </p:nvSpPr>
        <p:spPr>
          <a:xfrm>
            <a:off x="5992472" y="5308870"/>
            <a:ext cx="2648607" cy="343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5" name="Grupo 24"/>
          <p:cNvGrpSpPr/>
          <p:nvPr/>
        </p:nvGrpSpPr>
        <p:grpSpPr>
          <a:xfrm>
            <a:off x="293677" y="1018902"/>
            <a:ext cx="2651760" cy="848210"/>
            <a:chOff x="548640" y="2928952"/>
            <a:chExt cx="2651760" cy="848210"/>
          </a:xfrm>
        </p:grpSpPr>
        <p:sp>
          <p:nvSpPr>
            <p:cNvPr id="26" name="Rectángulo 25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206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69403" y="3861246"/>
          <a:ext cx="8957031" cy="2199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2140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500582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:[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startOffsets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endOffsets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in 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docid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59458"/>
              </p:ext>
            </p:extLst>
          </p:nvPr>
        </p:nvGraphicFramePr>
        <p:xfrm>
          <a:off x="3168009" y="4539839"/>
          <a:ext cx="5427350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9297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938287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046384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2573382">
                  <a:extLst>
                    <a:ext uri="{9D8B030D-6E8A-4147-A177-3AD203B41FA5}">
                      <a16:colId xmlns:a16="http://schemas.microsoft.com/office/drawing/2014/main" val="275778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 [8-12)  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[0,</a:t>
                      </a:r>
                      <a:r>
                        <a:rPr lang="es-AR" baseline="0" dirty="0" smtClean="0"/>
                        <a:t> 3]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 [0-4),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</a:t>
                      </a:r>
                      <a:r>
                        <a:rPr lang="es-AR" baseline="0" dirty="0" smtClean="0"/>
                        <a:t>23-27) ]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 [0, 4) 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5591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343737" y="-31908"/>
            <a:ext cx="2756263" cy="761268"/>
            <a:chOff x="548640" y="2928952"/>
            <a:chExt cx="2756263" cy="761268"/>
          </a:xfrm>
        </p:grpSpPr>
        <p:sp>
          <p:nvSpPr>
            <p:cNvPr id="8" name="Rectángulo 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563608" y="15449"/>
            <a:ext cx="2746545" cy="748155"/>
            <a:chOff x="548640" y="2928952"/>
            <a:chExt cx="2746545" cy="748155"/>
          </a:xfrm>
        </p:grpSpPr>
        <p:sp>
          <p:nvSpPr>
            <p:cNvPr id="11" name="Rectángulo 1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78690" y="1118957"/>
            <a:ext cx="2731463" cy="748155"/>
            <a:chOff x="548640" y="2928952"/>
            <a:chExt cx="2731463" cy="748155"/>
          </a:xfrm>
        </p:grpSpPr>
        <p:sp>
          <p:nvSpPr>
            <p:cNvPr id="14" name="Rectángulo 1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sp>
        <p:nvSpPr>
          <p:cNvPr id="23" name="Rectángulo 22"/>
          <p:cNvSpPr/>
          <p:nvPr/>
        </p:nvSpPr>
        <p:spPr>
          <a:xfrm>
            <a:off x="5992472" y="4955042"/>
            <a:ext cx="2648607" cy="343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/>
          <p:cNvSpPr/>
          <p:nvPr/>
        </p:nvSpPr>
        <p:spPr>
          <a:xfrm>
            <a:off x="5992472" y="5308870"/>
            <a:ext cx="2648607" cy="343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5" name="Marcador de contenido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983617"/>
              </p:ext>
            </p:extLst>
          </p:nvPr>
        </p:nvGraphicFramePr>
        <p:xfrm>
          <a:off x="571888" y="2372678"/>
          <a:ext cx="5151818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7987">
                  <a:extLst>
                    <a:ext uri="{9D8B030D-6E8A-4147-A177-3AD203B41FA5}">
                      <a16:colId xmlns:a16="http://schemas.microsoft.com/office/drawing/2014/main" val="2974615455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3077689575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1308170081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1264851481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3796910947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1015389678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419172743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304831190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3027363948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4088896985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247791715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3367537278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4242601598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109138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,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\r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\n</a:t>
                      </a:r>
                      <a:endParaRPr lang="es-A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87797"/>
                  </a:ext>
                </a:extLst>
              </a:tr>
            </a:tbl>
          </a:graphicData>
        </a:graphic>
      </p:graphicFrame>
      <p:cxnSp>
        <p:nvCxnSpPr>
          <p:cNvPr id="26" name="Conector recto de flecha 25"/>
          <p:cNvCxnSpPr/>
          <p:nvPr/>
        </p:nvCxnSpPr>
        <p:spPr>
          <a:xfrm>
            <a:off x="4966962" y="3175582"/>
            <a:ext cx="1307714" cy="188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Marcador de contenid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40472"/>
              </p:ext>
            </p:extLst>
          </p:nvPr>
        </p:nvGraphicFramePr>
        <p:xfrm>
          <a:off x="571887" y="2723494"/>
          <a:ext cx="5151818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0001">
                  <a:extLst>
                    <a:ext uri="{9D8B030D-6E8A-4147-A177-3AD203B41FA5}">
                      <a16:colId xmlns:a16="http://schemas.microsoft.com/office/drawing/2014/main" val="2974615455"/>
                    </a:ext>
                  </a:extLst>
                </a:gridCol>
                <a:gridCol w="344549">
                  <a:extLst>
                    <a:ext uri="{9D8B030D-6E8A-4147-A177-3AD203B41FA5}">
                      <a16:colId xmlns:a16="http://schemas.microsoft.com/office/drawing/2014/main" val="3077689575"/>
                    </a:ext>
                  </a:extLst>
                </a:gridCol>
                <a:gridCol w="353803">
                  <a:extLst>
                    <a:ext uri="{9D8B030D-6E8A-4147-A177-3AD203B41FA5}">
                      <a16:colId xmlns:a16="http://schemas.microsoft.com/office/drawing/2014/main" val="1308170081"/>
                    </a:ext>
                  </a:extLst>
                </a:gridCol>
                <a:gridCol w="398027">
                  <a:extLst>
                    <a:ext uri="{9D8B030D-6E8A-4147-A177-3AD203B41FA5}">
                      <a16:colId xmlns:a16="http://schemas.microsoft.com/office/drawing/2014/main" val="1264851481"/>
                    </a:ext>
                  </a:extLst>
                </a:gridCol>
                <a:gridCol w="353803">
                  <a:extLst>
                    <a:ext uri="{9D8B030D-6E8A-4147-A177-3AD203B41FA5}">
                      <a16:colId xmlns:a16="http://schemas.microsoft.com/office/drawing/2014/main" val="3796910947"/>
                    </a:ext>
                  </a:extLst>
                </a:gridCol>
                <a:gridCol w="368543">
                  <a:extLst>
                    <a:ext uri="{9D8B030D-6E8A-4147-A177-3AD203B41FA5}">
                      <a16:colId xmlns:a16="http://schemas.microsoft.com/office/drawing/2014/main" val="1015389678"/>
                    </a:ext>
                  </a:extLst>
                </a:gridCol>
                <a:gridCol w="339061">
                  <a:extLst>
                    <a:ext uri="{9D8B030D-6E8A-4147-A177-3AD203B41FA5}">
                      <a16:colId xmlns:a16="http://schemas.microsoft.com/office/drawing/2014/main" val="419172743"/>
                    </a:ext>
                  </a:extLst>
                </a:gridCol>
                <a:gridCol w="368543">
                  <a:extLst>
                    <a:ext uri="{9D8B030D-6E8A-4147-A177-3AD203B41FA5}">
                      <a16:colId xmlns:a16="http://schemas.microsoft.com/office/drawing/2014/main" val="304831190"/>
                    </a:ext>
                  </a:extLst>
                </a:gridCol>
                <a:gridCol w="368544">
                  <a:extLst>
                    <a:ext uri="{9D8B030D-6E8A-4147-A177-3AD203B41FA5}">
                      <a16:colId xmlns:a16="http://schemas.microsoft.com/office/drawing/2014/main" val="3027363948"/>
                    </a:ext>
                  </a:extLst>
                </a:gridCol>
                <a:gridCol w="368543">
                  <a:extLst>
                    <a:ext uri="{9D8B030D-6E8A-4147-A177-3AD203B41FA5}">
                      <a16:colId xmlns:a16="http://schemas.microsoft.com/office/drawing/2014/main" val="4088896985"/>
                    </a:ext>
                  </a:extLst>
                </a:gridCol>
                <a:gridCol w="368543">
                  <a:extLst>
                    <a:ext uri="{9D8B030D-6E8A-4147-A177-3AD203B41FA5}">
                      <a16:colId xmlns:a16="http://schemas.microsoft.com/office/drawing/2014/main" val="3948745777"/>
                    </a:ext>
                  </a:extLst>
                </a:gridCol>
                <a:gridCol w="353803">
                  <a:extLst>
                    <a:ext uri="{9D8B030D-6E8A-4147-A177-3AD203B41FA5}">
                      <a16:colId xmlns:a16="http://schemas.microsoft.com/office/drawing/2014/main" val="3546897642"/>
                    </a:ext>
                  </a:extLst>
                </a:gridCol>
                <a:gridCol w="398027">
                  <a:extLst>
                    <a:ext uri="{9D8B030D-6E8A-4147-A177-3AD203B41FA5}">
                      <a16:colId xmlns:a16="http://schemas.microsoft.com/office/drawing/2014/main" val="1573752589"/>
                    </a:ext>
                  </a:extLst>
                </a:gridCol>
                <a:gridCol w="398028">
                  <a:extLst>
                    <a:ext uri="{9D8B030D-6E8A-4147-A177-3AD203B41FA5}">
                      <a16:colId xmlns:a16="http://schemas.microsoft.com/office/drawing/2014/main" val="247791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87797"/>
                  </a:ext>
                </a:extLst>
              </a:tr>
            </a:tbl>
          </a:graphicData>
        </a:graphic>
      </p:graphicFrame>
      <p:grpSp>
        <p:nvGrpSpPr>
          <p:cNvPr id="28" name="Grupo 27"/>
          <p:cNvGrpSpPr/>
          <p:nvPr/>
        </p:nvGrpSpPr>
        <p:grpSpPr>
          <a:xfrm>
            <a:off x="293677" y="1018902"/>
            <a:ext cx="2651760" cy="848210"/>
            <a:chOff x="548640" y="2928952"/>
            <a:chExt cx="2651760" cy="848210"/>
          </a:xfrm>
        </p:grpSpPr>
        <p:sp>
          <p:nvSpPr>
            <p:cNvPr id="29" name="Rectángulo 28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634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69403" y="3861246"/>
          <a:ext cx="8957031" cy="2199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2140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500582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:[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startOffsets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endOffsets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in 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docid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04909"/>
              </p:ext>
            </p:extLst>
          </p:nvPr>
        </p:nvGraphicFramePr>
        <p:xfrm>
          <a:off x="3168009" y="4539839"/>
          <a:ext cx="5427350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9297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938287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046384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2573382">
                  <a:extLst>
                    <a:ext uri="{9D8B030D-6E8A-4147-A177-3AD203B41FA5}">
                      <a16:colId xmlns:a16="http://schemas.microsoft.com/office/drawing/2014/main" val="275778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 [8-12)  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[0,</a:t>
                      </a:r>
                      <a:r>
                        <a:rPr lang="es-AR" baseline="0" dirty="0" smtClean="0"/>
                        <a:t> 3]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 [0-4),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</a:t>
                      </a:r>
                      <a:r>
                        <a:rPr lang="es-AR" baseline="0" dirty="0" smtClean="0"/>
                        <a:t>23-27) ]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 [0, 4) 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5591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343737" y="-31908"/>
            <a:ext cx="2756263" cy="761268"/>
            <a:chOff x="548640" y="2928952"/>
            <a:chExt cx="2756263" cy="761268"/>
          </a:xfrm>
        </p:grpSpPr>
        <p:sp>
          <p:nvSpPr>
            <p:cNvPr id="8" name="Rectángulo 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563608" y="15449"/>
            <a:ext cx="2746545" cy="748155"/>
            <a:chOff x="548640" y="2928952"/>
            <a:chExt cx="2746545" cy="748155"/>
          </a:xfrm>
        </p:grpSpPr>
        <p:sp>
          <p:nvSpPr>
            <p:cNvPr id="11" name="Rectángulo 1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78690" y="1118957"/>
            <a:ext cx="2731463" cy="748155"/>
            <a:chOff x="548640" y="2928952"/>
            <a:chExt cx="2731463" cy="748155"/>
          </a:xfrm>
        </p:grpSpPr>
        <p:sp>
          <p:nvSpPr>
            <p:cNvPr id="14" name="Rectángulo 1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sp>
        <p:nvSpPr>
          <p:cNvPr id="24" name="Rectángulo 23"/>
          <p:cNvSpPr/>
          <p:nvPr/>
        </p:nvSpPr>
        <p:spPr>
          <a:xfrm>
            <a:off x="6013277" y="5294923"/>
            <a:ext cx="2648607" cy="343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6" name="Marcador de contenido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424814"/>
              </p:ext>
            </p:extLst>
          </p:nvPr>
        </p:nvGraphicFramePr>
        <p:xfrm>
          <a:off x="2846867" y="2952201"/>
          <a:ext cx="132534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1335">
                  <a:extLst>
                    <a:ext uri="{9D8B030D-6E8A-4147-A177-3AD203B41FA5}">
                      <a16:colId xmlns:a16="http://schemas.microsoft.com/office/drawing/2014/main" val="3027363948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4088896985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247791715"/>
                    </a:ext>
                  </a:extLst>
                </a:gridCol>
                <a:gridCol w="331335">
                  <a:extLst>
                    <a:ext uri="{9D8B030D-6E8A-4147-A177-3AD203B41FA5}">
                      <a16:colId xmlns:a16="http://schemas.microsoft.com/office/drawing/2014/main" val="3367537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87797"/>
                  </a:ext>
                </a:extLst>
              </a:tr>
            </a:tbl>
          </a:graphicData>
        </a:graphic>
      </p:graphicFrame>
      <p:cxnSp>
        <p:nvCxnSpPr>
          <p:cNvPr id="27" name="Conector recto de flecha 26"/>
          <p:cNvCxnSpPr/>
          <p:nvPr/>
        </p:nvCxnSpPr>
        <p:spPr>
          <a:xfrm>
            <a:off x="4223149" y="3350021"/>
            <a:ext cx="2112337" cy="208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293677" y="1018902"/>
            <a:ext cx="2651760" cy="848210"/>
            <a:chOff x="548640" y="2928952"/>
            <a:chExt cx="2651760" cy="848210"/>
          </a:xfrm>
        </p:grpSpPr>
        <p:sp>
          <p:nvSpPr>
            <p:cNvPr id="30" name="Rectángulo 29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99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 para </a:t>
            </a:r>
            <a:r>
              <a:rPr lang="en-US" dirty="0" err="1"/>
              <a:t>esto</a:t>
            </a:r>
            <a:r>
              <a:rPr lang="en-US" dirty="0"/>
              <a:t>: </a:t>
            </a:r>
            <a:r>
              <a:rPr lang="en-US" dirty="0" err="1" smtClean="0"/>
              <a:t>Lucene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/>
              <a:t>E</a:t>
            </a:r>
            <a:r>
              <a:rPr lang="en-US" dirty="0" err="1" smtClean="0"/>
              <a:t>stá</a:t>
            </a:r>
            <a:r>
              <a:rPr lang="en-US" dirty="0" smtClean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Java (</a:t>
            </a:r>
            <a:r>
              <a:rPr lang="es-AR" dirty="0">
                <a:hlinkClick r:id="rId2"/>
              </a:rPr>
              <a:t>https://lucene.apache.org</a:t>
            </a:r>
            <a:r>
              <a:rPr lang="es-AR" dirty="0" smtClean="0">
                <a:hlinkClick r:id="rId2"/>
              </a:rPr>
              <a:t>/</a:t>
            </a:r>
            <a:r>
              <a:rPr lang="es-AR" dirty="0" smtClean="0"/>
              <a:t>) =&gt;  escrita por </a:t>
            </a:r>
            <a:r>
              <a:rPr lang="en-US" dirty="0" smtClean="0"/>
              <a:t>Douglass Cutting </a:t>
            </a:r>
            <a:r>
              <a:rPr lang="en-US" dirty="0" err="1" smtClean="0"/>
              <a:t>en</a:t>
            </a:r>
            <a:r>
              <a:rPr lang="en-US" dirty="0" smtClean="0"/>
              <a:t> 1999,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versión</a:t>
            </a:r>
            <a:r>
              <a:rPr lang="en-US" dirty="0" smtClean="0"/>
              <a:t>. Doug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fundadores</a:t>
            </a:r>
            <a:r>
              <a:rPr lang="en-US" dirty="0" smtClean="0"/>
              <a:t> de Apache Hadoop.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armar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propio</a:t>
            </a:r>
            <a:r>
              <a:rPr lang="en-US" dirty="0"/>
              <a:t> “search engine”!!!</a:t>
            </a:r>
          </a:p>
          <a:p>
            <a:pPr marL="0" indent="0" algn="just">
              <a:buNone/>
            </a:pPr>
            <a:r>
              <a:rPr lang="en-US" dirty="0"/>
              <a:t>(</a:t>
            </a:r>
            <a:r>
              <a:rPr lang="en-US" dirty="0" err="1"/>
              <a:t>Ej</a:t>
            </a:r>
            <a:r>
              <a:rPr lang="en-US" dirty="0"/>
              <a:t>: el </a:t>
            </a:r>
            <a:r>
              <a:rPr lang="en-US" dirty="0" err="1"/>
              <a:t>buscador</a:t>
            </a:r>
            <a:r>
              <a:rPr lang="en-US" dirty="0"/>
              <a:t> de Amazon vs el </a:t>
            </a:r>
            <a:r>
              <a:rPr lang="en-US" dirty="0" err="1"/>
              <a:t>buscador</a:t>
            </a:r>
            <a:r>
              <a:rPr lang="en-US" dirty="0"/>
              <a:t> de </a:t>
            </a:r>
            <a:r>
              <a:rPr lang="en-US" dirty="0" smtClean="0"/>
              <a:t>Jumbo)</a:t>
            </a: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69403" y="3861246"/>
          <a:ext cx="8957031" cy="2199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2140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500582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:[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startOffsets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endOffsets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in </a:t>
                      </a: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docid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168009" y="4539839"/>
          <a:ext cx="5427350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9297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938287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046384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2573382">
                  <a:extLst>
                    <a:ext uri="{9D8B030D-6E8A-4147-A177-3AD203B41FA5}">
                      <a16:colId xmlns:a16="http://schemas.microsoft.com/office/drawing/2014/main" val="275778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 [8-12)  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[0,</a:t>
                      </a:r>
                      <a:r>
                        <a:rPr lang="es-AR" baseline="0" dirty="0" smtClean="0"/>
                        <a:t> 3]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 [0-4),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</a:t>
                      </a:r>
                      <a:r>
                        <a:rPr lang="es-AR" baseline="0" dirty="0" smtClean="0"/>
                        <a:t>23-27) ]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  [0, 4) </a:t>
                      </a:r>
                      <a:r>
                        <a:rPr lang="es-AR" baseline="0" dirty="0" smtClean="0"/>
                        <a:t>]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5591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343737" y="-31908"/>
            <a:ext cx="2756263" cy="761268"/>
            <a:chOff x="548640" y="2928952"/>
            <a:chExt cx="2756263" cy="761268"/>
          </a:xfrm>
        </p:grpSpPr>
        <p:sp>
          <p:nvSpPr>
            <p:cNvPr id="8" name="Rectángulo 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563608" y="15449"/>
            <a:ext cx="2746545" cy="748155"/>
            <a:chOff x="548640" y="2928952"/>
            <a:chExt cx="2746545" cy="748155"/>
          </a:xfrm>
        </p:grpSpPr>
        <p:sp>
          <p:nvSpPr>
            <p:cNvPr id="11" name="Rectángulo 1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78690" y="1118957"/>
            <a:ext cx="2731463" cy="748155"/>
            <a:chOff x="548640" y="2928952"/>
            <a:chExt cx="2731463" cy="748155"/>
          </a:xfrm>
        </p:grpSpPr>
        <p:sp>
          <p:nvSpPr>
            <p:cNvPr id="14" name="Rectángulo 1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93677" y="1018902"/>
            <a:ext cx="2651760" cy="848210"/>
            <a:chOff x="548640" y="2928952"/>
            <a:chExt cx="2651760" cy="848210"/>
          </a:xfrm>
        </p:grpSpPr>
        <p:sp>
          <p:nvSpPr>
            <p:cNvPr id="17" name="Rectángulo 16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316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1600" b="1" i="1" dirty="0" smtClean="0"/>
              <a:t>Ejemplo 4:</a:t>
            </a:r>
          </a:p>
          <a:p>
            <a:pPr marL="0" indent="0" algn="just">
              <a:buNone/>
            </a:pPr>
            <a:r>
              <a:rPr lang="es-AR" sz="1600" dirty="0" smtClean="0"/>
              <a:t>¿ Qué se hubiera guardado en </a:t>
            </a:r>
            <a:r>
              <a:rPr lang="es-AR" sz="1600" dirty="0" err="1" smtClean="0"/>
              <a:t>Lucene</a:t>
            </a:r>
            <a:r>
              <a:rPr lang="es-AR" sz="1600" dirty="0" smtClean="0"/>
              <a:t> si hubiéramos solicitado (más allá del índice y sus configuración)  : </a:t>
            </a:r>
            <a:r>
              <a:rPr lang="es-AR" sz="1600" dirty="0" err="1">
                <a:solidFill>
                  <a:srgbClr val="FF0000"/>
                </a:solidFill>
              </a:rPr>
              <a:t>aField.setStored</a:t>
            </a:r>
            <a:r>
              <a:rPr lang="es-AR" sz="1600" dirty="0">
                <a:solidFill>
                  <a:srgbClr val="FF0000"/>
                </a:solidFill>
              </a:rPr>
              <a:t>( </a:t>
            </a:r>
            <a:r>
              <a:rPr lang="es-AR" sz="1600" dirty="0" smtClean="0">
                <a:solidFill>
                  <a:srgbClr val="FF0000"/>
                </a:solidFill>
              </a:rPr>
              <a:t>yes   </a:t>
            </a:r>
            <a:r>
              <a:rPr lang="es-AR" sz="1600" b="1" dirty="0">
                <a:solidFill>
                  <a:srgbClr val="FF0000"/>
                </a:solidFill>
              </a:rPr>
              <a:t>);   </a:t>
            </a:r>
            <a:r>
              <a:rPr lang="es-AR" sz="1600" b="1" dirty="0"/>
              <a:t> </a:t>
            </a:r>
            <a:r>
              <a:rPr lang="es-AR" sz="1600" b="1" dirty="0" smtClean="0"/>
              <a:t>?</a:t>
            </a:r>
            <a:endParaRPr lang="es-AR" sz="1600" b="1" dirty="0"/>
          </a:p>
          <a:p>
            <a:pPr marL="0" indent="0" algn="just">
              <a:buNone/>
            </a:pPr>
            <a:endParaRPr lang="es-AR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// itero creando documentos que van a </a:t>
            </a:r>
            <a:r>
              <a:rPr lang="es-AR" sz="1600" dirty="0" err="1" smtClean="0"/>
              <a:t>Lucene</a:t>
            </a:r>
            <a:endParaRPr lang="es-AR" sz="1600" dirty="0" smtClean="0"/>
          </a:p>
          <a:p>
            <a:pPr marL="0" indent="0">
              <a:buNone/>
            </a:pPr>
            <a:r>
              <a:rPr lang="es-AR" sz="1600" dirty="0" err="1" smtClean="0"/>
              <a:t>for</a:t>
            </a:r>
            <a:r>
              <a:rPr lang="es-AR" sz="1600" dirty="0" smtClean="0"/>
              <a:t>(  …  )  {</a:t>
            </a:r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Document</a:t>
            </a:r>
            <a:r>
              <a:rPr lang="es-AR" sz="1600" dirty="0" smtClean="0"/>
              <a:t> </a:t>
            </a:r>
            <a:r>
              <a:rPr lang="es-AR" sz="1600" dirty="0" err="1"/>
              <a:t>aDoc</a:t>
            </a:r>
            <a:r>
              <a:rPr lang="es-AR" sz="1600" dirty="0"/>
              <a:t> = </a:t>
            </a:r>
            <a:r>
              <a:rPr lang="es-AR" sz="1600" b="1" dirty="0"/>
              <a:t>new </a:t>
            </a:r>
            <a:r>
              <a:rPr lang="es-AR" sz="1600" b="1" dirty="0" err="1"/>
              <a:t>Document</a:t>
            </a:r>
            <a:r>
              <a:rPr lang="es-AR" sz="1600" b="1" dirty="0" smtClean="0"/>
              <a:t>();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String</a:t>
            </a:r>
            <a:r>
              <a:rPr lang="es-AR" sz="1600" dirty="0" smtClean="0"/>
              <a:t> </a:t>
            </a:r>
            <a:r>
              <a:rPr lang="es-AR" sz="1600" dirty="0" err="1"/>
              <a:t>text</a:t>
            </a:r>
            <a:r>
              <a:rPr lang="es-AR" sz="1600" dirty="0"/>
              <a:t>= </a:t>
            </a:r>
            <a:r>
              <a:rPr lang="es-AR" sz="1600" dirty="0" smtClean="0"/>
              <a:t>“</a:t>
            </a:r>
            <a:r>
              <a:rPr lang="es-AR" sz="1600" dirty="0" err="1" smtClean="0"/>
              <a:t>bla</a:t>
            </a:r>
            <a:r>
              <a:rPr lang="es-AR" sz="1600" dirty="0" smtClean="0"/>
              <a:t> </a:t>
            </a:r>
            <a:r>
              <a:rPr lang="es-AR" sz="1600" dirty="0" err="1" smtClean="0"/>
              <a:t>bla</a:t>
            </a:r>
            <a:r>
              <a:rPr lang="es-AR" sz="1600" dirty="0" smtClean="0"/>
              <a:t> </a:t>
            </a:r>
            <a:r>
              <a:rPr lang="es-AR" sz="1600" dirty="0" err="1" smtClean="0"/>
              <a:t>bla</a:t>
            </a:r>
            <a:r>
              <a:rPr lang="es-AR" sz="1600" dirty="0" smtClean="0"/>
              <a:t>”;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FieldType</a:t>
            </a:r>
            <a:r>
              <a:rPr lang="es-AR" sz="1600" dirty="0" smtClean="0"/>
              <a:t> </a:t>
            </a:r>
            <a:r>
              <a:rPr lang="es-AR" sz="1600" dirty="0" err="1" smtClean="0"/>
              <a:t>fieldD</a:t>
            </a:r>
            <a:r>
              <a:rPr lang="es-AR" sz="1600" dirty="0" smtClean="0"/>
              <a:t> </a:t>
            </a:r>
            <a:r>
              <a:rPr lang="es-AR" sz="1600" dirty="0"/>
              <a:t>= </a:t>
            </a:r>
            <a:r>
              <a:rPr lang="es-AR" sz="1600" b="1" dirty="0"/>
              <a:t>new </a:t>
            </a:r>
            <a:r>
              <a:rPr lang="es-AR" sz="1600" b="1" dirty="0" err="1"/>
              <a:t>FieldType</a:t>
            </a:r>
            <a:r>
              <a:rPr lang="es-AR" sz="1600" b="1" dirty="0" smtClean="0"/>
              <a:t>();</a:t>
            </a:r>
          </a:p>
          <a:p>
            <a:pPr marL="0" indent="0">
              <a:buNone/>
            </a:pPr>
            <a:r>
              <a:rPr lang="es-AR" sz="1600" b="1" dirty="0" smtClean="0"/>
              <a:t>	</a:t>
            </a:r>
            <a:r>
              <a:rPr lang="es-AR" sz="1600" b="1" dirty="0" err="1" smtClean="0"/>
              <a:t>fieldD</a:t>
            </a:r>
            <a:r>
              <a:rPr lang="es-AR" sz="1600" dirty="0" err="1" smtClean="0"/>
              <a:t>.setStored</a:t>
            </a:r>
            <a:r>
              <a:rPr lang="es-AR" sz="1600" dirty="0" smtClean="0"/>
              <a:t>(</a:t>
            </a:r>
            <a:r>
              <a:rPr lang="es-AR" sz="1600" b="1" dirty="0" smtClean="0"/>
              <a:t>false);</a:t>
            </a:r>
            <a:endParaRPr lang="es-AR" sz="1600" b="1" dirty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fieldD.setIndexOptions</a:t>
            </a:r>
            <a:r>
              <a:rPr lang="es-AR" sz="1600" dirty="0" smtClean="0"/>
              <a:t>(</a:t>
            </a:r>
            <a:r>
              <a:rPr lang="es-AR" sz="1600" dirty="0" err="1" smtClean="0">
                <a:solidFill>
                  <a:srgbClr val="0070C0"/>
                </a:solidFill>
              </a:rPr>
              <a:t>IndexOptions.</a:t>
            </a:r>
            <a:r>
              <a:rPr lang="es-AR" sz="1600" b="1" i="1" dirty="0" err="1" smtClean="0">
                <a:solidFill>
                  <a:srgbClr val="0070C0"/>
                </a:solidFill>
              </a:rPr>
              <a:t>DOCS</a:t>
            </a:r>
            <a:r>
              <a:rPr lang="es-AR" sz="1600" b="1" i="1" dirty="0" smtClean="0"/>
              <a:t>);</a:t>
            </a:r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>
                <a:solidFill>
                  <a:srgbClr val="FF0000"/>
                </a:solidFill>
              </a:rPr>
              <a:t>aField.setStored</a:t>
            </a:r>
            <a:r>
              <a:rPr lang="es-AR" sz="1600" dirty="0">
                <a:solidFill>
                  <a:srgbClr val="FF0000"/>
                </a:solidFill>
              </a:rPr>
              <a:t>( yes   </a:t>
            </a:r>
            <a:r>
              <a:rPr lang="es-AR" sz="1600" b="1" dirty="0">
                <a:solidFill>
                  <a:srgbClr val="FF0000"/>
                </a:solidFill>
              </a:rPr>
              <a:t>);   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aDoc.add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chemeClr val="accent6"/>
                </a:solidFill>
              </a:rPr>
              <a:t>new Field</a:t>
            </a:r>
            <a:r>
              <a:rPr lang="en-US" sz="1600" b="1" dirty="0"/>
              <a:t>("</a:t>
            </a:r>
            <a:r>
              <a:rPr lang="en-US" sz="1600" b="1" dirty="0">
                <a:solidFill>
                  <a:schemeClr val="accent6"/>
                </a:solidFill>
              </a:rPr>
              <a:t>content</a:t>
            </a:r>
            <a:r>
              <a:rPr lang="en-US" sz="1600" b="1" dirty="0"/>
              <a:t>", text,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/>
              <a:t>fieldD</a:t>
            </a:r>
            <a:r>
              <a:rPr lang="en-US" sz="1600" b="1" i="1" dirty="0" smtClean="0"/>
              <a:t> </a:t>
            </a:r>
            <a:r>
              <a:rPr lang="en-US" sz="1600" b="1" i="1" dirty="0"/>
              <a:t>) </a:t>
            </a:r>
            <a:r>
              <a:rPr lang="en-US" sz="1600" b="1" i="1" dirty="0" smtClean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….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fuera del archivo invertido se almacena literal la información en formato tradicional (no invertido)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555499" y="2890634"/>
            <a:ext cx="2756263" cy="761268"/>
            <a:chOff x="548640" y="2928952"/>
            <a:chExt cx="2756263" cy="761268"/>
          </a:xfrm>
        </p:grpSpPr>
        <p:sp>
          <p:nvSpPr>
            <p:cNvPr id="6" name="Rectángulo 5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39105"/>
              </p:ext>
            </p:extLst>
          </p:nvPr>
        </p:nvGraphicFramePr>
        <p:xfrm>
          <a:off x="69403" y="3861246"/>
          <a:ext cx="8957031" cy="1371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2140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2388857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5146765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358057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Doc</a:t>
                      </a:r>
                      <a:r>
                        <a:rPr lang="es-AR" baseline="0" dirty="0" smtClean="0"/>
                        <a:t> 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Field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384183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content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store,, </a:t>
                      </a:r>
                      <a:r>
                        <a:rPr lang="es-MX" dirty="0" err="1" smtClean="0"/>
                        <a:t>game</a:t>
                      </a:r>
                      <a:endParaRPr lang="es-AR" dirty="0" smtClean="0"/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2695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etc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Resumiendo: la base de la indexación corresponde a definir </a:t>
            </a:r>
            <a:r>
              <a:rPr lang="es-AR" dirty="0" err="1" smtClean="0"/>
              <a:t>fields</a:t>
            </a:r>
            <a:r>
              <a:rPr lang="es-AR" dirty="0" smtClean="0"/>
              <a:t> con cierta características =&gt; configurable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Lucene</a:t>
            </a:r>
            <a:r>
              <a:rPr lang="es-AR" dirty="0" smtClean="0"/>
              <a:t> viene equipado con un Field muy especial que corresponden a cierta configuración/combinación muy usada. Muchas veces es suficiente y en vez de generar un </a:t>
            </a:r>
            <a:r>
              <a:rPr lang="es-AR" dirty="0" err="1" smtClean="0"/>
              <a:t>field</a:t>
            </a:r>
            <a:r>
              <a:rPr lang="es-AR" dirty="0" smtClean="0"/>
              <a:t> y asociarles todas sus características podemos usarlo (como si fueran un </a:t>
            </a:r>
            <a:r>
              <a:rPr lang="es-AR" dirty="0" err="1" smtClean="0"/>
              <a:t>shortcut</a:t>
            </a:r>
            <a:r>
              <a:rPr lang="es-AR" dirty="0" smtClean="0"/>
              <a:t> a cierta configuración).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¿Cuál es el </a:t>
            </a:r>
            <a:r>
              <a:rPr lang="es-AR" dirty="0" err="1" smtClean="0"/>
              <a:t>field</a:t>
            </a:r>
            <a:r>
              <a:rPr lang="es-AR" dirty="0" smtClean="0"/>
              <a:t> predefinido?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AR" b="1" dirty="0" err="1" smtClean="0"/>
              <a:t>TextField</a:t>
            </a:r>
            <a:r>
              <a:rPr lang="es-AR" dirty="0" smtClean="0"/>
              <a:t>: Maneja tipo de datos texto. Se indexa y por default se </a:t>
            </a:r>
            <a:r>
              <a:rPr lang="es-AR" dirty="0" err="1" smtClean="0"/>
              <a:t>tokenizada</a:t>
            </a:r>
            <a:r>
              <a:rPr lang="es-AR" dirty="0" smtClean="0"/>
              <a:t> (se pasa a minúscula, se separa por signos de puntuación)=&gt; </a:t>
            </a:r>
            <a:r>
              <a:rPr lang="es-AR" dirty="0" smtClean="0">
                <a:solidFill>
                  <a:srgbClr val="0070C0"/>
                </a:solidFill>
              </a:rPr>
              <a:t>Es como usar </a:t>
            </a:r>
            <a:r>
              <a:rPr lang="es-AR" dirty="0" err="1" smtClean="0">
                <a:solidFill>
                  <a:srgbClr val="0070C0"/>
                </a:solidFill>
              </a:rPr>
              <a:t>IndexOptions.DOCS_AND_FREQS_POSITIONS</a:t>
            </a:r>
            <a:endParaRPr lang="es-A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AR" dirty="0"/>
              <a:t> </a:t>
            </a:r>
            <a:endParaRPr lang="es-A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AR" dirty="0" smtClean="0"/>
              <a:t> </a:t>
            </a:r>
          </a:p>
          <a:p>
            <a:pPr marL="0" indent="0" algn="just">
              <a:buNone/>
            </a:pPr>
            <a:r>
              <a:rPr lang="es-AR" dirty="0" smtClean="0"/>
              <a:t>Como muchas veces este tipo de campos no se lee desde un </a:t>
            </a:r>
            <a:r>
              <a:rPr lang="es-AR" dirty="0" err="1" smtClean="0"/>
              <a:t>string</a:t>
            </a:r>
            <a:r>
              <a:rPr lang="es-AR" dirty="0" smtClean="0"/>
              <a:t> (de pocos caracteres) sino que se lo indiza desde un “</a:t>
            </a:r>
            <a:r>
              <a:rPr lang="es-AR" dirty="0" err="1" smtClean="0"/>
              <a:t>stream</a:t>
            </a:r>
            <a:r>
              <a:rPr lang="es-AR" dirty="0" smtClean="0"/>
              <a:t>” (archivo grande), </a:t>
            </a:r>
            <a:r>
              <a:rPr lang="es-AR" dirty="0" err="1" smtClean="0"/>
              <a:t>Lucene</a:t>
            </a:r>
            <a:r>
              <a:rPr lang="es-AR" dirty="0" smtClean="0"/>
              <a:t> solo ofrece: almacenarlo él por fuera del índice si no proviene de un </a:t>
            </a:r>
            <a:r>
              <a:rPr lang="es-AR" dirty="0" err="1" smtClean="0"/>
              <a:t>stream</a:t>
            </a:r>
            <a:r>
              <a:rPr lang="es-AR" dirty="0" smtClean="0"/>
              <a:t>. Caso contrario estaría triplicado el espacio: en el </a:t>
            </a:r>
            <a:r>
              <a:rPr lang="es-AR" dirty="0" err="1" smtClean="0"/>
              <a:t>stream</a:t>
            </a:r>
            <a:r>
              <a:rPr lang="es-AR" dirty="0" smtClean="0"/>
              <a:t> (file </a:t>
            </a:r>
            <a:r>
              <a:rPr lang="es-AR" dirty="0" err="1" smtClean="0"/>
              <a:t>system</a:t>
            </a:r>
            <a:r>
              <a:rPr lang="es-AR" dirty="0" smtClean="0"/>
              <a:t>), en el índice (para buscar) y además otra vez literal fuera del archivo invertido. Demasiado!</a:t>
            </a: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  Es decir, la opción de almacenar solo ser podrá hacer si no viene de un </a:t>
            </a:r>
            <a:r>
              <a:rPr lang="es-AR" dirty="0" err="1" smtClean="0"/>
              <a:t>stream</a:t>
            </a:r>
            <a:r>
              <a:rPr lang="es-AR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AR" dirty="0" smtClean="0"/>
              <a:t>Usar un </a:t>
            </a:r>
            <a:r>
              <a:rPr lang="es-AR" dirty="0" err="1" smtClean="0"/>
              <a:t>TextField</a:t>
            </a:r>
            <a:r>
              <a:rPr lang="es-AR" dirty="0" smtClean="0"/>
              <a:t> es como usar todo esto:</a:t>
            </a:r>
          </a:p>
          <a:p>
            <a:pPr marL="0" indent="0">
              <a:buNone/>
            </a:pPr>
            <a:r>
              <a:rPr lang="es-AR" sz="1600" dirty="0" err="1" smtClean="0"/>
              <a:t>FieldType</a:t>
            </a:r>
            <a:r>
              <a:rPr lang="es-AR" sz="1600" dirty="0" smtClean="0"/>
              <a:t> </a:t>
            </a:r>
            <a:r>
              <a:rPr lang="es-AR" sz="1600" dirty="0" err="1"/>
              <a:t>fieldD</a:t>
            </a:r>
            <a:r>
              <a:rPr lang="es-AR" sz="1600" dirty="0"/>
              <a:t> = </a:t>
            </a:r>
            <a:r>
              <a:rPr lang="es-AR" sz="1600" b="1" dirty="0"/>
              <a:t>new </a:t>
            </a:r>
            <a:r>
              <a:rPr lang="es-AR" sz="1600" b="1" dirty="0" err="1"/>
              <a:t>FieldType</a:t>
            </a:r>
            <a:r>
              <a:rPr lang="es-AR" sz="1600" b="1" dirty="0"/>
              <a:t>();</a:t>
            </a:r>
          </a:p>
          <a:p>
            <a:pPr marL="0" indent="0">
              <a:buNone/>
            </a:pPr>
            <a:r>
              <a:rPr lang="es-AR" sz="1600" b="1" dirty="0" err="1" smtClean="0"/>
              <a:t>fieldD</a:t>
            </a:r>
            <a:r>
              <a:rPr lang="es-AR" sz="1600" dirty="0" err="1" smtClean="0"/>
              <a:t>.setStored</a:t>
            </a:r>
            <a:r>
              <a:rPr lang="es-AR" sz="1600" dirty="0" smtClean="0"/>
              <a:t>(</a:t>
            </a:r>
            <a:r>
              <a:rPr lang="es-AR" sz="1600" b="1" dirty="0" smtClean="0"/>
              <a:t> ??  );  // DEPENDE DE DONDE VENGA LA FUENTE</a:t>
            </a:r>
            <a:endParaRPr lang="es-AR" sz="1600" b="1" dirty="0"/>
          </a:p>
          <a:p>
            <a:pPr marL="0" indent="0">
              <a:buNone/>
            </a:pPr>
            <a:r>
              <a:rPr lang="es-AR" sz="1600" dirty="0" err="1" smtClean="0"/>
              <a:t>fieldD.setIndexOptions</a:t>
            </a:r>
            <a:r>
              <a:rPr lang="es-AR" sz="1600" dirty="0" smtClean="0"/>
              <a:t>(</a:t>
            </a:r>
            <a:r>
              <a:rPr lang="es-AR" sz="1600" dirty="0" err="1" smtClean="0">
                <a:solidFill>
                  <a:srgbClr val="0070C0"/>
                </a:solidFill>
              </a:rPr>
              <a:t>IndexOptions</a:t>
            </a:r>
            <a:r>
              <a:rPr lang="es-AR" sz="1600" dirty="0">
                <a:solidFill>
                  <a:srgbClr val="0070C0"/>
                </a:solidFill>
              </a:rPr>
              <a:t>.</a:t>
            </a:r>
            <a:r>
              <a:rPr lang="es-AR" sz="1600" b="1" dirty="0">
                <a:solidFill>
                  <a:srgbClr val="0070C0"/>
                </a:solidFill>
              </a:rPr>
              <a:t> </a:t>
            </a:r>
            <a:r>
              <a:rPr lang="es-AR" sz="1600" b="1" dirty="0" smtClean="0">
                <a:solidFill>
                  <a:srgbClr val="0070C0"/>
                </a:solidFill>
              </a:rPr>
              <a:t>DOCS_AND_FREQS_AND_POSITIONS</a:t>
            </a:r>
            <a:r>
              <a:rPr lang="es-AR" sz="1600" b="1" i="1" dirty="0" smtClean="0"/>
              <a:t>);  // SIN OFFSET</a:t>
            </a:r>
          </a:p>
          <a:p>
            <a:pPr marL="0" indent="0">
              <a:buNone/>
            </a:pPr>
            <a:r>
              <a:rPr lang="en-US" sz="1600" dirty="0" err="1"/>
              <a:t>aDoc.add</a:t>
            </a:r>
            <a:r>
              <a:rPr lang="en-US" sz="1600" dirty="0"/>
              <a:t>(</a:t>
            </a:r>
            <a:r>
              <a:rPr lang="en-US" sz="1600" b="1" dirty="0">
                <a:solidFill>
                  <a:schemeClr val="accent6"/>
                </a:solidFill>
              </a:rPr>
              <a:t>new Field</a:t>
            </a:r>
            <a:r>
              <a:rPr lang="en-US" sz="1600" b="1" dirty="0"/>
              <a:t>("</a:t>
            </a:r>
            <a:r>
              <a:rPr lang="en-US" sz="1600" b="1" dirty="0">
                <a:solidFill>
                  <a:schemeClr val="accent6"/>
                </a:solidFill>
              </a:rPr>
              <a:t>content</a:t>
            </a:r>
            <a:r>
              <a:rPr lang="en-US" sz="1600" b="1" dirty="0"/>
              <a:t>", text, 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/>
              <a:t>fieldD</a:t>
            </a:r>
            <a:r>
              <a:rPr lang="en-US" sz="1600" b="1" i="1" dirty="0"/>
              <a:t> ) );</a:t>
            </a:r>
          </a:p>
          <a:p>
            <a:pPr marL="0" indent="0">
              <a:buNone/>
            </a:pPr>
            <a:endParaRPr lang="es-AR" sz="1600" b="1" i="1" dirty="0" smtClean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endParaRPr lang="es-AR" sz="1600" b="1" i="1" dirty="0" smtClean="0"/>
          </a:p>
          <a:p>
            <a:pPr marL="0" indent="0">
              <a:buNone/>
            </a:pPr>
            <a:r>
              <a:rPr lang="es-AR" sz="1600" b="1" i="1" dirty="0" smtClean="0"/>
              <a:t>Pero solo una sentencia creo esa configuración</a:t>
            </a:r>
          </a:p>
          <a:p>
            <a:pPr marL="0" indent="0">
              <a:buNone/>
            </a:pPr>
            <a:r>
              <a:rPr lang="es-AR" sz="1600" dirty="0" err="1"/>
              <a:t>String</a:t>
            </a:r>
            <a:r>
              <a:rPr lang="es-AR" sz="1600" dirty="0"/>
              <a:t> </a:t>
            </a:r>
            <a:r>
              <a:rPr lang="es-AR" sz="1600" dirty="0" err="1"/>
              <a:t>text</a:t>
            </a:r>
            <a:r>
              <a:rPr lang="es-AR" sz="1600" dirty="0"/>
              <a:t>=“</a:t>
            </a:r>
            <a:r>
              <a:rPr lang="es-AR" sz="1600" dirty="0" err="1"/>
              <a:t>bla</a:t>
            </a:r>
            <a:r>
              <a:rPr lang="es-AR" sz="1600" dirty="0"/>
              <a:t> </a:t>
            </a:r>
            <a:r>
              <a:rPr lang="es-AR" sz="1600" dirty="0" err="1"/>
              <a:t>bla</a:t>
            </a:r>
            <a:r>
              <a:rPr lang="es-AR" sz="1600" dirty="0"/>
              <a:t> </a:t>
            </a:r>
            <a:r>
              <a:rPr lang="es-AR" sz="1600" dirty="0" err="1"/>
              <a:t>bla</a:t>
            </a:r>
            <a:r>
              <a:rPr lang="es-AR" sz="1600" dirty="0"/>
              <a:t>”;</a:t>
            </a:r>
          </a:p>
          <a:p>
            <a:pPr marL="0" indent="0">
              <a:buNone/>
            </a:pPr>
            <a:r>
              <a:rPr lang="en-US" sz="1600" dirty="0" err="1" smtClean="0"/>
              <a:t>aDoc.add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chemeClr val="accent6"/>
                </a:solidFill>
              </a:rPr>
              <a:t>new </a:t>
            </a:r>
            <a:r>
              <a:rPr lang="en-US" sz="1600" b="1" dirty="0" err="1" smtClean="0">
                <a:solidFill>
                  <a:schemeClr val="accent6"/>
                </a:solidFill>
              </a:rPr>
              <a:t>TextField</a:t>
            </a:r>
            <a:r>
              <a:rPr lang="en-US" sz="1600" b="1" dirty="0"/>
              <a:t>("</a:t>
            </a:r>
            <a:r>
              <a:rPr lang="en-US" sz="1600" b="1" dirty="0">
                <a:solidFill>
                  <a:schemeClr val="accent6"/>
                </a:solidFill>
              </a:rPr>
              <a:t>content</a:t>
            </a:r>
            <a:r>
              <a:rPr lang="en-US" sz="1600" b="1" dirty="0"/>
              <a:t>", text, </a:t>
            </a:r>
            <a:r>
              <a:rPr lang="es-AR" sz="1900" dirty="0" err="1"/>
              <a:t>Field.Store.</a:t>
            </a:r>
            <a:r>
              <a:rPr lang="es-AR" sz="1900" b="1" dirty="0" err="1"/>
              <a:t>NO</a:t>
            </a:r>
            <a:r>
              <a:rPr lang="en-US" sz="1600" b="1" i="1" dirty="0" smtClean="0"/>
              <a:t> </a:t>
            </a:r>
            <a:r>
              <a:rPr lang="en-US" sz="1600" b="1" i="1" dirty="0"/>
              <a:t>) );</a:t>
            </a:r>
          </a:p>
          <a:p>
            <a:pPr marL="0" indent="0">
              <a:buNone/>
            </a:pPr>
            <a:r>
              <a:rPr lang="es-AR" sz="1600" b="1" i="1" dirty="0" smtClean="0"/>
              <a:t>O bien</a:t>
            </a:r>
          </a:p>
          <a:p>
            <a:pPr marL="0" indent="0">
              <a:buNone/>
            </a:pPr>
            <a:r>
              <a:rPr lang="en-US" sz="1900" dirty="0" err="1" smtClean="0"/>
              <a:t>aDoc.add</a:t>
            </a:r>
            <a:r>
              <a:rPr lang="en-US" sz="1900" dirty="0" smtClean="0"/>
              <a:t>(</a:t>
            </a:r>
            <a:r>
              <a:rPr lang="en-US" sz="1900" b="1" dirty="0" smtClean="0">
                <a:solidFill>
                  <a:schemeClr val="accent6"/>
                </a:solidFill>
              </a:rPr>
              <a:t>new </a:t>
            </a:r>
            <a:r>
              <a:rPr lang="en-US" sz="1900" b="1" dirty="0" err="1" smtClean="0">
                <a:solidFill>
                  <a:schemeClr val="accent6"/>
                </a:solidFill>
              </a:rPr>
              <a:t>TextField</a:t>
            </a:r>
            <a:r>
              <a:rPr lang="en-US" sz="1900" b="1" dirty="0"/>
              <a:t>("</a:t>
            </a:r>
            <a:r>
              <a:rPr lang="en-US" sz="1900" b="1" dirty="0">
                <a:solidFill>
                  <a:schemeClr val="accent6"/>
                </a:solidFill>
              </a:rPr>
              <a:t>content</a:t>
            </a:r>
            <a:r>
              <a:rPr lang="en-US" sz="1900" b="1" dirty="0"/>
              <a:t>", text, </a:t>
            </a:r>
            <a:r>
              <a:rPr lang="es-AR" sz="1900" dirty="0" err="1" smtClean="0"/>
              <a:t>Field.Store.</a:t>
            </a:r>
            <a:r>
              <a:rPr lang="es-AR" sz="1900" b="1" i="1" dirty="0" err="1" smtClean="0"/>
              <a:t>YES</a:t>
            </a:r>
            <a:r>
              <a:rPr lang="en-US" sz="1900" b="1" i="1" dirty="0" smtClean="0"/>
              <a:t> </a:t>
            </a:r>
            <a:r>
              <a:rPr lang="en-US" sz="1900" b="1" i="1" dirty="0"/>
              <a:t>) </a:t>
            </a:r>
            <a:r>
              <a:rPr lang="en-US" sz="1900" b="1" i="1" dirty="0" smtClean="0"/>
              <a:t>);</a:t>
            </a:r>
          </a:p>
          <a:p>
            <a:pPr marL="0" indent="0">
              <a:buNone/>
            </a:pPr>
            <a:endParaRPr lang="en-US" sz="1900" b="1" i="1" dirty="0"/>
          </a:p>
          <a:p>
            <a:pPr marL="0" indent="0">
              <a:buNone/>
            </a:pPr>
            <a:r>
              <a:rPr lang="en-US" sz="1900" b="1" i="1" dirty="0" smtClean="0"/>
              <a:t>O </a:t>
            </a:r>
            <a:r>
              <a:rPr lang="en-US" sz="1900" b="1" i="1" dirty="0" err="1" smtClean="0"/>
              <a:t>bien</a:t>
            </a:r>
            <a:r>
              <a:rPr lang="en-US" sz="1900" b="1" i="1" dirty="0" smtClean="0"/>
              <a:t> </a:t>
            </a:r>
            <a:r>
              <a:rPr lang="en-US" sz="1900" b="1" i="1" dirty="0" err="1" smtClean="0"/>
              <a:t>si</a:t>
            </a:r>
            <a:r>
              <a:rPr lang="en-US" sz="1900" b="1" i="1" dirty="0" smtClean="0"/>
              <a:t> </a:t>
            </a:r>
            <a:r>
              <a:rPr lang="en-US" sz="1900" b="1" i="1" dirty="0" err="1" smtClean="0"/>
              <a:t>tengo</a:t>
            </a:r>
            <a:r>
              <a:rPr lang="en-US" sz="1900" b="1" i="1" dirty="0" smtClean="0"/>
              <a:t> un reader </a:t>
            </a:r>
            <a:r>
              <a:rPr lang="en-US" sz="1900" b="1" i="1" dirty="0" err="1" smtClean="0"/>
              <a:t>sobre</a:t>
            </a:r>
            <a:r>
              <a:rPr lang="en-US" sz="1900" b="1" i="1" dirty="0" smtClean="0"/>
              <a:t> un </a:t>
            </a:r>
            <a:r>
              <a:rPr lang="en-US" sz="1900" b="1" i="1" dirty="0" err="1" smtClean="0"/>
              <a:t>archivo</a:t>
            </a:r>
            <a:r>
              <a:rPr lang="en-US" sz="1900" b="1" i="1" dirty="0" smtClean="0"/>
              <a:t>:</a:t>
            </a:r>
          </a:p>
          <a:p>
            <a:pPr marL="0" indent="0">
              <a:buNone/>
            </a:pPr>
            <a:endParaRPr lang="en-US" sz="1900" b="1" i="1" dirty="0" smtClean="0"/>
          </a:p>
          <a:p>
            <a:pPr marL="0" indent="0">
              <a:buNone/>
            </a:pPr>
            <a:r>
              <a:rPr lang="en-US" sz="1900" dirty="0" err="1"/>
              <a:t>aDoc.add</a:t>
            </a:r>
            <a:r>
              <a:rPr lang="en-US" sz="1900" dirty="0"/>
              <a:t>(</a:t>
            </a:r>
            <a:r>
              <a:rPr lang="en-US" sz="1900" b="1" dirty="0">
                <a:solidFill>
                  <a:schemeClr val="accent6"/>
                </a:solidFill>
              </a:rPr>
              <a:t>new </a:t>
            </a:r>
            <a:r>
              <a:rPr lang="en-US" sz="1900" b="1" dirty="0" err="1">
                <a:solidFill>
                  <a:schemeClr val="accent6"/>
                </a:solidFill>
              </a:rPr>
              <a:t>TextField</a:t>
            </a:r>
            <a:r>
              <a:rPr lang="en-US" sz="1900" b="1" dirty="0"/>
              <a:t>("</a:t>
            </a:r>
            <a:r>
              <a:rPr lang="en-US" sz="1900" b="1" dirty="0">
                <a:solidFill>
                  <a:schemeClr val="accent6"/>
                </a:solidFill>
              </a:rPr>
              <a:t>content</a:t>
            </a:r>
            <a:r>
              <a:rPr lang="en-US" sz="1900" b="1" dirty="0"/>
              <a:t>", </a:t>
            </a:r>
            <a:r>
              <a:rPr lang="es-AR" sz="1900" b="1" dirty="0" smtClean="0"/>
              <a:t> </a:t>
            </a:r>
            <a:r>
              <a:rPr lang="es-AR" sz="1900" b="1" dirty="0" err="1" smtClean="0"/>
              <a:t>aReader</a:t>
            </a:r>
            <a:r>
              <a:rPr lang="en-US" sz="1900" b="1" i="1" dirty="0" smtClean="0"/>
              <a:t>) </a:t>
            </a:r>
            <a:r>
              <a:rPr lang="en-US" sz="1900" b="1" i="1" dirty="0"/>
              <a:t>);</a:t>
            </a:r>
          </a:p>
          <a:p>
            <a:pPr marL="0" indent="0">
              <a:buNone/>
            </a:pPr>
            <a:endParaRPr lang="en-US" sz="1900" b="1" i="1" dirty="0"/>
          </a:p>
          <a:p>
            <a:pPr marL="0" indent="0">
              <a:buNone/>
            </a:pPr>
            <a:endParaRPr lang="es-AR" sz="1600" b="1" i="1" dirty="0" smtClean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sp>
        <p:nvSpPr>
          <p:cNvPr id="5" name="Llamada rectangular 4"/>
          <p:cNvSpPr/>
          <p:nvPr/>
        </p:nvSpPr>
        <p:spPr>
          <a:xfrm>
            <a:off x="5458097" y="5350285"/>
            <a:ext cx="2743200" cy="646386"/>
          </a:xfrm>
          <a:prstGeom prst="wedgeRectCallout">
            <a:avLst>
              <a:gd name="adj1" fmla="val -59519"/>
              <a:gd name="adj2" fmla="val -789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Como </a:t>
            </a:r>
            <a:r>
              <a:rPr lang="es-AR" dirty="0" err="1" smtClean="0">
                <a:solidFill>
                  <a:srgbClr val="0070C0"/>
                </a:solidFill>
              </a:rPr>
              <a:t>setStored</a:t>
            </a:r>
            <a:r>
              <a:rPr lang="es-AR" dirty="0" smtClean="0">
                <a:solidFill>
                  <a:srgbClr val="0070C0"/>
                </a:solidFill>
              </a:rPr>
              <a:t>(true)</a:t>
            </a:r>
            <a:endParaRPr lang="es-AR" dirty="0"/>
          </a:p>
        </p:txBody>
      </p:sp>
      <p:sp>
        <p:nvSpPr>
          <p:cNvPr id="6" name="Llamada rectangular 5"/>
          <p:cNvSpPr/>
          <p:nvPr/>
        </p:nvSpPr>
        <p:spPr>
          <a:xfrm>
            <a:off x="4672149" y="3322319"/>
            <a:ext cx="2743200" cy="646386"/>
          </a:xfrm>
          <a:prstGeom prst="wedgeRectCallout">
            <a:avLst>
              <a:gd name="adj1" fmla="val -58090"/>
              <a:gd name="adj2" fmla="val 523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Como </a:t>
            </a:r>
            <a:r>
              <a:rPr lang="es-AR" dirty="0" err="1" smtClean="0">
                <a:solidFill>
                  <a:srgbClr val="0070C0"/>
                </a:solidFill>
              </a:rPr>
              <a:t>setStored</a:t>
            </a:r>
            <a:r>
              <a:rPr lang="es-AR" dirty="0" smtClean="0">
                <a:solidFill>
                  <a:srgbClr val="0070C0"/>
                </a:solidFill>
              </a:rPr>
              <a:t>(false)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09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1600" b="1" i="1" dirty="0" smtClean="0"/>
              <a:t>Ejemplo 5:</a:t>
            </a:r>
          </a:p>
          <a:p>
            <a:pPr marL="0" indent="0" algn="just">
              <a:buNone/>
            </a:pPr>
            <a:r>
              <a:rPr lang="es-AR" sz="1600" dirty="0" smtClean="0"/>
              <a:t>¿ Qué se hubiera guardado en </a:t>
            </a:r>
            <a:r>
              <a:rPr lang="es-AR" sz="1600" dirty="0" err="1" smtClean="0"/>
              <a:t>Lucene</a:t>
            </a:r>
            <a:r>
              <a:rPr lang="es-AR" sz="1600" dirty="0" smtClean="0"/>
              <a:t> si hubiéramos solicitado el siguiente código completando </a:t>
            </a:r>
            <a:r>
              <a:rPr lang="es-AR" sz="1600" dirty="0" err="1" smtClean="0"/>
              <a:t>text</a:t>
            </a:r>
            <a:r>
              <a:rPr lang="es-AR" sz="1600" dirty="0" smtClean="0"/>
              <a:t> desde los 4 archivos anteriores?</a:t>
            </a:r>
            <a:endParaRPr lang="es-AR" sz="1600" dirty="0"/>
          </a:p>
          <a:p>
            <a:pPr marL="0" indent="0" algn="just">
              <a:buNone/>
            </a:pPr>
            <a:endParaRPr lang="es-AR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// itero creando documentos que van a </a:t>
            </a:r>
            <a:r>
              <a:rPr lang="es-AR" sz="1600" dirty="0" err="1" smtClean="0"/>
              <a:t>Lucene</a:t>
            </a:r>
            <a:endParaRPr lang="es-AR" sz="1600" dirty="0" smtClean="0"/>
          </a:p>
          <a:p>
            <a:pPr marL="0" indent="0">
              <a:buNone/>
            </a:pPr>
            <a:r>
              <a:rPr lang="es-AR" sz="1600" dirty="0" err="1" smtClean="0"/>
              <a:t>for</a:t>
            </a:r>
            <a:r>
              <a:rPr lang="es-AR" sz="1600" dirty="0" smtClean="0"/>
              <a:t>(  …  )  {</a:t>
            </a:r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Document</a:t>
            </a:r>
            <a:r>
              <a:rPr lang="es-AR" sz="1600" dirty="0" smtClean="0"/>
              <a:t> </a:t>
            </a:r>
            <a:r>
              <a:rPr lang="es-AR" sz="1600" dirty="0" err="1"/>
              <a:t>aDoc</a:t>
            </a:r>
            <a:r>
              <a:rPr lang="es-AR" sz="1600" dirty="0"/>
              <a:t> = </a:t>
            </a:r>
            <a:r>
              <a:rPr lang="es-AR" sz="1600" b="1" dirty="0"/>
              <a:t>new </a:t>
            </a:r>
            <a:r>
              <a:rPr lang="es-AR" sz="1600" b="1" dirty="0" err="1"/>
              <a:t>Document</a:t>
            </a:r>
            <a:r>
              <a:rPr lang="es-AR" sz="1600" b="1" dirty="0" smtClean="0"/>
              <a:t>();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s-AR" sz="1600" dirty="0" err="1" smtClean="0"/>
              <a:t>String</a:t>
            </a:r>
            <a:r>
              <a:rPr lang="es-AR" sz="1600" dirty="0" smtClean="0"/>
              <a:t> </a:t>
            </a:r>
            <a:r>
              <a:rPr lang="es-AR" sz="1600" dirty="0" err="1"/>
              <a:t>text</a:t>
            </a:r>
            <a:r>
              <a:rPr lang="es-AR" sz="1600" dirty="0"/>
              <a:t>= </a:t>
            </a:r>
            <a:r>
              <a:rPr lang="es-AR" sz="1600" dirty="0" smtClean="0"/>
              <a:t>“…”;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600" dirty="0" smtClean="0"/>
              <a:t>	</a:t>
            </a:r>
            <a:r>
              <a:rPr lang="en-US" sz="1600" dirty="0" err="1" smtClean="0"/>
              <a:t>aDoc.add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chemeClr val="accent6"/>
                </a:solidFill>
              </a:rPr>
              <a:t>new </a:t>
            </a:r>
            <a:r>
              <a:rPr lang="en-US" sz="1600" b="1" dirty="0" err="1" smtClean="0">
                <a:solidFill>
                  <a:schemeClr val="accent6"/>
                </a:solidFill>
              </a:rPr>
              <a:t>TextField</a:t>
            </a:r>
            <a:r>
              <a:rPr lang="en-US" sz="1600" b="1" dirty="0"/>
              <a:t>("</a:t>
            </a:r>
            <a:r>
              <a:rPr lang="en-US" sz="1600" b="1" dirty="0">
                <a:solidFill>
                  <a:schemeClr val="accent6"/>
                </a:solidFill>
              </a:rPr>
              <a:t>content</a:t>
            </a:r>
            <a:r>
              <a:rPr lang="en-US" sz="1600" b="1" dirty="0"/>
              <a:t>", text, </a:t>
            </a:r>
            <a:r>
              <a:rPr lang="es-AR" sz="1600" dirty="0" err="1" smtClean="0"/>
              <a:t>Field.Store.</a:t>
            </a:r>
            <a:r>
              <a:rPr lang="es-AR" sz="1600" b="1" i="1" dirty="0" err="1" smtClean="0"/>
              <a:t>NO</a:t>
            </a:r>
            <a:r>
              <a:rPr lang="en-US" sz="1600" b="1" i="1" dirty="0" smtClean="0"/>
              <a:t> </a:t>
            </a:r>
            <a:r>
              <a:rPr lang="en-US" sz="1600" b="1" i="1" dirty="0"/>
              <a:t>) </a:t>
            </a:r>
            <a:r>
              <a:rPr lang="en-US" sz="1600" b="1" i="1" dirty="0" smtClean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….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Rta</a:t>
            </a:r>
            <a:r>
              <a:rPr lang="en-US" sz="1600" dirty="0" smtClean="0"/>
              <a:t>: lo </a:t>
            </a:r>
            <a:r>
              <a:rPr lang="en-US" sz="1600" dirty="0" err="1" smtClean="0"/>
              <a:t>mismo</a:t>
            </a:r>
            <a:r>
              <a:rPr lang="en-US" sz="1600" dirty="0" smtClean="0"/>
              <a:t> que </a:t>
            </a:r>
            <a:r>
              <a:rPr lang="en-US" sz="1600" dirty="0" err="1" smtClean="0"/>
              <a:t>hicimos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ejemplo</a:t>
            </a:r>
            <a:r>
              <a:rPr lang="en-US" sz="1600" dirty="0" smtClean="0"/>
              <a:t> 2.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decir</a:t>
            </a:r>
            <a:r>
              <a:rPr lang="en-US" sz="1600" dirty="0" smtClean="0"/>
              <a:t>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200" y="6241247"/>
            <a:ext cx="4844562" cy="34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41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Es decir, en forma compacta el archivo invertido para el campo “</a:t>
            </a:r>
            <a:r>
              <a:rPr lang="es-AR" dirty="0" err="1" smtClean="0"/>
              <a:t>content</a:t>
            </a:r>
            <a:r>
              <a:rPr lang="es-AR" dirty="0" smtClean="0"/>
              <a:t>” tiene: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sp>
        <p:nvSpPr>
          <p:cNvPr id="7" name="Marcador de número de diapositiva 3"/>
          <p:cNvSpPr txBox="1">
            <a:spLocks/>
          </p:cNvSpPr>
          <p:nvPr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457200" y="2765062"/>
          <a:ext cx="7876902" cy="396859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9929">
                  <a:extLst>
                    <a:ext uri="{9D8B030D-6E8A-4147-A177-3AD203B41FA5}">
                      <a16:colId xmlns:a16="http://schemas.microsoft.com/office/drawing/2014/main" val="1990273210"/>
                    </a:ext>
                  </a:extLst>
                </a:gridCol>
                <a:gridCol w="1694964">
                  <a:extLst>
                    <a:ext uri="{9D8B030D-6E8A-4147-A177-3AD203B41FA5}">
                      <a16:colId xmlns:a16="http://schemas.microsoft.com/office/drawing/2014/main" val="3075027576"/>
                    </a:ext>
                  </a:extLst>
                </a:gridCol>
                <a:gridCol w="4712009">
                  <a:extLst>
                    <a:ext uri="{9D8B030D-6E8A-4147-A177-3AD203B41FA5}">
                      <a16:colId xmlns:a16="http://schemas.microsoft.com/office/drawing/2014/main" val="2336655999"/>
                    </a:ext>
                  </a:extLst>
                </a:gridCol>
              </a:tblGrid>
              <a:tr h="593708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baseline="0" dirty="0" smtClean="0"/>
                        <a:t> en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 </a:t>
                      </a:r>
                      <a:r>
                        <a:rPr lang="es-AR" dirty="0" err="1" smtClean="0"/>
                        <a:t>doc</a:t>
                      </a:r>
                      <a:r>
                        <a:rPr lang="es-AR" baseline="0" dirty="0" err="1" smtClean="0"/>
                        <a:t>id:freqs</a:t>
                      </a:r>
                      <a:r>
                        <a:rPr lang="es-AR" baseline="0" dirty="0" smtClean="0"/>
                        <a:t>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:[positions in </a:t>
                      </a:r>
                      <a:r>
                        <a:rPr lang="es-AR" baseline="0" dirty="0" err="1" smtClean="0"/>
                        <a:t>docid</a:t>
                      </a:r>
                      <a:r>
                        <a:rPr lang="es-AR" baseline="0" dirty="0" smtClean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32863"/>
                  </a:ext>
                </a:extLst>
              </a:tr>
              <a:tr h="140917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8274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20063"/>
                  </a:ext>
                </a:extLst>
              </a:tr>
              <a:tr h="613955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43901"/>
                  </a:ext>
                </a:extLst>
              </a:tr>
              <a:tr h="842305">
                <a:tc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018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3814621" y="5434024"/>
          <a:ext cx="4110179" cy="3757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81666974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/>
        </p:nvGraphicFramePr>
        <p:xfrm>
          <a:off x="3834215" y="3565069"/>
          <a:ext cx="4110179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1868660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[0,</a:t>
                      </a:r>
                      <a:r>
                        <a:rPr lang="es-AR" baseline="0" dirty="0" smtClean="0"/>
                        <a:t> 3]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559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3834215" y="5991976"/>
          <a:ext cx="4149367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8989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32876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68751">
                  <a:extLst>
                    <a:ext uri="{9D8B030D-6E8A-4147-A177-3AD203B41FA5}">
                      <a16:colId xmlns:a16="http://schemas.microsoft.com/office/drawing/2014/main" val="473892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[0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[1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0004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/>
        </p:nvGraphicFramePr>
        <p:xfrm>
          <a:off x="3814620" y="4852213"/>
          <a:ext cx="4110179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26">
                  <a:extLst>
                    <a:ext uri="{9D8B030D-6E8A-4147-A177-3AD203B41FA5}">
                      <a16:colId xmlns:a16="http://schemas.microsoft.com/office/drawing/2014/main" val="3416777542"/>
                    </a:ext>
                  </a:extLst>
                </a:gridCol>
                <a:gridCol w="710573">
                  <a:extLst>
                    <a:ext uri="{9D8B030D-6E8A-4147-A177-3AD203B41FA5}">
                      <a16:colId xmlns:a16="http://schemas.microsoft.com/office/drawing/2014/main" val="4175661753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4038247316"/>
                    </a:ext>
                  </a:extLst>
                </a:gridCol>
                <a:gridCol w="1370640">
                  <a:extLst>
                    <a:ext uri="{9D8B030D-6E8A-4147-A177-3AD203B41FA5}">
                      <a16:colId xmlns:a16="http://schemas.microsoft.com/office/drawing/2014/main" val="3441718679"/>
                    </a:ext>
                  </a:extLst>
                </a:gridCol>
              </a:tblGrid>
              <a:tr h="321426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[2</a:t>
                      </a:r>
                      <a:r>
                        <a:rPr lang="es-AR" baseline="0" dirty="0" smtClean="0"/>
                        <a:t>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6283"/>
                  </a:ext>
                </a:extLst>
              </a:tr>
            </a:tbl>
          </a:graphicData>
        </a:graphic>
      </p:graphicFrame>
      <p:grpSp>
        <p:nvGrpSpPr>
          <p:cNvPr id="17" name="Grupo 16"/>
          <p:cNvGrpSpPr/>
          <p:nvPr/>
        </p:nvGrpSpPr>
        <p:grpSpPr>
          <a:xfrm>
            <a:off x="343737" y="-31908"/>
            <a:ext cx="2756263" cy="761268"/>
            <a:chOff x="548640" y="2928952"/>
            <a:chExt cx="2756263" cy="761268"/>
          </a:xfrm>
        </p:grpSpPr>
        <p:sp>
          <p:nvSpPr>
            <p:cNvPr id="18" name="Rectángulo 1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563608" y="15449"/>
            <a:ext cx="2746545" cy="748155"/>
            <a:chOff x="548640" y="2928952"/>
            <a:chExt cx="2746545" cy="748155"/>
          </a:xfrm>
        </p:grpSpPr>
        <p:sp>
          <p:nvSpPr>
            <p:cNvPr id="21" name="Rectángulo 2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578690" y="1118957"/>
            <a:ext cx="2731463" cy="748155"/>
            <a:chOff x="548640" y="2928952"/>
            <a:chExt cx="2731463" cy="748155"/>
          </a:xfrm>
        </p:grpSpPr>
        <p:sp>
          <p:nvSpPr>
            <p:cNvPr id="24" name="Rectángulo 2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293677" y="1018902"/>
            <a:ext cx="2651760" cy="848210"/>
            <a:chOff x="548640" y="2928952"/>
            <a:chExt cx="2651760" cy="848210"/>
          </a:xfrm>
        </p:grpSpPr>
        <p:sp>
          <p:nvSpPr>
            <p:cNvPr id="27" name="Rectángulo 26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715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Lucene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i="1" dirty="0" smtClean="0">
                <a:solidFill>
                  <a:srgbClr val="00B050"/>
                </a:solidFill>
              </a:rPr>
              <a:t>Concepto de documento, campos.</a:t>
            </a:r>
          </a:p>
          <a:p>
            <a:r>
              <a:rPr lang="es-AR" i="1" dirty="0" smtClean="0">
                <a:solidFill>
                  <a:srgbClr val="00B050"/>
                </a:solidFill>
              </a:rPr>
              <a:t>Almacenamiento en </a:t>
            </a:r>
            <a:r>
              <a:rPr lang="es-AR" i="1" dirty="0" err="1" smtClean="0">
                <a:solidFill>
                  <a:srgbClr val="00B050"/>
                </a:solidFill>
              </a:rPr>
              <a:t>Lucene</a:t>
            </a:r>
            <a:r>
              <a:rPr lang="es-AR" i="1" dirty="0" smtClean="0">
                <a:solidFill>
                  <a:srgbClr val="00B050"/>
                </a:solidFill>
              </a:rPr>
              <a:t>: en el índice y fuera del índice</a:t>
            </a:r>
          </a:p>
          <a:p>
            <a:r>
              <a:rPr lang="es-AR" dirty="0" smtClean="0">
                <a:solidFill>
                  <a:srgbClr val="00B050"/>
                </a:solidFill>
              </a:rPr>
              <a:t>Aplicaciones</a:t>
            </a:r>
          </a:p>
          <a:p>
            <a:pPr lvl="1"/>
            <a:r>
              <a:rPr lang="es-AR" dirty="0" err="1" smtClean="0"/>
              <a:t>IndexBuilder</a:t>
            </a:r>
            <a:r>
              <a:rPr lang="es-AR" dirty="0" smtClean="0"/>
              <a:t>  (creación de los documentos)</a:t>
            </a:r>
          </a:p>
          <a:p>
            <a:pPr lvl="1"/>
            <a:r>
              <a:rPr lang="es-AR" dirty="0" err="1" smtClean="0"/>
              <a:t>TheSearcher</a:t>
            </a:r>
            <a:r>
              <a:rPr lang="es-AR" dirty="0" smtClean="0"/>
              <a:t> (búsqueda de documentos)</a:t>
            </a:r>
          </a:p>
          <a:p>
            <a:r>
              <a:rPr lang="es-AR" dirty="0" err="1" smtClean="0"/>
              <a:t>Query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API</a:t>
            </a:r>
          </a:p>
          <a:p>
            <a:pPr lvl="1"/>
            <a:r>
              <a:rPr lang="es-AR" dirty="0" err="1" smtClean="0"/>
              <a:t>QueryBuilder</a:t>
            </a:r>
            <a:endParaRPr lang="es-AR" dirty="0" smtClean="0"/>
          </a:p>
          <a:p>
            <a:r>
              <a:rPr lang="es-AR" dirty="0" smtClean="0"/>
              <a:t>Formas de separar en </a:t>
            </a:r>
            <a:r>
              <a:rPr lang="es-AR" dirty="0" err="1" smtClean="0"/>
              <a:t>tokens</a:t>
            </a:r>
            <a:endParaRPr lang="es-AR" dirty="0" smtClean="0"/>
          </a:p>
          <a:p>
            <a:r>
              <a:rPr lang="es-AR" dirty="0" smtClean="0"/>
              <a:t>Ranking de documentos</a:t>
            </a:r>
          </a:p>
          <a:p>
            <a:endParaRPr lang="es-AR" dirty="0" smtClean="0"/>
          </a:p>
          <a:p>
            <a:endParaRPr lang="es-AR" dirty="0"/>
          </a:p>
          <a:p>
            <a:pPr lvl="1"/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Las 2 aplicaciones independientes que precisamos realizar con </a:t>
            </a:r>
            <a:r>
              <a:rPr lang="es-AR" dirty="0" err="1" smtClean="0"/>
              <a:t>Lucene</a:t>
            </a:r>
            <a:r>
              <a:rPr lang="es-AR" dirty="0" smtClean="0"/>
              <a:t> son: </a:t>
            </a:r>
            <a:r>
              <a:rPr lang="es-AR" dirty="0" err="1" smtClean="0"/>
              <a:t>IndexerBuilder</a:t>
            </a:r>
            <a:r>
              <a:rPr lang="es-AR" dirty="0" smtClean="0"/>
              <a:t> y </a:t>
            </a:r>
            <a:r>
              <a:rPr lang="es-AR" dirty="0" err="1" smtClean="0"/>
              <a:t>Searcher</a:t>
            </a:r>
            <a:endParaRPr lang="es-AR" dirty="0" smtClean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 un </a:t>
            </a:r>
            <a:r>
              <a:rPr lang="en-US" b="1" dirty="0" err="1"/>
              <a:t>índice</a:t>
            </a:r>
            <a:r>
              <a:rPr lang="en-US" b="1" dirty="0"/>
              <a:t>? ¿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tipo</a:t>
            </a:r>
            <a:r>
              <a:rPr lang="en-US" b="1" dirty="0"/>
              <a:t> de </a:t>
            </a:r>
            <a:r>
              <a:rPr lang="en-US" b="1" dirty="0" err="1"/>
              <a:t>índice</a:t>
            </a:r>
            <a:r>
              <a:rPr lang="en-US" b="1" dirty="0"/>
              <a:t> </a:t>
            </a:r>
            <a:r>
              <a:rPr lang="en-US" b="1" dirty="0" err="1"/>
              <a:t>usa</a:t>
            </a:r>
            <a:r>
              <a:rPr lang="en-US" b="1" dirty="0"/>
              <a:t> </a:t>
            </a:r>
            <a:r>
              <a:rPr lang="en-US" b="1" dirty="0" err="1"/>
              <a:t>Lucene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Un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llegar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al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buscado</a:t>
            </a:r>
            <a:r>
              <a:rPr lang="en-US" dirty="0"/>
              <a:t>. Si se </a:t>
            </a:r>
            <a:r>
              <a:rPr lang="en-US" dirty="0" err="1"/>
              <a:t>agrega</a:t>
            </a:r>
            <a:r>
              <a:rPr lang="en-US" dirty="0"/>
              <a:t>/</a:t>
            </a:r>
            <a:r>
              <a:rPr lang="en-US" dirty="0" err="1"/>
              <a:t>elimina</a:t>
            </a:r>
            <a:r>
              <a:rPr lang="en-US" dirty="0"/>
              <a:t>/</a:t>
            </a:r>
            <a:r>
              <a:rPr lang="en-US" dirty="0" err="1"/>
              <a:t>actualiza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actualizarse</a:t>
            </a:r>
            <a:r>
              <a:rPr lang="en-US" dirty="0"/>
              <a:t>. Su </a:t>
            </a:r>
            <a:r>
              <a:rPr lang="en-US" dirty="0" err="1"/>
              <a:t>ventaja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Lucene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i="1" dirty="0" smtClean="0">
                <a:solidFill>
                  <a:srgbClr val="00B050"/>
                </a:solidFill>
              </a:rPr>
              <a:t>Concepto de documento, campos.</a:t>
            </a:r>
          </a:p>
          <a:p>
            <a:r>
              <a:rPr lang="es-AR" i="1" dirty="0" smtClean="0">
                <a:solidFill>
                  <a:srgbClr val="00B050"/>
                </a:solidFill>
              </a:rPr>
              <a:t>Almacenamiento en </a:t>
            </a:r>
            <a:r>
              <a:rPr lang="es-AR" i="1" dirty="0" err="1" smtClean="0">
                <a:solidFill>
                  <a:srgbClr val="00B050"/>
                </a:solidFill>
              </a:rPr>
              <a:t>Lucene</a:t>
            </a:r>
            <a:r>
              <a:rPr lang="es-AR" i="1" dirty="0" smtClean="0">
                <a:solidFill>
                  <a:srgbClr val="00B050"/>
                </a:solidFill>
              </a:rPr>
              <a:t>: en el índice y fuera del índice</a:t>
            </a:r>
          </a:p>
          <a:p>
            <a:r>
              <a:rPr lang="es-AR" i="1" dirty="0" smtClean="0">
                <a:solidFill>
                  <a:srgbClr val="00B050"/>
                </a:solidFill>
              </a:rPr>
              <a:t>Aplicaciones</a:t>
            </a:r>
          </a:p>
          <a:p>
            <a:pPr lvl="1"/>
            <a:r>
              <a:rPr lang="es-AR" dirty="0" err="1" smtClean="0">
                <a:solidFill>
                  <a:srgbClr val="00B050"/>
                </a:solidFill>
              </a:rPr>
              <a:t>IndexBuilder</a:t>
            </a:r>
            <a:r>
              <a:rPr lang="es-AR" dirty="0" smtClean="0">
                <a:solidFill>
                  <a:srgbClr val="00B050"/>
                </a:solidFill>
              </a:rPr>
              <a:t>  (creación de los documentos)</a:t>
            </a:r>
          </a:p>
          <a:p>
            <a:pPr lvl="1"/>
            <a:r>
              <a:rPr lang="es-AR" dirty="0" err="1" smtClean="0"/>
              <a:t>TheSearcher</a:t>
            </a:r>
            <a:r>
              <a:rPr lang="es-AR" dirty="0" smtClean="0"/>
              <a:t> (búsqueda de documentos)</a:t>
            </a:r>
          </a:p>
          <a:p>
            <a:r>
              <a:rPr lang="es-AR" dirty="0" err="1" smtClean="0"/>
              <a:t>Query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API</a:t>
            </a:r>
          </a:p>
          <a:p>
            <a:pPr lvl="1"/>
            <a:r>
              <a:rPr lang="es-AR" dirty="0" err="1" smtClean="0"/>
              <a:t>QueryBuilder</a:t>
            </a:r>
            <a:endParaRPr lang="es-AR" dirty="0" smtClean="0"/>
          </a:p>
          <a:p>
            <a:r>
              <a:rPr lang="es-AR" dirty="0" smtClean="0"/>
              <a:t>Formas de separar en </a:t>
            </a:r>
            <a:r>
              <a:rPr lang="es-AR" dirty="0" err="1" smtClean="0"/>
              <a:t>tokens</a:t>
            </a:r>
            <a:endParaRPr lang="es-AR" dirty="0" smtClean="0"/>
          </a:p>
          <a:p>
            <a:r>
              <a:rPr lang="es-AR" dirty="0" smtClean="0"/>
              <a:t>Ranking de documentos</a:t>
            </a:r>
          </a:p>
          <a:p>
            <a:endParaRPr lang="es-AR" dirty="0" smtClean="0"/>
          </a:p>
          <a:p>
            <a:endParaRPr lang="es-AR" dirty="0"/>
          </a:p>
          <a:p>
            <a:pPr lvl="1"/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err="1" smtClean="0">
                <a:solidFill>
                  <a:srgbClr val="0070C0"/>
                </a:solidFill>
              </a:rPr>
              <a:t>IndexBuilder</a:t>
            </a:r>
            <a:endParaRPr lang="es-A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AR" sz="2800" dirty="0"/>
              <a:t>Aplicación que se encarga de generar el índice a partir de un conjunto de documentos </a:t>
            </a:r>
            <a:r>
              <a:rPr lang="es-AR" sz="2800" dirty="0" err="1"/>
              <a:t>Lucene</a:t>
            </a:r>
            <a:r>
              <a:rPr lang="es-AR" sz="2800" dirty="0"/>
              <a:t> y lo deja almacenado en cierto directorio que le indiquemos para tal efecto.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sp>
        <p:nvSpPr>
          <p:cNvPr id="5" name="Documento 4"/>
          <p:cNvSpPr/>
          <p:nvPr/>
        </p:nvSpPr>
        <p:spPr>
          <a:xfrm>
            <a:off x="1214844" y="4428309"/>
            <a:ext cx="1110343" cy="39188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doc1</a:t>
            </a:r>
            <a:endParaRPr lang="es-AR" dirty="0"/>
          </a:p>
        </p:txBody>
      </p:sp>
      <p:sp>
        <p:nvSpPr>
          <p:cNvPr id="6" name="Documento 5"/>
          <p:cNvSpPr/>
          <p:nvPr/>
        </p:nvSpPr>
        <p:spPr>
          <a:xfrm>
            <a:off x="1471746" y="4774257"/>
            <a:ext cx="1110343" cy="39188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doc2</a:t>
            </a:r>
            <a:endParaRPr lang="es-AR" dirty="0"/>
          </a:p>
        </p:txBody>
      </p:sp>
      <p:sp>
        <p:nvSpPr>
          <p:cNvPr id="7" name="Documento 6"/>
          <p:cNvSpPr/>
          <p:nvPr/>
        </p:nvSpPr>
        <p:spPr>
          <a:xfrm>
            <a:off x="1728648" y="5120205"/>
            <a:ext cx="1110343" cy="39188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docN</a:t>
            </a:r>
            <a:endParaRPr lang="es-AR" dirty="0"/>
          </a:p>
        </p:txBody>
      </p:sp>
      <p:sp>
        <p:nvSpPr>
          <p:cNvPr id="8" name="Flecha derecha 7"/>
          <p:cNvSpPr/>
          <p:nvPr/>
        </p:nvSpPr>
        <p:spPr>
          <a:xfrm>
            <a:off x="3095893" y="4545875"/>
            <a:ext cx="2181497" cy="979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IndexBuilder</a:t>
            </a:r>
            <a:endParaRPr lang="es-AR" dirty="0"/>
          </a:p>
        </p:txBody>
      </p:sp>
      <p:pic>
        <p:nvPicPr>
          <p:cNvPr id="9" name="Imagen 8" descr="Gears colorful icon, isolated on white background. Carto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70" y="5316148"/>
            <a:ext cx="623751" cy="623751"/>
          </a:xfrm>
          <a:prstGeom prst="rect">
            <a:avLst/>
          </a:prstGeom>
        </p:spPr>
      </p:pic>
      <p:sp>
        <p:nvSpPr>
          <p:cNvPr id="10" name="Disco magnético 9"/>
          <p:cNvSpPr/>
          <p:nvPr/>
        </p:nvSpPr>
        <p:spPr>
          <a:xfrm>
            <a:off x="5625731" y="4428309"/>
            <a:ext cx="2564680" cy="108378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Lucene</a:t>
            </a:r>
            <a:endParaRPr lang="es-AR" dirty="0" smtClean="0"/>
          </a:p>
          <a:p>
            <a:pPr algn="ctr"/>
            <a:r>
              <a:rPr lang="es-AR" dirty="0" err="1" smtClean="0"/>
              <a:t>Indice</a:t>
            </a:r>
            <a:r>
              <a:rPr lang="es-AR" dirty="0" smtClean="0"/>
              <a:t> y </a:t>
            </a:r>
            <a:r>
              <a:rPr lang="es-AR" dirty="0" err="1" smtClean="0"/>
              <a:t>StoreFields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64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err="1" smtClean="0">
                <a:solidFill>
                  <a:srgbClr val="0070C0"/>
                </a:solidFill>
              </a:rPr>
              <a:t>IndexBuilder</a:t>
            </a:r>
            <a:r>
              <a:rPr lang="es-AR" dirty="0" smtClean="0">
                <a:solidFill>
                  <a:srgbClr val="0070C0"/>
                </a:solidFill>
              </a:rPr>
              <a:t> (continuación)</a:t>
            </a:r>
          </a:p>
          <a:p>
            <a:pPr marL="0" indent="0" algn="just">
              <a:buNone/>
            </a:pPr>
            <a:r>
              <a:rPr lang="es-AR" sz="2400" dirty="0"/>
              <a:t>Típicamente, algunos de los datos de los documentos se toman de algún archivo de disco (</a:t>
            </a:r>
            <a:r>
              <a:rPr lang="es-AR" sz="2400" dirty="0" err="1"/>
              <a:t>txt</a:t>
            </a:r>
            <a:r>
              <a:rPr lang="es-AR" sz="2400" dirty="0"/>
              <a:t>, </a:t>
            </a:r>
            <a:r>
              <a:rPr lang="es-AR" sz="2400" dirty="0" err="1"/>
              <a:t>pdf</a:t>
            </a:r>
            <a:r>
              <a:rPr lang="es-AR" sz="2400" dirty="0"/>
              <a:t>, </a:t>
            </a:r>
            <a:r>
              <a:rPr lang="es-AR" sz="2400" dirty="0" err="1"/>
              <a:t>doc</a:t>
            </a:r>
            <a:r>
              <a:rPr lang="es-AR" sz="2400" dirty="0"/>
              <a:t>), aunque podrían crearse </a:t>
            </a:r>
            <a:r>
              <a:rPr lang="es-AR" sz="2400" dirty="0" err="1"/>
              <a:t>from</a:t>
            </a:r>
            <a:r>
              <a:rPr lang="es-AR" sz="2400" dirty="0"/>
              <a:t> </a:t>
            </a:r>
            <a:r>
              <a:rPr lang="es-AR" sz="2400" dirty="0" err="1"/>
              <a:t>scratch</a:t>
            </a:r>
            <a:r>
              <a:rPr lang="es-AR" sz="2400" dirty="0"/>
              <a:t> (desde un </a:t>
            </a:r>
            <a:r>
              <a:rPr lang="es-AR" sz="2400" dirty="0" err="1"/>
              <a:t>String</a:t>
            </a:r>
            <a:r>
              <a:rPr lang="es-AR" sz="2400" dirty="0"/>
              <a:t>). Si seguimos esa estrategia, le debemos indicar uno/varios directorio/s </a:t>
            </a:r>
            <a:r>
              <a:rPr lang="es-AR" sz="2400" dirty="0" smtClean="0"/>
              <a:t>dónde </a:t>
            </a:r>
            <a:r>
              <a:rPr lang="es-AR" sz="2400" dirty="0"/>
              <a:t>residen los documentos físicos.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p:sp>
        <p:nvSpPr>
          <p:cNvPr id="5" name="Documento 4"/>
          <p:cNvSpPr/>
          <p:nvPr/>
        </p:nvSpPr>
        <p:spPr>
          <a:xfrm>
            <a:off x="1214844" y="4428309"/>
            <a:ext cx="1110343" cy="39188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doc1</a:t>
            </a:r>
            <a:endParaRPr lang="es-AR" dirty="0"/>
          </a:p>
        </p:txBody>
      </p:sp>
      <p:sp>
        <p:nvSpPr>
          <p:cNvPr id="6" name="Documento 5"/>
          <p:cNvSpPr/>
          <p:nvPr/>
        </p:nvSpPr>
        <p:spPr>
          <a:xfrm>
            <a:off x="1471746" y="4774257"/>
            <a:ext cx="1110343" cy="39188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doc2</a:t>
            </a:r>
            <a:endParaRPr lang="es-AR" dirty="0"/>
          </a:p>
        </p:txBody>
      </p:sp>
      <p:sp>
        <p:nvSpPr>
          <p:cNvPr id="7" name="Documento 6"/>
          <p:cNvSpPr/>
          <p:nvPr/>
        </p:nvSpPr>
        <p:spPr>
          <a:xfrm>
            <a:off x="1728648" y="5120205"/>
            <a:ext cx="1110343" cy="39188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docN</a:t>
            </a:r>
            <a:endParaRPr lang="es-AR" dirty="0"/>
          </a:p>
        </p:txBody>
      </p:sp>
      <p:sp>
        <p:nvSpPr>
          <p:cNvPr id="8" name="Flecha derecha 7"/>
          <p:cNvSpPr/>
          <p:nvPr/>
        </p:nvSpPr>
        <p:spPr>
          <a:xfrm>
            <a:off x="3095893" y="4545875"/>
            <a:ext cx="2181497" cy="979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IndexBuilder</a:t>
            </a:r>
            <a:endParaRPr lang="es-AR" dirty="0"/>
          </a:p>
        </p:txBody>
      </p:sp>
      <p:pic>
        <p:nvPicPr>
          <p:cNvPr id="9" name="Imagen 8" descr="Gears colorful icon, isolated on white background. Carto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70" y="5316148"/>
            <a:ext cx="623751" cy="623751"/>
          </a:xfrm>
          <a:prstGeom prst="rect">
            <a:avLst/>
          </a:prstGeom>
        </p:spPr>
      </p:pic>
      <p:sp>
        <p:nvSpPr>
          <p:cNvPr id="10" name="Disco magnético 9"/>
          <p:cNvSpPr/>
          <p:nvPr/>
        </p:nvSpPr>
        <p:spPr>
          <a:xfrm>
            <a:off x="5625731" y="4428309"/>
            <a:ext cx="2564680" cy="108378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Lucene</a:t>
            </a:r>
            <a:endParaRPr lang="es-AR" dirty="0" smtClean="0"/>
          </a:p>
          <a:p>
            <a:pPr algn="ctr"/>
            <a:r>
              <a:rPr lang="es-AR" dirty="0" err="1" smtClean="0"/>
              <a:t>Indice</a:t>
            </a:r>
            <a:r>
              <a:rPr lang="es-AR" dirty="0" smtClean="0"/>
              <a:t> y </a:t>
            </a:r>
            <a:r>
              <a:rPr lang="es-AR" dirty="0" err="1" smtClean="0"/>
              <a:t>StoreFields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79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err="1" smtClean="0">
                <a:solidFill>
                  <a:srgbClr val="0070C0"/>
                </a:solidFill>
              </a:rPr>
              <a:t>IndexBuilder</a:t>
            </a:r>
            <a:r>
              <a:rPr lang="es-AR" dirty="0" smtClean="0">
                <a:solidFill>
                  <a:srgbClr val="0070C0"/>
                </a:solidFill>
              </a:rPr>
              <a:t> (continuación)</a:t>
            </a:r>
          </a:p>
          <a:p>
            <a:pPr marL="0" indent="0" algn="just">
              <a:buNone/>
            </a:pPr>
            <a:r>
              <a:rPr lang="es-AR" sz="2400" dirty="0"/>
              <a:t>Es nuestra responsabilidad mantener el índice actualizado, es decir, re ejecutar si queremos agregar documentos, o re generar el índice si los documentos en disco fueron modificados.</a:t>
            </a:r>
          </a:p>
          <a:p>
            <a:pPr marL="0" indent="0" algn="just">
              <a:buNone/>
            </a:pPr>
            <a:endParaRPr lang="es-AR" sz="2400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  <p:sp>
        <p:nvSpPr>
          <p:cNvPr id="5" name="Documento 4"/>
          <p:cNvSpPr/>
          <p:nvPr/>
        </p:nvSpPr>
        <p:spPr>
          <a:xfrm>
            <a:off x="1214844" y="4428309"/>
            <a:ext cx="1110343" cy="39188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doc1</a:t>
            </a:r>
            <a:endParaRPr lang="es-AR" dirty="0"/>
          </a:p>
        </p:txBody>
      </p:sp>
      <p:sp>
        <p:nvSpPr>
          <p:cNvPr id="6" name="Documento 5"/>
          <p:cNvSpPr/>
          <p:nvPr/>
        </p:nvSpPr>
        <p:spPr>
          <a:xfrm>
            <a:off x="1471746" y="4774257"/>
            <a:ext cx="1110343" cy="39188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doc2</a:t>
            </a:r>
            <a:endParaRPr lang="es-AR" dirty="0"/>
          </a:p>
        </p:txBody>
      </p:sp>
      <p:sp>
        <p:nvSpPr>
          <p:cNvPr id="7" name="Documento 6"/>
          <p:cNvSpPr/>
          <p:nvPr/>
        </p:nvSpPr>
        <p:spPr>
          <a:xfrm>
            <a:off x="1728648" y="5120205"/>
            <a:ext cx="1110343" cy="39188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docN</a:t>
            </a:r>
            <a:endParaRPr lang="es-AR" dirty="0"/>
          </a:p>
        </p:txBody>
      </p:sp>
      <p:sp>
        <p:nvSpPr>
          <p:cNvPr id="8" name="Flecha derecha 7"/>
          <p:cNvSpPr/>
          <p:nvPr/>
        </p:nvSpPr>
        <p:spPr>
          <a:xfrm>
            <a:off x="3095893" y="4545875"/>
            <a:ext cx="2181497" cy="979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IndexBuilder</a:t>
            </a:r>
            <a:endParaRPr lang="es-AR" dirty="0"/>
          </a:p>
        </p:txBody>
      </p:sp>
      <p:pic>
        <p:nvPicPr>
          <p:cNvPr id="9" name="Imagen 8" descr="Gears colorful icon, isolated on white background. Carto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70" y="5316148"/>
            <a:ext cx="623751" cy="623751"/>
          </a:xfrm>
          <a:prstGeom prst="rect">
            <a:avLst/>
          </a:prstGeom>
        </p:spPr>
      </p:pic>
      <p:sp>
        <p:nvSpPr>
          <p:cNvPr id="10" name="Disco magnético 9"/>
          <p:cNvSpPr/>
          <p:nvPr/>
        </p:nvSpPr>
        <p:spPr>
          <a:xfrm>
            <a:off x="5625731" y="4428309"/>
            <a:ext cx="2564680" cy="108378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Lucene</a:t>
            </a:r>
            <a:endParaRPr lang="es-AR" dirty="0" smtClean="0"/>
          </a:p>
          <a:p>
            <a:pPr algn="ctr"/>
            <a:r>
              <a:rPr lang="es-AR" dirty="0" err="1" smtClean="0"/>
              <a:t>Indice</a:t>
            </a:r>
            <a:r>
              <a:rPr lang="es-AR" dirty="0" smtClean="0"/>
              <a:t> y </a:t>
            </a:r>
            <a:r>
              <a:rPr lang="es-AR" dirty="0" err="1" smtClean="0"/>
              <a:t>StoreFields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6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Lucene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i="1" dirty="0" smtClean="0">
                <a:solidFill>
                  <a:srgbClr val="00B050"/>
                </a:solidFill>
              </a:rPr>
              <a:t>Concepto de documento, campos.</a:t>
            </a:r>
          </a:p>
          <a:p>
            <a:r>
              <a:rPr lang="es-AR" i="1" dirty="0" smtClean="0">
                <a:solidFill>
                  <a:srgbClr val="00B050"/>
                </a:solidFill>
              </a:rPr>
              <a:t>Almacenamiento en </a:t>
            </a:r>
            <a:r>
              <a:rPr lang="es-AR" i="1" dirty="0" err="1" smtClean="0">
                <a:solidFill>
                  <a:srgbClr val="00B050"/>
                </a:solidFill>
              </a:rPr>
              <a:t>Lucene</a:t>
            </a:r>
            <a:r>
              <a:rPr lang="es-AR" i="1" dirty="0" smtClean="0">
                <a:solidFill>
                  <a:srgbClr val="00B050"/>
                </a:solidFill>
              </a:rPr>
              <a:t>: en el índice y fuera del índice</a:t>
            </a:r>
          </a:p>
          <a:p>
            <a:r>
              <a:rPr lang="es-AR" i="1" dirty="0" smtClean="0">
                <a:solidFill>
                  <a:srgbClr val="00B050"/>
                </a:solidFill>
              </a:rPr>
              <a:t>Aplicaciones</a:t>
            </a:r>
          </a:p>
          <a:p>
            <a:pPr lvl="1"/>
            <a:r>
              <a:rPr lang="es-AR" i="1" dirty="0" err="1" smtClean="0">
                <a:solidFill>
                  <a:srgbClr val="00B050"/>
                </a:solidFill>
              </a:rPr>
              <a:t>IndexBuilder</a:t>
            </a:r>
            <a:r>
              <a:rPr lang="es-AR" i="1" dirty="0" smtClean="0">
                <a:solidFill>
                  <a:srgbClr val="00B050"/>
                </a:solidFill>
              </a:rPr>
              <a:t>  (creación de los documentos)</a:t>
            </a:r>
          </a:p>
          <a:p>
            <a:pPr lvl="1"/>
            <a:r>
              <a:rPr lang="es-AR" dirty="0" err="1" smtClean="0">
                <a:solidFill>
                  <a:srgbClr val="00B050"/>
                </a:solidFill>
              </a:rPr>
              <a:t>TheSearcher</a:t>
            </a:r>
            <a:r>
              <a:rPr lang="es-AR" dirty="0" smtClean="0">
                <a:solidFill>
                  <a:srgbClr val="00B050"/>
                </a:solidFill>
              </a:rPr>
              <a:t> (búsqueda de documentos)</a:t>
            </a:r>
          </a:p>
          <a:p>
            <a:r>
              <a:rPr lang="es-AR" dirty="0" err="1" smtClean="0"/>
              <a:t>Query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API</a:t>
            </a:r>
          </a:p>
          <a:p>
            <a:pPr lvl="1"/>
            <a:r>
              <a:rPr lang="es-AR" dirty="0" err="1" smtClean="0"/>
              <a:t>QueryBuilder</a:t>
            </a:r>
            <a:endParaRPr lang="es-AR" dirty="0" smtClean="0"/>
          </a:p>
          <a:p>
            <a:r>
              <a:rPr lang="es-AR" dirty="0" smtClean="0"/>
              <a:t>Formas de separar en </a:t>
            </a:r>
            <a:r>
              <a:rPr lang="es-AR" dirty="0" err="1" smtClean="0"/>
              <a:t>tokens</a:t>
            </a:r>
            <a:endParaRPr lang="es-AR" dirty="0" smtClean="0"/>
          </a:p>
          <a:p>
            <a:r>
              <a:rPr lang="es-AR" dirty="0" smtClean="0"/>
              <a:t>Ranking de documentos</a:t>
            </a:r>
          </a:p>
          <a:p>
            <a:endParaRPr lang="es-AR" dirty="0" smtClean="0"/>
          </a:p>
          <a:p>
            <a:endParaRPr lang="es-AR" dirty="0"/>
          </a:p>
          <a:p>
            <a:pPr lvl="1"/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AR" dirty="0" err="1" smtClean="0">
                <a:solidFill>
                  <a:srgbClr val="0070C0"/>
                </a:solidFill>
              </a:rPr>
              <a:t>TheSearcher</a:t>
            </a:r>
            <a:endParaRPr lang="es-A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AR" sz="2800" dirty="0"/>
              <a:t>Aplicación que se encarga de </a:t>
            </a:r>
            <a:r>
              <a:rPr lang="es-AR" sz="2800" dirty="0" smtClean="0"/>
              <a:t>aceptar consultas y utiliza el índice construido para retornar </a:t>
            </a:r>
            <a:r>
              <a:rPr lang="es-AR" sz="2800" dirty="0"/>
              <a:t>los documentos (</a:t>
            </a:r>
            <a:r>
              <a:rPr lang="es-AR" sz="2800" dirty="0" err="1"/>
              <a:t>ids</a:t>
            </a:r>
            <a:r>
              <a:rPr lang="es-AR" sz="2800" dirty="0"/>
              <a:t>) que </a:t>
            </a:r>
            <a:r>
              <a:rPr lang="es-AR" sz="2800" dirty="0" smtClean="0"/>
              <a:t>“</a:t>
            </a:r>
            <a:r>
              <a:rPr lang="es-AR" sz="2800" dirty="0" err="1" smtClean="0"/>
              <a:t>matchearon</a:t>
            </a:r>
            <a:r>
              <a:rPr lang="es-AR" sz="2800" dirty="0" smtClean="0"/>
              <a:t>” </a:t>
            </a:r>
            <a:r>
              <a:rPr lang="es-AR" sz="2800" dirty="0"/>
              <a:t>la </a:t>
            </a:r>
            <a:r>
              <a:rPr lang="es-AR" sz="2800" dirty="0" smtClean="0"/>
              <a:t>consulta</a:t>
            </a:r>
            <a:r>
              <a:rPr lang="es-AR" sz="2800" dirty="0"/>
              <a:t> </a:t>
            </a:r>
            <a:r>
              <a:rPr lang="es-AR" sz="2800" dirty="0" err="1" smtClean="0"/>
              <a:t>rankeados</a:t>
            </a:r>
            <a:r>
              <a:rPr lang="es-AR" sz="2800" dirty="0" smtClean="0"/>
              <a:t> en cierto orden.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búsqueda</a:t>
            </a:r>
            <a:endParaRPr lang="es-AR" dirty="0"/>
          </a:p>
        </p:txBody>
      </p:sp>
      <p:pic>
        <p:nvPicPr>
          <p:cNvPr id="5" name="Marcador de contenido 4" descr="File:Emoji u1f4bb.svg - Wikipedi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5" y="2525594"/>
            <a:ext cx="1397884" cy="1397884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422109" y="3923478"/>
            <a:ext cx="237241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El usuario expresa </a:t>
            </a:r>
            <a:endParaRPr lang="es-AR" dirty="0" smtClean="0"/>
          </a:p>
          <a:p>
            <a:pPr algn="ctr"/>
            <a:r>
              <a:rPr lang="es-AR" dirty="0" smtClean="0"/>
              <a:t>una consulta </a:t>
            </a:r>
            <a:r>
              <a:rPr lang="es-AR" dirty="0" err="1" smtClean="0"/>
              <a:t>Lucene</a:t>
            </a:r>
            <a:endParaRPr lang="es-AR" dirty="0" smtClean="0"/>
          </a:p>
          <a:p>
            <a:pPr algn="ctr"/>
            <a:r>
              <a:rPr lang="es-AR" dirty="0" smtClean="0"/>
              <a:t> </a:t>
            </a:r>
            <a:r>
              <a:rPr lang="es-AR" dirty="0"/>
              <a:t>(</a:t>
            </a:r>
            <a:r>
              <a:rPr lang="es-AR" dirty="0" err="1"/>
              <a:t>query</a:t>
            </a:r>
            <a:r>
              <a:rPr lang="es-AR" dirty="0"/>
              <a:t>)</a:t>
            </a:r>
          </a:p>
          <a:p>
            <a:pPr algn="ctr"/>
            <a:endParaRPr lang="es-AR" dirty="0" err="1" smtClean="0"/>
          </a:p>
        </p:txBody>
      </p:sp>
      <p:pic>
        <p:nvPicPr>
          <p:cNvPr id="7" name="Imagen 6" descr="Script para respaldar las bases de datos de un servidor MySQ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42" y="2079011"/>
            <a:ext cx="1333500" cy="2352675"/>
          </a:xfrm>
          <a:prstGeom prst="rect">
            <a:avLst/>
          </a:prstGeom>
        </p:spPr>
      </p:pic>
      <p:sp>
        <p:nvSpPr>
          <p:cNvPr id="9" name="Flecha curvada hacia la izquierda 8"/>
          <p:cNvSpPr/>
          <p:nvPr/>
        </p:nvSpPr>
        <p:spPr>
          <a:xfrm rot="16200000">
            <a:off x="2339633" y="1790985"/>
            <a:ext cx="1003820" cy="1579869"/>
          </a:xfrm>
          <a:prstGeom prst="curvedLeftArrow">
            <a:avLst>
              <a:gd name="adj1" fmla="val 25000"/>
              <a:gd name="adj2" fmla="val 52043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6170" y="1876270"/>
            <a:ext cx="158088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Lucene</a:t>
            </a:r>
            <a:r>
              <a:rPr lang="es-AR" dirty="0" smtClean="0"/>
              <a:t> </a:t>
            </a:r>
            <a:r>
              <a:rPr lang="es-AR" dirty="0" err="1" smtClean="0"/>
              <a:t>query</a:t>
            </a:r>
            <a:endParaRPr lang="es-AR" dirty="0" smtClean="0"/>
          </a:p>
        </p:txBody>
      </p:sp>
      <p:sp>
        <p:nvSpPr>
          <p:cNvPr id="11" name="Flecha curvada hacia la derecha 10"/>
          <p:cNvSpPr/>
          <p:nvPr/>
        </p:nvSpPr>
        <p:spPr>
          <a:xfrm rot="5400000" flipH="1">
            <a:off x="2446435" y="4301355"/>
            <a:ext cx="927891" cy="1442192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76601" y="5574942"/>
            <a:ext cx="3309752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s-AR" dirty="0" smtClean="0"/>
              <a:t>Le devuelve la lista de </a:t>
            </a:r>
            <a:r>
              <a:rPr lang="es-AR" dirty="0" err="1" smtClean="0"/>
              <a:t>doc</a:t>
            </a:r>
            <a:r>
              <a:rPr lang="es-AR" dirty="0" smtClean="0"/>
              <a:t> </a:t>
            </a:r>
            <a:r>
              <a:rPr lang="es-AR" dirty="0" err="1" smtClean="0"/>
              <a:t>ids</a:t>
            </a:r>
            <a:r>
              <a:rPr lang="es-AR" dirty="0" smtClean="0"/>
              <a:t> </a:t>
            </a:r>
          </a:p>
          <a:p>
            <a:pPr algn="just"/>
            <a:r>
              <a:rPr lang="es-AR" dirty="0" smtClean="0"/>
              <a:t>que </a:t>
            </a:r>
            <a:r>
              <a:rPr lang="es-AR" dirty="0" err="1" smtClean="0"/>
              <a:t>matchearon</a:t>
            </a:r>
            <a:r>
              <a:rPr lang="es-AR" dirty="0" smtClean="0"/>
              <a:t> su </a:t>
            </a:r>
            <a:r>
              <a:rPr lang="es-AR" dirty="0" err="1" smtClean="0"/>
              <a:t>query</a:t>
            </a:r>
            <a:r>
              <a:rPr lang="es-AR" dirty="0" smtClean="0"/>
              <a:t> </a:t>
            </a:r>
          </a:p>
          <a:p>
            <a:pPr algn="just"/>
            <a:r>
              <a:rPr lang="es-AR" dirty="0" smtClean="0"/>
              <a:t>en cierto orden (ranking)</a:t>
            </a:r>
          </a:p>
        </p:txBody>
      </p:sp>
      <p:sp>
        <p:nvSpPr>
          <p:cNvPr id="13" name="Flecha derecha 12"/>
          <p:cNvSpPr/>
          <p:nvPr/>
        </p:nvSpPr>
        <p:spPr>
          <a:xfrm>
            <a:off x="3010958" y="3119988"/>
            <a:ext cx="2995735" cy="979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TheSearcher</a:t>
            </a:r>
            <a:endParaRPr lang="es-AR" dirty="0"/>
          </a:p>
        </p:txBody>
      </p:sp>
      <p:pic>
        <p:nvPicPr>
          <p:cNvPr id="14" name="Imagen 13" descr="Gears colorful icon, isolated on white background. Cartoon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02" y="4155354"/>
            <a:ext cx="623751" cy="623751"/>
          </a:xfrm>
          <a:prstGeom prst="rect">
            <a:avLst/>
          </a:prstGeom>
        </p:spPr>
      </p:pic>
      <p:sp>
        <p:nvSpPr>
          <p:cNvPr id="15" name="Disco magnético 14"/>
          <p:cNvSpPr/>
          <p:nvPr/>
        </p:nvSpPr>
        <p:spPr>
          <a:xfrm>
            <a:off x="6006693" y="4382978"/>
            <a:ext cx="2564680" cy="108378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Lucene</a:t>
            </a:r>
            <a:r>
              <a:rPr lang="es-AR" dirty="0" smtClean="0"/>
              <a:t> consulta </a:t>
            </a:r>
            <a:r>
              <a:rPr lang="es-AR" dirty="0" err="1" smtClean="0"/>
              <a:t>Indice</a:t>
            </a:r>
            <a:r>
              <a:rPr lang="es-A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80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Proceso de búsqueda mejorado</a:t>
            </a:r>
            <a:endParaRPr lang="es-AR" sz="4000" dirty="0"/>
          </a:p>
        </p:txBody>
      </p:sp>
      <p:pic>
        <p:nvPicPr>
          <p:cNvPr id="5" name="Marcador de contenido 4" descr="File:Emoji u1f4bb.svg - Wikipedi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5" y="2551720"/>
            <a:ext cx="1397884" cy="1397884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422109" y="3949604"/>
            <a:ext cx="2372415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El usuario expresa </a:t>
            </a:r>
            <a:endParaRPr lang="es-AR" dirty="0" smtClean="0"/>
          </a:p>
          <a:p>
            <a:pPr algn="ctr"/>
            <a:r>
              <a:rPr lang="es-AR" dirty="0" smtClean="0"/>
              <a:t>una consulta (</a:t>
            </a:r>
            <a:r>
              <a:rPr lang="es-AR" dirty="0" err="1" smtClean="0"/>
              <a:t>query</a:t>
            </a:r>
            <a:r>
              <a:rPr lang="es-AR" dirty="0" smtClean="0"/>
              <a:t>)</a:t>
            </a:r>
            <a:endParaRPr lang="es-AR" dirty="0"/>
          </a:p>
          <a:p>
            <a:pPr algn="ctr"/>
            <a:endParaRPr lang="es-AR" dirty="0" err="1" smtClean="0"/>
          </a:p>
        </p:txBody>
      </p:sp>
      <p:pic>
        <p:nvPicPr>
          <p:cNvPr id="7" name="Imagen 6" descr="Script para respaldar las bases de datos de un servidor MySQ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42" y="2105137"/>
            <a:ext cx="1333500" cy="2352675"/>
          </a:xfrm>
          <a:prstGeom prst="rect">
            <a:avLst/>
          </a:prstGeom>
        </p:spPr>
      </p:pic>
      <p:sp>
        <p:nvSpPr>
          <p:cNvPr id="9" name="Flecha curvada hacia la izquierda 8"/>
          <p:cNvSpPr/>
          <p:nvPr/>
        </p:nvSpPr>
        <p:spPr>
          <a:xfrm rot="16200000">
            <a:off x="2339633" y="1817111"/>
            <a:ext cx="1003820" cy="1579869"/>
          </a:xfrm>
          <a:prstGeom prst="curvedLeftArrow">
            <a:avLst>
              <a:gd name="adj1" fmla="val 25000"/>
              <a:gd name="adj2" fmla="val 52043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2333" y="1804904"/>
            <a:ext cx="78418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query</a:t>
            </a:r>
            <a:endParaRPr lang="es-AR" dirty="0" smtClean="0"/>
          </a:p>
        </p:txBody>
      </p:sp>
      <p:sp>
        <p:nvSpPr>
          <p:cNvPr id="11" name="Flecha curvada hacia la derecha 10"/>
          <p:cNvSpPr/>
          <p:nvPr/>
        </p:nvSpPr>
        <p:spPr>
          <a:xfrm rot="5400000" flipH="1">
            <a:off x="4754106" y="4256748"/>
            <a:ext cx="927891" cy="1442192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84272" y="5530335"/>
            <a:ext cx="3309752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s-AR" dirty="0" smtClean="0"/>
              <a:t>Le devuelve la lista de </a:t>
            </a:r>
            <a:r>
              <a:rPr lang="es-AR" dirty="0" err="1" smtClean="0"/>
              <a:t>doc</a:t>
            </a:r>
            <a:r>
              <a:rPr lang="es-AR" dirty="0" smtClean="0"/>
              <a:t> </a:t>
            </a:r>
            <a:r>
              <a:rPr lang="es-AR" dirty="0" err="1" smtClean="0"/>
              <a:t>ids</a:t>
            </a:r>
            <a:r>
              <a:rPr lang="es-AR" dirty="0" smtClean="0"/>
              <a:t> </a:t>
            </a:r>
          </a:p>
          <a:p>
            <a:pPr algn="just"/>
            <a:r>
              <a:rPr lang="es-AR" dirty="0" smtClean="0"/>
              <a:t>que </a:t>
            </a:r>
            <a:r>
              <a:rPr lang="es-AR" dirty="0" err="1" smtClean="0"/>
              <a:t>matchearon</a:t>
            </a:r>
            <a:r>
              <a:rPr lang="es-AR" dirty="0" smtClean="0"/>
              <a:t> su </a:t>
            </a:r>
            <a:r>
              <a:rPr lang="es-AR" dirty="0" err="1" smtClean="0"/>
              <a:t>query</a:t>
            </a:r>
            <a:r>
              <a:rPr lang="es-AR" dirty="0" smtClean="0"/>
              <a:t> </a:t>
            </a:r>
          </a:p>
          <a:p>
            <a:pPr algn="just"/>
            <a:r>
              <a:rPr lang="es-AR" dirty="0" smtClean="0"/>
              <a:t>en cierto orden (ranking)</a:t>
            </a:r>
          </a:p>
        </p:txBody>
      </p:sp>
      <p:sp>
        <p:nvSpPr>
          <p:cNvPr id="13" name="Flecha derecha 12"/>
          <p:cNvSpPr/>
          <p:nvPr/>
        </p:nvSpPr>
        <p:spPr>
          <a:xfrm>
            <a:off x="3010958" y="3146114"/>
            <a:ext cx="2995735" cy="979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TheSearcher</a:t>
            </a:r>
            <a:endParaRPr lang="es-AR" dirty="0"/>
          </a:p>
        </p:txBody>
      </p:sp>
      <p:pic>
        <p:nvPicPr>
          <p:cNvPr id="14" name="Imagen 13" descr="Gears colorful icon, isolated on white background. Cartoon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02" y="4181480"/>
            <a:ext cx="623751" cy="623751"/>
          </a:xfrm>
          <a:prstGeom prst="rect">
            <a:avLst/>
          </a:prstGeom>
        </p:spPr>
      </p:pic>
      <p:sp>
        <p:nvSpPr>
          <p:cNvPr id="15" name="Disco magnético 14"/>
          <p:cNvSpPr/>
          <p:nvPr/>
        </p:nvSpPr>
        <p:spPr>
          <a:xfrm>
            <a:off x="6006693" y="4409104"/>
            <a:ext cx="2564680" cy="108378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Lucene</a:t>
            </a:r>
            <a:r>
              <a:rPr lang="es-AR" dirty="0" smtClean="0"/>
              <a:t> consulta </a:t>
            </a:r>
            <a:r>
              <a:rPr lang="es-AR" dirty="0" err="1" smtClean="0"/>
              <a:t>Indice</a:t>
            </a:r>
            <a:r>
              <a:rPr lang="es-AR" dirty="0" smtClean="0"/>
              <a:t>.</a:t>
            </a:r>
          </a:p>
        </p:txBody>
      </p:sp>
      <p:sp>
        <p:nvSpPr>
          <p:cNvPr id="16" name="Flecha curvada hacia la izquierda 15"/>
          <p:cNvSpPr/>
          <p:nvPr/>
        </p:nvSpPr>
        <p:spPr>
          <a:xfrm rot="16200000">
            <a:off x="4548373" y="1835691"/>
            <a:ext cx="1003820" cy="1579869"/>
          </a:xfrm>
          <a:prstGeom prst="curvedLeftArrow">
            <a:avLst>
              <a:gd name="adj1" fmla="val 25000"/>
              <a:gd name="adj2" fmla="val 52043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050283" y="1805549"/>
            <a:ext cx="158088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Lucene</a:t>
            </a:r>
            <a:r>
              <a:rPr lang="es-AR" dirty="0" smtClean="0"/>
              <a:t> </a:t>
            </a:r>
            <a:r>
              <a:rPr lang="es-AR" dirty="0" err="1" smtClean="0"/>
              <a:t>query</a:t>
            </a:r>
            <a:endParaRPr lang="es-AR" dirty="0" smtClean="0"/>
          </a:p>
        </p:txBody>
      </p:sp>
      <p:sp>
        <p:nvSpPr>
          <p:cNvPr id="18" name="Flecha curvada hacia la derecha 17"/>
          <p:cNvSpPr/>
          <p:nvPr/>
        </p:nvSpPr>
        <p:spPr>
          <a:xfrm rot="5400000" flipH="1">
            <a:off x="1984892" y="3802205"/>
            <a:ext cx="927891" cy="2416631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85083" y="5563013"/>
            <a:ext cx="296841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Muestro otros campos almacenados de los </a:t>
            </a:r>
            <a:r>
              <a:rPr lang="es-AR" dirty="0" err="1"/>
              <a:t>docs</a:t>
            </a:r>
            <a:r>
              <a:rPr lang="es-AR" dirty="0"/>
              <a:t>,</a:t>
            </a:r>
          </a:p>
          <a:p>
            <a:pPr algn="ctr"/>
            <a:r>
              <a:rPr lang="es-AR" dirty="0"/>
              <a:t>Genero </a:t>
            </a:r>
            <a:r>
              <a:rPr lang="es-AR" dirty="0" err="1"/>
              <a:t>hyperlinks</a:t>
            </a:r>
            <a:r>
              <a:rPr lang="es-AR" dirty="0"/>
              <a:t> para abrir documentos, </a:t>
            </a:r>
            <a:r>
              <a:rPr lang="es-AR" dirty="0" err="1"/>
              <a:t>etc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44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conveniente</a:t>
            </a:r>
            <a:r>
              <a:rPr lang="en-US" dirty="0"/>
              <a:t>? 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que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Lucene</a:t>
            </a:r>
            <a:r>
              <a:rPr lang="en-US" dirty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b="1" dirty="0" err="1" smtClean="0"/>
              <a:t>Archivo</a:t>
            </a:r>
            <a:r>
              <a:rPr lang="en-US" b="1" dirty="0" smtClean="0"/>
              <a:t> </a:t>
            </a:r>
            <a:r>
              <a:rPr lang="en-US" b="1" dirty="0" err="1"/>
              <a:t>Invertido</a:t>
            </a:r>
            <a:r>
              <a:rPr lang="en-US" b="1" dirty="0"/>
              <a:t>: “</a:t>
            </a:r>
            <a:r>
              <a:rPr lang="en-US" b="1" dirty="0" err="1"/>
              <a:t>conjunto</a:t>
            </a:r>
            <a:r>
              <a:rPr lang="en-US" b="1" dirty="0"/>
              <a:t> de </a:t>
            </a:r>
            <a:r>
              <a:rPr lang="en-US" b="1" dirty="0" err="1"/>
              <a:t>términos</a:t>
            </a:r>
            <a:r>
              <a:rPr lang="en-US" b="1" dirty="0"/>
              <a:t> que </a:t>
            </a:r>
            <a:r>
              <a:rPr lang="en-US" b="1" dirty="0" err="1"/>
              <a:t>dicen</a:t>
            </a:r>
            <a:r>
              <a:rPr lang="en-US" b="1" dirty="0"/>
              <a:t> a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documento</a:t>
            </a:r>
            <a:r>
              <a:rPr lang="en-US" b="1" dirty="0"/>
              <a:t> </a:t>
            </a:r>
            <a:r>
              <a:rPr lang="en-US" b="1" dirty="0" err="1"/>
              <a:t>pertenece</a:t>
            </a:r>
            <a:r>
              <a:rPr lang="en-US" b="1" dirty="0"/>
              <a:t>”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un mapping: </a:t>
            </a:r>
            <a:r>
              <a:rPr lang="en-US" b="1" dirty="0" err="1"/>
              <a:t>término</a:t>
            </a:r>
            <a:r>
              <a:rPr lang="en-US" b="1" dirty="0"/>
              <a:t> </a:t>
            </a:r>
            <a:r>
              <a:rPr lang="en-US" b="1" dirty="0">
                <a:sym typeface="Symbol" panose="05050102010706020507" pitchFamily="18" charset="2"/>
              </a:rPr>
              <a:t></a:t>
            </a:r>
            <a:r>
              <a:rPr lang="en-US" b="1" dirty="0"/>
              <a:t> </a:t>
            </a:r>
            <a:r>
              <a:rPr lang="en-US" b="1" dirty="0" err="1"/>
              <a:t>documento</a:t>
            </a:r>
            <a:r>
              <a:rPr lang="en-US" dirty="0"/>
              <a:t>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1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6363" y="457200"/>
            <a:ext cx="8931275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err="1" smtClean="0">
                <a:latin typeface="Comic Sans MS" panose="030F0702030302020204" pitchFamily="66" charset="0"/>
              </a:rPr>
              <a:t>MapReduce</a:t>
            </a:r>
            <a:r>
              <a:rPr lang="es-AR" altLang="es-AR" sz="1800" b="1" i="1" dirty="0" smtClean="0">
                <a:latin typeface="Comic Sans MS" panose="030F0702030302020204" pitchFamily="66" charset="0"/>
              </a:rPr>
              <a:t> 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=&gt; { Doc1, 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e</a:t>
            </a:r>
            <a:r>
              <a:rPr lang="es-AR" altLang="es-AR" sz="1800" b="1" i="1" dirty="0" smtClean="0">
                <a:latin typeface="Comic Sans MS" panose="030F0702030302020204" pitchFamily="66" charset="0"/>
              </a:rPr>
              <a:t>s 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=&gt; {Doc1, 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…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t</a:t>
            </a:r>
            <a:r>
              <a:rPr lang="es-AR" altLang="es-AR" sz="1800" b="1" i="1" dirty="0" smtClean="0">
                <a:latin typeface="Comic Sans MS" panose="030F0702030302020204" pitchFamily="66" charset="0"/>
              </a:rPr>
              <a:t>écnica 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=&gt; {Doc1, Doc2}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err="1">
                <a:latin typeface="Comic Sans MS" panose="030F0702030302020204" pitchFamily="66" charset="0"/>
              </a:rPr>
              <a:t>Grid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 =&gt; {Doc2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…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413500"/>
            <a:ext cx="1447800" cy="365125"/>
          </a:xfrm>
        </p:spPr>
        <p:txBody>
          <a:bodyPr/>
          <a:lstStyle/>
          <a:p>
            <a:pPr>
              <a:defRPr/>
            </a:pPr>
            <a:fld id="{CA4D34A5-617C-44C0-8D32-9200EAED6F7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0246" name="Group 8"/>
          <p:cNvGrpSpPr>
            <a:grpSpLocks/>
          </p:cNvGrpSpPr>
          <p:nvPr/>
        </p:nvGrpSpPr>
        <p:grpSpPr bwMode="auto">
          <a:xfrm>
            <a:off x="1066800" y="1035050"/>
            <a:ext cx="3305175" cy="2743200"/>
            <a:chOff x="304800" y="1524000"/>
            <a:chExt cx="3305908" cy="2743200"/>
          </a:xfrm>
        </p:grpSpPr>
        <p:pic>
          <p:nvPicPr>
            <p:cNvPr id="10254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3305908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Box 1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318" y="2654300"/>
              <a:ext cx="2515158" cy="13239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20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2000" b="1" dirty="0">
                  <a:solidFill>
                    <a:srgbClr val="1EA907"/>
                  </a:solidFill>
                </a:rPr>
                <a:t> es una técnica de </a:t>
              </a:r>
              <a:r>
                <a:rPr lang="es-AR" sz="2000" b="1" dirty="0" err="1">
                  <a:solidFill>
                    <a:srgbClr val="1EA907"/>
                  </a:solidFill>
                </a:rPr>
                <a:t>Divide&amp;Conquer</a:t>
              </a:r>
              <a:r>
                <a:rPr lang="es-AR" sz="2000" b="1" dirty="0">
                  <a:solidFill>
                    <a:srgbClr val="1EA907"/>
                  </a:solidFill>
                </a:rPr>
                <a:t> distribuida</a:t>
              </a:r>
            </a:p>
          </p:txBody>
        </p:sp>
      </p:grpSp>
      <p:grpSp>
        <p:nvGrpSpPr>
          <p:cNvPr id="10247" name="Group 10"/>
          <p:cNvGrpSpPr>
            <a:grpSpLocks/>
          </p:cNvGrpSpPr>
          <p:nvPr/>
        </p:nvGrpSpPr>
        <p:grpSpPr bwMode="auto">
          <a:xfrm>
            <a:off x="5191125" y="1006475"/>
            <a:ext cx="3306763" cy="2743200"/>
            <a:chOff x="304800" y="1524000"/>
            <a:chExt cx="3305908" cy="2743200"/>
          </a:xfrm>
        </p:grpSpPr>
        <p:pic>
          <p:nvPicPr>
            <p:cNvPr id="10251" name="Picture 11" descr="File:Gnome-mime-document.svg - Wikimedia Common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3305908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2" name="TextBox 12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062" y="2654300"/>
              <a:ext cx="2513950" cy="13239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2000" b="1" dirty="0" err="1">
                  <a:solidFill>
                    <a:srgbClr val="1EA907"/>
                  </a:solidFill>
                </a:rPr>
                <a:t>Hazelcast</a:t>
              </a:r>
              <a:r>
                <a:rPr lang="es-AR" sz="2000" b="1" dirty="0">
                  <a:solidFill>
                    <a:srgbClr val="1EA907"/>
                  </a:solidFill>
                </a:rPr>
                <a:t> es un </a:t>
              </a:r>
              <a:r>
                <a:rPr lang="es-AR" sz="2000" b="1" dirty="0" err="1">
                  <a:solidFill>
                    <a:srgbClr val="1EA907"/>
                  </a:solidFill>
                </a:rPr>
                <a:t>Grid</a:t>
              </a:r>
              <a:r>
                <a:rPr lang="es-AR" sz="2000" b="1" dirty="0">
                  <a:solidFill>
                    <a:srgbClr val="1EA907"/>
                  </a:solidFill>
                </a:rPr>
                <a:t> que implementa la técnica de </a:t>
              </a:r>
              <a:r>
                <a:rPr lang="es-AR" sz="2000" b="1" dirty="0" err="1">
                  <a:solidFill>
                    <a:srgbClr val="1EA907"/>
                  </a:solidFill>
                </a:rPr>
                <a:t>MapReduce</a:t>
              </a:r>
              <a:endParaRPr lang="es-AR" sz="20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5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325" y="409753"/>
            <a:ext cx="8931275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err="1">
                <a:latin typeface="Comic Sans MS" panose="030F0702030302020204" pitchFamily="66" charset="0"/>
              </a:rPr>
              <a:t>MapReduce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 =&gt; { Doc1, 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smtClean="0">
                <a:latin typeface="Comic Sans MS" panose="030F0702030302020204" pitchFamily="66" charset="0"/>
              </a:rPr>
              <a:t>es 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=&gt; {Doc1, 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…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smtClean="0">
                <a:latin typeface="Comic Sans MS" panose="030F0702030302020204" pitchFamily="66" charset="0"/>
              </a:rPr>
              <a:t>técnica 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=&gt; {Doc1, Doc2}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err="1">
                <a:latin typeface="Comic Sans MS" panose="030F0702030302020204" pitchFamily="66" charset="0"/>
              </a:rPr>
              <a:t>Grid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 =&gt; {Doc2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…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¿Cómo se usa el índice para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responder las consultas?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413500"/>
            <a:ext cx="1447800" cy="365125"/>
          </a:xfrm>
        </p:spPr>
        <p:txBody>
          <a:bodyPr/>
          <a:lstStyle/>
          <a:p>
            <a:pPr>
              <a:defRPr/>
            </a:pPr>
            <a:fld id="{CA4D34A5-617C-44C0-8D32-9200EAED6F7F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0246" name="Group 8"/>
          <p:cNvGrpSpPr>
            <a:grpSpLocks/>
          </p:cNvGrpSpPr>
          <p:nvPr/>
        </p:nvGrpSpPr>
        <p:grpSpPr bwMode="auto">
          <a:xfrm>
            <a:off x="1066800" y="1035050"/>
            <a:ext cx="3305175" cy="2743200"/>
            <a:chOff x="304800" y="1524000"/>
            <a:chExt cx="3305908" cy="2743200"/>
          </a:xfrm>
        </p:grpSpPr>
        <p:pic>
          <p:nvPicPr>
            <p:cNvPr id="10254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3305908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Box 1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318" y="2654300"/>
              <a:ext cx="2515158" cy="13239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20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2000" b="1" dirty="0">
                  <a:solidFill>
                    <a:srgbClr val="1EA907"/>
                  </a:solidFill>
                </a:rPr>
                <a:t> es una técnica de </a:t>
              </a:r>
              <a:r>
                <a:rPr lang="es-AR" sz="2000" b="1" dirty="0" err="1">
                  <a:solidFill>
                    <a:srgbClr val="1EA907"/>
                  </a:solidFill>
                </a:rPr>
                <a:t>Divide&amp;Conquer</a:t>
              </a:r>
              <a:r>
                <a:rPr lang="es-AR" sz="2000" b="1" dirty="0">
                  <a:solidFill>
                    <a:srgbClr val="1EA907"/>
                  </a:solidFill>
                </a:rPr>
                <a:t> distribuida</a:t>
              </a:r>
            </a:p>
          </p:txBody>
        </p:sp>
      </p:grpSp>
      <p:grpSp>
        <p:nvGrpSpPr>
          <p:cNvPr id="10247" name="Group 10"/>
          <p:cNvGrpSpPr>
            <a:grpSpLocks/>
          </p:cNvGrpSpPr>
          <p:nvPr/>
        </p:nvGrpSpPr>
        <p:grpSpPr bwMode="auto">
          <a:xfrm>
            <a:off x="5191125" y="1006475"/>
            <a:ext cx="3306763" cy="2743200"/>
            <a:chOff x="304800" y="1524000"/>
            <a:chExt cx="3305908" cy="2743200"/>
          </a:xfrm>
        </p:grpSpPr>
        <p:pic>
          <p:nvPicPr>
            <p:cNvPr id="10251" name="Picture 11" descr="File:Gnome-mime-document.svg - Wikimedia Common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3305908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2" name="TextBox 12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062" y="2654300"/>
              <a:ext cx="2513950" cy="13239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2000" b="1" dirty="0" err="1">
                  <a:solidFill>
                    <a:srgbClr val="1EA907"/>
                  </a:solidFill>
                </a:rPr>
                <a:t>Hazelcast</a:t>
              </a:r>
              <a:r>
                <a:rPr lang="es-AR" sz="2000" b="1" dirty="0">
                  <a:solidFill>
                    <a:srgbClr val="1EA907"/>
                  </a:solidFill>
                </a:rPr>
                <a:t> es un </a:t>
              </a:r>
              <a:r>
                <a:rPr lang="es-AR" sz="2000" b="1" dirty="0" err="1">
                  <a:solidFill>
                    <a:srgbClr val="1EA907"/>
                  </a:solidFill>
                </a:rPr>
                <a:t>Grid</a:t>
              </a:r>
              <a:r>
                <a:rPr lang="es-AR" sz="2000" b="1" dirty="0">
                  <a:solidFill>
                    <a:srgbClr val="1EA907"/>
                  </a:solidFill>
                </a:rPr>
                <a:t> que implementa la técnica de </a:t>
              </a:r>
              <a:r>
                <a:rPr lang="es-AR" sz="2000" b="1" dirty="0" err="1">
                  <a:solidFill>
                    <a:srgbClr val="1EA907"/>
                  </a:solidFill>
                </a:rPr>
                <a:t>MapReduce</a:t>
              </a:r>
              <a:endParaRPr lang="es-AR" sz="2000" b="1" dirty="0">
                <a:solidFill>
                  <a:srgbClr val="1EA907"/>
                </a:solidFill>
              </a:endParaRPr>
            </a:p>
          </p:txBody>
        </p:sp>
      </p:grpSp>
      <p:pic>
        <p:nvPicPr>
          <p:cNvPr id="8" name="Picture 7" descr="The Interesting / Funny / Scary Things People Search For When The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339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2413" y="5133975"/>
            <a:ext cx="1743075" cy="369888"/>
          </a:xfrm>
          <a:prstGeom prst="rect">
            <a:avLst/>
          </a:prstGeom>
          <a:solidFill>
            <a:srgbClr val="1EA9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/>
              <a:t>“MapReduce”?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72200" y="5133975"/>
            <a:ext cx="2325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 b="1">
                <a:solidFill>
                  <a:srgbClr val="1EA907"/>
                </a:solidFill>
              </a:rPr>
              <a:t>Rta: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s-AR" sz="1800" b="1">
                <a:solidFill>
                  <a:srgbClr val="1EA907"/>
                </a:solidFill>
              </a:rPr>
              <a:t>{Doc1, Doc2}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418251" y="1670507"/>
            <a:ext cx="2953724" cy="20067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5489862" y="1496129"/>
            <a:ext cx="2953724" cy="20067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107066" y="3685910"/>
            <a:ext cx="3588636" cy="1817953"/>
          </a:xfrm>
          <a:prstGeom prst="roundRect">
            <a:avLst/>
          </a:prstGeom>
          <a:noFill/>
          <a:ln w="38100"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7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0" grpId="0" animBg="1"/>
      <p:bldP spid="15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Box 15"/>
          <p:cNvSpPr txBox="1">
            <a:spLocks noChangeArrowheads="1"/>
          </p:cNvSpPr>
          <p:nvPr/>
        </p:nvSpPr>
        <p:spPr bwMode="auto">
          <a:xfrm>
            <a:off x="106363" y="457200"/>
            <a:ext cx="8931275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err="1">
                <a:latin typeface="Comic Sans MS" panose="030F0702030302020204" pitchFamily="66" charset="0"/>
              </a:rPr>
              <a:t>MapReduce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 =&gt; { Doc1, 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Es =&gt; {Doc1, 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…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Técnica =&gt; {Doc1, Doc2}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 err="1">
                <a:latin typeface="Comic Sans MS" panose="030F0702030302020204" pitchFamily="66" charset="0"/>
              </a:rPr>
              <a:t>Grid</a:t>
            </a:r>
            <a:r>
              <a:rPr lang="es-AR" altLang="es-AR" sz="1800" b="1" i="1" dirty="0">
                <a:latin typeface="Comic Sans MS" panose="030F0702030302020204" pitchFamily="66" charset="0"/>
              </a:rPr>
              <a:t> =&gt; {Doc2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…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¿Cómo se usa el índice para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AR" altLang="es-AR" sz="1800" b="1" i="1" dirty="0">
                <a:latin typeface="Comic Sans MS" panose="030F0702030302020204" pitchFamily="66" charset="0"/>
              </a:rPr>
              <a:t>responder las consultas?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AR" altLang="es-AR" sz="1800" b="1" i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413500"/>
            <a:ext cx="1447800" cy="365125"/>
          </a:xfrm>
        </p:spPr>
        <p:txBody>
          <a:bodyPr/>
          <a:lstStyle/>
          <a:p>
            <a:pPr>
              <a:defRPr/>
            </a:pPr>
            <a:fld id="{B77879F2-389A-4FA3-9950-3A4823DBDAA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1270" name="Group 8"/>
          <p:cNvGrpSpPr>
            <a:grpSpLocks/>
          </p:cNvGrpSpPr>
          <p:nvPr/>
        </p:nvGrpSpPr>
        <p:grpSpPr bwMode="auto">
          <a:xfrm>
            <a:off x="1066800" y="1035050"/>
            <a:ext cx="3305175" cy="2743200"/>
            <a:chOff x="304800" y="1524000"/>
            <a:chExt cx="3305908" cy="2743200"/>
          </a:xfrm>
        </p:grpSpPr>
        <p:pic>
          <p:nvPicPr>
            <p:cNvPr id="1127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3305908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TextBox 1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318" y="2654300"/>
              <a:ext cx="2515158" cy="13239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20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2000" b="1" dirty="0">
                  <a:solidFill>
                    <a:srgbClr val="1EA907"/>
                  </a:solidFill>
                </a:rPr>
                <a:t> es una técnica de </a:t>
              </a:r>
              <a:r>
                <a:rPr lang="es-AR" sz="2000" b="1" dirty="0" err="1">
                  <a:solidFill>
                    <a:srgbClr val="1EA907"/>
                  </a:solidFill>
                </a:rPr>
                <a:t>Divide&amp;Conquer</a:t>
              </a:r>
              <a:r>
                <a:rPr lang="es-AR" sz="2000" b="1" dirty="0">
                  <a:solidFill>
                    <a:srgbClr val="1EA907"/>
                  </a:solidFill>
                </a:rPr>
                <a:t> distribuida</a:t>
              </a:r>
            </a:p>
          </p:txBody>
        </p:sp>
      </p:grpSp>
      <p:grpSp>
        <p:nvGrpSpPr>
          <p:cNvPr id="11271" name="Group 10"/>
          <p:cNvGrpSpPr>
            <a:grpSpLocks/>
          </p:cNvGrpSpPr>
          <p:nvPr/>
        </p:nvGrpSpPr>
        <p:grpSpPr bwMode="auto">
          <a:xfrm>
            <a:off x="5191125" y="1006475"/>
            <a:ext cx="3306763" cy="2743200"/>
            <a:chOff x="304800" y="1524000"/>
            <a:chExt cx="3305908" cy="2743200"/>
          </a:xfrm>
        </p:grpSpPr>
        <p:pic>
          <p:nvPicPr>
            <p:cNvPr id="11275" name="Picture 11" descr="File:Gnome-mime-document.svg - Wikimedia Common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3305908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TextBox 12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062" y="2654300"/>
              <a:ext cx="2513950" cy="13239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2000" b="1" dirty="0" err="1">
                  <a:solidFill>
                    <a:srgbClr val="1EA907"/>
                  </a:solidFill>
                </a:rPr>
                <a:t>Hazelcast</a:t>
              </a:r>
              <a:r>
                <a:rPr lang="es-AR" sz="2000" b="1" dirty="0">
                  <a:solidFill>
                    <a:srgbClr val="1EA907"/>
                  </a:solidFill>
                </a:rPr>
                <a:t> es un </a:t>
              </a:r>
              <a:r>
                <a:rPr lang="es-AR" sz="2000" b="1" dirty="0" err="1">
                  <a:solidFill>
                    <a:srgbClr val="1EA907"/>
                  </a:solidFill>
                </a:rPr>
                <a:t>Grid</a:t>
              </a:r>
              <a:r>
                <a:rPr lang="es-AR" sz="2000" b="1" dirty="0">
                  <a:solidFill>
                    <a:srgbClr val="1EA907"/>
                  </a:solidFill>
                </a:rPr>
                <a:t> que implementa la técnica de </a:t>
              </a:r>
              <a:r>
                <a:rPr lang="es-AR" sz="2000" b="1" dirty="0" err="1">
                  <a:solidFill>
                    <a:srgbClr val="1EA907"/>
                  </a:solidFill>
                </a:rPr>
                <a:t>MapReduce</a:t>
              </a:r>
              <a:endParaRPr lang="es-AR" sz="2000" b="1" dirty="0">
                <a:solidFill>
                  <a:srgbClr val="1EA907"/>
                </a:solidFill>
              </a:endParaRPr>
            </a:p>
          </p:txBody>
        </p:sp>
      </p:grpSp>
      <p:pic>
        <p:nvPicPr>
          <p:cNvPr id="8" name="Picture 7" descr="The Interesting / Funny / Scary Things People Search For When The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339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00400" y="5133975"/>
            <a:ext cx="2605088" cy="369888"/>
          </a:xfrm>
          <a:prstGeom prst="rect">
            <a:avLst/>
          </a:prstGeom>
          <a:solidFill>
            <a:srgbClr val="1EA9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 dirty="0"/>
              <a:t>“</a:t>
            </a:r>
            <a:r>
              <a:rPr lang="es-AR" altLang="es-AR" sz="1800" dirty="0" err="1"/>
              <a:t>MapReduce</a:t>
            </a:r>
            <a:r>
              <a:rPr lang="es-AR" altLang="es-AR" sz="1800" dirty="0"/>
              <a:t>” </a:t>
            </a:r>
            <a:r>
              <a:rPr lang="es-AR" altLang="es-AR" sz="1800" dirty="0" smtClean="0"/>
              <a:t>&amp;&amp; </a:t>
            </a:r>
            <a:r>
              <a:rPr lang="es-AR" altLang="es-AR" sz="1800" dirty="0"/>
              <a:t>“</a:t>
            </a:r>
            <a:r>
              <a:rPr lang="es-AR" altLang="es-AR" sz="1800" dirty="0" err="1"/>
              <a:t>Grid</a:t>
            </a:r>
            <a:r>
              <a:rPr lang="es-AR" altLang="es-AR" sz="1800" dirty="0"/>
              <a:t>”?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72200" y="5133975"/>
            <a:ext cx="2865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 b="1">
                <a:solidFill>
                  <a:srgbClr val="1EA907"/>
                </a:solidFill>
              </a:rPr>
              <a:t>Rta: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s-AR" sz="1800" b="1">
                <a:solidFill>
                  <a:srgbClr val="1EA907"/>
                </a:solidFill>
              </a:rPr>
              <a:t>{Doc1, Doc2} </a:t>
            </a:r>
            <a:r>
              <a:rPr lang="es-AR" altLang="es-AR" sz="1800" b="1">
                <a:solidFill>
                  <a:srgbClr val="1EA907"/>
                </a:solidFill>
                <a:sym typeface="Symbol" panose="05050102010706020507" pitchFamily="18" charset="2"/>
              </a:rPr>
              <a:t> { Doc2}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s-AR" sz="1800" b="1">
                <a:solidFill>
                  <a:srgbClr val="1EA907"/>
                </a:solidFill>
                <a:sym typeface="Symbol" panose="05050102010706020507" pitchFamily="18" charset="2"/>
              </a:rPr>
              <a:t>o sea, sólo {Doc2}</a:t>
            </a:r>
            <a:endParaRPr lang="es-AR" altLang="es-AR" sz="1800" b="1">
              <a:solidFill>
                <a:srgbClr val="1EA90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1418251" y="1670507"/>
            <a:ext cx="2953724" cy="20067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5489862" y="1496129"/>
            <a:ext cx="2953724" cy="20067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107066" y="3685910"/>
            <a:ext cx="3588636" cy="1817953"/>
          </a:xfrm>
          <a:prstGeom prst="roundRect">
            <a:avLst/>
          </a:prstGeom>
          <a:noFill/>
          <a:ln w="38100"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44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63221</TotalTime>
  <Words>3703</Words>
  <Application>Microsoft Office PowerPoint</Application>
  <PresentationFormat>On-screen Show (4:3)</PresentationFormat>
  <Paragraphs>952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Century Gothic</vt:lpstr>
      <vt:lpstr>Comic Sans MS</vt:lpstr>
      <vt:lpstr>Corbel</vt:lpstr>
      <vt:lpstr>Palatino Linotype</vt:lpstr>
      <vt:lpstr>Symbol</vt:lpstr>
      <vt:lpstr>Wingdings 2</vt:lpstr>
      <vt:lpstr>Presentation on brainstorming</vt:lpstr>
      <vt:lpstr>Estructura de Datos y Algoritmos</vt:lpstr>
      <vt:lpstr>Algoritmos para texto</vt:lpstr>
      <vt:lpstr>Algoritmos para texto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Lucene</vt:lpstr>
      <vt:lpstr>Lucene</vt:lpstr>
      <vt:lpstr>PowerPoint Presentation</vt:lpstr>
      <vt:lpstr>PowerPoint Presentation</vt:lpstr>
      <vt:lpstr>Lucene</vt:lpstr>
      <vt:lpstr>Creación de un Campo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Lucene</vt:lpstr>
      <vt:lpstr>PowerPoint Presentation</vt:lpstr>
      <vt:lpstr>Lucene</vt:lpstr>
      <vt:lpstr>PowerPoint Presentation</vt:lpstr>
      <vt:lpstr>PowerPoint Presentation</vt:lpstr>
      <vt:lpstr>PowerPoint Presentation</vt:lpstr>
      <vt:lpstr>Lucene</vt:lpstr>
      <vt:lpstr>PowerPoint Presentation</vt:lpstr>
      <vt:lpstr>Proceso de búsqueda</vt:lpstr>
      <vt:lpstr>Proceso de búsqueda mejorado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751</cp:revision>
  <dcterms:created xsi:type="dcterms:W3CDTF">2019-02-21T18:33:09Z</dcterms:created>
  <dcterms:modified xsi:type="dcterms:W3CDTF">2025-08-21T13:55:43Z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