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Palatino Linotype" panose="02040502050505030304" pitchFamily="18" charset="0"/>
      <p:regular r:id="rId38"/>
      <p:bold r:id="rId39"/>
      <p:italic r:id="rId40"/>
      <p:bold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inMounJnMJ6ijlJQEiwHcTESvF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2437ab43e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22437ab43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4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24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24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24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24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24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33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33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626A19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2" name="Google Shape;92;p33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33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5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5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5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3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23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23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23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23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23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23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23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s-AR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s-AR" sz="3600" dirty="0">
                <a:solidFill>
                  <a:schemeClr val="dk2"/>
                </a:solidFill>
              </a:rPr>
              <a:t>ITBA     </a:t>
            </a:r>
            <a:r>
              <a:rPr lang="es-AR" sz="3600" dirty="0" smtClean="0">
                <a:solidFill>
                  <a:schemeClr val="dk2"/>
                </a:solidFill>
              </a:rPr>
              <a:t>2025-Q2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AR"/>
              <a:t>Lucene</a:t>
            </a:r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s-AR" i="1">
                <a:solidFill>
                  <a:srgbClr val="00B050"/>
                </a:solidFill>
              </a:rPr>
              <a:t>Concepto de documento, campos.</a:t>
            </a: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AR" i="1">
                <a:solidFill>
                  <a:srgbClr val="00B050"/>
                </a:solidFill>
              </a:rPr>
              <a:t>Almacenamiento en Lucene: en el índice y fuera del índice</a:t>
            </a: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AR" i="1">
                <a:solidFill>
                  <a:srgbClr val="00B050"/>
                </a:solidFill>
              </a:rPr>
              <a:t>Aplicaciones</a:t>
            </a:r>
            <a:endParaRPr/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s-AR" i="1">
                <a:solidFill>
                  <a:srgbClr val="00B050"/>
                </a:solidFill>
              </a:rPr>
              <a:t>IndexBuilder  (creación de los documentos)</a:t>
            </a:r>
            <a:endParaRPr/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s-AR" i="1">
                <a:solidFill>
                  <a:srgbClr val="00B050"/>
                </a:solidFill>
              </a:rPr>
              <a:t>TheSearcher (búsqueda de documentos)</a:t>
            </a: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AR">
                <a:solidFill>
                  <a:srgbClr val="00B050"/>
                </a:solidFill>
              </a:rPr>
              <a:t>Query:</a:t>
            </a:r>
            <a:endParaRPr/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s-AR"/>
              <a:t>API</a:t>
            </a:r>
            <a:endParaRPr/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s-AR"/>
              <a:t>QueryBuilder</a:t>
            </a: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AR"/>
              <a:t>Formas de separar en tokens</a:t>
            </a: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AR"/>
              <a:t>Ranking de documentos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640080" lvl="1" indent="-117348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87" name="Google Shape;187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/>
              <a:t>Ya estaríamos en condiciones de escribir consultas al índice. Un término es la unidad básica que puede buscarse en un índice. 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El lenguaje para escribir consultas en Lucene tiene 2 formatos:</a:t>
            </a: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AR"/>
              <a:t>API Query</a:t>
            </a: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AR"/>
              <a:t>Query builder (menos programática)</a:t>
            </a:r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11</a:t>
            </a:fld>
            <a:endParaRPr/>
          </a:p>
        </p:txBody>
      </p:sp>
      <p:sp>
        <p:nvSpPr>
          <p:cNvPr id="189" name="Google Shape;189;p10"/>
          <p:cNvSpPr/>
          <p:nvPr/>
        </p:nvSpPr>
        <p:spPr>
          <a:xfrm>
            <a:off x="3082835" y="3204754"/>
            <a:ext cx="5603965" cy="9252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 </a:t>
            </a:r>
            <a:r>
              <a:rPr lang="es-AR" sz="1800" b="1" i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Término Lucene </a:t>
            </a: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es una secuencia de bytes  (podrían interpretarse como String, números, etc) asociada a cierto campo.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AR"/>
              <a:t>Lucene</a:t>
            </a:r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s-AR" i="1">
                <a:solidFill>
                  <a:srgbClr val="00B050"/>
                </a:solidFill>
              </a:rPr>
              <a:t>Concepto de documento, campos.</a:t>
            </a: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AR" i="1">
                <a:solidFill>
                  <a:srgbClr val="00B050"/>
                </a:solidFill>
              </a:rPr>
              <a:t>Almacenamiento en Lucene: en el índice y fuera del índice</a:t>
            </a: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AR" i="1">
                <a:solidFill>
                  <a:srgbClr val="00B050"/>
                </a:solidFill>
              </a:rPr>
              <a:t>Aplicaciones</a:t>
            </a:r>
            <a:endParaRPr/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s-AR" i="1">
                <a:solidFill>
                  <a:srgbClr val="00B050"/>
                </a:solidFill>
              </a:rPr>
              <a:t>IndexBuilder  (creación de los documentos)</a:t>
            </a:r>
            <a:endParaRPr/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s-AR" i="1">
                <a:solidFill>
                  <a:srgbClr val="00B050"/>
                </a:solidFill>
              </a:rPr>
              <a:t>TheSearcher (búsqueda de documentos)</a:t>
            </a: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AR" i="1">
                <a:solidFill>
                  <a:srgbClr val="00B050"/>
                </a:solidFill>
              </a:rPr>
              <a:t>Query:</a:t>
            </a:r>
            <a:endParaRPr/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s-AR">
                <a:solidFill>
                  <a:srgbClr val="00B050"/>
                </a:solidFill>
              </a:rPr>
              <a:t>API</a:t>
            </a:r>
            <a:endParaRPr/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s-AR"/>
              <a:t>QueryBuilder</a:t>
            </a: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AR"/>
              <a:t>Formas de separar en tokens</a:t>
            </a: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AR"/>
              <a:t>Ranking de documentos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640080" lvl="1" indent="-117348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02" name="Google Shape;202;p1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AR" b="1" i="1"/>
              <a:t>API para las queries</a:t>
            </a:r>
            <a:endParaRPr b="1" i="1"/>
          </a:p>
          <a:p>
            <a:pPr marL="274320" lvl="0" indent="-129238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b="1" i="1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1.1 	TermQuery: busca un solo término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1.2 	PrefixQuery: busca por prefijo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1.3 	TermRangeQuery: busca por rangos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1.4 	PhraseQuery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1.5 	 WildcardQuery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1.6 	FuzzyQuery // Damerau-Levenshtein con MaxEdit 2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1.7 	BooleanQuery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 b="1" i="1"/>
              <a:t>Etc., etc.,  etc.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b="1" i="1"/>
          </a:p>
        </p:txBody>
      </p:sp>
      <p:sp>
        <p:nvSpPr>
          <p:cNvPr id="203" name="Google Shape;203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95000"/>
              <a:buFont typeface="Century Gothic"/>
              <a:buAutoNum type="arabicPeriod"/>
            </a:pPr>
            <a:r>
              <a:rPr lang="es-AR" b="1" i="1"/>
              <a:t>API para las queries</a:t>
            </a:r>
            <a:endParaRPr b="1" i="1"/>
          </a:p>
          <a:p>
            <a:pPr marL="274320" lvl="0" indent="-129238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b="1" i="1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 b="1" i="1">
                <a:solidFill>
                  <a:srgbClr val="00B050"/>
                </a:solidFill>
              </a:rPr>
              <a:t>1.1 	TermQuery: busca un solo término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1.2 	PrefixQuery: busca por prefijo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1.3 	TermRangeQuery: busca por rangos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1.4 	PhraseQuery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1.5 	 WildcardQuery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1.6 	FuzzyQuery // Damerau-Levenshtein con MaxEdit 2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1.7 	BooleanQuery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 b="1" i="1"/>
              <a:t>Etc., etc.,  etc.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b="1" i="1"/>
          </a:p>
        </p:txBody>
      </p:sp>
      <p:sp>
        <p:nvSpPr>
          <p:cNvPr id="210" name="Google Shape;210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16" name="Google Shape;216;p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/>
              <a:t>	Haremos un búsqueda por </a:t>
            </a:r>
            <a:r>
              <a:rPr lang="es-AR">
                <a:solidFill>
                  <a:srgbClr val="0070C0"/>
                </a:solidFill>
              </a:rPr>
              <a:t>TermQuer</a:t>
            </a:r>
            <a:r>
              <a:rPr lang="es-AR"/>
              <a:t>y en la colección indizada.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	Lo buscamos en el field indexado,  o sea Content.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	Bajar de Campus al archivo </a:t>
            </a:r>
            <a:r>
              <a:rPr lang="es-AR">
                <a:solidFill>
                  <a:srgbClr val="0070C0"/>
                </a:solidFill>
              </a:rPr>
              <a:t>TheSearcher.java</a:t>
            </a:r>
            <a:r>
              <a:rPr lang="es-AR"/>
              <a:t> e incorporarlo al proyecto. Ejecutarlo.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	Explicar el resultado.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>
            <a:spLocks noGrp="1"/>
          </p:cNvSpPr>
          <p:nvPr>
            <p:ph type="title"/>
          </p:nvPr>
        </p:nvSpPr>
        <p:spPr>
          <a:xfrm>
            <a:off x="163900" y="648109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AR"/>
              <a:t>TP 2-C </a:t>
            </a:r>
            <a:br>
              <a:rPr lang="es-AR"/>
            </a:br>
            <a:r>
              <a:rPr lang="es-AR"/>
              <a:t>Ejer 3.1</a:t>
            </a:r>
            <a:endParaRPr/>
          </a:p>
        </p:txBody>
      </p:sp>
      <p:sp>
        <p:nvSpPr>
          <p:cNvPr id="223" name="Google Shape;223;p15"/>
          <p:cNvSpPr txBox="1">
            <a:spLocks noGrp="1"/>
          </p:cNvSpPr>
          <p:nvPr>
            <p:ph type="subTitle" idx="1"/>
          </p:nvPr>
        </p:nvSpPr>
        <p:spPr>
          <a:xfrm>
            <a:off x="339390" y="280531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AR"/>
              <a:t>=&gt;TermQuery</a:t>
            </a:r>
            <a:endParaRPr/>
          </a:p>
        </p:txBody>
      </p:sp>
      <p:sp>
        <p:nvSpPr>
          <p:cNvPr id="224" name="Google Shape;224;p1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>
                <a:solidFill>
                  <a:schemeClr val="dk1"/>
                </a:solidFill>
              </a:rPr>
              <a:t>Term myTerm = </a:t>
            </a:r>
            <a:r>
              <a:rPr lang="es-AR" b="1">
                <a:solidFill>
                  <a:schemeClr val="dk1"/>
                </a:solidFill>
              </a:rPr>
              <a:t>new Term(fieldName, queryStr);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15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16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15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248" y="4746614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32" name="Google Shape;232;p1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	Realizar los siguiente cambios, re ejecutar  y explicar el resultado</a:t>
            </a:r>
            <a:endParaRPr dirty="0"/>
          </a:p>
          <a:p>
            <a:pPr marL="514350" lvl="0" indent="-514350" algn="l" rtl="0">
              <a:spcBef>
                <a:spcPts val="481"/>
              </a:spcBef>
              <a:spcAft>
                <a:spcPts val="0"/>
              </a:spcAft>
              <a:buSzPct val="95000"/>
              <a:buFont typeface="+mj-lt"/>
              <a:buAutoNum type="alphaLcParenR"/>
            </a:pPr>
            <a:r>
              <a:rPr lang="es-AR" dirty="0"/>
              <a:t>Cambiar   </a:t>
            </a:r>
            <a:r>
              <a:rPr lang="es-AR" dirty="0" err="1"/>
              <a:t>queryStr</a:t>
            </a:r>
            <a:r>
              <a:rPr lang="es-AR" dirty="0"/>
              <a:t>= “</a:t>
            </a:r>
            <a:r>
              <a:rPr lang="es-AR" dirty="0" err="1"/>
              <a:t>Game</a:t>
            </a:r>
            <a:r>
              <a:rPr lang="es-AR" dirty="0"/>
              <a:t>";</a:t>
            </a:r>
            <a:endParaRPr dirty="0"/>
          </a:p>
          <a:p>
            <a:pPr marL="659432" lvl="0" indent="-514350" algn="l" rtl="0">
              <a:spcBef>
                <a:spcPts val="481"/>
              </a:spcBef>
              <a:spcAft>
                <a:spcPts val="0"/>
              </a:spcAft>
              <a:buSzPct val="95000"/>
              <a:buFont typeface="+mj-lt"/>
              <a:buAutoNum type="alphaLcParenR"/>
            </a:pPr>
            <a:endParaRPr dirty="0"/>
          </a:p>
          <a:p>
            <a:pPr marL="514350" lvl="0" indent="-514350" algn="l" rtl="0">
              <a:spcBef>
                <a:spcPts val="481"/>
              </a:spcBef>
              <a:spcAft>
                <a:spcPts val="0"/>
              </a:spcAft>
              <a:buSzPct val="95000"/>
              <a:buFont typeface="+mj-lt"/>
              <a:buAutoNum type="alphaLcParenR"/>
            </a:pPr>
            <a:r>
              <a:rPr lang="es-AR" dirty="0"/>
              <a:t>Cambiar   </a:t>
            </a:r>
            <a:r>
              <a:rPr lang="es-AR" dirty="0" err="1"/>
              <a:t>queryStr</a:t>
            </a:r>
            <a:r>
              <a:rPr lang="es-AR" dirty="0"/>
              <a:t>= “</a:t>
            </a:r>
            <a:r>
              <a:rPr lang="es-AR" dirty="0" err="1"/>
              <a:t>ga</a:t>
            </a:r>
            <a:r>
              <a:rPr lang="es-AR" dirty="0"/>
              <a:t>";</a:t>
            </a:r>
            <a:endParaRPr dirty="0"/>
          </a:p>
          <a:p>
            <a:pPr marL="659432" lvl="0" indent="-514350" algn="l" rtl="0">
              <a:spcBef>
                <a:spcPts val="481"/>
              </a:spcBef>
              <a:spcAft>
                <a:spcPts val="0"/>
              </a:spcAft>
              <a:buSzPct val="95000"/>
              <a:buFont typeface="+mj-lt"/>
              <a:buAutoNum type="alphaLcParenR"/>
            </a:pPr>
            <a:endParaRPr dirty="0"/>
          </a:p>
          <a:p>
            <a:pPr marL="514350" lvl="0" indent="-514350" algn="l" rtl="0">
              <a:spcBef>
                <a:spcPts val="481"/>
              </a:spcBef>
              <a:spcAft>
                <a:spcPts val="0"/>
              </a:spcAft>
              <a:buSzPct val="95000"/>
              <a:buFont typeface="+mj-lt"/>
              <a:buAutoNum type="alphaLcParenR"/>
            </a:pPr>
            <a:r>
              <a:rPr lang="es-AR" dirty="0"/>
              <a:t> Volver a colocar   </a:t>
            </a:r>
            <a:r>
              <a:rPr lang="es-AR" dirty="0" err="1"/>
              <a:t>queryStr</a:t>
            </a:r>
            <a:r>
              <a:rPr lang="es-AR" dirty="0"/>
              <a:t>= “</a:t>
            </a:r>
            <a:r>
              <a:rPr lang="es-AR" dirty="0" err="1"/>
              <a:t>game</a:t>
            </a:r>
            <a:r>
              <a:rPr lang="es-AR" dirty="0"/>
              <a:t>";   y cambiar por el otro campo:  </a:t>
            </a:r>
            <a:r>
              <a:rPr lang="es-AR" dirty="0" err="1"/>
              <a:t>fieldName</a:t>
            </a:r>
            <a:r>
              <a:rPr lang="es-AR" dirty="0"/>
              <a:t> = “</a:t>
            </a:r>
            <a:r>
              <a:rPr lang="es-AR" dirty="0" err="1"/>
              <a:t>path</a:t>
            </a:r>
            <a:r>
              <a:rPr lang="es-AR" dirty="0"/>
              <a:t>"; </a:t>
            </a: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Al terminar asegurarse que </a:t>
            </a:r>
            <a:r>
              <a:rPr lang="es-AR" dirty="0" err="1"/>
              <a:t>queryStr</a:t>
            </a:r>
            <a:r>
              <a:rPr lang="es-AR" dirty="0"/>
              <a:t>= “</a:t>
            </a:r>
            <a:r>
              <a:rPr lang="es-AR" dirty="0" err="1"/>
              <a:t>game</a:t>
            </a:r>
            <a:r>
              <a:rPr lang="es-AR" dirty="0"/>
              <a:t>";  y </a:t>
            </a:r>
            <a:r>
              <a:rPr lang="es-AR" dirty="0" err="1"/>
              <a:t>fieldName</a:t>
            </a:r>
            <a:r>
              <a:rPr lang="es-AR" dirty="0"/>
              <a:t> = “</a:t>
            </a:r>
            <a:r>
              <a:rPr lang="es-AR" dirty="0" err="1"/>
              <a:t>content</a:t>
            </a:r>
            <a:r>
              <a:rPr lang="es-AR" dirty="0"/>
              <a:t>";</a:t>
            </a: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514350" lvl="0" indent="-369268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</p:txBody>
      </p:sp>
      <p:sp>
        <p:nvSpPr>
          <p:cNvPr id="233" name="Google Shape;233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39" name="Google Shape;239;p1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/>
              <a:t>Como se observa en el código, se obtiene los docIDs relevantes y ordenados por un ranking.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Iterando por dichos docID se puede mostrar al usuario los “stored fields” que se guardaron en Lucene (aunque no formen parte del índice) para indicarle qué documentos matchearon la consulta.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40" name="Google Shape;240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s-AR" sz="2000" b="1"/>
              <a:t>for (ScoreDoc aD : orderedDocs) 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s-AR" sz="2000"/>
              <a:t>…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s-AR" sz="2000"/>
              <a:t>	// print info about finding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s-AR" sz="2000" b="1"/>
              <a:t>	int docID= aD.doc;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s-AR" sz="2000"/>
              <a:t>	// obtain the stored fields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s-AR" sz="2000"/>
              <a:t>	Document aDoc = searcher.doc(docID);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s-AR" sz="2000"/>
              <a:t>	System.</a:t>
            </a:r>
            <a:r>
              <a:rPr lang="es-AR" sz="2000" b="1" i="1"/>
              <a:t>out.println("stored fields: " + aDoc);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s-AR" sz="2000" b="1" i="1"/>
              <a:t>…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 b="1" i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 b="1" i="1"/>
          </a:p>
        </p:txBody>
      </p:sp>
      <p:sp>
        <p:nvSpPr>
          <p:cNvPr id="247" name="Google Shape;247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163900" y="648109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AR"/>
              <a:t>TP 2-C </a:t>
            </a:r>
            <a:br>
              <a:rPr lang="es-AR"/>
            </a:br>
            <a:r>
              <a:rPr lang="es-AR"/>
              <a:t>Ejer 2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339390" y="280531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solidFill>
                <a:srgbClr val="00B050"/>
              </a:solidFill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>
                <a:solidFill>
                  <a:schemeClr val="dk1"/>
                </a:solidFill>
              </a:rPr>
              <a:t>Crear un nuevo proyecto Maven para incorporar ambos procesos.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248" y="4746614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53" name="Google Shape;253;p1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AR" sz="2800" b="1" i="1"/>
              <a:t>Pero también puedo invocar un método para obtener los stored fields de interés. </a:t>
            </a:r>
            <a:endParaRPr sz="2800" b="1" i="1"/>
          </a:p>
          <a:p>
            <a:pPr marL="0" lvl="0" indent="0" algn="l" rtl="0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endParaRPr sz="2800" b="1" i="1"/>
          </a:p>
          <a:p>
            <a:pPr marL="0" lvl="0" indent="0" algn="l" rtl="0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endParaRPr sz="2800" b="1" i="1"/>
          </a:p>
          <a:p>
            <a:pPr marL="0" lvl="0" indent="0" algn="l" rtl="0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endParaRPr sz="2800" b="1" i="1"/>
          </a:p>
          <a:p>
            <a:pPr marL="0" lvl="0" indent="0" algn="l" rtl="0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r>
              <a:rPr lang="es-AR" sz="2800" b="1"/>
              <a:t>for (ScoreDoc aD : orderedDocs) {</a:t>
            </a:r>
            <a:endParaRPr/>
          </a:p>
          <a:p>
            <a:pPr marL="0" lvl="0" indent="0" algn="l" rtl="0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r>
              <a:rPr lang="es-AR" sz="2800"/>
              <a:t>…</a:t>
            </a:r>
            <a:endParaRPr/>
          </a:p>
          <a:p>
            <a:pPr marL="0" lvl="0" indent="0" algn="l" rtl="0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r>
              <a:rPr lang="es-AR" sz="2800"/>
              <a:t>	// print info about finding</a:t>
            </a:r>
            <a:endParaRPr sz="2800"/>
          </a:p>
          <a:p>
            <a:pPr marL="0" lvl="0" indent="0" algn="l" rtl="0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r>
              <a:rPr lang="es-AR" sz="2800" b="1"/>
              <a:t>	int docID= aD.doc;</a:t>
            </a:r>
            <a:endParaRPr/>
          </a:p>
          <a:p>
            <a:pPr marL="0" lvl="0" indent="0" algn="l" rtl="0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endParaRPr sz="2800" b="1"/>
          </a:p>
          <a:p>
            <a:pPr marL="0" lvl="0" indent="0" algn="l" rtl="0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r>
              <a:rPr lang="es-AR" sz="2800"/>
              <a:t>	// obtain the stored fields</a:t>
            </a:r>
            <a:endParaRPr sz="2800"/>
          </a:p>
          <a:p>
            <a:pPr marL="0" lvl="0" indent="0" algn="l" rtl="0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r>
              <a:rPr lang="es-AR" sz="2800"/>
              <a:t>	Document aDoc = searcher.doc(docID);</a:t>
            </a:r>
            <a:endParaRPr/>
          </a:p>
          <a:p>
            <a:pPr marL="0" lvl="0" indent="0" algn="l" rtl="0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endParaRPr sz="2800"/>
          </a:p>
          <a:p>
            <a:pPr marL="0" lvl="0" indent="0" algn="l" rtl="0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r>
              <a:rPr lang="es-AR" sz="2800"/>
              <a:t>	</a:t>
            </a:r>
            <a:r>
              <a:rPr lang="es-AR"/>
              <a:t>System.</a:t>
            </a:r>
            <a:r>
              <a:rPr lang="es-AR" b="1" i="1"/>
              <a:t>out.println(aDoc.get("path"));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s-AR"/>
              <a:t>	System.</a:t>
            </a:r>
            <a:r>
              <a:rPr lang="es-AR" b="1" i="1"/>
              <a:t>out.println(aDoc.get("content"));</a:t>
            </a:r>
            <a:endParaRPr/>
          </a:p>
          <a:p>
            <a:pPr marL="0" lvl="0" indent="0" algn="l" rtl="0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r>
              <a:rPr lang="es-AR" sz="2800" b="1" i="1"/>
              <a:t>…</a:t>
            </a:r>
            <a:endParaRPr sz="2800" b="1" i="1"/>
          </a:p>
          <a:p>
            <a:pPr marL="0" lvl="0" indent="0" algn="l" rtl="0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endParaRPr sz="2800" b="1" i="1"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254" name="Google Shape;254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20</a:t>
            </a:fld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2416630" y="1935480"/>
            <a:ext cx="6466114" cy="1277984"/>
          </a:xfrm>
          <a:prstGeom prst="flowChartProcess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C:\dropbox\2021Q1\Unidad02\lucene\docs\b.txt</a:t>
            </a:r>
            <a:endParaRPr sz="1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null</a:t>
            </a:r>
            <a:endParaRPr sz="1400">
              <a:solidFill>
                <a:srgbClr val="FF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¿por qué null en el segundo?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95000"/>
              <a:buFont typeface="Century Gothic"/>
              <a:buAutoNum type="arabicPeriod"/>
            </a:pPr>
            <a:r>
              <a:rPr lang="es-AR" b="1" i="1"/>
              <a:t>API para las queries</a:t>
            </a:r>
            <a:endParaRPr b="1" i="1"/>
          </a:p>
          <a:p>
            <a:pPr marL="274320" lvl="0" indent="-129238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b="1" i="1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 b="1" i="1"/>
              <a:t>1.1 	TermQuery: busca un solo término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 b="1" i="1"/>
              <a:t>1.2 	</a:t>
            </a:r>
            <a:r>
              <a:rPr lang="es-AR" b="1" i="1">
                <a:solidFill>
                  <a:srgbClr val="00B050"/>
                </a:solidFill>
              </a:rPr>
              <a:t>PrefixQuery: busca por prefijo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1.3 	TermRangeQuery: busca por rangos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1.4 	PhraseQuery: busca secuencia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1.5 	 WildcardQuery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1.6 	FuzzyQuery // Damerau-Levenshtein con MaxEdit 2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1.7 	BooleanQuery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 b="1" i="1"/>
              <a:t>Etc., etc.,  etc.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b="1" i="1"/>
          </a:p>
        </p:txBody>
      </p:sp>
      <p:sp>
        <p:nvSpPr>
          <p:cNvPr id="262" name="Google Shape;262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>
            <a:spLocks noGrp="1"/>
          </p:cNvSpPr>
          <p:nvPr>
            <p:ph type="title"/>
          </p:nvPr>
        </p:nvSpPr>
        <p:spPr>
          <a:xfrm>
            <a:off x="163900" y="648109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AR"/>
              <a:t>TP 2-C </a:t>
            </a:r>
            <a:br>
              <a:rPr lang="es-AR"/>
            </a:br>
            <a:r>
              <a:rPr lang="es-AR"/>
              <a:t>Ejer 3.2</a:t>
            </a:r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subTitle" idx="1"/>
          </p:nvPr>
        </p:nvSpPr>
        <p:spPr>
          <a:xfrm>
            <a:off x="339390" y="280531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AR"/>
              <a:t>=&gt;PrefixQuery</a:t>
            </a:r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>
                <a:solidFill>
                  <a:schemeClr val="dk1"/>
                </a:solidFill>
              </a:rPr>
              <a:t>Query query= </a:t>
            </a:r>
            <a:r>
              <a:rPr lang="es-AR" b="1">
                <a:solidFill>
                  <a:schemeClr val="dk1"/>
                </a:solidFill>
              </a:rPr>
              <a:t>new PrefixQuery(myTerm );</a:t>
            </a:r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1" name="Google Shape;271;p21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248" y="4746614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AR"/>
              <a:t>Realizar los siguiente cambios, re ejecutar  y explicar el resultado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AR"/>
              <a:t>Query query= </a:t>
            </a:r>
            <a:r>
              <a:rPr lang="es-AR" b="1"/>
              <a:t>new TermQuery(myTerm );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 b="1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AR" b="1"/>
              <a:t>Por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 b="1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AR"/>
              <a:t>Query query= </a:t>
            </a:r>
            <a:r>
              <a:rPr lang="es-AR" b="1"/>
              <a:t>new PrefixQuery(myTerm );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 b="1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 b="1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AR" b="1"/>
              <a:t>Donde los casos a probar son: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 b="1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AR"/>
              <a:t>String queryStr= "game";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AR"/>
              <a:t>String queryStr= "ga";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AR"/>
              <a:t>String queryStr= “Ga";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AR"/>
              <a:t>String queryStr= "me";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514350" lvl="0" indent="-404558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278" name="Google Shape;278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entury Gothic"/>
              <a:buNone/>
            </a:pPr>
            <a:r>
              <a:rPr lang="es-AR" sz="2800"/>
              <a:t>Agregar dependencias de Lucene al pom.xml</a:t>
            </a:r>
            <a:endParaRPr sz="2800"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907168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endParaRPr b="1"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 b="1" dirty="0"/>
              <a:t>&lt;</a:t>
            </a:r>
            <a:r>
              <a:rPr lang="es-AR" b="1" dirty="0" err="1"/>
              <a:t>dependency</a:t>
            </a:r>
            <a:r>
              <a:rPr lang="es-AR" b="1" dirty="0"/>
              <a:t>&gt;</a:t>
            </a: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 b="1" dirty="0"/>
              <a:t>            &lt;</a:t>
            </a:r>
            <a:r>
              <a:rPr lang="es-AR" b="1" dirty="0" err="1"/>
              <a:t>groupId</a:t>
            </a:r>
            <a:r>
              <a:rPr lang="es-AR" b="1" dirty="0"/>
              <a:t>&gt;</a:t>
            </a:r>
            <a:r>
              <a:rPr lang="es-AR" b="1" dirty="0" err="1"/>
              <a:t>org.apache.lucene</a:t>
            </a:r>
            <a:r>
              <a:rPr lang="es-AR" b="1" dirty="0"/>
              <a:t>&lt;/</a:t>
            </a:r>
            <a:r>
              <a:rPr lang="es-AR" b="1" dirty="0" err="1"/>
              <a:t>groupId</a:t>
            </a:r>
            <a:r>
              <a:rPr lang="es-AR" b="1" dirty="0"/>
              <a:t>&gt;</a:t>
            </a: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 b="1" dirty="0"/>
              <a:t>            &lt;</a:t>
            </a:r>
            <a:r>
              <a:rPr lang="es-AR" b="1" dirty="0" err="1"/>
              <a:t>artifactId</a:t>
            </a:r>
            <a:r>
              <a:rPr lang="es-AR" b="1" dirty="0"/>
              <a:t>&gt;</a:t>
            </a:r>
            <a:r>
              <a:rPr lang="es-AR" b="1" dirty="0" err="1">
                <a:solidFill>
                  <a:srgbClr val="00B0F0"/>
                </a:solidFill>
              </a:rPr>
              <a:t>lucene-core</a:t>
            </a:r>
            <a:r>
              <a:rPr lang="es-AR" b="1" dirty="0"/>
              <a:t>&lt;/</a:t>
            </a:r>
            <a:r>
              <a:rPr lang="es-AR" b="1" dirty="0" err="1"/>
              <a:t>artifactId</a:t>
            </a:r>
            <a:r>
              <a:rPr lang="es-AR" b="1" dirty="0"/>
              <a:t>&gt;</a:t>
            </a: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 b="1" dirty="0"/>
              <a:t>            &lt;</a:t>
            </a:r>
            <a:r>
              <a:rPr lang="es-AR" b="1" dirty="0" err="1"/>
              <a:t>version</a:t>
            </a:r>
            <a:r>
              <a:rPr lang="es-AR" b="1" dirty="0"/>
              <a:t>&gt;7.4.0&lt;/</a:t>
            </a:r>
            <a:r>
              <a:rPr lang="es-AR" b="1" dirty="0" err="1"/>
              <a:t>version</a:t>
            </a:r>
            <a:r>
              <a:rPr lang="es-AR" b="1" dirty="0"/>
              <a:t>&gt;</a:t>
            </a: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 b="1" dirty="0"/>
              <a:t>&lt;/</a:t>
            </a:r>
            <a:r>
              <a:rPr lang="es-AR" b="1" dirty="0" err="1"/>
              <a:t>dependency</a:t>
            </a:r>
            <a:r>
              <a:rPr lang="es-AR" b="1" dirty="0"/>
              <a:t>&gt;</a:t>
            </a: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 b="1" dirty="0"/>
              <a:t>&lt;</a:t>
            </a:r>
            <a:r>
              <a:rPr lang="es-AR" b="1" dirty="0" err="1"/>
              <a:t>dependency</a:t>
            </a:r>
            <a:r>
              <a:rPr lang="es-AR" b="1" dirty="0"/>
              <a:t>&gt;</a:t>
            </a: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 b="1" dirty="0"/>
              <a:t>            &lt;</a:t>
            </a:r>
            <a:r>
              <a:rPr lang="es-AR" b="1" dirty="0" err="1"/>
              <a:t>groupId</a:t>
            </a:r>
            <a:r>
              <a:rPr lang="es-AR" b="1" dirty="0"/>
              <a:t>&gt;</a:t>
            </a:r>
            <a:r>
              <a:rPr lang="es-AR" b="1" dirty="0" err="1"/>
              <a:t>org.apache.lucene</a:t>
            </a:r>
            <a:r>
              <a:rPr lang="es-AR" b="1" dirty="0"/>
              <a:t>&lt;/</a:t>
            </a:r>
            <a:r>
              <a:rPr lang="es-AR" b="1" dirty="0" err="1"/>
              <a:t>groupId</a:t>
            </a:r>
            <a:r>
              <a:rPr lang="es-AR" b="1" dirty="0"/>
              <a:t>&gt;</a:t>
            </a: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 b="1" dirty="0"/>
              <a:t>            &lt;</a:t>
            </a:r>
            <a:r>
              <a:rPr lang="es-AR" b="1" dirty="0" err="1"/>
              <a:t>artifactId</a:t>
            </a:r>
            <a:r>
              <a:rPr lang="es-AR" b="1" dirty="0"/>
              <a:t>&gt;</a:t>
            </a:r>
            <a:r>
              <a:rPr lang="es-AR" b="1" dirty="0" err="1">
                <a:solidFill>
                  <a:srgbClr val="00B0F0"/>
                </a:solidFill>
              </a:rPr>
              <a:t>lucene-analyzers-common</a:t>
            </a:r>
            <a:r>
              <a:rPr lang="es-AR" b="1" dirty="0"/>
              <a:t>&lt;/</a:t>
            </a:r>
            <a:r>
              <a:rPr lang="es-AR" b="1" dirty="0" err="1"/>
              <a:t>artifactId</a:t>
            </a:r>
            <a:r>
              <a:rPr lang="es-AR" b="1" dirty="0"/>
              <a:t>&gt;</a:t>
            </a: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 b="1" dirty="0"/>
              <a:t>            &lt;</a:t>
            </a:r>
            <a:r>
              <a:rPr lang="es-AR" b="1" dirty="0" err="1"/>
              <a:t>version</a:t>
            </a:r>
            <a:r>
              <a:rPr lang="es-AR" b="1" dirty="0"/>
              <a:t>&gt;7.4.0&lt;/</a:t>
            </a:r>
            <a:r>
              <a:rPr lang="es-AR" b="1" dirty="0" err="1"/>
              <a:t>version</a:t>
            </a:r>
            <a:r>
              <a:rPr lang="es-AR" b="1" dirty="0"/>
              <a:t>&gt;</a:t>
            </a: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 b="1" dirty="0"/>
              <a:t>&lt;/</a:t>
            </a:r>
            <a:r>
              <a:rPr lang="es-AR" b="1" dirty="0" err="1"/>
              <a:t>dependency</a:t>
            </a:r>
            <a:r>
              <a:rPr lang="es-AR" b="1" dirty="0"/>
              <a:t>&gt;</a:t>
            </a: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2437ab43e_0_1"/>
          <p:cNvSpPr txBox="1">
            <a:spLocks noGrp="1"/>
          </p:cNvSpPr>
          <p:nvPr>
            <p:ph type="title"/>
          </p:nvPr>
        </p:nvSpPr>
        <p:spPr>
          <a:xfrm>
            <a:off x="457200" y="1999530"/>
            <a:ext cx="8229600" cy="40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Crear directorio </a:t>
            </a:r>
            <a:r>
              <a:rPr lang="es-AR" sz="2800" b="1"/>
              <a:t>lucene</a:t>
            </a:r>
            <a:endParaRPr sz="28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Crear directorio </a:t>
            </a:r>
            <a:r>
              <a:rPr lang="es-AR" sz="2800" b="1"/>
              <a:t>docs</a:t>
            </a:r>
            <a:r>
              <a:rPr lang="es-AR" sz="2800"/>
              <a:t> dentro de lucene</a:t>
            </a:r>
            <a:endParaRPr sz="2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Bajar de campus los archivos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/>
              <a:t>                a.txt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/>
              <a:t>                b.txt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/>
              <a:t>                c.txt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/>
              <a:t>                d.txt 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/>
              <a:t>y dejarlos en el directorio </a:t>
            </a:r>
            <a:r>
              <a:rPr lang="es-AR" sz="2800" b="1"/>
              <a:t>docs</a:t>
            </a:r>
            <a:endParaRPr sz="2800" b="1"/>
          </a:p>
        </p:txBody>
      </p:sp>
      <p:sp>
        <p:nvSpPr>
          <p:cNvPr id="135" name="Google Shape;135;g222437ab43e_0_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AR"/>
              <a:t>	Para no tener sueltos en el file system a los documentos a indexar (docs) y a los archivos que genera el índice, se ha decidido mantener a ambos en un directorio prefijo común. En “docs” guardaríamos los documentos (txt, pdf, a indexar). En “index” los archivos del índice. </a:t>
            </a:r>
            <a:endParaRPr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Ej Windows:   </a:t>
            </a:r>
            <a:r>
              <a:rPr lang="es-AR">
                <a:solidFill>
                  <a:srgbClr val="0070C0"/>
                </a:solidFill>
              </a:rPr>
              <a:t>c:/lucene/</a:t>
            </a:r>
            <a:r>
              <a:rPr lang="es-AR"/>
              <a:t>docs  y  </a:t>
            </a:r>
            <a:r>
              <a:rPr lang="es-AR">
                <a:solidFill>
                  <a:srgbClr val="0070C0"/>
                </a:solidFill>
              </a:rPr>
              <a:t>c:/lucene/</a:t>
            </a:r>
            <a:r>
              <a:rPr lang="es-AR"/>
              <a:t>index </a:t>
            </a:r>
            <a:endParaRPr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Ej: Linux/Mac	</a:t>
            </a:r>
            <a:endParaRPr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		</a:t>
            </a:r>
            <a:r>
              <a:rPr lang="es-AR">
                <a:solidFill>
                  <a:srgbClr val="0070C0"/>
                </a:solidFill>
              </a:rPr>
              <a:t>/var/lucene/</a:t>
            </a:r>
            <a:r>
              <a:rPr lang="es-AR"/>
              <a:t>docs  y  </a:t>
            </a:r>
            <a:r>
              <a:rPr lang="es-AR">
                <a:solidFill>
                  <a:srgbClr val="0070C0"/>
                </a:solidFill>
              </a:rPr>
              <a:t>/var/lucene/</a:t>
            </a:r>
            <a:r>
              <a:rPr lang="es-AR"/>
              <a:t>index</a:t>
            </a:r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lang="es-AR" sz="2400"/>
              <a:t>Además, para no “cablear” dicho prefijo en el código Java, vamos a utilizar un archivo de configuración donde vamos a setear en la propiedad </a:t>
            </a:r>
            <a:r>
              <a:rPr lang="es-AR" sz="2400">
                <a:solidFill>
                  <a:srgbClr val="0070C0"/>
                </a:solidFill>
              </a:rPr>
              <a:t>prefixDir</a:t>
            </a:r>
            <a:r>
              <a:rPr lang="es-AR" sz="2400"/>
              <a:t> el valor prefijo que deseemos. El archivo de configuración que estará en resources se llamará </a:t>
            </a:r>
            <a:r>
              <a:rPr lang="es-AR" sz="2400">
                <a:solidFill>
                  <a:srgbClr val="0070C0"/>
                </a:solidFill>
              </a:rPr>
              <a:t>config.txt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>
              <a:solidFill>
                <a:srgbClr val="0070C0"/>
              </a:solidFill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lang="es-AR" sz="2400"/>
              <a:t>Agregar al proyecto mvn el archivo </a:t>
            </a:r>
            <a:r>
              <a:rPr lang="es-AR" sz="2400" b="1">
                <a:solidFill>
                  <a:srgbClr val="00B0F0"/>
                </a:solidFill>
              </a:rPr>
              <a:t>config.txt</a:t>
            </a:r>
            <a:r>
              <a:rPr lang="es-AR" sz="2400" b="1"/>
              <a:t> y setear  </a:t>
            </a:r>
            <a:r>
              <a:rPr lang="es-AR" sz="2400" b="1">
                <a:solidFill>
                  <a:srgbClr val="00B0F0"/>
                </a:solidFill>
              </a:rPr>
              <a:t>prefixDir</a:t>
            </a:r>
            <a:r>
              <a:rPr lang="es-AR" sz="2400" b="1"/>
              <a:t> con el valor deseado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solidFill>
                <a:srgbClr val="0070C0"/>
              </a:solidFill>
            </a:endParaRPr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0781" y="5381896"/>
            <a:ext cx="2509436" cy="79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1337" y="5381896"/>
            <a:ext cx="3910519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457200" y="323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entury Gothic"/>
              <a:buNone/>
            </a:pPr>
            <a:r>
              <a:rPr lang="es-AR" sz="2800"/>
              <a:t>Crear archivo </a:t>
            </a:r>
            <a:r>
              <a:rPr lang="es-AR" sz="2800" b="1"/>
              <a:t>config.txt</a:t>
            </a:r>
            <a:r>
              <a:rPr lang="es-AR" sz="2800"/>
              <a:t> en resources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AR"/>
              <a:t>Bajar de Campus  </a:t>
            </a:r>
            <a:r>
              <a:rPr lang="es-AR">
                <a:solidFill>
                  <a:srgbClr val="0070C0"/>
                </a:solidFill>
              </a:rPr>
              <a:t>Utils.java</a:t>
            </a:r>
            <a:r>
              <a:rPr lang="es-AR"/>
              <a:t> y agregarla en el proyecto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Probar que la clase con alguna de las 3 opciones está OK.  Configurar el archivo config.txt en resources.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Aclaración de la API</a:t>
            </a:r>
            <a:endParaRPr/>
          </a:p>
          <a:p>
            <a:pPr marL="274320" lvl="0" indent="-274320" algn="just" rtl="0"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lang="es-AR"/>
              <a:t>String Utils.</a:t>
            </a:r>
            <a:r>
              <a:rPr lang="es-AR" i="1"/>
              <a:t>getPrefixDir()</a:t>
            </a:r>
            <a:endParaRPr/>
          </a:p>
          <a:p>
            <a:pPr marL="274320" lvl="0" indent="-274320" algn="just" rtl="0"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lang="es-AR"/>
              <a:t> List&lt;String&gt;  Utils.</a:t>
            </a:r>
            <a:r>
              <a:rPr lang="es-AR" i="1"/>
              <a:t>listFilesAbsolutePath("c:/tmp", Arrays.asList("txt", "pdf")</a:t>
            </a:r>
            <a:endParaRPr/>
          </a:p>
          <a:p>
            <a:pPr marL="274320" lvl="0" indent="-274320" algn="just" rtl="0"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lang="es-AR"/>
              <a:t> List&lt;String&gt;  Utils.</a:t>
            </a:r>
            <a:r>
              <a:rPr lang="es-AR" i="1"/>
              <a:t>listFilesRelativePath("docs", Arrays.asList("txt", "pdf")</a:t>
            </a:r>
            <a:endParaRPr i="1"/>
          </a:p>
          <a:p>
            <a:pPr marL="274320" lvl="0" indent="-129238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/>
              <a:t>Nuestro primeros documentos Lucene van a estar formados por 2 campos:</a:t>
            </a:r>
            <a:endParaRPr/>
          </a:p>
          <a:p>
            <a:pPr marL="274320" lvl="0" indent="-274320" algn="just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AR">
                <a:solidFill>
                  <a:srgbClr val="00B050"/>
                </a:solidFill>
              </a:rPr>
              <a:t>TextField</a:t>
            </a:r>
            <a:r>
              <a:rPr lang="es-AR"/>
              <a:t> =&gt; “</a:t>
            </a:r>
            <a:r>
              <a:rPr lang="es-AR">
                <a:solidFill>
                  <a:srgbClr val="00B050"/>
                </a:solidFill>
              </a:rPr>
              <a:t>content</a:t>
            </a:r>
            <a:r>
              <a:rPr lang="es-AR"/>
              <a:t>” que contiene el contenido de los archivos txt que le digamos.</a:t>
            </a:r>
            <a:endParaRPr/>
          </a:p>
          <a:p>
            <a:pPr marL="274320" lvl="0" indent="-274320" algn="just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AR">
                <a:solidFill>
                  <a:srgbClr val="00B050"/>
                </a:solidFill>
              </a:rPr>
              <a:t>FieldType</a:t>
            </a:r>
            <a:r>
              <a:rPr lang="es-AR"/>
              <a:t> =&gt; “</a:t>
            </a:r>
            <a:r>
              <a:rPr lang="es-AR">
                <a:solidFill>
                  <a:srgbClr val="00B050"/>
                </a:solidFill>
              </a:rPr>
              <a:t>path</a:t>
            </a:r>
            <a:r>
              <a:rPr lang="es-AR"/>
              <a:t>” que contiene el lugar físico  donde están los archivos txt. No se busca en ellos, solo se lo quiere almacenar en Lucene. Idea: si consulto y Lucene me da matching quiero saber no solo que hubo X cant de documentos que matchearon sino cuáles son. Si conozco su path, podría desarrollar un front end que los muestre.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450" y="4576763"/>
            <a:ext cx="377190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 dirty="0" smtClean="0"/>
              <a:t>Bajar </a:t>
            </a:r>
            <a:r>
              <a:rPr lang="es-AR" dirty="0"/>
              <a:t>de Campus el archivo </a:t>
            </a:r>
            <a:r>
              <a:rPr lang="es-AR" dirty="0">
                <a:solidFill>
                  <a:srgbClr val="0070C0"/>
                </a:solidFill>
              </a:rPr>
              <a:t>IndexBuilder</a:t>
            </a:r>
            <a:r>
              <a:rPr lang="es-AR" dirty="0"/>
              <a:t>.java</a:t>
            </a:r>
            <a:endParaRPr dirty="0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 dirty="0"/>
              <a:t>Importarlo, ejecutarlo y verificar que se genera el índice.</a:t>
            </a: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</p:txBody>
      </p:sp>
      <p:sp>
        <p:nvSpPr>
          <p:cNvPr id="172" name="Google Shape;172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  <p:cxnSp>
        <p:nvCxnSpPr>
          <p:cNvPr id="173" name="Google Shape;173;p8"/>
          <p:cNvCxnSpPr/>
          <p:nvPr/>
        </p:nvCxnSpPr>
        <p:spPr>
          <a:xfrm rot="10800000" flipH="1">
            <a:off x="4185300" y="4368925"/>
            <a:ext cx="2026500" cy="961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74" name="Google Shape;174;p8"/>
          <p:cNvSpPr txBox="1"/>
          <p:nvPr/>
        </p:nvSpPr>
        <p:spPr>
          <a:xfrm>
            <a:off x="6194400" y="4138450"/>
            <a:ext cx="196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Palatino Linotype"/>
                <a:ea typeface="Palatino Linotype"/>
                <a:cs typeface="Palatino Linotype"/>
                <a:sym typeface="Palatino Linotype"/>
              </a:rPr>
              <a:t>No olvidar el package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5509</TotalTime>
  <Words>1119</Words>
  <Application>Microsoft Office PowerPoint</Application>
  <PresentationFormat>On-screen Show (4:3)</PresentationFormat>
  <Paragraphs>207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Century Gothic</vt:lpstr>
      <vt:lpstr>Calibri</vt:lpstr>
      <vt:lpstr>Arial</vt:lpstr>
      <vt:lpstr>Noto Sans Symbols</vt:lpstr>
      <vt:lpstr>Roboto</vt:lpstr>
      <vt:lpstr>Palatino Linotype</vt:lpstr>
      <vt:lpstr>Consolas</vt:lpstr>
      <vt:lpstr>Presentation on brainstorming</vt:lpstr>
      <vt:lpstr>Estructura de Datos y Algoritmos</vt:lpstr>
      <vt:lpstr>TP 2-C  Ejer 2</vt:lpstr>
      <vt:lpstr>Agregar dependencias de Lucene al pom.xml</vt:lpstr>
      <vt:lpstr>Crear directorio lucene  Crear directorio docs dentro de lucene  Bajar de campus los archivos                 a.txt                 b.txt                 c.txt                 d.txt  y dejarlos en el directorio docs</vt:lpstr>
      <vt:lpstr>PowerPoint Presentation</vt:lpstr>
      <vt:lpstr>Crear archivo config.txt en resources</vt:lpstr>
      <vt:lpstr>PowerPoint Presentation</vt:lpstr>
      <vt:lpstr>PowerPoint Presentation</vt:lpstr>
      <vt:lpstr>PowerPoint Presentation</vt:lpstr>
      <vt:lpstr>Lucene</vt:lpstr>
      <vt:lpstr>PowerPoint Presentation</vt:lpstr>
      <vt:lpstr>Lucene</vt:lpstr>
      <vt:lpstr>PowerPoint Presentation</vt:lpstr>
      <vt:lpstr>PowerPoint Presentation</vt:lpstr>
      <vt:lpstr>PowerPoint Presentation</vt:lpstr>
      <vt:lpstr>TP 2-C  Ejer 3.1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TP 2-C  Ejer 3.2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Leticia Irene Gómez</cp:lastModifiedBy>
  <cp:revision>9</cp:revision>
  <dcterms:created xsi:type="dcterms:W3CDTF">2019-02-21T18:33:09Z</dcterms:created>
  <dcterms:modified xsi:type="dcterms:W3CDTF">2025-08-21T13:56:09Z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