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5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Lst>
  <p:sldSz cx="9144000" cy="6858000" type="screen4x3"/>
  <p:notesSz cx="6858000" cy="9144000"/>
  <p:embeddedFontLst>
    <p:embeddedFont>
      <p:font typeface="Century Gothic" panose="020B0502020202020204" pitchFamily="34" charset="0"/>
      <p:regular r:id="rId54"/>
      <p:bold r:id="rId55"/>
      <p:italic r:id="rId56"/>
      <p:boldItalic r:id="rId57"/>
    </p:embeddedFont>
    <p:embeddedFont>
      <p:font typeface="Calibri" panose="020F0502020204030204" pitchFamily="34" charset="0"/>
      <p:regular r:id="rId58"/>
      <p:bold r:id="rId59"/>
      <p:italic r:id="rId60"/>
      <p:boldItalic r:id="rId61"/>
    </p:embeddedFont>
    <p:embeddedFont>
      <p:font typeface="Roboto" panose="02000000000000000000" pitchFamily="2" charset="0"/>
      <p:regular r:id="rId62"/>
      <p:bold r:id="rId63"/>
      <p:italic r:id="rId64"/>
      <p:boldItalic r:id="rId65"/>
    </p:embeddedFont>
    <p:embeddedFont>
      <p:font typeface="Palatino Linotype" panose="02040502050505030304" pitchFamily="18" charset="0"/>
      <p:regular r:id="rId66"/>
      <p:bold r:id="rId67"/>
      <p:italic r:id="rId68"/>
      <p:boldItalic r:id="rId69"/>
    </p:embeddedFont>
    <p:embeddedFont>
      <p:font typeface="Consolas" panose="020B0609020204030204" pitchFamily="49" charset="0"/>
      <p:regular r:id="rId70"/>
      <p:bold r:id="rId71"/>
      <p:italic r:id="rId72"/>
      <p:boldItalic r:id="rId7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6BB8CF4-8263-46C8-874B-44327ABBA4AD}">
  <a:tblStyle styleId="{06BB8CF4-8263-46C8-874B-44327ABBA4AD}" styleName="Table_0">
    <a:wholeTbl>
      <a:tcTxStyle b="off" i="off">
        <a:font>
          <a:latin typeface="Palatino Linotype"/>
          <a:ea typeface="Palatino Linotype"/>
          <a:cs typeface="Palatino Linotype"/>
        </a:font>
        <a:schemeClr val="dk1"/>
      </a:tcTxStyle>
      <a:tcStyle>
        <a:tcBdr>
          <a:left>
            <a:ln w="12700" cap="flat" cmpd="sng">
              <a:solidFill>
                <a:schemeClr val="accent3"/>
              </a:solidFill>
              <a:prstDash val="solid"/>
              <a:round/>
              <a:headEnd type="none" w="sm" len="sm"/>
              <a:tailEnd type="none" w="sm" len="sm"/>
            </a:ln>
          </a:left>
          <a:right>
            <a:ln w="12700" cap="flat" cmpd="sng">
              <a:solidFill>
                <a:schemeClr val="accent3"/>
              </a:solidFill>
              <a:prstDash val="solid"/>
              <a:round/>
              <a:headEnd type="none" w="sm" len="sm"/>
              <a:tailEnd type="none" w="sm" len="sm"/>
            </a:ln>
          </a:right>
          <a:top>
            <a:ln w="12700" cap="flat" cmpd="sng">
              <a:solidFill>
                <a:schemeClr val="accent3"/>
              </a:solidFill>
              <a:prstDash val="solid"/>
              <a:round/>
              <a:headEnd type="none" w="sm" len="sm"/>
              <a:tailEnd type="none" w="sm" len="sm"/>
            </a:ln>
          </a:top>
          <a:bottom>
            <a:ln w="12700" cap="flat" cmpd="sng">
              <a:solidFill>
                <a:schemeClr val="accent3"/>
              </a:solidFill>
              <a:prstDash val="solid"/>
              <a:round/>
              <a:headEnd type="none" w="sm" len="sm"/>
              <a:tailEnd type="none" w="sm" len="sm"/>
            </a:ln>
          </a:bottom>
          <a:insideH>
            <a:ln w="12700" cap="flat" cmpd="sng">
              <a:solidFill>
                <a:schemeClr val="accent3"/>
              </a:solidFill>
              <a:prstDash val="solid"/>
              <a:round/>
              <a:headEnd type="none" w="sm" len="sm"/>
              <a:tailEnd type="none" w="sm" len="sm"/>
            </a:ln>
          </a:insideH>
          <a:insideV>
            <a:ln w="12700" cap="flat" cmpd="sng">
              <a:solidFill>
                <a:schemeClr val="accent3"/>
              </a:solidFill>
              <a:prstDash val="solid"/>
              <a:round/>
              <a:headEnd type="none" w="sm" len="sm"/>
              <a:tailEnd type="none" w="sm" len="sm"/>
            </a:ln>
          </a:insideV>
        </a:tcBdr>
        <a:fill>
          <a:solidFill>
            <a:srgbClr val="FFFFFF">
              <a:alpha val="0"/>
            </a:srgbClr>
          </a:solidFill>
        </a:fill>
      </a:tcStyle>
    </a:wholeTbl>
    <a:band1H>
      <a:tcTxStyle/>
      <a:tcStyle>
        <a:tcBdr/>
        <a:fill>
          <a:solidFill>
            <a:schemeClr val="accent3">
              <a:alpha val="20000"/>
            </a:schemeClr>
          </a:solidFill>
        </a:fill>
      </a:tcStyle>
    </a:band1H>
    <a:band2H>
      <a:tcTxStyle/>
      <a:tcStyle>
        <a:tcBdr/>
      </a:tcStyle>
    </a:band2H>
    <a:band1V>
      <a:tcTxStyle/>
      <a:tcStyle>
        <a:tcBdr/>
        <a:fill>
          <a:solidFill>
            <a:schemeClr val="accent3">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3"/>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3"/>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141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10.fntdata"/><Relationship Id="rId68" Type="http://schemas.openxmlformats.org/officeDocument/2006/relationships/font" Target="fonts/font15.fntdata"/><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font" Target="fonts/font13.fntdata"/><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font" Target="fonts/font11.fntdata"/><Relationship Id="rId69" Type="http://schemas.openxmlformats.org/officeDocument/2006/relationships/font" Target="fonts/font16.fntdata"/><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70" Type="http://schemas.openxmlformats.org/officeDocument/2006/relationships/font" Target="fonts/font17.fntdata"/><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font" Target="fonts/font12.fntdata"/><Relationship Id="rId73"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font" Target="fonts/font2.fntdata"/><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font" Target="fonts/font18.fntdata"/><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A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s-AR"/>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0" name="Google Shape;230;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6" name="Google Shape;256;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3" name="Google Shape;293;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0" name="Google Shape;300;p2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7" name="Google Shape;307;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2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3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1" name="Google Shape;331;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8" name="Google Shape;338;p3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5" name="Google Shape;345;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3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eb3656589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1" name="Google Shape;361;g11eb3656589_0_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8" name="Google Shape;368;p3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3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3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9" name="Google Shape;389;p3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6" name="Google Shape;396;p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4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0" name="Google Shape;410;p4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4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4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1" name="Google Shape;431;p4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8" name="Google Shape;438;p4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4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2" name="Google Shape;452;p4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4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1" name="Google Shape;471;p4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5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 name="Google Shape;16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23"/>
        <p:cNvGrpSpPr/>
        <p:nvPr/>
      </p:nvGrpSpPr>
      <p:grpSpPr>
        <a:xfrm>
          <a:off x="0" y="0"/>
          <a:ext cx="0" cy="0"/>
          <a:chOff x="0" y="0"/>
          <a:chExt cx="0" cy="0"/>
        </a:xfrm>
      </p:grpSpPr>
      <p:grpSp>
        <p:nvGrpSpPr>
          <p:cNvPr id="24" name="Google Shape;24;p2"/>
          <p:cNvGrpSpPr/>
          <p:nvPr/>
        </p:nvGrpSpPr>
        <p:grpSpPr>
          <a:xfrm>
            <a:off x="0" y="6208894"/>
            <a:ext cx="9144000" cy="649106"/>
            <a:chOff x="0" y="6208894"/>
            <a:chExt cx="12192000" cy="649106"/>
          </a:xfrm>
        </p:grpSpPr>
        <p:sp>
          <p:nvSpPr>
            <p:cNvPr id="25" name="Google Shape;25;p2"/>
            <p:cNvSpPr/>
            <p:nvPr/>
          </p:nvSpPr>
          <p:spPr>
            <a:xfrm>
              <a:off x="3048" y="6220178"/>
              <a:ext cx="12188952" cy="637822"/>
            </a:xfrm>
            <a:prstGeom prst="rect">
              <a:avLst/>
            </a:prstGeom>
            <a:gradFill>
              <a:gsLst>
                <a:gs pos="0">
                  <a:srgbClr val="DCE5A3"/>
                </a:gs>
                <a:gs pos="50000">
                  <a:srgbClr val="D6E095"/>
                </a:gs>
                <a:gs pos="100000">
                  <a:srgbClr val="D4DF81"/>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cxnSp>
          <p:nvCxnSpPr>
            <p:cNvPr id="26" name="Google Shape;26;p2"/>
            <p:cNvCxnSpPr/>
            <p:nvPr/>
          </p:nvCxnSpPr>
          <p:spPr>
            <a:xfrm>
              <a:off x="0" y="6208894"/>
              <a:ext cx="12192000" cy="0"/>
            </a:xfrm>
            <a:prstGeom prst="straightConnector1">
              <a:avLst/>
            </a:prstGeom>
            <a:noFill/>
            <a:ln w="12700" cap="flat" cmpd="sng">
              <a:solidFill>
                <a:schemeClr val="dk2"/>
              </a:solidFill>
              <a:prstDash val="solid"/>
              <a:miter lim="800000"/>
              <a:headEnd type="none" w="sm" len="sm"/>
              <a:tailEnd type="none" w="sm" len="sm"/>
            </a:ln>
          </p:spPr>
        </p:cxnSp>
      </p:grpSp>
      <p:cxnSp>
        <p:nvCxnSpPr>
          <p:cNvPr id="27" name="Google Shape;27;p2"/>
          <p:cNvCxnSpPr/>
          <p:nvPr/>
        </p:nvCxnSpPr>
        <p:spPr>
          <a:xfrm rot="10800000" flipH="1">
            <a:off x="2286" y="5937956"/>
            <a:ext cx="6181" cy="5644"/>
          </a:xfrm>
          <a:prstGeom prst="straightConnector1">
            <a:avLst/>
          </a:prstGeom>
          <a:noFill/>
          <a:ln w="9525" cap="flat" cmpd="sng">
            <a:solidFill>
              <a:schemeClr val="accent1"/>
            </a:solidFill>
            <a:prstDash val="solid"/>
            <a:miter lim="800000"/>
            <a:headEnd type="none" w="sm" len="sm"/>
            <a:tailEnd type="none" w="sm" len="sm"/>
          </a:ln>
        </p:spPr>
      </p:cxnSp>
      <p:cxnSp>
        <p:nvCxnSpPr>
          <p:cNvPr id="28" name="Google Shape;28;p2"/>
          <p:cNvCxnSpPr/>
          <p:nvPr/>
        </p:nvCxnSpPr>
        <p:spPr>
          <a:xfrm rot="10800000" flipH="1">
            <a:off x="2286" y="5937956"/>
            <a:ext cx="6181" cy="5644"/>
          </a:xfrm>
          <a:prstGeom prst="straightConnector1">
            <a:avLst/>
          </a:prstGeom>
          <a:noFill/>
          <a:ln w="9525" cap="flat" cmpd="sng">
            <a:solidFill>
              <a:schemeClr val="accent1"/>
            </a:solidFill>
            <a:prstDash val="solid"/>
            <a:miter lim="800000"/>
            <a:headEnd type="none" w="sm" len="sm"/>
            <a:tailEnd type="none" w="sm" len="sm"/>
          </a:ln>
        </p:spPr>
      </p:cxnSp>
      <p:sp>
        <p:nvSpPr>
          <p:cNvPr id="29" name="Google Shape;29;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spcBef>
                <a:spcPts val="0"/>
              </a:spcBef>
              <a:spcAft>
                <a:spcPts val="0"/>
              </a:spcAft>
              <a:buClr>
                <a:schemeClr val="dk2"/>
              </a:buClr>
              <a:buSzPts val="5600"/>
              <a:buFont typeface="Century Gothic"/>
              <a:buNone/>
              <a:defRPr sz="5600" b="1">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spcBef>
                <a:spcPts val="520"/>
              </a:spcBef>
              <a:spcAft>
                <a:spcPts val="0"/>
              </a:spcAft>
              <a:buSzPts val="2470"/>
              <a:buNone/>
              <a:defRPr>
                <a:solidFill>
                  <a:schemeClr val="dk1"/>
                </a:solidFill>
              </a:defRPr>
            </a:lvl1pPr>
            <a:lvl2pPr lvl="1" algn="ctr">
              <a:spcBef>
                <a:spcPts val="360"/>
              </a:spcBef>
              <a:spcAft>
                <a:spcPts val="0"/>
              </a:spcAft>
              <a:buSzPts val="1530"/>
              <a:buNone/>
              <a:defRPr/>
            </a:lvl2pPr>
            <a:lvl3pPr lvl="2" algn="ctr">
              <a:spcBef>
                <a:spcPts val="360"/>
              </a:spcBef>
              <a:spcAft>
                <a:spcPts val="0"/>
              </a:spcAft>
              <a:buSzPts val="1260"/>
              <a:buNone/>
              <a:defRPr/>
            </a:lvl3pPr>
            <a:lvl4pPr lvl="3" algn="ctr">
              <a:spcBef>
                <a:spcPts val="360"/>
              </a:spcBef>
              <a:spcAft>
                <a:spcPts val="0"/>
              </a:spcAft>
              <a:buSzPts val="1170"/>
              <a:buNone/>
              <a:defRPr/>
            </a:lvl4pPr>
            <a:lvl5pPr lvl="4" algn="ctr">
              <a:spcBef>
                <a:spcPts val="360"/>
              </a:spcBef>
              <a:spcAft>
                <a:spcPts val="0"/>
              </a:spcAft>
              <a:buSzPts val="1170"/>
              <a:buNone/>
              <a:defRPr/>
            </a:lvl5pPr>
            <a:lvl6pPr lvl="5" algn="ctr">
              <a:spcBef>
                <a:spcPts val="360"/>
              </a:spcBef>
              <a:spcAft>
                <a:spcPts val="0"/>
              </a:spcAft>
              <a:buSzPts val="1440"/>
              <a:buNone/>
              <a:defRPr/>
            </a:lvl6pPr>
            <a:lvl7pPr lvl="6" algn="ctr">
              <a:spcBef>
                <a:spcPts val="360"/>
              </a:spcBef>
              <a:spcAft>
                <a:spcPts val="0"/>
              </a:spcAft>
              <a:buSzPts val="144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a:endParaRPr/>
          </a:p>
        </p:txBody>
      </p:sp>
      <p:sp>
        <p:nvSpPr>
          <p:cNvPr id="31" name="Google Shape;31;p2"/>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3"/>
        <p:cNvGrpSpPr/>
        <p:nvPr/>
      </p:nvGrpSpPr>
      <p:grpSpPr>
        <a:xfrm>
          <a:off x="0" y="0"/>
          <a:ext cx="0" cy="0"/>
          <a:chOff x="0" y="0"/>
          <a:chExt cx="0" cy="0"/>
        </a:xfrm>
      </p:grpSpPr>
      <p:sp>
        <p:nvSpPr>
          <p:cNvPr id="84" name="Google Shape;84;p11"/>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miter lim="800000"/>
            <a:headEnd type="none" w="sm" len="sm"/>
            <a:tailEnd type="none" w="sm" len="sm"/>
          </a:ln>
          <a:effectLst>
            <a:outerShdw blurRad="63500" dist="38500" dir="7500000" sx="98500" sy="100080" kx="100000" algn="tl"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85" name="Google Shape;85;p11"/>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alatino Linotype"/>
              <a:ea typeface="Palatino Linotype"/>
              <a:cs typeface="Palatino Linotype"/>
              <a:sym typeface="Palatino Linotype"/>
            </a:endParaRPr>
          </a:p>
        </p:txBody>
      </p:sp>
      <p:sp>
        <p:nvSpPr>
          <p:cNvPr id="86" name="Google Shape;86;p11"/>
          <p:cNvSpPr txBox="1">
            <a:spLocks noGrp="1"/>
          </p:cNvSpPr>
          <p:nvPr>
            <p:ph type="title"/>
          </p:nvPr>
        </p:nvSpPr>
        <p:spPr>
          <a:xfrm>
            <a:off x="609600" y="1176998"/>
            <a:ext cx="2212848" cy="1582621"/>
          </a:xfrm>
          <a:prstGeom prst="rect">
            <a:avLst/>
          </a:prstGeom>
          <a:noFill/>
          <a:ln>
            <a:noFill/>
          </a:ln>
        </p:spPr>
        <p:txBody>
          <a:bodyPr spcFirstLastPara="1" wrap="square" lIns="45700" tIns="45700" rIns="45700" bIns="45700" anchor="b" anchorCtr="0">
            <a:normAutofit/>
          </a:bodyPr>
          <a:lstStyle>
            <a:lvl1pPr lvl="0" algn="l">
              <a:spcBef>
                <a:spcPts val="0"/>
              </a:spcBef>
              <a:spcAft>
                <a:spcPts val="0"/>
              </a:spcAft>
              <a:buClr>
                <a:schemeClr val="dk2"/>
              </a:buClr>
              <a:buSzPts val="2000"/>
              <a:buFont typeface="Century Gothic"/>
              <a:buNone/>
              <a:defRPr sz="2000" b="1">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11" descr="An empty placeholder to add an image. Click on the placeholder and select the image that you wish to add"/>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640"/>
              </a:spcBef>
              <a:spcAft>
                <a:spcPts val="0"/>
              </a:spcAft>
              <a:buClr>
                <a:srgbClr val="626A19"/>
              </a:buClr>
              <a:buSzPts val="3040"/>
              <a:buFont typeface="Noto Sans Symbols"/>
              <a:buNone/>
              <a:defRPr sz="3200" b="0" i="0" u="none" strike="noStrike" cap="none">
                <a:solidFill>
                  <a:schemeClr val="dk1"/>
                </a:solidFill>
                <a:latin typeface="Palatino Linotype"/>
                <a:ea typeface="Palatino Linotype"/>
                <a:cs typeface="Palatino Linotype"/>
                <a:sym typeface="Palatino Linotype"/>
              </a:defRPr>
            </a:lvl1pPr>
            <a:lvl2pPr marR="0" lvl="1" algn="l" rtl="0">
              <a:spcBef>
                <a:spcPts val="480"/>
              </a:spcBef>
              <a:spcAft>
                <a:spcPts val="0"/>
              </a:spcAft>
              <a:buClr>
                <a:srgbClr val="2A4F1C"/>
              </a:buClr>
              <a:buSzPts val="204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R="0" lvl="2" algn="l" rtl="0">
              <a:spcBef>
                <a:spcPts val="420"/>
              </a:spcBef>
              <a:spcAft>
                <a:spcPts val="0"/>
              </a:spcAft>
              <a:buClr>
                <a:srgbClr val="455C19"/>
              </a:buClr>
              <a:buSzPts val="1470"/>
              <a:buFont typeface="Noto Sans Symbols"/>
              <a:buChar char="⚫"/>
              <a:defRPr sz="2100" b="0" i="0" u="none" strike="noStrike" cap="none">
                <a:solidFill>
                  <a:schemeClr val="dk1"/>
                </a:solidFill>
                <a:latin typeface="Palatino Linotype"/>
                <a:ea typeface="Palatino Linotype"/>
                <a:cs typeface="Palatino Linotype"/>
                <a:sym typeface="Palatino Linotype"/>
              </a:defRPr>
            </a:lvl3pPr>
            <a:lvl4pPr marR="0" lvl="3" algn="l" rtl="0">
              <a:spcBef>
                <a:spcPts val="400"/>
              </a:spcBef>
              <a:spcAft>
                <a:spcPts val="0"/>
              </a:spcAft>
              <a:buClr>
                <a:srgbClr val="626A19"/>
              </a:buClr>
              <a:buSzPts val="1300"/>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R="0" lvl="4" algn="l" rtl="0">
              <a:spcBef>
                <a:spcPts val="400"/>
              </a:spcBef>
              <a:spcAft>
                <a:spcPts val="0"/>
              </a:spcAft>
              <a:buClr>
                <a:srgbClr val="017058"/>
              </a:buClr>
              <a:buSzPts val="1300"/>
              <a:buFont typeface="Noto Sans Symbols"/>
              <a:buChar char="⚫"/>
              <a:defRPr sz="2000" b="0" i="0" u="none" strike="noStrike" cap="none">
                <a:solidFill>
                  <a:schemeClr val="dk1"/>
                </a:solidFill>
                <a:latin typeface="Palatino Linotype"/>
                <a:ea typeface="Palatino Linotype"/>
                <a:cs typeface="Palatino Linotype"/>
                <a:sym typeface="Palatino Linotype"/>
              </a:defRPr>
            </a:lvl5pPr>
            <a:lvl6pPr marR="0" lvl="5" algn="l" rtl="0">
              <a:spcBef>
                <a:spcPts val="360"/>
              </a:spcBef>
              <a:spcAft>
                <a:spcPts val="0"/>
              </a:spcAft>
              <a:buClr>
                <a:srgbClr val="215D65"/>
              </a:buClr>
              <a:buSzPts val="1440"/>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320"/>
              </a:spcBef>
              <a:spcAft>
                <a:spcPts val="0"/>
              </a:spcAft>
              <a:buClr>
                <a:srgbClr val="066684"/>
              </a:buClr>
              <a:buSzPts val="128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R="0" lvl="7" algn="l" rtl="0">
              <a:spcBef>
                <a:spcPts val="320"/>
              </a:spcBef>
              <a:spcAft>
                <a:spcPts val="0"/>
              </a:spcAft>
              <a:buClr>
                <a:schemeClr val="dk2"/>
              </a:buClr>
              <a:buSzPts val="16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R="0" lvl="8" algn="l" rtl="0">
              <a:spcBef>
                <a:spcPts val="280"/>
              </a:spcBef>
              <a:spcAft>
                <a:spcPts val="0"/>
              </a:spcAft>
              <a:buClr>
                <a:schemeClr val="dk2"/>
              </a:buClr>
              <a:buSzPts val="1400"/>
              <a:buFont typeface="Palatino Linotype"/>
              <a:buNone/>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88" name="Google Shape;88;p11"/>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spcBef>
                <a:spcPts val="250"/>
              </a:spcBef>
              <a:spcAft>
                <a:spcPts val="0"/>
              </a:spcAft>
              <a:buSzPts val="1235"/>
              <a:buFont typeface="Palatino Linotype"/>
              <a:buNone/>
              <a:defRPr sz="1300"/>
            </a:lvl1pPr>
            <a:lvl2pPr marL="914400" lvl="1" indent="-293369" algn="l">
              <a:spcBef>
                <a:spcPts val="240"/>
              </a:spcBef>
              <a:spcAft>
                <a:spcPts val="0"/>
              </a:spcAft>
              <a:buSzPts val="1020"/>
              <a:buChar char="⚫"/>
              <a:defRPr sz="1200"/>
            </a:lvl2pPr>
            <a:lvl3pPr marL="1371600" lvl="2" indent="-273050" algn="l">
              <a:spcBef>
                <a:spcPts val="200"/>
              </a:spcBef>
              <a:spcAft>
                <a:spcPts val="0"/>
              </a:spcAft>
              <a:buSzPts val="700"/>
              <a:buChar char="⚫"/>
              <a:defRPr sz="1000"/>
            </a:lvl3pPr>
            <a:lvl4pPr marL="1828800" lvl="3" indent="-265747" algn="l">
              <a:spcBef>
                <a:spcPts val="180"/>
              </a:spcBef>
              <a:spcAft>
                <a:spcPts val="0"/>
              </a:spcAft>
              <a:buSzPts val="585"/>
              <a:buChar char="⚫"/>
              <a:defRPr sz="900"/>
            </a:lvl4pPr>
            <a:lvl5pPr marL="2286000" lvl="4" indent="-265747" algn="l">
              <a:spcBef>
                <a:spcPts val="180"/>
              </a:spcBef>
              <a:spcAft>
                <a:spcPts val="0"/>
              </a:spcAft>
              <a:buSzPts val="585"/>
              <a:buChar char="⚫"/>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89" name="Google Shape;89;p11"/>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1"/>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sldNum" idx="12"/>
          </p:nvPr>
        </p:nvSpPr>
        <p:spPr>
          <a:xfrm>
            <a:off x="8077200" y="6356352"/>
            <a:ext cx="6096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
        <p:nvSpPr>
          <p:cNvPr id="92" name="Google Shape;92;p11"/>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668F1B">
                  <a:alpha val="44705"/>
                </a:srgbClr>
              </a:gs>
              <a:gs pos="100000">
                <a:srgbClr val="CAE00E">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93" name="Google Shape;93;p11"/>
          <p:cNvSpPr/>
          <p:nvPr/>
        </p:nvSpPr>
        <p:spPr>
          <a:xfrm rot="10800000" flipH="1">
            <a:off x="4381500" y="6219827"/>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2"/>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97" name="Google Shape;97;p12"/>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rot="5400000">
            <a:off x="5052218" y="2491584"/>
            <a:ext cx="5211763" cy="20574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3"/>
          <p:cNvSpPr txBox="1">
            <a:spLocks noGrp="1"/>
          </p:cNvSpPr>
          <p:nvPr>
            <p:ph type="body" idx="1"/>
          </p:nvPr>
        </p:nvSpPr>
        <p:spPr>
          <a:xfrm rot="5400000">
            <a:off x="861219" y="510384"/>
            <a:ext cx="5211763" cy="601980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103" name="Google Shape;103;p13"/>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4"/>
        <p:cNvGrpSpPr/>
        <p:nvPr/>
      </p:nvGrpSpPr>
      <p:grpSpPr>
        <a:xfrm>
          <a:off x="0" y="0"/>
          <a:ext cx="0" cy="0"/>
          <a:chOff x="0" y="0"/>
          <a:chExt cx="0" cy="0"/>
        </a:xfrm>
      </p:grpSpPr>
      <p:sp>
        <p:nvSpPr>
          <p:cNvPr id="35" name="Google Shape;35;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spcBef>
                <a:spcPts val="360"/>
              </a:spcBef>
              <a:spcAft>
                <a:spcPts val="0"/>
              </a:spcAft>
              <a:buSzPts val="1710"/>
              <a:buChar char="⚫"/>
              <a:defRPr/>
            </a:lvl1pPr>
            <a:lvl2pPr marL="914400" lvl="1" indent="-325755" algn="l">
              <a:spcBef>
                <a:spcPts val="360"/>
              </a:spcBef>
              <a:spcAft>
                <a:spcPts val="0"/>
              </a:spcAft>
              <a:buSzPts val="1530"/>
              <a:buChar char="⚫"/>
              <a:defRPr/>
            </a:lvl2pPr>
            <a:lvl3pPr marL="1371600" lvl="2" indent="-308610" algn="l">
              <a:spcBef>
                <a:spcPts val="360"/>
              </a:spcBef>
              <a:spcAft>
                <a:spcPts val="0"/>
              </a:spcAft>
              <a:buSzPts val="1260"/>
              <a:buChar char="⚫"/>
              <a:defRPr/>
            </a:lvl3pPr>
            <a:lvl4pPr marL="1828800" lvl="3" indent="-302894" algn="l">
              <a:spcBef>
                <a:spcPts val="360"/>
              </a:spcBef>
              <a:spcAft>
                <a:spcPts val="0"/>
              </a:spcAft>
              <a:buSzPts val="1170"/>
              <a:buChar char="⚫"/>
              <a:defRPr/>
            </a:lvl4pPr>
            <a:lvl5pPr marL="2286000" lvl="4" indent="-302895" algn="l">
              <a:spcBef>
                <a:spcPts val="360"/>
              </a:spcBef>
              <a:spcAft>
                <a:spcPts val="0"/>
              </a:spcAft>
              <a:buSzPts val="1170"/>
              <a:buChar char="⚫"/>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37" name="Google Shape;37;p3"/>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0"/>
        <p:cNvGrpSpPr/>
        <p:nvPr/>
      </p:nvGrpSpPr>
      <p:grpSpPr>
        <a:xfrm>
          <a:off x="0" y="0"/>
          <a:ext cx="0" cy="0"/>
          <a:chOff x="0" y="0"/>
          <a:chExt cx="0" cy="0"/>
        </a:xfrm>
      </p:grpSpPr>
      <p:sp>
        <p:nvSpPr>
          <p:cNvPr id="41" name="Google Shape;41;p4"/>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rmAutofit/>
          </a:bodyPr>
          <a:lstStyle>
            <a:lvl1pPr lvl="0" algn="ctr">
              <a:spcBef>
                <a:spcPts val="0"/>
              </a:spcBef>
              <a:spcAft>
                <a:spcPts val="0"/>
              </a:spcAft>
              <a:buClr>
                <a:schemeClr val="dk2"/>
              </a:buClr>
              <a:buSzPts val="4200"/>
              <a:buFont typeface="Century Gothic"/>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4"/>
          <p:cNvSpPr txBox="1">
            <a:spLocks noGrp="1"/>
          </p:cNvSpPr>
          <p:nvPr>
            <p:ph type="subTitle" idx="1"/>
          </p:nvPr>
        </p:nvSpPr>
        <p:spPr>
          <a:xfrm>
            <a:off x="265500" y="3692002"/>
            <a:ext cx="4045200" cy="1692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Font typeface="Palatino Linotype"/>
              <a:buNone/>
              <a:defRPr sz="2100"/>
            </a:lvl8pPr>
            <a:lvl9pPr lvl="8" algn="ctr">
              <a:lnSpc>
                <a:spcPct val="100000"/>
              </a:lnSpc>
              <a:spcBef>
                <a:spcPts val="0"/>
              </a:spcBef>
              <a:spcAft>
                <a:spcPts val="0"/>
              </a:spcAft>
              <a:buSzPts val="2100"/>
              <a:buFont typeface="Palatino Linotype"/>
              <a:buNone/>
              <a:defRPr sz="2100"/>
            </a:lvl9pPr>
          </a:lstStyle>
          <a:p>
            <a:endParaRPr/>
          </a:p>
        </p:txBody>
      </p:sp>
      <p:sp>
        <p:nvSpPr>
          <p:cNvPr id="43" name="Google Shape;43;p4"/>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rmAutofit/>
          </a:bodyPr>
          <a:lstStyle>
            <a:lvl1pPr marL="457200" lvl="0" indent="-342900" algn="l">
              <a:spcBef>
                <a:spcPts val="0"/>
              </a:spcBef>
              <a:spcAft>
                <a:spcPts val="0"/>
              </a:spcAft>
              <a:buClr>
                <a:schemeClr val="lt1"/>
              </a:buClr>
              <a:buSzPts val="1800"/>
              <a:buChar char="●"/>
              <a:defRPr>
                <a:solidFill>
                  <a:schemeClr val="lt1"/>
                </a:solidFill>
              </a:defRPr>
            </a:lvl1pPr>
            <a:lvl2pPr marL="914400" lvl="1" indent="-317500" algn="l">
              <a:spcBef>
                <a:spcPts val="1600"/>
              </a:spcBef>
              <a:spcAft>
                <a:spcPts val="0"/>
              </a:spcAft>
              <a:buClr>
                <a:schemeClr val="lt1"/>
              </a:buClr>
              <a:buSzPts val="1400"/>
              <a:buChar char="○"/>
              <a:defRPr>
                <a:solidFill>
                  <a:schemeClr val="lt1"/>
                </a:solidFill>
              </a:defRPr>
            </a:lvl2pPr>
            <a:lvl3pPr marL="1371600" lvl="2" indent="-317500" algn="l">
              <a:spcBef>
                <a:spcPts val="1600"/>
              </a:spcBef>
              <a:spcAft>
                <a:spcPts val="0"/>
              </a:spcAft>
              <a:buClr>
                <a:schemeClr val="lt1"/>
              </a:buClr>
              <a:buSzPts val="1400"/>
              <a:buChar char="■"/>
              <a:defRPr>
                <a:solidFill>
                  <a:schemeClr val="lt1"/>
                </a:solidFill>
              </a:defRPr>
            </a:lvl3pPr>
            <a:lvl4pPr marL="1828800" lvl="3" indent="-317500" algn="l">
              <a:spcBef>
                <a:spcPts val="1600"/>
              </a:spcBef>
              <a:spcAft>
                <a:spcPts val="0"/>
              </a:spcAft>
              <a:buClr>
                <a:schemeClr val="lt1"/>
              </a:buClr>
              <a:buSzPts val="1400"/>
              <a:buChar char="●"/>
              <a:defRPr>
                <a:solidFill>
                  <a:schemeClr val="lt1"/>
                </a:solidFill>
              </a:defRPr>
            </a:lvl4pPr>
            <a:lvl5pPr marL="2286000" lvl="4" indent="-317500" algn="l">
              <a:spcBef>
                <a:spcPts val="1600"/>
              </a:spcBef>
              <a:spcAft>
                <a:spcPts val="0"/>
              </a:spcAft>
              <a:buClr>
                <a:schemeClr val="lt1"/>
              </a:buClr>
              <a:buSzPts val="1400"/>
              <a:buChar char="○"/>
              <a:defRPr>
                <a:solidFill>
                  <a:schemeClr val="lt1"/>
                </a:solidFill>
              </a:defRPr>
            </a:lvl5pPr>
            <a:lvl6pPr marL="2743200" lvl="5" indent="-317500" algn="l">
              <a:spcBef>
                <a:spcPts val="1600"/>
              </a:spcBef>
              <a:spcAft>
                <a:spcPts val="0"/>
              </a:spcAft>
              <a:buClr>
                <a:schemeClr val="lt1"/>
              </a:buClr>
              <a:buSzPts val="1400"/>
              <a:buChar char="■"/>
              <a:defRPr>
                <a:solidFill>
                  <a:schemeClr val="lt1"/>
                </a:solidFill>
              </a:defRPr>
            </a:lvl6pPr>
            <a:lvl7pPr marL="3200400" lvl="6" indent="-317500" algn="l">
              <a:spcBef>
                <a:spcPts val="1600"/>
              </a:spcBef>
              <a:spcAft>
                <a:spcPts val="0"/>
              </a:spcAft>
              <a:buClr>
                <a:schemeClr val="lt1"/>
              </a:buClr>
              <a:buSzPts val="1400"/>
              <a:buChar char="●"/>
              <a:defRPr>
                <a:solidFill>
                  <a:schemeClr val="lt1"/>
                </a:solidFill>
              </a:defRPr>
            </a:lvl7pPr>
            <a:lvl8pPr marL="3657600" lvl="7" indent="-317500" algn="l">
              <a:spcBef>
                <a:spcPts val="1600"/>
              </a:spcBef>
              <a:spcAft>
                <a:spcPts val="0"/>
              </a:spcAft>
              <a:buClr>
                <a:schemeClr val="lt1"/>
              </a:buClr>
              <a:buSzPts val="1400"/>
              <a:buFont typeface="Palatino Linotype"/>
              <a:buChar char="○"/>
              <a:defRPr>
                <a:solidFill>
                  <a:schemeClr val="lt1"/>
                </a:solidFill>
              </a:defRPr>
            </a:lvl8pPr>
            <a:lvl9pPr marL="4114800" lvl="8" indent="-317500" algn="l">
              <a:spcBef>
                <a:spcPts val="1600"/>
              </a:spcBef>
              <a:spcAft>
                <a:spcPts val="1600"/>
              </a:spcAft>
              <a:buClr>
                <a:schemeClr val="lt1"/>
              </a:buClr>
              <a:buSzPts val="1400"/>
              <a:buFont typeface="Palatino Linotype"/>
              <a:buChar char="■"/>
              <a:defRPr>
                <a:solidFill>
                  <a:schemeClr val="lt1"/>
                </a:solidFill>
              </a:defRPr>
            </a:lvl9pPr>
          </a:lstStyle>
          <a:p>
            <a:endParaRPr/>
          </a:p>
        </p:txBody>
      </p:sp>
      <p:sp>
        <p:nvSpPr>
          <p:cNvPr id="44" name="Google Shape;44;p4"/>
          <p:cNvSpPr txBox="1"/>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spcBef>
                <a:spcPts val="0"/>
              </a:spcBef>
              <a:spcAft>
                <a:spcPts val="0"/>
              </a:spcAft>
              <a:buNone/>
            </a:pPr>
            <a:fld id="{00000000-1234-1234-1234-123412341234}" type="slidenum">
              <a:rPr lang="es-AR" sz="1100">
                <a:solidFill>
                  <a:schemeClr val="dk1"/>
                </a:solidFill>
                <a:latin typeface="Palatino Linotype"/>
                <a:ea typeface="Palatino Linotype"/>
                <a:cs typeface="Palatino Linotype"/>
                <a:sym typeface="Palatino Linotype"/>
              </a:rPr>
              <a:t>‹#›</a:t>
            </a:fld>
            <a:endParaRPr sz="1100">
              <a:solidFill>
                <a:schemeClr val="dk1"/>
              </a:solidFill>
              <a:latin typeface="Palatino Linotype"/>
              <a:ea typeface="Palatino Linotype"/>
              <a:cs typeface="Palatino Linotype"/>
              <a:sym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5"/>
        <p:cNvGrpSpPr/>
        <p:nvPr/>
      </p:nvGrpSpPr>
      <p:grpSpPr>
        <a:xfrm>
          <a:off x="0" y="0"/>
          <a:ext cx="0" cy="0"/>
          <a:chOff x="0" y="0"/>
          <a:chExt cx="0" cy="0"/>
        </a:xfrm>
      </p:grpSpPr>
      <p:sp>
        <p:nvSpPr>
          <p:cNvPr id="46" name="Google Shape;46;p5"/>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spcBef>
                <a:spcPts val="0"/>
              </a:spcBef>
              <a:spcAft>
                <a:spcPts val="0"/>
              </a:spcAft>
              <a:buClr>
                <a:schemeClr val="dk2"/>
              </a:buClr>
              <a:buSzPts val="5600"/>
              <a:buFont typeface="Century Gothic"/>
              <a:buNone/>
              <a:defRPr sz="5600" b="1"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spcBef>
                <a:spcPts val="440"/>
              </a:spcBef>
              <a:spcAft>
                <a:spcPts val="0"/>
              </a:spcAft>
              <a:buSzPts val="2090"/>
              <a:buNone/>
              <a:defRPr sz="2200">
                <a:solidFill>
                  <a:schemeClr val="dk1"/>
                </a:solidFill>
              </a:defRPr>
            </a:lvl1pPr>
            <a:lvl2pPr marL="914400" lvl="1" indent="-228600" algn="l">
              <a:spcBef>
                <a:spcPts val="360"/>
              </a:spcBef>
              <a:spcAft>
                <a:spcPts val="0"/>
              </a:spcAft>
              <a:buSzPts val="1530"/>
              <a:buNone/>
              <a:defRPr sz="1800">
                <a:solidFill>
                  <a:srgbClr val="888888"/>
                </a:solidFill>
              </a:defRPr>
            </a:lvl2pPr>
            <a:lvl3pPr marL="1371600" lvl="2" indent="-228600" algn="l">
              <a:spcBef>
                <a:spcPts val="320"/>
              </a:spcBef>
              <a:spcAft>
                <a:spcPts val="0"/>
              </a:spcAft>
              <a:buSzPts val="1120"/>
              <a:buNone/>
              <a:defRPr sz="1600">
                <a:solidFill>
                  <a:srgbClr val="888888"/>
                </a:solidFill>
              </a:defRPr>
            </a:lvl3pPr>
            <a:lvl4pPr marL="1828800" lvl="3" indent="-228600" algn="l">
              <a:spcBef>
                <a:spcPts val="280"/>
              </a:spcBef>
              <a:spcAft>
                <a:spcPts val="0"/>
              </a:spcAft>
              <a:buSzPts val="910"/>
              <a:buNone/>
              <a:defRPr sz="1400">
                <a:solidFill>
                  <a:srgbClr val="888888"/>
                </a:solidFill>
              </a:defRPr>
            </a:lvl4pPr>
            <a:lvl5pPr marL="2286000" lvl="4" indent="-228600" algn="l">
              <a:spcBef>
                <a:spcPts val="280"/>
              </a:spcBef>
              <a:spcAft>
                <a:spcPts val="0"/>
              </a:spcAft>
              <a:buSzPts val="910"/>
              <a:buNone/>
              <a:defRPr sz="1400">
                <a:solidFill>
                  <a:srgbClr val="888888"/>
                </a:solidFill>
              </a:defRPr>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48" name="Google Shape;48;p5"/>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3" name="Google Shape;53;p6"/>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4" name="Google Shape;54;p6"/>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spcBef>
                <a:spcPts val="520"/>
              </a:spcBef>
              <a:spcAft>
                <a:spcPts val="0"/>
              </a:spcAft>
              <a:buSzPts val="2470"/>
              <a:buChar char="⚫"/>
              <a:defRPr sz="2600"/>
            </a:lvl1pPr>
            <a:lvl2pPr marL="914400" lvl="1" indent="-358140" algn="l">
              <a:spcBef>
                <a:spcPts val="480"/>
              </a:spcBef>
              <a:spcAft>
                <a:spcPts val="0"/>
              </a:spcAft>
              <a:buSzPts val="2040"/>
              <a:buChar char="⚫"/>
              <a:defRPr sz="2400"/>
            </a:lvl2pPr>
            <a:lvl3pPr marL="1371600" lvl="2" indent="-317500" algn="l">
              <a:spcBef>
                <a:spcPts val="400"/>
              </a:spcBef>
              <a:spcAft>
                <a:spcPts val="0"/>
              </a:spcAft>
              <a:buSzPts val="1400"/>
              <a:buChar char="⚫"/>
              <a:defRPr sz="2000"/>
            </a:lvl3pPr>
            <a:lvl4pPr marL="1828800" lvl="3" indent="-302894" algn="l">
              <a:spcBef>
                <a:spcPts val="360"/>
              </a:spcBef>
              <a:spcAft>
                <a:spcPts val="0"/>
              </a:spcAft>
              <a:buSzPts val="1170"/>
              <a:buChar char="⚫"/>
              <a:defRPr sz="18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55" name="Google Shape;55;p6"/>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7"/>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spcBef>
                <a:spcPts val="480"/>
              </a:spcBef>
              <a:spcAft>
                <a:spcPts val="0"/>
              </a:spcAft>
              <a:buSzPts val="2280"/>
              <a:buNone/>
              <a:defRPr sz="2400" b="1" cap="none">
                <a:solidFill>
                  <a:schemeClr val="dk1"/>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61" name="Google Shape;61;p7"/>
          <p:cNvSpPr txBox="1">
            <a:spLocks noGrp="1"/>
          </p:cNvSpPr>
          <p:nvPr>
            <p:ph type="body" idx="2"/>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62" name="Google Shape;62;p7"/>
          <p:cNvSpPr txBox="1">
            <a:spLocks noGrp="1"/>
          </p:cNvSpPr>
          <p:nvPr>
            <p:ph type="body" idx="3"/>
          </p:nvPr>
        </p:nvSpPr>
        <p:spPr>
          <a:xfrm>
            <a:off x="4645026" y="1859759"/>
            <a:ext cx="4041775" cy="654843"/>
          </a:xfrm>
          <a:prstGeom prst="rect">
            <a:avLst/>
          </a:prstGeom>
          <a:noFill/>
          <a:ln>
            <a:noFill/>
          </a:ln>
        </p:spPr>
        <p:txBody>
          <a:bodyPr spcFirstLastPara="1" wrap="square" lIns="45700" tIns="0" rIns="45700" bIns="0" anchor="ctr" anchorCtr="0">
            <a:normAutofit/>
          </a:bodyPr>
          <a:lstStyle>
            <a:lvl1pPr marL="457200" lvl="0" indent="-228600" algn="l">
              <a:spcBef>
                <a:spcPts val="480"/>
              </a:spcBef>
              <a:spcAft>
                <a:spcPts val="0"/>
              </a:spcAft>
              <a:buSzPts val="2280"/>
              <a:buNone/>
              <a:defRPr sz="2400" b="1" cap="none">
                <a:solidFill>
                  <a:schemeClr val="dk1"/>
                </a:solidFill>
              </a:defRPr>
            </a:lvl1pPr>
            <a:lvl2pPr marL="914400" lvl="1" indent="-228600" algn="l">
              <a:spcBef>
                <a:spcPts val="400"/>
              </a:spcBef>
              <a:spcAft>
                <a:spcPts val="0"/>
              </a:spcAft>
              <a:buSzPts val="1700"/>
              <a:buNone/>
              <a:defRPr sz="2000" b="1"/>
            </a:lvl2pPr>
            <a:lvl3pPr marL="1371600" lvl="2" indent="-228600" algn="l">
              <a:spcBef>
                <a:spcPts val="360"/>
              </a:spcBef>
              <a:spcAft>
                <a:spcPts val="0"/>
              </a:spcAft>
              <a:buSzPts val="1260"/>
              <a:buNone/>
              <a:defRPr sz="1800" b="1"/>
            </a:lvl3pPr>
            <a:lvl4pPr marL="1828800" lvl="3" indent="-228600" algn="l">
              <a:spcBef>
                <a:spcPts val="320"/>
              </a:spcBef>
              <a:spcAft>
                <a:spcPts val="0"/>
              </a:spcAft>
              <a:buSzPts val="1040"/>
              <a:buNone/>
              <a:defRPr sz="1600" b="1"/>
            </a:lvl4pPr>
            <a:lvl5pPr marL="2286000" lvl="4" indent="-228600" algn="l">
              <a:spcBef>
                <a:spcPts val="320"/>
              </a:spcBef>
              <a:spcAft>
                <a:spcPts val="0"/>
              </a:spcAft>
              <a:buSzPts val="1040"/>
              <a:buNone/>
              <a:defRPr sz="1600" b="1"/>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63" name="Google Shape;63;p7"/>
          <p:cNvSpPr txBox="1">
            <a:spLocks noGrp="1"/>
          </p:cNvSpPr>
          <p:nvPr>
            <p:ph type="body" idx="4"/>
          </p:nvPr>
        </p:nvSpPr>
        <p:spPr>
          <a:xfrm>
            <a:off x="4645026"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spcBef>
                <a:spcPts val="440"/>
              </a:spcBef>
              <a:spcAft>
                <a:spcPts val="0"/>
              </a:spcAft>
              <a:buSzPts val="2090"/>
              <a:buChar char="⚫"/>
              <a:defRPr sz="2200"/>
            </a:lvl1pPr>
            <a:lvl2pPr marL="914400" lvl="1" indent="-336550" algn="l">
              <a:spcBef>
                <a:spcPts val="400"/>
              </a:spcBef>
              <a:spcAft>
                <a:spcPts val="0"/>
              </a:spcAft>
              <a:buSzPts val="1700"/>
              <a:buChar char="⚫"/>
              <a:defRPr sz="2000"/>
            </a:lvl2pPr>
            <a:lvl3pPr marL="1371600" lvl="2" indent="-308610" algn="l">
              <a:spcBef>
                <a:spcPts val="360"/>
              </a:spcBef>
              <a:spcAft>
                <a:spcPts val="0"/>
              </a:spcAft>
              <a:buSzPts val="1260"/>
              <a:buChar char="⚫"/>
              <a:defRPr sz="1800"/>
            </a:lvl3pPr>
            <a:lvl4pPr marL="1828800" lvl="3" indent="-294639" algn="l">
              <a:spcBef>
                <a:spcPts val="320"/>
              </a:spcBef>
              <a:spcAft>
                <a:spcPts val="0"/>
              </a:spcAft>
              <a:buSzPts val="1040"/>
              <a:buChar char="⚫"/>
              <a:defRPr sz="1600"/>
            </a:lvl4pPr>
            <a:lvl5pPr marL="2286000" lvl="4" indent="-294639" algn="l">
              <a:spcBef>
                <a:spcPts val="320"/>
              </a:spcBef>
              <a:spcAft>
                <a:spcPts val="0"/>
              </a:spcAft>
              <a:buSzPts val="1040"/>
              <a:buChar char="⚫"/>
              <a:defRPr sz="16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64" name="Google Shape;64;p7"/>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8"/>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spcBef>
                <a:spcPts val="0"/>
              </a:spcBef>
              <a:spcAft>
                <a:spcPts val="0"/>
              </a:spcAft>
              <a:buClr>
                <a:schemeClr val="dk2"/>
              </a:buClr>
              <a:buSzPts val="5000"/>
              <a:buFont typeface="Century Gothic"/>
              <a:buNone/>
              <a:defRPr sz="5000" b="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8"/>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9"/>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9"/>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0"/>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Century Gothic"/>
              <a:buNone/>
              <a:defRPr sz="2600" b="0">
                <a:solidFill>
                  <a:schemeClr val="dk2"/>
                </a:solidFill>
                <a:latin typeface="Century Gothic"/>
                <a:ea typeface="Century Gothic"/>
                <a:cs typeface="Century Gothic"/>
                <a:sym typeface="Century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10"/>
          <p:cNvSpPr txBox="1">
            <a:spLocks noGrp="1"/>
          </p:cNvSpPr>
          <p:nvPr>
            <p:ph type="body" idx="1"/>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spcBef>
                <a:spcPts val="560"/>
              </a:spcBef>
              <a:spcAft>
                <a:spcPts val="0"/>
              </a:spcAft>
              <a:buSzPts val="2660"/>
              <a:buChar char="⚫"/>
              <a:defRPr sz="2800"/>
            </a:lvl1pPr>
            <a:lvl2pPr marL="914400" lvl="1" indent="-368935" algn="l">
              <a:spcBef>
                <a:spcPts val="520"/>
              </a:spcBef>
              <a:spcAft>
                <a:spcPts val="0"/>
              </a:spcAft>
              <a:buSzPts val="2210"/>
              <a:buChar char="⚫"/>
              <a:defRPr sz="2600"/>
            </a:lvl2pPr>
            <a:lvl3pPr marL="1371600" lvl="2" indent="-335280" algn="l">
              <a:spcBef>
                <a:spcPts val="480"/>
              </a:spcBef>
              <a:spcAft>
                <a:spcPts val="0"/>
              </a:spcAft>
              <a:buSzPts val="1680"/>
              <a:buChar char="⚫"/>
              <a:defRPr sz="2400"/>
            </a:lvl3pPr>
            <a:lvl4pPr marL="1828800" lvl="3" indent="-311150" algn="l">
              <a:spcBef>
                <a:spcPts val="400"/>
              </a:spcBef>
              <a:spcAft>
                <a:spcPts val="0"/>
              </a:spcAft>
              <a:buSzPts val="1300"/>
              <a:buChar char="⚫"/>
              <a:defRPr sz="2000"/>
            </a:lvl4pPr>
            <a:lvl5pPr marL="2286000" lvl="4" indent="-302895" algn="l">
              <a:spcBef>
                <a:spcPts val="360"/>
              </a:spcBef>
              <a:spcAft>
                <a:spcPts val="0"/>
              </a:spcAft>
              <a:buSzPts val="1170"/>
              <a:buChar char="⚫"/>
              <a:defRPr sz="18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79" name="Google Shape;79;p10"/>
          <p:cNvSpPr txBox="1">
            <a:spLocks noGrp="1"/>
          </p:cNvSpPr>
          <p:nvPr>
            <p:ph type="body" idx="2"/>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spcBef>
                <a:spcPts val="280"/>
              </a:spcBef>
              <a:spcAft>
                <a:spcPts val="0"/>
              </a:spcAft>
              <a:buSzPts val="1330"/>
              <a:buNone/>
              <a:defRPr sz="1400"/>
            </a:lvl1pPr>
            <a:lvl2pPr marL="914400" lvl="1" indent="-228600" algn="l">
              <a:spcBef>
                <a:spcPts val="240"/>
              </a:spcBef>
              <a:spcAft>
                <a:spcPts val="0"/>
              </a:spcAft>
              <a:buSzPts val="1020"/>
              <a:buNone/>
              <a:defRPr sz="1200"/>
            </a:lvl2pPr>
            <a:lvl3pPr marL="1371600" lvl="2" indent="-228600" algn="l">
              <a:spcBef>
                <a:spcPts val="200"/>
              </a:spcBef>
              <a:spcAft>
                <a:spcPts val="0"/>
              </a:spcAft>
              <a:buSzPts val="700"/>
              <a:buNone/>
              <a:defRPr sz="1000"/>
            </a:lvl3pPr>
            <a:lvl4pPr marL="1828800" lvl="3" indent="-228600" algn="l">
              <a:spcBef>
                <a:spcPts val="180"/>
              </a:spcBef>
              <a:spcAft>
                <a:spcPts val="0"/>
              </a:spcAft>
              <a:buSzPts val="585"/>
              <a:buNone/>
              <a:defRPr sz="900"/>
            </a:lvl4pPr>
            <a:lvl5pPr marL="2286000" lvl="4" indent="-228600" algn="l">
              <a:spcBef>
                <a:spcPts val="180"/>
              </a:spcBef>
              <a:spcAft>
                <a:spcPts val="0"/>
              </a:spcAft>
              <a:buSzPts val="585"/>
              <a:buNone/>
              <a:defRPr sz="900"/>
            </a:lvl5pPr>
            <a:lvl6pPr marL="2743200" lvl="5" indent="-320039" algn="l">
              <a:spcBef>
                <a:spcPts val="360"/>
              </a:spcBef>
              <a:spcAft>
                <a:spcPts val="0"/>
              </a:spcAft>
              <a:buSzPts val="1440"/>
              <a:buChar char="⚫"/>
              <a:defRPr/>
            </a:lvl6pPr>
            <a:lvl7pPr marL="3200400" lvl="6" indent="-320039" algn="l">
              <a:spcBef>
                <a:spcPts val="360"/>
              </a:spcBef>
              <a:spcAft>
                <a:spcPts val="0"/>
              </a:spcAft>
              <a:buSzPts val="1440"/>
              <a:buChar char="⚫"/>
              <a:defRPr/>
            </a:lvl7pPr>
            <a:lvl8pPr marL="3657600" lvl="7" indent="-342900" algn="l">
              <a:spcBef>
                <a:spcPts val="360"/>
              </a:spcBef>
              <a:spcAft>
                <a:spcPts val="0"/>
              </a:spcAft>
              <a:buSzPts val="1800"/>
              <a:buChar char="•"/>
              <a:defRPr/>
            </a:lvl8pPr>
            <a:lvl9pPr marL="4114800" lvl="8" indent="-228600" algn="l">
              <a:spcBef>
                <a:spcPts val="360"/>
              </a:spcBef>
              <a:spcAft>
                <a:spcPts val="0"/>
              </a:spcAft>
              <a:buSzPts val="1800"/>
              <a:buNone/>
              <a:defRPr/>
            </a:lvl9pPr>
          </a:lstStyle>
          <a:p>
            <a:endParaRPr/>
          </a:p>
        </p:txBody>
      </p:sp>
      <p:sp>
        <p:nvSpPr>
          <p:cNvPr id="80" name="Google Shape;80;p10"/>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0"/>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AR"/>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4">
            <a:alphaModFix/>
          </a:blip>
          <a:tile tx="0" ty="0" sx="65000" sy="65000" flip="none" algn="tl"/>
        </a:blip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32048" y="-16113"/>
            <a:ext cx="9198255" cy="6888627"/>
            <a:chOff x="-13703" y="-30627"/>
            <a:chExt cx="12264340" cy="6888627"/>
          </a:xfrm>
        </p:grpSpPr>
        <p:sp>
          <p:nvSpPr>
            <p:cNvPr id="11" name="Google Shape;11;p1"/>
            <p:cNvSpPr/>
            <p:nvPr/>
          </p:nvSpPr>
          <p:spPr>
            <a:xfrm>
              <a:off x="31633"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alatino Linotype"/>
                <a:ea typeface="Palatino Linotype"/>
                <a:cs typeface="Palatino Linotype"/>
                <a:sym typeface="Palatino Linotype"/>
              </a:endParaRPr>
            </a:p>
          </p:txBody>
        </p:sp>
        <p:grpSp>
          <p:nvGrpSpPr>
            <p:cNvPr id="12" name="Google Shape;12;p1"/>
            <p:cNvGrpSpPr/>
            <p:nvPr/>
          </p:nvGrpSpPr>
          <p:grpSpPr>
            <a:xfrm>
              <a:off x="-13703" y="-30627"/>
              <a:ext cx="12264340" cy="1086266"/>
              <a:chOff x="-39059" y="-16113"/>
              <a:chExt cx="12264340" cy="1086266"/>
            </a:xfrm>
          </p:grpSpPr>
          <p:sp>
            <p:nvSpPr>
              <p:cNvPr id="13" name="Google Shape;13;p1"/>
              <p:cNvSpPr/>
              <p:nvPr/>
            </p:nvSpPr>
            <p:spPr>
              <a:xfrm>
                <a:off x="-12700" y="-7144"/>
                <a:ext cx="1221740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668F1B">
                      <a:alpha val="44705"/>
                    </a:srgbClr>
                  </a:gs>
                  <a:gs pos="100000">
                    <a:srgbClr val="CAE00E">
                      <a:alpha val="54901"/>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Palatino Linotype"/>
                  <a:ea typeface="Palatino Linotype"/>
                  <a:cs typeface="Palatino Linotype"/>
                  <a:sym typeface="Palatino Linotype"/>
                </a:endParaRPr>
              </a:p>
            </p:txBody>
          </p:sp>
          <p:sp>
            <p:nvSpPr>
              <p:cNvPr id="14" name="Google Shape;14;p1"/>
              <p:cNvSpPr/>
              <p:nvPr/>
            </p:nvSpPr>
            <p:spPr>
              <a:xfrm>
                <a:off x="5842000" y="-7144"/>
                <a:ext cx="63500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99A719">
                      <a:alpha val="29803"/>
                    </a:srgbClr>
                  </a:gs>
                  <a:gs pos="80000">
                    <a:srgbClr val="80B814">
                      <a:alpha val="44705"/>
                    </a:srgbClr>
                  </a:gs>
                  <a:gs pos="100000">
                    <a:srgbClr val="80B814">
                      <a:alpha val="44705"/>
                    </a:srgbClr>
                  </a:gs>
                </a:gsLst>
                <a:lin ang="5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Palatino Linotype"/>
                  <a:ea typeface="Palatino Linotype"/>
                  <a:cs typeface="Palatino Linotype"/>
                  <a:sym typeface="Palatino Linotype"/>
                </a:endParaRPr>
              </a:p>
            </p:txBody>
          </p:sp>
          <p:grpSp>
            <p:nvGrpSpPr>
              <p:cNvPr id="15" name="Google Shape;15;p1"/>
              <p:cNvGrpSpPr/>
              <p:nvPr/>
            </p:nvGrpSpPr>
            <p:grpSpPr>
              <a:xfrm>
                <a:off x="-39059" y="-16113"/>
                <a:ext cx="12264340" cy="1086266"/>
                <a:chOff x="-29322" y="-1971"/>
                <a:chExt cx="9198255" cy="1086266"/>
              </a:xfrm>
            </p:grpSpPr>
            <p:sp>
              <p:nvSpPr>
                <p:cNvPr id="16" name="Google Shape;16;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A8B53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sp>
              <p:nvSpPr>
                <p:cNvPr id="17" name="Google Shape;17;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Palatino Linotype"/>
                    <a:ea typeface="Palatino Linotype"/>
                    <a:cs typeface="Palatino Linotype"/>
                    <a:sym typeface="Palatino Linotype"/>
                  </a:endParaRPr>
                </a:p>
              </p:txBody>
            </p:sp>
          </p:grpSp>
        </p:grpSp>
      </p:grpSp>
      <p:sp>
        <p:nvSpPr>
          <p:cNvPr id="18" name="Google Shape;18;p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spcBef>
                <a:spcPts val="0"/>
              </a:spcBef>
              <a:spcAft>
                <a:spcPts val="0"/>
              </a:spcAft>
              <a:buClr>
                <a:schemeClr val="dk2"/>
              </a:buClr>
              <a:buSzPts val="5000"/>
              <a:buFont typeface="Century Gothic"/>
              <a:buNone/>
              <a:defRPr sz="5000" b="0" i="0" u="none" strike="noStrike" cap="none">
                <a:solidFill>
                  <a:schemeClr val="dk2"/>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9" name="Google Shape;19;p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spcBef>
                <a:spcPts val="520"/>
              </a:spcBef>
              <a:spcAft>
                <a:spcPts val="0"/>
              </a:spcAft>
              <a:buClr>
                <a:srgbClr val="626A19"/>
              </a:buClr>
              <a:buSzPts val="2470"/>
              <a:buFont typeface="Noto Sans Symbols"/>
              <a:buChar char="⚫"/>
              <a:defRPr sz="2600" b="0" i="0" u="none" strike="noStrike" cap="none">
                <a:solidFill>
                  <a:schemeClr val="dk1"/>
                </a:solidFill>
                <a:latin typeface="Palatino Linotype"/>
                <a:ea typeface="Palatino Linotype"/>
                <a:cs typeface="Palatino Linotype"/>
                <a:sym typeface="Palatino Linotype"/>
              </a:defRPr>
            </a:lvl1pPr>
            <a:lvl2pPr marL="914400" marR="0" lvl="1" indent="-358140" algn="l" rtl="0">
              <a:spcBef>
                <a:spcPts val="480"/>
              </a:spcBef>
              <a:spcAft>
                <a:spcPts val="0"/>
              </a:spcAft>
              <a:buClr>
                <a:srgbClr val="2A4F1C"/>
              </a:buClr>
              <a:buSzPts val="2040"/>
              <a:buFont typeface="Noto Sans Symbols"/>
              <a:buChar char="⚫"/>
              <a:defRPr sz="2400" b="0" i="0" u="none" strike="noStrike" cap="none">
                <a:solidFill>
                  <a:schemeClr val="dk1"/>
                </a:solidFill>
                <a:latin typeface="Palatino Linotype"/>
                <a:ea typeface="Palatino Linotype"/>
                <a:cs typeface="Palatino Linotype"/>
                <a:sym typeface="Palatino Linotype"/>
              </a:defRPr>
            </a:lvl2pPr>
            <a:lvl3pPr marL="1371600" marR="0" lvl="2" indent="-321944" algn="l" rtl="0">
              <a:spcBef>
                <a:spcPts val="420"/>
              </a:spcBef>
              <a:spcAft>
                <a:spcPts val="0"/>
              </a:spcAft>
              <a:buClr>
                <a:srgbClr val="455C19"/>
              </a:buClr>
              <a:buSzPts val="1470"/>
              <a:buFont typeface="Noto Sans Symbols"/>
              <a:buChar char="⚫"/>
              <a:defRPr sz="2100" b="0" i="0" u="none" strike="noStrike" cap="none">
                <a:solidFill>
                  <a:schemeClr val="dk1"/>
                </a:solidFill>
                <a:latin typeface="Palatino Linotype"/>
                <a:ea typeface="Palatino Linotype"/>
                <a:cs typeface="Palatino Linotype"/>
                <a:sym typeface="Palatino Linotype"/>
              </a:defRPr>
            </a:lvl3pPr>
            <a:lvl4pPr marL="1828800" marR="0" lvl="3" indent="-311150" algn="l" rtl="0">
              <a:spcBef>
                <a:spcPts val="400"/>
              </a:spcBef>
              <a:spcAft>
                <a:spcPts val="0"/>
              </a:spcAft>
              <a:buClr>
                <a:srgbClr val="626A19"/>
              </a:buClr>
              <a:buSzPts val="1300"/>
              <a:buFont typeface="Noto Sans Symbols"/>
              <a:buChar char="⚫"/>
              <a:defRPr sz="2000" b="0" i="0" u="none" strike="noStrike" cap="none">
                <a:solidFill>
                  <a:schemeClr val="dk1"/>
                </a:solidFill>
                <a:latin typeface="Palatino Linotype"/>
                <a:ea typeface="Palatino Linotype"/>
                <a:cs typeface="Palatino Linotype"/>
                <a:sym typeface="Palatino Linotype"/>
              </a:defRPr>
            </a:lvl4pPr>
            <a:lvl5pPr marL="2286000" marR="0" lvl="4" indent="-311150" algn="l" rtl="0">
              <a:spcBef>
                <a:spcPts val="400"/>
              </a:spcBef>
              <a:spcAft>
                <a:spcPts val="0"/>
              </a:spcAft>
              <a:buClr>
                <a:srgbClr val="017058"/>
              </a:buClr>
              <a:buSzPts val="1300"/>
              <a:buFont typeface="Noto Sans Symbols"/>
              <a:buChar char="⚫"/>
              <a:defRPr sz="2000" b="0" i="0" u="none" strike="noStrike" cap="none">
                <a:solidFill>
                  <a:schemeClr val="dk1"/>
                </a:solidFill>
                <a:latin typeface="Palatino Linotype"/>
                <a:ea typeface="Palatino Linotype"/>
                <a:cs typeface="Palatino Linotype"/>
                <a:sym typeface="Palatino Linotype"/>
              </a:defRPr>
            </a:lvl5pPr>
            <a:lvl6pPr marL="2743200" marR="0" lvl="5" indent="-320039" algn="l" rtl="0">
              <a:spcBef>
                <a:spcPts val="360"/>
              </a:spcBef>
              <a:spcAft>
                <a:spcPts val="0"/>
              </a:spcAft>
              <a:buClr>
                <a:srgbClr val="215D65"/>
              </a:buClr>
              <a:buSzPts val="1440"/>
              <a:buFont typeface="Noto Sans Symbols"/>
              <a:buChar char="⚫"/>
              <a:defRPr sz="1800" b="0" i="0" u="none" strike="noStrike" cap="none">
                <a:solidFill>
                  <a:schemeClr val="dk1"/>
                </a:solidFill>
                <a:latin typeface="Palatino Linotype"/>
                <a:ea typeface="Palatino Linotype"/>
                <a:cs typeface="Palatino Linotype"/>
                <a:sym typeface="Palatino Linotype"/>
              </a:defRPr>
            </a:lvl6pPr>
            <a:lvl7pPr marL="3200400" marR="0" lvl="6" indent="-309879" algn="l" rtl="0">
              <a:spcBef>
                <a:spcPts val="320"/>
              </a:spcBef>
              <a:spcAft>
                <a:spcPts val="0"/>
              </a:spcAft>
              <a:buClr>
                <a:srgbClr val="066684"/>
              </a:buClr>
              <a:buSzPts val="1280"/>
              <a:buFont typeface="Noto Sans Symbols"/>
              <a:buChar char="⚫"/>
              <a:defRPr sz="1600" b="0" i="0" u="none" strike="noStrike" cap="none">
                <a:solidFill>
                  <a:schemeClr val="dk1"/>
                </a:solidFill>
                <a:latin typeface="Palatino Linotype"/>
                <a:ea typeface="Palatino Linotype"/>
                <a:cs typeface="Palatino Linotype"/>
                <a:sym typeface="Palatino Linotype"/>
              </a:defRPr>
            </a:lvl7pPr>
            <a:lvl8pPr marL="3657600" marR="0" lvl="7" indent="-330200" algn="l" rtl="0">
              <a:spcBef>
                <a:spcPts val="320"/>
              </a:spcBef>
              <a:spcAft>
                <a:spcPts val="0"/>
              </a:spcAft>
              <a:buClr>
                <a:schemeClr val="dk2"/>
              </a:buClr>
              <a:buSzPts val="1600"/>
              <a:buFont typeface="Palatino Linotype"/>
              <a:buChar char="•"/>
              <a:defRPr sz="1600" b="0" i="0" u="none" strike="noStrike" cap="none">
                <a:solidFill>
                  <a:schemeClr val="dk1"/>
                </a:solidFill>
                <a:latin typeface="Palatino Linotype"/>
                <a:ea typeface="Palatino Linotype"/>
                <a:cs typeface="Palatino Linotype"/>
                <a:sym typeface="Palatino Linotype"/>
              </a:defRPr>
            </a:lvl8pPr>
            <a:lvl9pPr marL="4114800" marR="0" lvl="8" indent="-228600" algn="l" rtl="0">
              <a:spcBef>
                <a:spcPts val="280"/>
              </a:spcBef>
              <a:spcAft>
                <a:spcPts val="0"/>
              </a:spcAft>
              <a:buClr>
                <a:schemeClr val="dk2"/>
              </a:buClr>
              <a:buSzPts val="1400"/>
              <a:buFont typeface="Palatino Linotype"/>
              <a:buNone/>
              <a:defRPr sz="14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0" name="Google Shape;20;p1"/>
          <p:cNvSpPr txBox="1">
            <a:spLocks noGrp="1"/>
          </p:cNvSpPr>
          <p:nvPr>
            <p:ph type="dt" idx="10"/>
          </p:nvPr>
        </p:nvSpPr>
        <p:spPr>
          <a:xfrm>
            <a:off x="457200" y="6356352"/>
            <a:ext cx="21336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10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1" name="Google Shape;21;p1"/>
          <p:cNvSpPr txBox="1">
            <a:spLocks noGrp="1"/>
          </p:cNvSpPr>
          <p:nvPr>
            <p:ph type="ftr" idx="11"/>
          </p:nvPr>
        </p:nvSpPr>
        <p:spPr>
          <a:xfrm>
            <a:off x="2667000" y="6356352"/>
            <a:ext cx="3352800" cy="365125"/>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100">
                <a:solidFill>
                  <a:schemeClr val="dk1"/>
                </a:solidFill>
                <a:latin typeface="Palatino Linotype"/>
                <a:ea typeface="Palatino Linotype"/>
                <a:cs typeface="Palatino Linotype"/>
                <a:sym typeface="Palatino Linotype"/>
              </a:defRPr>
            </a:lvl1pPr>
            <a:lvl2pPr marR="0" lvl="1"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2pPr>
            <a:lvl3pPr marR="0" lvl="2"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3pPr>
            <a:lvl4pPr marR="0" lvl="3"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4pPr>
            <a:lvl5pPr marR="0" lvl="4"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5pPr>
            <a:lvl6pPr marR="0" lvl="5"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6pPr>
            <a:lvl7pPr marR="0" lvl="6"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7pPr>
            <a:lvl8pPr marR="0" lvl="7"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8pPr>
            <a:lvl9pPr marR="0" lvl="8" algn="l" rtl="0">
              <a:spcBef>
                <a:spcPts val="0"/>
              </a:spcBef>
              <a:spcAft>
                <a:spcPts val="0"/>
              </a:spcAft>
              <a:buSzPts val="1400"/>
              <a:buNone/>
              <a:defRPr sz="1800" b="0" i="0" u="none" strike="noStrike" cap="none">
                <a:solidFill>
                  <a:schemeClr val="dk1"/>
                </a:solidFill>
                <a:latin typeface="Palatino Linotype"/>
                <a:ea typeface="Palatino Linotype"/>
                <a:cs typeface="Palatino Linotype"/>
                <a:sym typeface="Palatino Linotype"/>
              </a:defRPr>
            </a:lvl9pPr>
          </a:lstStyle>
          <a:p>
            <a:endParaRPr/>
          </a:p>
        </p:txBody>
      </p:sp>
      <p:sp>
        <p:nvSpPr>
          <p:cNvPr id="22" name="Google Shape;22;p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lvl1pPr marL="0" marR="0" lvl="0" indent="0" algn="r" rtl="0">
              <a:spcBef>
                <a:spcPts val="0"/>
              </a:spcBef>
              <a:buNone/>
              <a:defRPr sz="1100" b="0" u="none">
                <a:solidFill>
                  <a:schemeClr val="dk1"/>
                </a:solidFill>
                <a:latin typeface="Palatino Linotype"/>
                <a:ea typeface="Palatino Linotype"/>
                <a:cs typeface="Palatino Linotype"/>
                <a:sym typeface="Palatino Linotype"/>
              </a:defRPr>
            </a:lvl1pPr>
            <a:lvl2pPr marL="0" marR="0" lvl="1" indent="0" algn="r" rtl="0">
              <a:spcBef>
                <a:spcPts val="0"/>
              </a:spcBef>
              <a:buNone/>
              <a:defRPr sz="1100" b="0" u="none">
                <a:solidFill>
                  <a:schemeClr val="dk1"/>
                </a:solidFill>
                <a:latin typeface="Palatino Linotype"/>
                <a:ea typeface="Palatino Linotype"/>
                <a:cs typeface="Palatino Linotype"/>
                <a:sym typeface="Palatino Linotype"/>
              </a:defRPr>
            </a:lvl2pPr>
            <a:lvl3pPr marL="0" marR="0" lvl="2" indent="0" algn="r" rtl="0">
              <a:spcBef>
                <a:spcPts val="0"/>
              </a:spcBef>
              <a:buNone/>
              <a:defRPr sz="1100" b="0" u="none">
                <a:solidFill>
                  <a:schemeClr val="dk1"/>
                </a:solidFill>
                <a:latin typeface="Palatino Linotype"/>
                <a:ea typeface="Palatino Linotype"/>
                <a:cs typeface="Palatino Linotype"/>
                <a:sym typeface="Palatino Linotype"/>
              </a:defRPr>
            </a:lvl3pPr>
            <a:lvl4pPr marL="0" marR="0" lvl="3" indent="0" algn="r" rtl="0">
              <a:spcBef>
                <a:spcPts val="0"/>
              </a:spcBef>
              <a:buNone/>
              <a:defRPr sz="1100" b="0" u="none">
                <a:solidFill>
                  <a:schemeClr val="dk1"/>
                </a:solidFill>
                <a:latin typeface="Palatino Linotype"/>
                <a:ea typeface="Palatino Linotype"/>
                <a:cs typeface="Palatino Linotype"/>
                <a:sym typeface="Palatino Linotype"/>
              </a:defRPr>
            </a:lvl4pPr>
            <a:lvl5pPr marL="0" marR="0" lvl="4" indent="0" algn="r" rtl="0">
              <a:spcBef>
                <a:spcPts val="0"/>
              </a:spcBef>
              <a:buNone/>
              <a:defRPr sz="1100" b="0" u="none">
                <a:solidFill>
                  <a:schemeClr val="dk1"/>
                </a:solidFill>
                <a:latin typeface="Palatino Linotype"/>
                <a:ea typeface="Palatino Linotype"/>
                <a:cs typeface="Palatino Linotype"/>
                <a:sym typeface="Palatino Linotype"/>
              </a:defRPr>
            </a:lvl5pPr>
            <a:lvl6pPr marL="0" marR="0" lvl="5" indent="0" algn="r" rtl="0">
              <a:spcBef>
                <a:spcPts val="0"/>
              </a:spcBef>
              <a:buNone/>
              <a:defRPr sz="1100" b="0" u="none">
                <a:solidFill>
                  <a:schemeClr val="dk1"/>
                </a:solidFill>
                <a:latin typeface="Palatino Linotype"/>
                <a:ea typeface="Palatino Linotype"/>
                <a:cs typeface="Palatino Linotype"/>
                <a:sym typeface="Palatino Linotype"/>
              </a:defRPr>
            </a:lvl6pPr>
            <a:lvl7pPr marL="0" marR="0" lvl="6" indent="0" algn="r" rtl="0">
              <a:spcBef>
                <a:spcPts val="0"/>
              </a:spcBef>
              <a:buNone/>
              <a:defRPr sz="1100" b="0" u="none">
                <a:solidFill>
                  <a:schemeClr val="dk1"/>
                </a:solidFill>
                <a:latin typeface="Palatino Linotype"/>
                <a:ea typeface="Palatino Linotype"/>
                <a:cs typeface="Palatino Linotype"/>
                <a:sym typeface="Palatino Linotype"/>
              </a:defRPr>
            </a:lvl7pPr>
            <a:lvl8pPr marL="0" marR="0" lvl="7" indent="0" algn="r" rtl="0">
              <a:spcBef>
                <a:spcPts val="0"/>
              </a:spcBef>
              <a:buNone/>
              <a:defRPr sz="1100" b="0" u="none">
                <a:solidFill>
                  <a:schemeClr val="dk1"/>
                </a:solidFill>
                <a:latin typeface="Palatino Linotype"/>
                <a:ea typeface="Palatino Linotype"/>
                <a:cs typeface="Palatino Linotype"/>
                <a:sym typeface="Palatino Linotype"/>
              </a:defRPr>
            </a:lvl8pPr>
            <a:lvl9pPr marL="0" marR="0" lvl="8" indent="0" algn="r" rtl="0">
              <a:spcBef>
                <a:spcPts val="0"/>
              </a:spcBef>
              <a:buNone/>
              <a:defRPr sz="1100" b="0" u="none">
                <a:solidFill>
                  <a:schemeClr val="dk1"/>
                </a:solidFill>
                <a:latin typeface="Palatino Linotype"/>
                <a:ea typeface="Palatino Linotype"/>
                <a:cs typeface="Palatino Linotype"/>
                <a:sym typeface="Palatino Linotype"/>
              </a:defRPr>
            </a:lvl9pPr>
          </a:lstStyle>
          <a:p>
            <a:pPr marL="0" lvl="0" indent="0" algn="r" rtl="0">
              <a:spcBef>
                <a:spcPts val="0"/>
              </a:spcBef>
              <a:spcAft>
                <a:spcPts val="0"/>
              </a:spcAft>
              <a:buNone/>
            </a:pPr>
            <a:fld id="{00000000-1234-1234-1234-123412341234}" type="slidenum">
              <a:rPr lang="es-A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snowballstem.org/algorithm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4"/>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spcBef>
                <a:spcPts val="0"/>
              </a:spcBef>
              <a:spcAft>
                <a:spcPts val="0"/>
              </a:spcAft>
              <a:buClr>
                <a:schemeClr val="dk2"/>
              </a:buClr>
              <a:buSzPts val="5600"/>
              <a:buFont typeface="Century Gothic"/>
              <a:buNone/>
            </a:pPr>
            <a:r>
              <a:rPr lang="es-AR"/>
              <a:t>Estructura de Datos y Algoritmos</a:t>
            </a:r>
            <a:endParaRPr/>
          </a:p>
        </p:txBody>
      </p:sp>
      <p:sp>
        <p:nvSpPr>
          <p:cNvPr id="112" name="Google Shape;112;p14"/>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p>
            <a:pPr marL="0" marR="45720" lvl="0" indent="0" algn="r" rtl="0">
              <a:spcBef>
                <a:spcPts val="0"/>
              </a:spcBef>
              <a:spcAft>
                <a:spcPts val="0"/>
              </a:spcAft>
              <a:buSzPts val="3420"/>
              <a:buNone/>
            </a:pPr>
            <a:r>
              <a:rPr lang="es-AR" sz="3600">
                <a:solidFill>
                  <a:schemeClr val="dk2"/>
                </a:solidFill>
              </a:rPr>
              <a:t>ITBA     </a:t>
            </a:r>
            <a:r>
              <a:rPr lang="es-AR" sz="3600" smtClean="0">
                <a:solidFill>
                  <a:schemeClr val="dk2"/>
                </a:solidFill>
              </a:rPr>
              <a:t>2025-Q2</a:t>
            </a:r>
            <a:endParaRPr sz="3600" dirty="0">
              <a:solidFill>
                <a:schemeClr val="dk2"/>
              </a:solidFill>
            </a:endParaRPr>
          </a:p>
        </p:txBody>
      </p:sp>
      <p:sp>
        <p:nvSpPr>
          <p:cNvPr id="113" name="Google Shape;113;p1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79" name="Google Shape;179;p2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a:t>API para las queries</a:t>
            </a:r>
            <a:endParaRPr/>
          </a:p>
          <a:p>
            <a:pPr marL="274320" lvl="0" indent="-129238" algn="l" rtl="0">
              <a:spcBef>
                <a:spcPts val="481"/>
              </a:spcBef>
              <a:spcAft>
                <a:spcPts val="0"/>
              </a:spcAft>
              <a:buSzPct val="95000"/>
              <a:buNone/>
            </a:pPr>
            <a:endParaRPr b="1"/>
          </a:p>
          <a:p>
            <a:pPr marL="0" lvl="0" indent="0" algn="l" rtl="0">
              <a:spcBef>
                <a:spcPts val="481"/>
              </a:spcBef>
              <a:spcAft>
                <a:spcPts val="0"/>
              </a:spcAft>
              <a:buSzPct val="95000"/>
              <a:buNone/>
            </a:pPr>
            <a:r>
              <a:rPr lang="es-AR"/>
              <a:t>1.1 	</a:t>
            </a:r>
            <a:r>
              <a:rPr lang="es-AR" b="1" i="1"/>
              <a:t>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t>1.4 </a:t>
            </a:r>
            <a:r>
              <a:rPr lang="es-AR" b="1" i="1">
                <a:solidFill>
                  <a:srgbClr val="00B050"/>
                </a:solidFill>
              </a:rPr>
              <a:t>	</a:t>
            </a:r>
            <a:r>
              <a:rPr lang="es-AR" b="1" i="1"/>
              <a:t>PhraseQuery: busca secuencia</a:t>
            </a:r>
            <a:endParaRPr/>
          </a:p>
          <a:p>
            <a:pPr marL="0" lvl="0" indent="0" algn="l" rtl="0">
              <a:spcBef>
                <a:spcPts val="481"/>
              </a:spcBef>
              <a:spcAft>
                <a:spcPts val="0"/>
              </a:spcAft>
              <a:buSzPct val="95000"/>
              <a:buNone/>
            </a:pPr>
            <a:r>
              <a:rPr lang="es-AR" b="1" i="1">
                <a:solidFill>
                  <a:srgbClr val="00B050"/>
                </a:solidFill>
              </a:rPr>
              <a:t>1.5 	 WildcardQuery: busca por matching de * o bien ?</a:t>
            </a:r>
            <a:endParaRPr/>
          </a:p>
          <a:p>
            <a:pPr marL="0" lvl="0" indent="0" algn="l" rtl="0">
              <a:spcBef>
                <a:spcPts val="481"/>
              </a:spcBef>
              <a:spcAft>
                <a:spcPts val="0"/>
              </a:spcAft>
              <a:buSzPct val="95000"/>
              <a:buNone/>
            </a:pPr>
            <a:r>
              <a:rPr lang="es-AR"/>
              <a:t>1.6 	FuzzyQuery: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a:t>Etc., etc.,  etc.</a:t>
            </a:r>
            <a:endParaRPr/>
          </a:p>
          <a:p>
            <a:pPr marL="0" lvl="0" indent="0" algn="l" rtl="0">
              <a:spcBef>
                <a:spcPts val="481"/>
              </a:spcBef>
              <a:spcAft>
                <a:spcPts val="0"/>
              </a:spcAft>
              <a:buSzPct val="95000"/>
              <a:buNone/>
            </a:pPr>
            <a:endParaRPr/>
          </a:p>
        </p:txBody>
      </p:sp>
      <p:sp>
        <p:nvSpPr>
          <p:cNvPr id="180" name="Google Shape;180;p2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4"/>
          <p:cNvSpPr txBox="1">
            <a:spLocks noGrp="1"/>
          </p:cNvSpPr>
          <p:nvPr>
            <p:ph type="title"/>
          </p:nvPr>
        </p:nvSpPr>
        <p:spPr>
          <a:xfrm>
            <a:off x="163900" y="648109"/>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a:t>
            </a:r>
            <a:br>
              <a:rPr lang="es-AR"/>
            </a:br>
            <a:r>
              <a:rPr lang="es-AR"/>
              <a:t>Ejer 3.5</a:t>
            </a:r>
            <a:endParaRPr/>
          </a:p>
        </p:txBody>
      </p:sp>
      <p:sp>
        <p:nvSpPr>
          <p:cNvPr id="186" name="Google Shape;186;p24"/>
          <p:cNvSpPr txBox="1">
            <a:spLocks noGrp="1"/>
          </p:cNvSpPr>
          <p:nvPr>
            <p:ph type="subTitle" idx="1"/>
          </p:nvPr>
        </p:nvSpPr>
        <p:spPr>
          <a:xfrm>
            <a:off x="339390" y="280531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s-AR" sz="2400"/>
              <a:t>=&gt;WildcardQuery</a:t>
            </a:r>
            <a:endParaRPr sz="2400">
              <a:solidFill>
                <a:srgbClr val="00B050"/>
              </a:solidFill>
            </a:endParaRPr>
          </a:p>
          <a:p>
            <a:pPr marL="0" lvl="0" indent="0" algn="ctr" rtl="0">
              <a:lnSpc>
                <a:spcPct val="100000"/>
              </a:lnSpc>
              <a:spcBef>
                <a:spcPts val="0"/>
              </a:spcBef>
              <a:spcAft>
                <a:spcPts val="0"/>
              </a:spcAft>
              <a:buSzPts val="2100"/>
              <a:buNone/>
            </a:pPr>
            <a:endParaRPr>
              <a:solidFill>
                <a:srgbClr val="00B050"/>
              </a:solidFill>
            </a:endParaRPr>
          </a:p>
        </p:txBody>
      </p:sp>
      <p:sp>
        <p:nvSpPr>
          <p:cNvPr id="187" name="Google Shape;187;p24"/>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1800">
                <a:solidFill>
                  <a:schemeClr val="dk1"/>
                </a:solidFill>
              </a:rPr>
              <a:t>Query query= </a:t>
            </a:r>
            <a:r>
              <a:rPr lang="es-AR" sz="1800" b="1">
                <a:solidFill>
                  <a:schemeClr val="dk1"/>
                </a:solidFill>
              </a:rPr>
              <a:t>new WildcardQuery(myTerm);</a:t>
            </a:r>
            <a:endParaRPr sz="1800" b="1">
              <a:solidFill>
                <a:schemeClr val="dk1"/>
              </a:solidFill>
            </a:endParaRPr>
          </a:p>
        </p:txBody>
      </p:sp>
      <p:sp>
        <p:nvSpPr>
          <p:cNvPr id="188" name="Google Shape;188;p24"/>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11</a:t>
            </a:fld>
            <a:endParaRPr sz="1000" b="0" i="0" u="none" strike="noStrike" cap="none">
              <a:solidFill>
                <a:srgbClr val="FFFFFF"/>
              </a:solidFill>
              <a:latin typeface="Roboto"/>
              <a:ea typeface="Roboto"/>
              <a:cs typeface="Roboto"/>
              <a:sym typeface="Roboto"/>
            </a:endParaRPr>
          </a:p>
        </p:txBody>
      </p:sp>
      <p:pic>
        <p:nvPicPr>
          <p:cNvPr id="189" name="Google Shape;189;p24" descr="File:Notepad icon.svg"/>
          <p:cNvPicPr preferRelativeResize="0"/>
          <p:nvPr/>
        </p:nvPicPr>
        <p:blipFill rotWithShape="1">
          <a:blip r:embed="rId3">
            <a:alphaModFix/>
          </a:blip>
          <a:srcRect/>
          <a:stretch/>
        </p:blipFill>
        <p:spPr>
          <a:xfrm>
            <a:off x="1881248" y="4746614"/>
            <a:ext cx="1145886" cy="114588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95" name="Google Shape;195;p25"/>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95000"/>
              <a:buNone/>
            </a:pPr>
            <a:r>
              <a:rPr lang="es-AR"/>
              <a:t>Realizar los siguiente cambios, re ejecutar  y explicar el resultado</a:t>
            </a: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s-AR"/>
              <a:t>Query query= </a:t>
            </a:r>
            <a:r>
              <a:rPr lang="es-AR" b="1"/>
              <a:t>new WildcardQuery(myTerm) </a:t>
            </a:r>
            <a:endParaRPr/>
          </a:p>
          <a:p>
            <a:pPr marL="0" lvl="0" indent="0" algn="l" rtl="0">
              <a:spcBef>
                <a:spcPts val="325"/>
              </a:spcBef>
              <a:spcAft>
                <a:spcPts val="0"/>
              </a:spcAft>
              <a:buSzPct val="95000"/>
              <a:buNone/>
            </a:pPr>
            <a:endParaRPr b="1"/>
          </a:p>
          <a:p>
            <a:pPr marL="0" lvl="0" indent="0" algn="l" rtl="0">
              <a:spcBef>
                <a:spcPts val="325"/>
              </a:spcBef>
              <a:spcAft>
                <a:spcPts val="0"/>
              </a:spcAft>
              <a:buSzPct val="95000"/>
              <a:buNone/>
            </a:pPr>
            <a:endParaRPr b="1"/>
          </a:p>
          <a:p>
            <a:pPr marL="0" lvl="0" indent="0" algn="just" rtl="0">
              <a:spcBef>
                <a:spcPts val="325"/>
              </a:spcBef>
              <a:spcAft>
                <a:spcPts val="0"/>
              </a:spcAft>
              <a:buSzPct val="95000"/>
              <a:buNone/>
            </a:pPr>
            <a:r>
              <a:rPr lang="es-AR"/>
              <a:t>Donde los casos a probar son:</a:t>
            </a:r>
            <a:endParaRPr b="1"/>
          </a:p>
          <a:p>
            <a:pPr marL="0" lvl="0" indent="0" algn="l" rtl="0">
              <a:spcBef>
                <a:spcPts val="325"/>
              </a:spcBef>
              <a:spcAft>
                <a:spcPts val="0"/>
              </a:spcAft>
              <a:buSzPct val="95000"/>
              <a:buNone/>
            </a:pPr>
            <a:endParaRPr b="1"/>
          </a:p>
          <a:p>
            <a:pPr marL="274320" lvl="0" indent="-274320" algn="l" rtl="0">
              <a:spcBef>
                <a:spcPts val="325"/>
              </a:spcBef>
              <a:spcAft>
                <a:spcPts val="0"/>
              </a:spcAft>
              <a:buSzPct val="95000"/>
              <a:buChar char="⚫"/>
            </a:pPr>
            <a:r>
              <a:rPr lang="es-AR"/>
              <a:t>queryStr= “g*e”</a:t>
            </a:r>
            <a:endParaRPr/>
          </a:p>
          <a:p>
            <a:pPr marL="274320" lvl="0" indent="-176291" algn="l" rtl="0">
              <a:spcBef>
                <a:spcPts val="325"/>
              </a:spcBef>
              <a:spcAft>
                <a:spcPts val="0"/>
              </a:spcAft>
              <a:buSzPct val="95000"/>
              <a:buNone/>
            </a:pPr>
            <a:endParaRPr/>
          </a:p>
          <a:p>
            <a:pPr marL="274320" lvl="0" indent="-274320" algn="l" rtl="0">
              <a:spcBef>
                <a:spcPts val="325"/>
              </a:spcBef>
              <a:spcAft>
                <a:spcPts val="0"/>
              </a:spcAft>
              <a:buSzPct val="95000"/>
              <a:buChar char="⚫"/>
            </a:pPr>
            <a:r>
              <a:rPr lang="es-AR"/>
              <a:t>queryStr= “g?me”</a:t>
            </a:r>
            <a:endParaRPr/>
          </a:p>
          <a:p>
            <a:pPr marL="274320" lvl="0" indent="-176291" algn="l" rtl="0">
              <a:spcBef>
                <a:spcPts val="325"/>
              </a:spcBef>
              <a:spcAft>
                <a:spcPts val="0"/>
              </a:spcAft>
              <a:buSzPct val="95000"/>
              <a:buNone/>
            </a:pPr>
            <a:endParaRPr/>
          </a:p>
          <a:p>
            <a:pPr marL="274320" lvl="0" indent="-274320" algn="l" rtl="0">
              <a:spcBef>
                <a:spcPts val="325"/>
              </a:spcBef>
              <a:spcAft>
                <a:spcPts val="0"/>
              </a:spcAft>
              <a:buSzPct val="95000"/>
              <a:buChar char="⚫"/>
            </a:pPr>
            <a:r>
              <a:rPr lang="es-AR"/>
              <a:t>queryStr= “g?m”</a:t>
            </a:r>
            <a:endParaRPr/>
          </a:p>
          <a:p>
            <a:pPr marL="274320" lvl="0" indent="-176291" algn="l" rtl="0">
              <a:spcBef>
                <a:spcPts val="325"/>
              </a:spcBef>
              <a:spcAft>
                <a:spcPts val="0"/>
              </a:spcAft>
              <a:buSzPct val="95000"/>
              <a:buNone/>
            </a:pPr>
            <a:endParaRPr/>
          </a:p>
          <a:p>
            <a:pPr marL="274320" lvl="0" indent="-274320" algn="l" rtl="0">
              <a:spcBef>
                <a:spcPts val="325"/>
              </a:spcBef>
              <a:spcAft>
                <a:spcPts val="0"/>
              </a:spcAft>
              <a:buSzPct val="95000"/>
              <a:buChar char="⚫"/>
            </a:pPr>
            <a:r>
              <a:rPr lang="es-AR"/>
              <a:t>queryStr= “G??e”</a:t>
            </a:r>
            <a:endParaRPr/>
          </a:p>
          <a:p>
            <a:pPr marL="274320" lvl="0" indent="-176291" algn="l" rtl="0">
              <a:spcBef>
                <a:spcPts val="325"/>
              </a:spcBef>
              <a:spcAft>
                <a:spcPts val="0"/>
              </a:spcAft>
              <a:buSzPct val="95000"/>
              <a:buNone/>
            </a:pPr>
            <a:endParaRPr/>
          </a:p>
          <a:p>
            <a:pPr marL="274320" lvl="0" indent="-274320" algn="l" rtl="0">
              <a:spcBef>
                <a:spcPts val="325"/>
              </a:spcBef>
              <a:spcAft>
                <a:spcPts val="0"/>
              </a:spcAft>
              <a:buSzPct val="95000"/>
              <a:buChar char="⚫"/>
            </a:pPr>
            <a:r>
              <a:rPr lang="es-AR"/>
              <a:t>queryStr= “*”</a:t>
            </a: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0" lvl="0" indent="0"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endParaRPr/>
          </a:p>
          <a:p>
            <a:pPr marL="514350" lvl="0" indent="-416321" algn="l" rtl="0">
              <a:spcBef>
                <a:spcPts val="325"/>
              </a:spcBef>
              <a:spcAft>
                <a:spcPts val="0"/>
              </a:spcAft>
              <a:buSzPct val="95000"/>
              <a:buNone/>
            </a:pPr>
            <a:endParaRPr/>
          </a:p>
        </p:txBody>
      </p:sp>
      <p:sp>
        <p:nvSpPr>
          <p:cNvPr id="196" name="Google Shape;196;p2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12</a:t>
            </a:fld>
            <a:endParaRPr/>
          </a:p>
        </p:txBody>
      </p:sp>
      <p:sp>
        <p:nvSpPr>
          <p:cNvPr id="197" name="Google Shape;197;p25"/>
          <p:cNvSpPr txBox="1"/>
          <p:nvPr/>
        </p:nvSpPr>
        <p:spPr>
          <a:xfrm>
            <a:off x="3116850" y="4023525"/>
            <a:ext cx="5774100" cy="1523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s-AR" sz="3200" b="1">
                <a:solidFill>
                  <a:schemeClr val="dk1"/>
                </a:solidFill>
                <a:latin typeface="Palatino Linotype"/>
                <a:ea typeface="Palatino Linotype"/>
                <a:cs typeface="Palatino Linotype"/>
                <a:sym typeface="Palatino Linotype"/>
              </a:rPr>
              <a:t>*</a:t>
            </a:r>
            <a:r>
              <a:rPr lang="es-AR" sz="2300">
                <a:solidFill>
                  <a:schemeClr val="dk1"/>
                </a:solidFill>
                <a:latin typeface="Palatino Linotype"/>
                <a:ea typeface="Palatino Linotype"/>
                <a:cs typeface="Palatino Linotype"/>
                <a:sym typeface="Palatino Linotype"/>
              </a:rPr>
              <a:t> representa cualquier secuencia de caracteres inclusive vacío</a:t>
            </a:r>
            <a:endParaRPr sz="2300">
              <a:solidFill>
                <a:schemeClr val="dk1"/>
              </a:solidFill>
              <a:latin typeface="Palatino Linotype"/>
              <a:ea typeface="Palatino Linotype"/>
              <a:cs typeface="Palatino Linotype"/>
              <a:sym typeface="Palatino Linotype"/>
            </a:endParaRPr>
          </a:p>
          <a:p>
            <a:pPr marL="0" lvl="0" indent="0" algn="l" rtl="0">
              <a:spcBef>
                <a:spcPts val="0"/>
              </a:spcBef>
              <a:spcAft>
                <a:spcPts val="0"/>
              </a:spcAft>
              <a:buNone/>
            </a:pPr>
            <a:r>
              <a:rPr lang="es-AR" sz="3200" b="1">
                <a:solidFill>
                  <a:schemeClr val="dk1"/>
                </a:solidFill>
                <a:latin typeface="Palatino Linotype"/>
                <a:ea typeface="Palatino Linotype"/>
                <a:cs typeface="Palatino Linotype"/>
                <a:sym typeface="Palatino Linotype"/>
              </a:rPr>
              <a:t>?</a:t>
            </a:r>
            <a:r>
              <a:rPr lang="es-AR" sz="2300">
                <a:solidFill>
                  <a:schemeClr val="dk1"/>
                </a:solidFill>
                <a:latin typeface="Palatino Linotype"/>
                <a:ea typeface="Palatino Linotype"/>
                <a:cs typeface="Palatino Linotype"/>
                <a:sym typeface="Palatino Linotype"/>
              </a:rPr>
              <a:t> representa un caracter cualquiera</a:t>
            </a:r>
            <a:endParaRPr sz="2300">
              <a:solidFill>
                <a:schemeClr val="dk1"/>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03" name="Google Shape;203;p2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a:t>API para las queries</a:t>
            </a:r>
            <a:endParaRPr/>
          </a:p>
          <a:p>
            <a:pPr marL="274320" lvl="0" indent="-129238" algn="l" rtl="0">
              <a:spcBef>
                <a:spcPts val="481"/>
              </a:spcBef>
              <a:spcAft>
                <a:spcPts val="0"/>
              </a:spcAft>
              <a:buSzPct val="95000"/>
              <a:buNone/>
            </a:pPr>
            <a:endParaRPr b="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t>1.4 </a:t>
            </a:r>
            <a:r>
              <a:rPr lang="es-AR" b="1" i="1">
                <a:solidFill>
                  <a:srgbClr val="00B050"/>
                </a:solidFill>
              </a:rPr>
              <a:t>	</a:t>
            </a:r>
            <a:r>
              <a:rPr lang="es-AR" b="1" i="1"/>
              <a:t>PhraseQuery: busca secuencia</a:t>
            </a:r>
            <a:endParaRPr/>
          </a:p>
          <a:p>
            <a:pPr marL="0" lvl="0" indent="0" algn="l" rtl="0">
              <a:spcBef>
                <a:spcPts val="481"/>
              </a:spcBef>
              <a:spcAft>
                <a:spcPts val="0"/>
              </a:spcAft>
              <a:buSzPct val="95000"/>
              <a:buNone/>
            </a:pPr>
            <a:r>
              <a:rPr lang="es-AR" b="1" i="1"/>
              <a:t>1.5 	 WildcardQuery</a:t>
            </a:r>
            <a:endParaRPr b="1" i="1"/>
          </a:p>
          <a:p>
            <a:pPr marL="0" lvl="0" indent="0" algn="l" rtl="0">
              <a:spcBef>
                <a:spcPts val="481"/>
              </a:spcBef>
              <a:spcAft>
                <a:spcPts val="0"/>
              </a:spcAft>
              <a:buSzPct val="95000"/>
              <a:buNone/>
            </a:pPr>
            <a:r>
              <a:rPr lang="es-AR" b="1" i="1">
                <a:solidFill>
                  <a:srgbClr val="00B050"/>
                </a:solidFill>
              </a:rPr>
              <a:t>1.6 	FuzzyQuery: Damerau-Levenshtein con MaxEdit 2</a:t>
            </a:r>
            <a:endParaRPr b="1" i="1">
              <a:solidFill>
                <a:srgbClr val="00B050"/>
              </a:solidFill>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a:t>Etc., etc.,  etc.</a:t>
            </a:r>
            <a:endParaRPr/>
          </a:p>
          <a:p>
            <a:pPr marL="0" lvl="0" indent="0" algn="l" rtl="0">
              <a:spcBef>
                <a:spcPts val="481"/>
              </a:spcBef>
              <a:spcAft>
                <a:spcPts val="0"/>
              </a:spcAft>
              <a:buSzPct val="95000"/>
              <a:buNone/>
            </a:pPr>
            <a:endParaRPr/>
          </a:p>
        </p:txBody>
      </p:sp>
      <p:sp>
        <p:nvSpPr>
          <p:cNvPr id="204" name="Google Shape;204;p2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7"/>
          <p:cNvSpPr txBox="1">
            <a:spLocks noGrp="1"/>
          </p:cNvSpPr>
          <p:nvPr>
            <p:ph type="title"/>
          </p:nvPr>
        </p:nvSpPr>
        <p:spPr>
          <a:xfrm>
            <a:off x="163900" y="648109"/>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a:t>
            </a:r>
            <a:br>
              <a:rPr lang="es-AR"/>
            </a:br>
            <a:r>
              <a:rPr lang="es-AR"/>
              <a:t>Ejer 3.6</a:t>
            </a:r>
            <a:endParaRPr/>
          </a:p>
        </p:txBody>
      </p:sp>
      <p:sp>
        <p:nvSpPr>
          <p:cNvPr id="210" name="Google Shape;210;p27"/>
          <p:cNvSpPr txBox="1">
            <a:spLocks noGrp="1"/>
          </p:cNvSpPr>
          <p:nvPr>
            <p:ph type="subTitle" idx="1"/>
          </p:nvPr>
        </p:nvSpPr>
        <p:spPr>
          <a:xfrm>
            <a:off x="339390" y="280531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s-AR" sz="2400"/>
              <a:t>=&gt;FuzzyQuery</a:t>
            </a:r>
            <a:endParaRPr sz="2400">
              <a:solidFill>
                <a:srgbClr val="00B050"/>
              </a:solidFill>
            </a:endParaRPr>
          </a:p>
          <a:p>
            <a:pPr marL="0" lvl="0" indent="0" algn="ctr" rtl="0">
              <a:lnSpc>
                <a:spcPct val="100000"/>
              </a:lnSpc>
              <a:spcBef>
                <a:spcPts val="0"/>
              </a:spcBef>
              <a:spcAft>
                <a:spcPts val="0"/>
              </a:spcAft>
              <a:buSzPts val="2100"/>
              <a:buNone/>
            </a:pPr>
            <a:endParaRPr>
              <a:solidFill>
                <a:srgbClr val="00B050"/>
              </a:solidFill>
            </a:endParaRPr>
          </a:p>
        </p:txBody>
      </p:sp>
      <p:sp>
        <p:nvSpPr>
          <p:cNvPr id="211" name="Google Shape;211;p27"/>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1800">
                <a:solidFill>
                  <a:schemeClr val="dk1"/>
                </a:solidFill>
              </a:rPr>
              <a:t>Query query= </a:t>
            </a:r>
            <a:r>
              <a:rPr lang="es-AR" sz="1800" b="1">
                <a:solidFill>
                  <a:schemeClr val="dk1"/>
                </a:solidFill>
              </a:rPr>
              <a:t>new FuzzyQuery(myTerm );  </a:t>
            </a:r>
            <a:endParaRPr/>
          </a:p>
        </p:txBody>
      </p:sp>
      <p:sp>
        <p:nvSpPr>
          <p:cNvPr id="212" name="Google Shape;212;p27"/>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14</a:t>
            </a:fld>
            <a:endParaRPr sz="1000" b="0" i="0" u="none" strike="noStrike" cap="none">
              <a:solidFill>
                <a:srgbClr val="FFFFFF"/>
              </a:solidFill>
              <a:latin typeface="Roboto"/>
              <a:ea typeface="Roboto"/>
              <a:cs typeface="Roboto"/>
              <a:sym typeface="Roboto"/>
            </a:endParaRPr>
          </a:p>
        </p:txBody>
      </p:sp>
      <p:pic>
        <p:nvPicPr>
          <p:cNvPr id="213" name="Google Shape;213;p27" descr="File:Notepad icon.svg"/>
          <p:cNvPicPr preferRelativeResize="0"/>
          <p:nvPr/>
        </p:nvPicPr>
        <p:blipFill rotWithShape="1">
          <a:blip r:embed="rId3">
            <a:alphaModFix/>
          </a:blip>
          <a:srcRect/>
          <a:stretch/>
        </p:blipFill>
        <p:spPr>
          <a:xfrm>
            <a:off x="1881248" y="4746614"/>
            <a:ext cx="1145886" cy="114588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19" name="Google Shape;219;p2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Pregunta:</a:t>
            </a:r>
            <a:endParaRPr/>
          </a:p>
          <a:p>
            <a:pPr marL="0" lvl="0" indent="0" algn="l" rtl="0">
              <a:spcBef>
                <a:spcPts val="520"/>
              </a:spcBef>
              <a:spcAft>
                <a:spcPts val="0"/>
              </a:spcAft>
              <a:buSzPts val="2470"/>
              <a:buNone/>
            </a:pPr>
            <a:r>
              <a:rPr lang="es-AR"/>
              <a:t>	MaxEdit es operaciones, no similitud (no está normalizado).</a:t>
            </a:r>
            <a:endParaRPr/>
          </a:p>
          <a:p>
            <a:pPr marL="0" lvl="0" indent="0" algn="l" rtl="0">
              <a:spcBef>
                <a:spcPts val="520"/>
              </a:spcBef>
              <a:spcAft>
                <a:spcPts val="0"/>
              </a:spcAft>
              <a:buSzPts val="2470"/>
              <a:buNone/>
            </a:pPr>
            <a:r>
              <a:rPr lang="es-AR"/>
              <a:t>	¿Qué información del índice le permite a Lucene responder a las consultas por FuzzyQuery?</a:t>
            </a:r>
            <a:endParaRPr/>
          </a:p>
        </p:txBody>
      </p:sp>
      <p:sp>
        <p:nvSpPr>
          <p:cNvPr id="220" name="Google Shape;220;p2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26" name="Google Shape;226;p2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95000"/>
              <a:buNone/>
            </a:pPr>
            <a:r>
              <a:rPr lang="es-AR"/>
              <a:t>Realizar los siguiente cambios, re ejecutar  y explicar el resultado. </a:t>
            </a:r>
            <a:endParaRPr/>
          </a:p>
          <a:p>
            <a:pPr marL="0" lvl="0" indent="0" algn="l" rtl="0">
              <a:spcBef>
                <a:spcPts val="364"/>
              </a:spcBef>
              <a:spcAft>
                <a:spcPts val="0"/>
              </a:spcAft>
              <a:buSzPct val="95000"/>
              <a:buNone/>
            </a:pPr>
            <a:endParaRPr/>
          </a:p>
          <a:p>
            <a:pPr marL="0" lvl="0" indent="0" algn="l" rtl="0">
              <a:spcBef>
                <a:spcPts val="364"/>
              </a:spcBef>
              <a:spcAft>
                <a:spcPts val="0"/>
              </a:spcAft>
              <a:buSzPct val="95000"/>
              <a:buNone/>
            </a:pPr>
            <a:r>
              <a:rPr lang="es-AR"/>
              <a:t>Query query= </a:t>
            </a:r>
            <a:r>
              <a:rPr lang="es-AR" b="1"/>
              <a:t>new FuzzyQuery(myTerm );  </a:t>
            </a:r>
            <a:endParaRPr b="1"/>
          </a:p>
          <a:p>
            <a:pPr marL="0" lvl="0" indent="0" algn="l" rtl="0">
              <a:spcBef>
                <a:spcPts val="364"/>
              </a:spcBef>
              <a:spcAft>
                <a:spcPts val="0"/>
              </a:spcAft>
              <a:buSzPct val="95000"/>
              <a:buNone/>
            </a:pPr>
            <a:endParaRPr b="1"/>
          </a:p>
          <a:p>
            <a:pPr marL="0" lvl="0" indent="0" algn="just" rtl="0">
              <a:spcBef>
                <a:spcPts val="364"/>
              </a:spcBef>
              <a:spcAft>
                <a:spcPts val="0"/>
              </a:spcAft>
              <a:buSzPct val="95000"/>
              <a:buNone/>
            </a:pPr>
            <a:r>
              <a:rPr lang="es-AR"/>
              <a:t>Donde los casos a probar son:</a:t>
            </a:r>
            <a:endParaRPr b="1"/>
          </a:p>
          <a:p>
            <a:pPr marL="0" lvl="0" indent="0" algn="l" rtl="0">
              <a:spcBef>
                <a:spcPts val="364"/>
              </a:spcBef>
              <a:spcAft>
                <a:spcPts val="0"/>
              </a:spcAft>
              <a:buSzPct val="95000"/>
              <a:buNone/>
            </a:pPr>
            <a:endParaRPr b="1"/>
          </a:p>
          <a:p>
            <a:pPr marL="274320" lvl="0" indent="-274320" algn="l" rtl="0">
              <a:spcBef>
                <a:spcPts val="364"/>
              </a:spcBef>
              <a:spcAft>
                <a:spcPts val="0"/>
              </a:spcAft>
              <a:buSzPct val="95000"/>
              <a:buChar char="⚫"/>
            </a:pPr>
            <a:r>
              <a:rPr lang="es-AR"/>
              <a:t>queryStr= “gno”</a:t>
            </a:r>
            <a:endParaRPr/>
          </a:p>
          <a:p>
            <a:pPr marL="274320" lvl="0" indent="-164528" algn="l" rtl="0">
              <a:spcBef>
                <a:spcPts val="364"/>
              </a:spcBef>
              <a:spcAft>
                <a:spcPts val="0"/>
              </a:spcAft>
              <a:buSzPct val="95000"/>
              <a:buNone/>
            </a:pPr>
            <a:endParaRPr/>
          </a:p>
          <a:p>
            <a:pPr marL="274320" lvl="0" indent="-274320" algn="l" rtl="0">
              <a:spcBef>
                <a:spcPts val="364"/>
              </a:spcBef>
              <a:spcAft>
                <a:spcPts val="0"/>
              </a:spcAft>
              <a:buSzPct val="95000"/>
              <a:buChar char="⚫"/>
            </a:pPr>
            <a:r>
              <a:rPr lang="es-AR"/>
              <a:t>queryStr= “gem”</a:t>
            </a:r>
            <a:endParaRPr/>
          </a:p>
          <a:p>
            <a:pPr marL="274320" lvl="0" indent="-164528" algn="l" rtl="0">
              <a:spcBef>
                <a:spcPts val="364"/>
              </a:spcBef>
              <a:spcAft>
                <a:spcPts val="0"/>
              </a:spcAft>
              <a:buSzPct val="95000"/>
              <a:buNone/>
            </a:pPr>
            <a:endParaRPr/>
          </a:p>
          <a:p>
            <a:pPr marL="274320" lvl="0" indent="-274320" algn="l" rtl="0">
              <a:spcBef>
                <a:spcPts val="364"/>
              </a:spcBef>
              <a:spcAft>
                <a:spcPts val="0"/>
              </a:spcAft>
              <a:buSzPct val="95000"/>
              <a:buChar char="⚫"/>
            </a:pPr>
            <a:r>
              <a:rPr lang="es-AR"/>
              <a:t>queryStr= “agem”</a:t>
            </a:r>
            <a:endParaRPr/>
          </a:p>
          <a:p>
            <a:pPr marL="274320" lvl="0" indent="-164528" algn="l" rtl="0">
              <a:spcBef>
                <a:spcPts val="364"/>
              </a:spcBef>
              <a:spcAft>
                <a:spcPts val="0"/>
              </a:spcAft>
              <a:buSzPct val="95000"/>
              <a:buNone/>
            </a:pPr>
            <a:endParaRPr/>
          </a:p>
          <a:p>
            <a:pPr marL="274320" lvl="0" indent="-274320" algn="l" rtl="0">
              <a:spcBef>
                <a:spcPts val="364"/>
              </a:spcBef>
              <a:spcAft>
                <a:spcPts val="0"/>
              </a:spcAft>
              <a:buSzPct val="95000"/>
              <a:buChar char="⚫"/>
            </a:pPr>
            <a:r>
              <a:rPr lang="es-AR"/>
              <a:t>queryStr= “hm”</a:t>
            </a:r>
            <a:endParaRPr/>
          </a:p>
          <a:p>
            <a:pPr marL="274320" lvl="0" indent="-164528" algn="l" rtl="0">
              <a:spcBef>
                <a:spcPts val="364"/>
              </a:spcBef>
              <a:spcAft>
                <a:spcPts val="0"/>
              </a:spcAft>
              <a:buSzPct val="95000"/>
              <a:buNone/>
            </a:pPr>
            <a:endParaRPr/>
          </a:p>
          <a:p>
            <a:pPr marL="274320" lvl="0" indent="-274320" algn="l" rtl="0">
              <a:spcBef>
                <a:spcPts val="364"/>
              </a:spcBef>
              <a:spcAft>
                <a:spcPts val="0"/>
              </a:spcAft>
              <a:buSzPct val="95000"/>
              <a:buChar char="⚫"/>
            </a:pPr>
            <a:r>
              <a:rPr lang="es-AR"/>
              <a:t>queryStr= “ham”</a:t>
            </a: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0" lvl="0" indent="0" algn="l" rtl="0">
              <a:spcBef>
                <a:spcPts val="364"/>
              </a:spcBef>
              <a:spcAft>
                <a:spcPts val="0"/>
              </a:spcAft>
              <a:buSzPct val="95000"/>
              <a:buNone/>
            </a:pPr>
            <a:endParaRPr/>
          </a:p>
          <a:p>
            <a:pPr marL="274320" lvl="0" indent="-164528" algn="l" rtl="0">
              <a:spcBef>
                <a:spcPts val="364"/>
              </a:spcBef>
              <a:spcAft>
                <a:spcPts val="0"/>
              </a:spcAft>
              <a:buSzPct val="95000"/>
              <a:buNone/>
            </a:pPr>
            <a:endParaRPr/>
          </a:p>
          <a:p>
            <a:pPr marL="0" lvl="0" indent="0" algn="l" rtl="0">
              <a:spcBef>
                <a:spcPts val="364"/>
              </a:spcBef>
              <a:spcAft>
                <a:spcPts val="0"/>
              </a:spcAft>
              <a:buSzPct val="95000"/>
              <a:buNone/>
            </a:pPr>
            <a:endParaRPr/>
          </a:p>
          <a:p>
            <a:pPr marL="0" lvl="0" indent="0" algn="l" rtl="0">
              <a:spcBef>
                <a:spcPts val="364"/>
              </a:spcBef>
              <a:spcAft>
                <a:spcPts val="0"/>
              </a:spcAft>
              <a:buSzPct val="95000"/>
              <a:buNone/>
            </a:pPr>
            <a:endParaRPr/>
          </a:p>
          <a:p>
            <a:pPr marL="0" lvl="0" indent="0" algn="l" rtl="0">
              <a:spcBef>
                <a:spcPts val="364"/>
              </a:spcBef>
              <a:spcAft>
                <a:spcPts val="0"/>
              </a:spcAft>
              <a:buSzPct val="95000"/>
              <a:buNone/>
            </a:pPr>
            <a:endParaRPr/>
          </a:p>
          <a:p>
            <a:pPr marL="514350" lvl="0" indent="-404558" algn="l" rtl="0">
              <a:spcBef>
                <a:spcPts val="364"/>
              </a:spcBef>
              <a:spcAft>
                <a:spcPts val="0"/>
              </a:spcAft>
              <a:buSzPct val="95000"/>
              <a:buNone/>
            </a:pPr>
            <a:endParaRPr/>
          </a:p>
        </p:txBody>
      </p:sp>
      <p:sp>
        <p:nvSpPr>
          <p:cNvPr id="227" name="Google Shape;227;p2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33" name="Google Shape;233;p3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a:t>API para las queries</a:t>
            </a:r>
            <a:endParaRPr/>
          </a:p>
          <a:p>
            <a:pPr marL="274320" lvl="0" indent="-129238" algn="l" rtl="0">
              <a:spcBef>
                <a:spcPts val="481"/>
              </a:spcBef>
              <a:spcAft>
                <a:spcPts val="0"/>
              </a:spcAft>
              <a:buSzPct val="95000"/>
              <a:buNone/>
            </a:pPr>
            <a:endParaRPr b="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t>1.4 </a:t>
            </a:r>
            <a:r>
              <a:rPr lang="es-AR" b="1" i="1">
                <a:solidFill>
                  <a:srgbClr val="00B050"/>
                </a:solidFill>
              </a:rPr>
              <a:t>	</a:t>
            </a:r>
            <a:r>
              <a:rPr lang="es-AR" b="1" i="1"/>
              <a:t>PhraseQuery: busca secuencia</a:t>
            </a:r>
            <a:endParaRPr/>
          </a:p>
          <a:p>
            <a:pPr marL="0" lvl="0" indent="0" algn="l" rtl="0">
              <a:spcBef>
                <a:spcPts val="481"/>
              </a:spcBef>
              <a:spcAft>
                <a:spcPts val="0"/>
              </a:spcAft>
              <a:buSzPct val="95000"/>
              <a:buNone/>
            </a:pPr>
            <a:r>
              <a:rPr lang="es-AR" b="1" i="1"/>
              <a:t>1.5 	 WildcardQuery</a:t>
            </a:r>
            <a:endParaRPr b="1" i="1"/>
          </a:p>
          <a:p>
            <a:pPr marL="0" lvl="0" indent="0" algn="l" rtl="0">
              <a:spcBef>
                <a:spcPts val="481"/>
              </a:spcBef>
              <a:spcAft>
                <a:spcPts val="0"/>
              </a:spcAft>
              <a:buSzPct val="95000"/>
              <a:buNone/>
            </a:pPr>
            <a:r>
              <a:rPr lang="es-AR" b="1" i="1"/>
              <a:t>1.6 	</a:t>
            </a:r>
            <a:r>
              <a:rPr lang="es-AR" b="1"/>
              <a:t>FuzzyQuery: Damerau-Levenshtein con MaxEdit 2</a:t>
            </a:r>
            <a:endParaRPr b="1"/>
          </a:p>
          <a:p>
            <a:pPr marL="0" lvl="0" indent="0" algn="l" rtl="0">
              <a:spcBef>
                <a:spcPts val="481"/>
              </a:spcBef>
              <a:spcAft>
                <a:spcPts val="0"/>
              </a:spcAft>
              <a:buSzPct val="95000"/>
              <a:buNone/>
            </a:pPr>
            <a:r>
              <a:rPr lang="es-AR">
                <a:solidFill>
                  <a:srgbClr val="00B050"/>
                </a:solidFill>
              </a:rPr>
              <a:t>1.7 	BooleanQuery</a:t>
            </a:r>
            <a:endParaRPr>
              <a:solidFill>
                <a:srgbClr val="00B050"/>
              </a:solidFill>
            </a:endParaRPr>
          </a:p>
          <a:p>
            <a:pPr marL="0" lvl="0" indent="0" algn="l" rtl="0">
              <a:spcBef>
                <a:spcPts val="481"/>
              </a:spcBef>
              <a:spcAft>
                <a:spcPts val="0"/>
              </a:spcAft>
              <a:buSzPct val="95000"/>
              <a:buNone/>
            </a:pPr>
            <a:r>
              <a:rPr lang="es-AR"/>
              <a:t>Etc., etc.,  etc.</a:t>
            </a:r>
            <a:endParaRPr/>
          </a:p>
          <a:p>
            <a:pPr marL="0" lvl="0" indent="0" algn="l" rtl="0">
              <a:spcBef>
                <a:spcPts val="481"/>
              </a:spcBef>
              <a:spcAft>
                <a:spcPts val="0"/>
              </a:spcAft>
              <a:buSzPct val="95000"/>
              <a:buNone/>
            </a:pPr>
            <a:endParaRPr/>
          </a:p>
        </p:txBody>
      </p:sp>
      <p:sp>
        <p:nvSpPr>
          <p:cNvPr id="234" name="Google Shape;234;p3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ct val="95000"/>
              <a:buNone/>
            </a:pPr>
            <a:r>
              <a:rPr lang="es-AR"/>
              <a:t>Las consultas no siempre son tan puntuales…</a:t>
            </a:r>
            <a:endParaRPr/>
          </a:p>
          <a:p>
            <a:pPr marL="0" lvl="0" indent="0" algn="just" rtl="0">
              <a:spcBef>
                <a:spcPts val="481"/>
              </a:spcBef>
              <a:spcAft>
                <a:spcPts val="0"/>
              </a:spcAft>
              <a:buSzPct val="95000"/>
              <a:buNone/>
            </a:pPr>
            <a:r>
              <a:rPr lang="es-AR"/>
              <a:t>Muchas veces se necesita combinar esas características. Inclusive entre varios campos…</a:t>
            </a:r>
            <a:endParaRPr/>
          </a:p>
          <a:p>
            <a:pPr marL="0" lvl="0" indent="0" algn="l" rtl="0">
              <a:spcBef>
                <a:spcPts val="481"/>
              </a:spcBef>
              <a:spcAft>
                <a:spcPts val="0"/>
              </a:spcAft>
              <a:buSzPct val="95000"/>
              <a:buNone/>
            </a:pPr>
            <a:endParaRPr/>
          </a:p>
          <a:p>
            <a:pPr marL="0" lvl="0" indent="0" algn="just" rtl="0">
              <a:spcBef>
                <a:spcPts val="481"/>
              </a:spcBef>
              <a:spcAft>
                <a:spcPts val="0"/>
              </a:spcAft>
              <a:buSzPct val="95000"/>
              <a:buNone/>
            </a:pPr>
            <a:r>
              <a:rPr lang="es-AR"/>
              <a:t>Ej:  que cierta frase aparezca en el campo “content” pero que no aparezca tal término.</a:t>
            </a:r>
            <a:endParaRPr/>
          </a:p>
          <a:p>
            <a:pPr marL="0" lvl="0" indent="0" algn="l" rtl="0">
              <a:spcBef>
                <a:spcPts val="481"/>
              </a:spcBef>
              <a:spcAft>
                <a:spcPts val="0"/>
              </a:spcAft>
              <a:buSzPct val="95000"/>
              <a:buNone/>
            </a:pPr>
            <a:endParaRPr/>
          </a:p>
          <a:p>
            <a:pPr marL="0" lvl="0" indent="0" algn="just" rtl="0">
              <a:spcBef>
                <a:spcPts val="481"/>
              </a:spcBef>
              <a:spcAft>
                <a:spcPts val="0"/>
              </a:spcAft>
              <a:buSzPct val="95000"/>
              <a:buNone/>
            </a:pPr>
            <a:r>
              <a:rPr lang="es-AR"/>
              <a:t>Ej:  que cierta frase aparezca en el campo “content” y también tal término parezca en otro campo.</a:t>
            </a:r>
            <a:endParaRPr/>
          </a:p>
          <a:p>
            <a:pPr marL="0" lvl="0" indent="0" algn="l" rtl="0">
              <a:spcBef>
                <a:spcPts val="481"/>
              </a:spcBef>
              <a:spcAft>
                <a:spcPts val="0"/>
              </a:spcAft>
              <a:buSzPct val="95000"/>
              <a:buNone/>
            </a:pPr>
            <a:endParaRPr/>
          </a:p>
          <a:p>
            <a:pPr marL="0" lvl="0" indent="0" algn="just" rtl="0">
              <a:spcBef>
                <a:spcPts val="481"/>
              </a:spcBef>
              <a:spcAft>
                <a:spcPts val="0"/>
              </a:spcAft>
              <a:buSzPct val="95000"/>
              <a:buNone/>
            </a:pPr>
            <a:r>
              <a:rPr lang="es-AR"/>
              <a:t>Ej:  que empiece con tal prefijo en el campo “content” o bien se parezca en otro campo indexado.</a:t>
            </a:r>
            <a:endParaRPr/>
          </a:p>
        </p:txBody>
      </p:sp>
      <p:sp>
        <p:nvSpPr>
          <p:cNvPr id="240" name="Google Shape;240;p3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animEffect transition="in" filter="fade">
                                      <p:cBhvr>
                                        <p:cTn id="7" dur="1000"/>
                                        <p:tgtEl>
                                          <p:spTgt spid="2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9">
                                            <p:txEl>
                                              <p:pRg st="1" end="1"/>
                                            </p:txEl>
                                          </p:spTgt>
                                        </p:tgtEl>
                                        <p:attrNameLst>
                                          <p:attrName>style.visibility</p:attrName>
                                        </p:attrNameLst>
                                      </p:cBhvr>
                                      <p:to>
                                        <p:strVal val="visible"/>
                                      </p:to>
                                    </p:set>
                                    <p:animEffect transition="in" filter="fade">
                                      <p:cBhvr>
                                        <p:cTn id="12" dur="1000"/>
                                        <p:tgtEl>
                                          <p:spTgt spid="23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
                                            <p:txEl>
                                              <p:pRg st="2" end="2"/>
                                            </p:txEl>
                                          </p:spTgt>
                                        </p:tgtEl>
                                        <p:attrNameLst>
                                          <p:attrName>style.visibility</p:attrName>
                                        </p:attrNameLst>
                                      </p:cBhvr>
                                      <p:to>
                                        <p:strVal val="visible"/>
                                      </p:to>
                                    </p:set>
                                    <p:animEffect transition="in" filter="fade">
                                      <p:cBhvr>
                                        <p:cTn id="17" dur="1000"/>
                                        <p:tgtEl>
                                          <p:spTgt spid="23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9">
                                            <p:txEl>
                                              <p:pRg st="3" end="3"/>
                                            </p:txEl>
                                          </p:spTgt>
                                        </p:tgtEl>
                                        <p:attrNameLst>
                                          <p:attrName>style.visibility</p:attrName>
                                        </p:attrNameLst>
                                      </p:cBhvr>
                                      <p:to>
                                        <p:strVal val="visible"/>
                                      </p:to>
                                    </p:set>
                                    <p:animEffect transition="in" filter="fade">
                                      <p:cBhvr>
                                        <p:cTn id="22" dur="1000"/>
                                        <p:tgtEl>
                                          <p:spTgt spid="23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9">
                                            <p:txEl>
                                              <p:pRg st="4" end="4"/>
                                            </p:txEl>
                                          </p:spTgt>
                                        </p:tgtEl>
                                        <p:attrNameLst>
                                          <p:attrName>style.visibility</p:attrName>
                                        </p:attrNameLst>
                                      </p:cBhvr>
                                      <p:to>
                                        <p:strVal val="visible"/>
                                      </p:to>
                                    </p:set>
                                    <p:animEffect transition="in" filter="fade">
                                      <p:cBhvr>
                                        <p:cTn id="27" dur="1000"/>
                                        <p:tgtEl>
                                          <p:spTgt spid="23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39">
                                            <p:txEl>
                                              <p:pRg st="5" end="5"/>
                                            </p:txEl>
                                          </p:spTgt>
                                        </p:tgtEl>
                                        <p:attrNameLst>
                                          <p:attrName>style.visibility</p:attrName>
                                        </p:attrNameLst>
                                      </p:cBhvr>
                                      <p:to>
                                        <p:strVal val="visible"/>
                                      </p:to>
                                    </p:set>
                                    <p:animEffect transition="in" filter="fade">
                                      <p:cBhvr>
                                        <p:cTn id="32" dur="1000"/>
                                        <p:tgtEl>
                                          <p:spTgt spid="23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9">
                                            <p:txEl>
                                              <p:pRg st="6" end="6"/>
                                            </p:txEl>
                                          </p:spTgt>
                                        </p:tgtEl>
                                        <p:attrNameLst>
                                          <p:attrName>style.visibility</p:attrName>
                                        </p:attrNameLst>
                                      </p:cBhvr>
                                      <p:to>
                                        <p:strVal val="visible"/>
                                      </p:to>
                                    </p:set>
                                    <p:animEffect transition="in" filter="fade">
                                      <p:cBhvr>
                                        <p:cTn id="37" dur="1000"/>
                                        <p:tgtEl>
                                          <p:spTgt spid="23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39">
                                            <p:txEl>
                                              <p:pRg st="7" end="7"/>
                                            </p:txEl>
                                          </p:spTgt>
                                        </p:tgtEl>
                                        <p:attrNameLst>
                                          <p:attrName>style.visibility</p:attrName>
                                        </p:attrNameLst>
                                      </p:cBhvr>
                                      <p:to>
                                        <p:strVal val="visible"/>
                                      </p:to>
                                    </p:set>
                                    <p:animEffect transition="in" filter="fade">
                                      <p:cBhvr>
                                        <p:cTn id="42" dur="1000"/>
                                        <p:tgtEl>
                                          <p:spTgt spid="23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s-AR"/>
              <a:t>Sin duda, </a:t>
            </a:r>
            <a:r>
              <a:rPr lang="es-AR" b="1" i="1">
                <a:solidFill>
                  <a:srgbClr val="00B050"/>
                </a:solidFill>
              </a:rPr>
              <a:t>BooleanQuery</a:t>
            </a:r>
            <a:r>
              <a:rPr lang="es-AR"/>
              <a:t> parece resolver este problema.</a:t>
            </a:r>
            <a:endParaRPr/>
          </a:p>
          <a:p>
            <a:pPr marL="0" lvl="0" indent="0" algn="l" rtl="0">
              <a:spcBef>
                <a:spcPts val="520"/>
              </a:spcBef>
              <a:spcAft>
                <a:spcPts val="0"/>
              </a:spcAft>
              <a:buSzPts val="2470"/>
              <a:buNone/>
            </a:pPr>
            <a:endParaRPr/>
          </a:p>
          <a:p>
            <a:pPr marL="0" lvl="0" indent="0" algn="just" rtl="0">
              <a:spcBef>
                <a:spcPts val="520"/>
              </a:spcBef>
              <a:spcAft>
                <a:spcPts val="0"/>
              </a:spcAft>
              <a:buSzPts val="2470"/>
              <a:buNone/>
            </a:pPr>
            <a:r>
              <a:rPr lang="es-AR"/>
              <a:t>Pero con API es tedioso usarlo porque hay que combinar varios constructores (para el AND, para el OR, para el NOT).</a:t>
            </a:r>
            <a:endParaRPr/>
          </a:p>
          <a:p>
            <a:pPr marL="0" lvl="0" indent="0" algn="l" rtl="0">
              <a:spcBef>
                <a:spcPts val="520"/>
              </a:spcBef>
              <a:spcAft>
                <a:spcPts val="0"/>
              </a:spcAft>
              <a:buSzPts val="2470"/>
              <a:buNone/>
            </a:pPr>
            <a:endParaRPr/>
          </a:p>
          <a:p>
            <a:pPr marL="0" lvl="0" indent="0" algn="just" rtl="0">
              <a:spcBef>
                <a:spcPts val="520"/>
              </a:spcBef>
              <a:spcAft>
                <a:spcPts val="0"/>
              </a:spcAft>
              <a:buSzPts val="2470"/>
              <a:buNone/>
            </a:pPr>
            <a:r>
              <a:rPr lang="es-AR"/>
              <a:t>En vez de analizar BooleanQuery vamos a conocer la otra forma que tiene Lucene de realizar consultas sin API: QueryBuilder!</a:t>
            </a:r>
            <a:endParaRPr/>
          </a:p>
        </p:txBody>
      </p:sp>
      <p:sp>
        <p:nvSpPr>
          <p:cNvPr id="246" name="Google Shape;246;p3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19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xEl>
                                              <p:pRg st="0" end="0"/>
                                            </p:txEl>
                                          </p:spTgt>
                                        </p:tgtEl>
                                        <p:attrNameLst>
                                          <p:attrName>style.visibility</p:attrName>
                                        </p:attrNameLst>
                                      </p:cBhvr>
                                      <p:to>
                                        <p:strVal val="visible"/>
                                      </p:to>
                                    </p:set>
                                    <p:animEffect transition="in" filter="fade">
                                      <p:cBhvr>
                                        <p:cTn id="7" dur="1000"/>
                                        <p:tgtEl>
                                          <p:spTgt spid="2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5">
                                            <p:txEl>
                                              <p:pRg st="1" end="1"/>
                                            </p:txEl>
                                          </p:spTgt>
                                        </p:tgtEl>
                                        <p:attrNameLst>
                                          <p:attrName>style.visibility</p:attrName>
                                        </p:attrNameLst>
                                      </p:cBhvr>
                                      <p:to>
                                        <p:strVal val="visible"/>
                                      </p:to>
                                    </p:set>
                                    <p:animEffect transition="in" filter="fade">
                                      <p:cBhvr>
                                        <p:cTn id="12" dur="1000"/>
                                        <p:tgtEl>
                                          <p:spTgt spid="2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5">
                                            <p:txEl>
                                              <p:pRg st="2" end="2"/>
                                            </p:txEl>
                                          </p:spTgt>
                                        </p:tgtEl>
                                        <p:attrNameLst>
                                          <p:attrName>style.visibility</p:attrName>
                                        </p:attrNameLst>
                                      </p:cBhvr>
                                      <p:to>
                                        <p:strVal val="visible"/>
                                      </p:to>
                                    </p:set>
                                    <p:animEffect transition="in" filter="fade">
                                      <p:cBhvr>
                                        <p:cTn id="17" dur="1000"/>
                                        <p:tgtEl>
                                          <p:spTgt spid="2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5">
                                            <p:txEl>
                                              <p:pRg st="3" end="3"/>
                                            </p:txEl>
                                          </p:spTgt>
                                        </p:tgtEl>
                                        <p:attrNameLst>
                                          <p:attrName>style.visibility</p:attrName>
                                        </p:attrNameLst>
                                      </p:cBhvr>
                                      <p:to>
                                        <p:strVal val="visible"/>
                                      </p:to>
                                    </p:set>
                                    <p:animEffect transition="in" filter="fade">
                                      <p:cBhvr>
                                        <p:cTn id="22" dur="1000"/>
                                        <p:tgtEl>
                                          <p:spTgt spid="2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45">
                                            <p:txEl>
                                              <p:pRg st="4" end="4"/>
                                            </p:txEl>
                                          </p:spTgt>
                                        </p:tgtEl>
                                        <p:attrNameLst>
                                          <p:attrName>style.visibility</p:attrName>
                                        </p:attrNameLst>
                                      </p:cBhvr>
                                      <p:to>
                                        <p:strVal val="visible"/>
                                      </p:to>
                                    </p:set>
                                    <p:animEffect transition="in" filter="fade">
                                      <p:cBhvr>
                                        <p:cTn id="27" dur="1000"/>
                                        <p:tgtEl>
                                          <p:spTgt spid="2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19" name="Google Shape;119;p1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b="1" i="1"/>
              <a:t>API para las queries</a:t>
            </a:r>
            <a:endParaRPr b="1" i="1"/>
          </a:p>
          <a:p>
            <a:pPr marL="274320" lvl="0" indent="-129238" algn="l" rtl="0">
              <a:spcBef>
                <a:spcPts val="481"/>
              </a:spcBef>
              <a:spcAft>
                <a:spcPts val="0"/>
              </a:spcAft>
              <a:buSzPct val="95000"/>
              <a:buNone/>
            </a:pPr>
            <a:endParaRPr b="1" i="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solidFill>
                  <a:srgbClr val="00B050"/>
                </a:solidFill>
              </a:rPr>
              <a:t>1.3 	TermRangeQuery: busca por rangos</a:t>
            </a:r>
            <a:endParaRPr/>
          </a:p>
          <a:p>
            <a:pPr marL="0" lvl="0" indent="0" algn="l" rtl="0">
              <a:spcBef>
                <a:spcPts val="481"/>
              </a:spcBef>
              <a:spcAft>
                <a:spcPts val="0"/>
              </a:spcAft>
              <a:buSzPct val="95000"/>
              <a:buNone/>
            </a:pPr>
            <a:r>
              <a:rPr lang="es-AR"/>
              <a:t>1.4 	PhraseQuery: busca secuencia</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120" name="Google Shape;120;p1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s-AR"/>
              <a:t>Lucene</a:t>
            </a:r>
            <a:endParaRPr/>
          </a:p>
        </p:txBody>
      </p:sp>
      <p:sp>
        <p:nvSpPr>
          <p:cNvPr id="252" name="Google Shape;252;p3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s-AR" i="1">
                <a:solidFill>
                  <a:srgbClr val="00B050"/>
                </a:solidFill>
              </a:rPr>
              <a:t>Concepto de documento, campos.</a:t>
            </a:r>
            <a:endParaRPr/>
          </a:p>
          <a:p>
            <a:pPr marL="274320" lvl="0" indent="-274320" algn="l" rtl="0">
              <a:spcBef>
                <a:spcPts val="520"/>
              </a:spcBef>
              <a:spcAft>
                <a:spcPts val="0"/>
              </a:spcAft>
              <a:buSzPts val="2470"/>
              <a:buChar char="⚫"/>
            </a:pPr>
            <a:r>
              <a:rPr lang="es-AR" i="1">
                <a:solidFill>
                  <a:srgbClr val="00B050"/>
                </a:solidFill>
              </a:rPr>
              <a:t>Almacenamiento en Lucene: en el índice y fuera del índice</a:t>
            </a:r>
            <a:endParaRPr/>
          </a:p>
          <a:p>
            <a:pPr marL="274320" lvl="0" indent="-274320" algn="l" rtl="0">
              <a:spcBef>
                <a:spcPts val="520"/>
              </a:spcBef>
              <a:spcAft>
                <a:spcPts val="0"/>
              </a:spcAft>
              <a:buSzPts val="2470"/>
              <a:buChar char="⚫"/>
            </a:pPr>
            <a:r>
              <a:rPr lang="es-AR" i="1">
                <a:solidFill>
                  <a:srgbClr val="00B050"/>
                </a:solidFill>
              </a:rPr>
              <a:t>Aplicaciones</a:t>
            </a:r>
            <a:endParaRPr/>
          </a:p>
          <a:p>
            <a:pPr marL="640080" lvl="1" indent="-246888" algn="l" rtl="0">
              <a:spcBef>
                <a:spcPts val="480"/>
              </a:spcBef>
              <a:spcAft>
                <a:spcPts val="0"/>
              </a:spcAft>
              <a:buSzPts val="2040"/>
              <a:buChar char="⚫"/>
            </a:pPr>
            <a:r>
              <a:rPr lang="es-AR" i="1">
                <a:solidFill>
                  <a:srgbClr val="00B050"/>
                </a:solidFill>
              </a:rPr>
              <a:t>IndexBuilder  (creación de los documentos)</a:t>
            </a:r>
            <a:endParaRPr/>
          </a:p>
          <a:p>
            <a:pPr marL="640080" lvl="1" indent="-246888" algn="l" rtl="0">
              <a:spcBef>
                <a:spcPts val="480"/>
              </a:spcBef>
              <a:spcAft>
                <a:spcPts val="0"/>
              </a:spcAft>
              <a:buSzPts val="2040"/>
              <a:buChar char="⚫"/>
            </a:pPr>
            <a:r>
              <a:rPr lang="es-AR" i="1">
                <a:solidFill>
                  <a:srgbClr val="00B050"/>
                </a:solidFill>
              </a:rPr>
              <a:t>TheSearcher (búsqueda de documentos)</a:t>
            </a:r>
            <a:endParaRPr/>
          </a:p>
          <a:p>
            <a:pPr marL="274320" lvl="0" indent="-274320" algn="l" rtl="0">
              <a:spcBef>
                <a:spcPts val="520"/>
              </a:spcBef>
              <a:spcAft>
                <a:spcPts val="0"/>
              </a:spcAft>
              <a:buSzPts val="2470"/>
              <a:buChar char="⚫"/>
            </a:pPr>
            <a:r>
              <a:rPr lang="es-AR" i="1">
                <a:solidFill>
                  <a:srgbClr val="00B050"/>
                </a:solidFill>
              </a:rPr>
              <a:t>Query:</a:t>
            </a:r>
            <a:endParaRPr/>
          </a:p>
          <a:p>
            <a:pPr marL="640080" lvl="1" indent="-246888" algn="l" rtl="0">
              <a:spcBef>
                <a:spcPts val="480"/>
              </a:spcBef>
              <a:spcAft>
                <a:spcPts val="0"/>
              </a:spcAft>
              <a:buSzPts val="2040"/>
              <a:buChar char="⚫"/>
            </a:pPr>
            <a:r>
              <a:rPr lang="es-AR" i="1">
                <a:solidFill>
                  <a:srgbClr val="00B050"/>
                </a:solidFill>
              </a:rPr>
              <a:t>API</a:t>
            </a:r>
            <a:endParaRPr/>
          </a:p>
          <a:p>
            <a:pPr marL="640080" lvl="1" indent="-246888" algn="l" rtl="0">
              <a:spcBef>
                <a:spcPts val="480"/>
              </a:spcBef>
              <a:spcAft>
                <a:spcPts val="0"/>
              </a:spcAft>
              <a:buSzPts val="2040"/>
              <a:buChar char="⚫"/>
            </a:pPr>
            <a:r>
              <a:rPr lang="es-AR">
                <a:solidFill>
                  <a:srgbClr val="00B050"/>
                </a:solidFill>
              </a:rPr>
              <a:t>QueryBuilder</a:t>
            </a:r>
            <a:endParaRPr>
              <a:solidFill>
                <a:srgbClr val="00B050"/>
              </a:solidFill>
            </a:endParaRPr>
          </a:p>
          <a:p>
            <a:pPr marL="274320" lvl="0" indent="-274320" algn="l" rtl="0">
              <a:spcBef>
                <a:spcPts val="520"/>
              </a:spcBef>
              <a:spcAft>
                <a:spcPts val="0"/>
              </a:spcAft>
              <a:buSzPts val="2470"/>
              <a:buChar char="⚫"/>
            </a:pPr>
            <a:r>
              <a:rPr lang="es-AR"/>
              <a:t>Formas de separar en tokens</a:t>
            </a:r>
            <a:endParaRPr/>
          </a:p>
          <a:p>
            <a:pPr marL="274320" lvl="0" indent="-274320" algn="l" rtl="0">
              <a:spcBef>
                <a:spcPts val="520"/>
              </a:spcBef>
              <a:spcAft>
                <a:spcPts val="0"/>
              </a:spcAft>
              <a:buSzPts val="2470"/>
              <a:buChar char="⚫"/>
            </a:pPr>
            <a:r>
              <a:rPr lang="es-AR"/>
              <a:t>Ranking de documentos</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640080" lvl="1" indent="-117348" algn="l" rtl="0">
              <a:spcBef>
                <a:spcPts val="480"/>
              </a:spcBef>
              <a:spcAft>
                <a:spcPts val="0"/>
              </a:spcAft>
              <a:buSzPts val="2040"/>
              <a:buNone/>
            </a:pPr>
            <a:endParaRPr/>
          </a:p>
        </p:txBody>
      </p:sp>
      <p:sp>
        <p:nvSpPr>
          <p:cNvPr id="253" name="Google Shape;253;p3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59" name="Google Shape;259;p3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SzPct val="95000"/>
              <a:buNone/>
            </a:pPr>
            <a:r>
              <a:rPr lang="es-AR"/>
              <a:t>2.	QueryBuilder para las queries</a:t>
            </a:r>
            <a:endParaRPr/>
          </a:p>
          <a:p>
            <a:pPr marL="274320" lvl="0" indent="-129238" algn="l" rtl="0">
              <a:spcBef>
                <a:spcPts val="481"/>
              </a:spcBef>
              <a:spcAft>
                <a:spcPts val="0"/>
              </a:spcAft>
              <a:buSzPct val="95000"/>
              <a:buNone/>
            </a:pPr>
            <a:endParaRPr/>
          </a:p>
          <a:p>
            <a:pPr marL="0" lvl="0" indent="0" algn="just" rtl="0">
              <a:spcBef>
                <a:spcPts val="481"/>
              </a:spcBef>
              <a:spcAft>
                <a:spcPts val="0"/>
              </a:spcAft>
              <a:buSzPct val="95000"/>
              <a:buNone/>
            </a:pPr>
            <a:r>
              <a:rPr lang="es-AR"/>
              <a:t>Lucene </a:t>
            </a:r>
            <a:r>
              <a:rPr lang="es-AR" b="1"/>
              <a:t>define un lenguaje de consulta y </a:t>
            </a:r>
            <a:r>
              <a:rPr lang="es-AR"/>
              <a:t>él se encarga de parsearlo y transformarlo en varias invocaciones de APIs (las mismas que vimos antes).</a:t>
            </a:r>
            <a:endParaRPr/>
          </a:p>
          <a:p>
            <a:pPr marL="0" lvl="0" indent="0" algn="just" rtl="0">
              <a:spcBef>
                <a:spcPts val="481"/>
              </a:spcBef>
              <a:spcAft>
                <a:spcPts val="0"/>
              </a:spcAft>
              <a:buSzPct val="95000"/>
              <a:buNone/>
            </a:pPr>
            <a:endParaRPr/>
          </a:p>
          <a:p>
            <a:pPr marL="0" lvl="0" indent="0" algn="just" rtl="0">
              <a:spcBef>
                <a:spcPts val="481"/>
              </a:spcBef>
              <a:spcAft>
                <a:spcPts val="0"/>
              </a:spcAft>
              <a:buSzPct val="95000"/>
              <a:buNone/>
            </a:pPr>
            <a:r>
              <a:rPr lang="es-AR"/>
              <a:t>Resulta muy práctico, pero para poder usarlo debemos conocer dicho lenguaje. Si no lo respetamos, obtenemos error en tiempo de ejecución en el parser.</a:t>
            </a:r>
            <a:endParaRPr/>
          </a:p>
          <a:p>
            <a:pPr marL="0" lvl="0" indent="0" algn="l" rtl="0">
              <a:spcBef>
                <a:spcPts val="481"/>
              </a:spcBef>
              <a:spcAft>
                <a:spcPts val="0"/>
              </a:spcAft>
              <a:buSzPct val="95000"/>
              <a:buNone/>
            </a:pPr>
            <a:endParaRPr/>
          </a:p>
          <a:p>
            <a:pPr marL="0" lvl="0" indent="0" algn="l" rtl="0">
              <a:spcBef>
                <a:spcPts val="481"/>
              </a:spcBef>
              <a:spcAft>
                <a:spcPts val="0"/>
              </a:spcAft>
              <a:buSzPct val="95000"/>
              <a:buNone/>
            </a:pPr>
            <a:r>
              <a:rPr lang="es-AR"/>
              <a:t>Mostraremos cada una de las invocaciones anteriores como sería con el QueryParser.</a:t>
            </a:r>
            <a:endParaRPr/>
          </a:p>
        </p:txBody>
      </p:sp>
      <p:sp>
        <p:nvSpPr>
          <p:cNvPr id="260" name="Google Shape;260;p3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66" name="Google Shape;266;p3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endParaRPr/>
          </a:p>
        </p:txBody>
      </p:sp>
      <p:sp>
        <p:nvSpPr>
          <p:cNvPr id="267" name="Google Shape;267;p3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22</a:t>
            </a:fld>
            <a:endParaRPr/>
          </a:p>
        </p:txBody>
      </p:sp>
      <p:graphicFrame>
        <p:nvGraphicFramePr>
          <p:cNvPr id="268" name="Google Shape;268;p35"/>
          <p:cNvGraphicFramePr/>
          <p:nvPr>
            <p:extLst>
              <p:ext uri="{D42A27DB-BD31-4B8C-83A1-F6EECF244321}">
                <p14:modId xmlns:p14="http://schemas.microsoft.com/office/powerpoint/2010/main" val="3227272263"/>
              </p:ext>
            </p:extLst>
          </p:nvPr>
        </p:nvGraphicFramePr>
        <p:xfrm>
          <a:off x="457200" y="1944484"/>
          <a:ext cx="8229600" cy="3143600"/>
        </p:xfrm>
        <a:graphic>
          <a:graphicData uri="http://schemas.openxmlformats.org/drawingml/2006/table">
            <a:tbl>
              <a:tblPr firstRow="1" bandRow="1">
                <a:noFill/>
                <a:tableStyleId>{06BB8CF4-8263-46C8-874B-44327ABBA4AD}</a:tableStyleId>
              </a:tblPr>
              <a:tblGrid>
                <a:gridCol w="3166600">
                  <a:extLst>
                    <a:ext uri="{9D8B030D-6E8A-4147-A177-3AD203B41FA5}">
                      <a16:colId xmlns:a16="http://schemas.microsoft.com/office/drawing/2014/main" val="20000"/>
                    </a:ext>
                  </a:extLst>
                </a:gridCol>
                <a:gridCol w="50630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u="none" strike="noStrike" cap="none"/>
                        <a:t>API</a:t>
                      </a:r>
                      <a:endParaRPr sz="1800"/>
                    </a:p>
                  </a:txBody>
                  <a:tcPr marL="91450" marR="91450" marT="45725" marB="45725"/>
                </a:tc>
                <a:tc>
                  <a:txBody>
                    <a:bodyPr/>
                    <a:lstStyle/>
                    <a:p>
                      <a:pPr marL="0" marR="0" lvl="0" indent="0" algn="l" rtl="0">
                        <a:spcBef>
                          <a:spcPts val="0"/>
                        </a:spcBef>
                        <a:spcAft>
                          <a:spcPts val="0"/>
                        </a:spcAft>
                        <a:buNone/>
                      </a:pPr>
                      <a:r>
                        <a:rPr lang="es-AR" sz="1800"/>
                        <a:t>QueryBuilder</a:t>
                      </a:r>
                      <a:endParaRPr sz="1800"/>
                    </a:p>
                  </a:txBody>
                  <a:tcPr marL="91450" marR="91450" marT="45725" marB="45725"/>
                </a:tc>
                <a:extLst>
                  <a:ext uri="{0D108BD9-81ED-4DB2-BD59-A6C34878D82A}">
                    <a16:rowId xmlns:a16="http://schemas.microsoft.com/office/drawing/2014/main" val="10000"/>
                  </a:ext>
                </a:extLst>
              </a:tr>
              <a:tr h="433725">
                <a:tc>
                  <a:txBody>
                    <a:bodyPr/>
                    <a:lstStyle/>
                    <a:p>
                      <a:pPr marL="0" marR="0" lvl="0" indent="0" algn="l" rtl="0">
                        <a:spcBef>
                          <a:spcPts val="0"/>
                        </a:spcBef>
                        <a:spcAft>
                          <a:spcPts val="0"/>
                        </a:spcAft>
                        <a:buNone/>
                      </a:pPr>
                      <a:r>
                        <a:rPr lang="es-AR" sz="1800"/>
                        <a:t>1.1TermQuery</a:t>
                      </a:r>
                      <a:endParaRPr sz="1800"/>
                    </a:p>
                  </a:txBody>
                  <a:tcPr marL="91450" marR="91450" marT="45725" marB="45725"/>
                </a:tc>
                <a:tc>
                  <a:txBody>
                    <a:bodyPr/>
                    <a:lstStyle/>
                    <a:p>
                      <a:pPr marL="0" marR="0" lvl="0" indent="0" algn="l" rtl="0">
                        <a:spcBef>
                          <a:spcPts val="0"/>
                        </a:spcBef>
                        <a:spcAft>
                          <a:spcPts val="0"/>
                        </a:spcAft>
                        <a:buNone/>
                      </a:pPr>
                      <a:r>
                        <a:rPr lang="es-AR" sz="1800"/>
                        <a:t>fieldName:termino </a:t>
                      </a:r>
                      <a:endParaRPr sz="1800"/>
                    </a:p>
                  </a:txBody>
                  <a:tcPr marL="91450" marR="91450" marT="45725" marB="45725"/>
                </a:tc>
                <a:extLst>
                  <a:ext uri="{0D108BD9-81ED-4DB2-BD59-A6C34878D82A}">
                    <a16:rowId xmlns:a16="http://schemas.microsoft.com/office/drawing/2014/main" val="10001"/>
                  </a:ext>
                </a:extLst>
              </a:tr>
              <a:tr h="370850">
                <a:tc>
                  <a:txBody>
                    <a:bodyPr/>
                    <a:lstStyle/>
                    <a:p>
                      <a:pPr marL="0" marR="0" lvl="0" indent="0" algn="l" rtl="0">
                        <a:spcBef>
                          <a:spcPts val="0"/>
                        </a:spcBef>
                        <a:spcAft>
                          <a:spcPts val="0"/>
                        </a:spcAft>
                        <a:buNone/>
                      </a:pPr>
                      <a:r>
                        <a:rPr lang="es-AR" sz="1800"/>
                        <a:t>1.2 PrefixQuery</a:t>
                      </a:r>
                      <a:endParaRPr sz="1800"/>
                    </a:p>
                  </a:txBody>
                  <a:tcPr marL="91450" marR="91450" marT="45725" marB="45725"/>
                </a:tc>
                <a:tc>
                  <a:txBody>
                    <a:bodyPr/>
                    <a:lstStyle/>
                    <a:p>
                      <a:pPr marL="0" marR="0" lvl="0" indent="0" algn="l" rtl="0">
                        <a:spcBef>
                          <a:spcPts val="0"/>
                        </a:spcBef>
                        <a:spcAft>
                          <a:spcPts val="0"/>
                        </a:spcAft>
                        <a:buNone/>
                      </a:pPr>
                      <a:r>
                        <a:rPr lang="es-AR" sz="1800"/>
                        <a:t>fieldName:term</a:t>
                      </a:r>
                      <a:r>
                        <a:rPr lang="es-AR" sz="1800">
                          <a:solidFill>
                            <a:srgbClr val="00B050"/>
                          </a:solidFill>
                        </a:rPr>
                        <a:t>*</a:t>
                      </a:r>
                      <a:endParaRPr sz="1800">
                        <a:solidFill>
                          <a:srgbClr val="00B050"/>
                        </a:solidFill>
                      </a:endParaRPr>
                    </a:p>
                  </a:txBody>
                  <a:tcPr marL="91450" marR="91450" marT="45725" marB="45725"/>
                </a:tc>
                <a:extLst>
                  <a:ext uri="{0D108BD9-81ED-4DB2-BD59-A6C34878D82A}">
                    <a16:rowId xmlns:a16="http://schemas.microsoft.com/office/drawing/2014/main" val="10002"/>
                  </a:ext>
                </a:extLst>
              </a:tr>
              <a:tr h="383350">
                <a:tc>
                  <a:txBody>
                    <a:bodyPr/>
                    <a:lstStyle/>
                    <a:p>
                      <a:pPr marL="0" marR="0" lvl="0" indent="0" algn="l" rtl="0">
                        <a:spcBef>
                          <a:spcPts val="0"/>
                        </a:spcBef>
                        <a:spcAft>
                          <a:spcPts val="0"/>
                        </a:spcAft>
                        <a:buNone/>
                      </a:pPr>
                      <a:r>
                        <a:rPr lang="es-AR" sz="1800"/>
                        <a:t>1.3 TermRangeQuery</a:t>
                      </a:r>
                      <a:endParaRPr sz="1800"/>
                    </a:p>
                  </a:txBody>
                  <a:tcPr marL="91450" marR="91450" marT="45725" marB="45725"/>
                </a:tc>
                <a:tc>
                  <a:txBody>
                    <a:bodyPr/>
                    <a:lstStyle/>
                    <a:p>
                      <a:pPr marL="0" marR="0" lvl="0" indent="0" algn="l" rtl="0">
                        <a:spcBef>
                          <a:spcPts val="0"/>
                        </a:spcBef>
                        <a:spcAft>
                          <a:spcPts val="0"/>
                        </a:spcAft>
                        <a:buNone/>
                      </a:pPr>
                      <a:r>
                        <a:rPr lang="es-AR" sz="1800"/>
                        <a:t>fieldName:</a:t>
                      </a:r>
                      <a:r>
                        <a:rPr lang="es-AR" sz="1800">
                          <a:solidFill>
                            <a:srgbClr val="00B050"/>
                          </a:solidFill>
                        </a:rPr>
                        <a:t>{[</a:t>
                      </a:r>
                      <a:r>
                        <a:rPr lang="es-AR" sz="1800"/>
                        <a:t>start  </a:t>
                      </a:r>
                      <a:r>
                        <a:rPr lang="es-AR" sz="1800">
                          <a:solidFill>
                            <a:srgbClr val="00B050"/>
                          </a:solidFill>
                        </a:rPr>
                        <a:t>TO</a:t>
                      </a:r>
                      <a:r>
                        <a:rPr lang="es-AR" sz="1800"/>
                        <a:t>  end</a:t>
                      </a:r>
                      <a:r>
                        <a:rPr lang="es-AR" sz="1800">
                          <a:solidFill>
                            <a:srgbClr val="00B050"/>
                          </a:solidFill>
                        </a:rPr>
                        <a:t>]}</a:t>
                      </a:r>
                      <a:endParaRPr sz="1800">
                        <a:solidFill>
                          <a:srgbClr val="00B050"/>
                        </a:solidFill>
                      </a:endParaRPr>
                    </a:p>
                  </a:txBody>
                  <a:tcPr marL="91450" marR="91450" marT="45725" marB="45725"/>
                </a:tc>
                <a:extLst>
                  <a:ext uri="{0D108BD9-81ED-4DB2-BD59-A6C34878D82A}">
                    <a16:rowId xmlns:a16="http://schemas.microsoft.com/office/drawing/2014/main" val="10003"/>
                  </a:ext>
                </a:extLst>
              </a:tr>
              <a:tr h="370850">
                <a:tc>
                  <a:txBody>
                    <a:bodyPr/>
                    <a:lstStyle/>
                    <a:p>
                      <a:pPr marL="0" marR="0" lvl="0" indent="0" algn="l" rtl="0">
                        <a:lnSpc>
                          <a:spcPct val="100000"/>
                        </a:lnSpc>
                        <a:spcBef>
                          <a:spcPts val="0"/>
                        </a:spcBef>
                        <a:spcAft>
                          <a:spcPts val="0"/>
                        </a:spcAft>
                        <a:buClr>
                          <a:schemeClr val="dk1"/>
                        </a:buClr>
                        <a:buSzPts val="1800"/>
                        <a:buFont typeface="Palatino Linotype"/>
                        <a:buNone/>
                      </a:pPr>
                      <a:r>
                        <a:rPr lang="es-AR" sz="1800"/>
                        <a:t>1.4 PhraseQuery</a:t>
                      </a:r>
                      <a:endParaRPr sz="1800"/>
                    </a:p>
                  </a:txBody>
                  <a:tcPr marL="91450" marR="91450" marT="45725" marB="45725"/>
                </a:tc>
                <a:tc>
                  <a:txBody>
                    <a:bodyPr/>
                    <a:lstStyle/>
                    <a:p>
                      <a:pPr marL="0" marR="0" lvl="0" indent="0" algn="l" rtl="0">
                        <a:spcBef>
                          <a:spcPts val="0"/>
                        </a:spcBef>
                        <a:spcAft>
                          <a:spcPts val="0"/>
                        </a:spcAft>
                        <a:buNone/>
                      </a:pPr>
                      <a:r>
                        <a:rPr lang="es-AR" sz="1800"/>
                        <a:t>fieldName:</a:t>
                      </a:r>
                      <a:r>
                        <a:rPr lang="es-AR" sz="1800">
                          <a:solidFill>
                            <a:srgbClr val="00B050"/>
                          </a:solidFill>
                        </a:rPr>
                        <a:t>“</a:t>
                      </a:r>
                      <a:r>
                        <a:rPr lang="es-AR" sz="1800"/>
                        <a:t>term1 ... termN</a:t>
                      </a:r>
                      <a:r>
                        <a:rPr lang="es-AR" sz="1800">
                          <a:solidFill>
                            <a:srgbClr val="00B050"/>
                          </a:solidFill>
                        </a:rPr>
                        <a:t>”</a:t>
                      </a:r>
                      <a:endParaRPr sz="1800">
                        <a:solidFill>
                          <a:srgbClr val="00B050"/>
                        </a:solidFill>
                      </a:endParaRPr>
                    </a:p>
                  </a:txBody>
                  <a:tcPr marL="91450" marR="91450" marT="45725" marB="45725"/>
                </a:tc>
                <a:extLst>
                  <a:ext uri="{0D108BD9-81ED-4DB2-BD59-A6C34878D82A}">
                    <a16:rowId xmlns:a16="http://schemas.microsoft.com/office/drawing/2014/main" val="10004"/>
                  </a:ext>
                </a:extLst>
              </a:tr>
              <a:tr h="472275">
                <a:tc>
                  <a:txBody>
                    <a:bodyPr/>
                    <a:lstStyle/>
                    <a:p>
                      <a:pPr marL="0" marR="0" lvl="0" indent="0" algn="l" rtl="0">
                        <a:lnSpc>
                          <a:spcPct val="100000"/>
                        </a:lnSpc>
                        <a:spcBef>
                          <a:spcPts val="0"/>
                        </a:spcBef>
                        <a:spcAft>
                          <a:spcPts val="0"/>
                        </a:spcAft>
                        <a:buClr>
                          <a:schemeClr val="dk1"/>
                        </a:buClr>
                        <a:buSzPts val="1800"/>
                        <a:buFont typeface="Palatino Linotype"/>
                        <a:buNone/>
                      </a:pPr>
                      <a:r>
                        <a:rPr lang="es-AR" sz="1800"/>
                        <a:t>1.5 WildcardQuery</a:t>
                      </a:r>
                      <a:endParaRPr sz="1800"/>
                    </a:p>
                  </a:txBody>
                  <a:tcPr marL="91450" marR="91450" marT="45725" marB="45725"/>
                </a:tc>
                <a:tc>
                  <a:txBody>
                    <a:bodyPr/>
                    <a:lstStyle/>
                    <a:p>
                      <a:pPr marL="0" marR="0" lvl="0" indent="0" algn="l" rtl="0">
                        <a:spcBef>
                          <a:spcPts val="0"/>
                        </a:spcBef>
                        <a:spcAft>
                          <a:spcPts val="0"/>
                        </a:spcAft>
                        <a:buNone/>
                      </a:pPr>
                      <a:r>
                        <a:rPr lang="es-AR" sz="1800"/>
                        <a:t>fieldName:</a:t>
                      </a:r>
                      <a:r>
                        <a:rPr lang="es-AR" sz="1800">
                          <a:solidFill>
                            <a:srgbClr val="00B050"/>
                          </a:solidFill>
                        </a:rPr>
                        <a:t>*</a:t>
                      </a:r>
                      <a:r>
                        <a:rPr lang="es-AR" sz="1800"/>
                        <a:t>subterm</a:t>
                      </a:r>
                      <a:r>
                        <a:rPr lang="es-AR" sz="1800">
                          <a:solidFill>
                            <a:srgbClr val="00B050"/>
                          </a:solidFill>
                        </a:rPr>
                        <a:t>?</a:t>
                      </a:r>
                      <a:endParaRPr sz="1800">
                        <a:solidFill>
                          <a:srgbClr val="00B050"/>
                        </a:solidFill>
                      </a:endParaRPr>
                    </a:p>
                  </a:txBody>
                  <a:tcPr marL="91450" marR="91450" marT="45725" marB="45725"/>
                </a:tc>
                <a:extLst>
                  <a:ext uri="{0D108BD9-81ED-4DB2-BD59-A6C34878D82A}">
                    <a16:rowId xmlns:a16="http://schemas.microsoft.com/office/drawing/2014/main" val="10005"/>
                  </a:ext>
                </a:extLst>
              </a:tr>
              <a:tr h="370850">
                <a:tc>
                  <a:txBody>
                    <a:bodyPr/>
                    <a:lstStyle/>
                    <a:p>
                      <a:pPr marL="0" marR="0" lvl="0" indent="0" algn="l" rtl="0">
                        <a:lnSpc>
                          <a:spcPct val="100000"/>
                        </a:lnSpc>
                        <a:spcBef>
                          <a:spcPts val="0"/>
                        </a:spcBef>
                        <a:spcAft>
                          <a:spcPts val="0"/>
                        </a:spcAft>
                        <a:buClr>
                          <a:schemeClr val="dk1"/>
                        </a:buClr>
                        <a:buSzPts val="1800"/>
                        <a:buFont typeface="Palatino Linotype"/>
                        <a:buNone/>
                      </a:pPr>
                      <a:r>
                        <a:rPr lang="es-AR" sz="1800"/>
                        <a:t>1.6 FuzzyQuery</a:t>
                      </a:r>
                      <a:endParaRPr sz="1800"/>
                    </a:p>
                  </a:txBody>
                  <a:tcPr marL="91450" marR="91450" marT="45725" marB="45725"/>
                </a:tc>
                <a:tc>
                  <a:txBody>
                    <a:bodyPr/>
                    <a:lstStyle/>
                    <a:p>
                      <a:pPr marL="0" marR="0" lvl="0" indent="0" algn="l" rtl="0">
                        <a:spcBef>
                          <a:spcPts val="0"/>
                        </a:spcBef>
                        <a:spcAft>
                          <a:spcPts val="0"/>
                        </a:spcAft>
                        <a:buNone/>
                      </a:pPr>
                      <a:r>
                        <a:rPr lang="es-AR" sz="1800"/>
                        <a:t>fieldName:termino</a:t>
                      </a:r>
                      <a:r>
                        <a:rPr lang="es-AR" sz="1800">
                          <a:solidFill>
                            <a:srgbClr val="00B050"/>
                          </a:solidFill>
                        </a:rPr>
                        <a:t>~2</a:t>
                      </a:r>
                      <a:endParaRPr sz="1800">
                        <a:solidFill>
                          <a:srgbClr val="00B050"/>
                        </a:solidFill>
                      </a:endParaRPr>
                    </a:p>
                  </a:txBody>
                  <a:tcPr marL="91450" marR="91450" marT="45725" marB="45725"/>
                </a:tc>
                <a:extLst>
                  <a:ext uri="{0D108BD9-81ED-4DB2-BD59-A6C34878D82A}">
                    <a16:rowId xmlns:a16="http://schemas.microsoft.com/office/drawing/2014/main" val="10006"/>
                  </a:ext>
                </a:extLst>
              </a:tr>
              <a:tr h="370850">
                <a:tc>
                  <a:txBody>
                    <a:bodyPr/>
                    <a:lstStyle/>
                    <a:p>
                      <a:pPr marL="0" marR="0" lvl="0" indent="0" algn="l" rtl="0">
                        <a:spcBef>
                          <a:spcPts val="0"/>
                        </a:spcBef>
                        <a:spcAft>
                          <a:spcPts val="0"/>
                        </a:spcAft>
                        <a:buClr>
                          <a:schemeClr val="dk1"/>
                        </a:buClr>
                        <a:buSzPts val="1800"/>
                        <a:buFont typeface="Palatino Linotype"/>
                        <a:buNone/>
                      </a:pPr>
                      <a:r>
                        <a:rPr lang="es-AR" sz="1800"/>
                        <a:t>1.7 BooleanQuery</a:t>
                      </a:r>
                      <a:endParaRPr sz="1800"/>
                    </a:p>
                  </a:txBody>
                  <a:tcPr marL="91450" marR="91450" marT="45725" marB="45725"/>
                </a:tc>
                <a:tc>
                  <a:txBody>
                    <a:bodyPr/>
                    <a:lstStyle/>
                    <a:p>
                      <a:pPr marL="0" marR="0" lvl="0" indent="0" algn="l" rtl="0">
                        <a:lnSpc>
                          <a:spcPct val="100000"/>
                        </a:lnSpc>
                        <a:spcBef>
                          <a:spcPts val="0"/>
                        </a:spcBef>
                        <a:spcAft>
                          <a:spcPts val="0"/>
                        </a:spcAft>
                        <a:buClr>
                          <a:srgbClr val="00B050"/>
                        </a:buClr>
                        <a:buSzPts val="1800"/>
                        <a:buFont typeface="Palatino Linotype"/>
                        <a:buNone/>
                      </a:pPr>
                      <a:r>
                        <a:rPr lang="es-AR" sz="1800" dirty="0">
                          <a:solidFill>
                            <a:srgbClr val="00B050"/>
                          </a:solidFill>
                        </a:rPr>
                        <a:t>AND  OR  </a:t>
                      </a:r>
                      <a:r>
                        <a:rPr lang="es-AR" sz="1800" dirty="0" smtClean="0">
                          <a:solidFill>
                            <a:srgbClr val="00B050"/>
                          </a:solidFill>
                        </a:rPr>
                        <a:t>NOT</a:t>
                      </a:r>
                      <a:endParaRPr sz="1800" dirty="0"/>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75" name="Google Shape;275;p3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Pregunta:</a:t>
            </a:r>
            <a:endParaRPr/>
          </a:p>
          <a:p>
            <a:pPr marL="0" lvl="0" indent="0" algn="l" rtl="0">
              <a:spcBef>
                <a:spcPts val="520"/>
              </a:spcBef>
              <a:spcAft>
                <a:spcPts val="0"/>
              </a:spcAft>
              <a:buSzPts val="2470"/>
              <a:buNone/>
            </a:pPr>
            <a:r>
              <a:rPr lang="es-AR"/>
              <a:t>	Cuando con API preguntamos por TermQuery por “Game”, ¿lo encontró? ¿Por qué?</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Rta</a:t>
            </a:r>
            <a:endParaRPr/>
          </a:p>
          <a:p>
            <a:pPr marL="0" lvl="0" indent="0" algn="just" rtl="0">
              <a:spcBef>
                <a:spcPts val="520"/>
              </a:spcBef>
              <a:spcAft>
                <a:spcPts val="0"/>
              </a:spcAft>
              <a:buSzPts val="2470"/>
              <a:buNone/>
            </a:pPr>
            <a:r>
              <a:rPr lang="es-AR"/>
              <a:t>Porque para ingresar al índice le hemos aplicado un StandardAnalizer() que detectó tokens por espacios y símbolos de puntuación y además los insertó en minúsculas.</a:t>
            </a:r>
            <a:endParaRPr/>
          </a:p>
          <a:p>
            <a:pPr marL="0" lvl="0" indent="0" algn="l" rtl="0">
              <a:spcBef>
                <a:spcPts val="520"/>
              </a:spcBef>
              <a:spcAft>
                <a:spcPts val="0"/>
              </a:spcAft>
              <a:buSzPts val="2470"/>
              <a:buNone/>
            </a:pPr>
            <a:r>
              <a:rPr lang="es-AR"/>
              <a:t>Si la query no es igual, no lo va a encontrar.</a:t>
            </a:r>
            <a:endParaRPr/>
          </a:p>
          <a:p>
            <a:pPr marL="0" lvl="0" indent="0" algn="l" rtl="0">
              <a:spcBef>
                <a:spcPts val="520"/>
              </a:spcBef>
              <a:spcAft>
                <a:spcPts val="0"/>
              </a:spcAft>
              <a:buSzPts val="2470"/>
              <a:buNone/>
            </a:pPr>
            <a:endParaRPr/>
          </a:p>
        </p:txBody>
      </p:sp>
      <p:sp>
        <p:nvSpPr>
          <p:cNvPr id="276" name="Google Shape;276;p3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animEffect transition="in" filter="fade">
                                      <p:cBhvr>
                                        <p:cTn id="7" dur="1000"/>
                                        <p:tgtEl>
                                          <p:spTgt spid="2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5">
                                            <p:txEl>
                                              <p:pRg st="1" end="1"/>
                                            </p:txEl>
                                          </p:spTgt>
                                        </p:tgtEl>
                                        <p:attrNameLst>
                                          <p:attrName>style.visibility</p:attrName>
                                        </p:attrNameLst>
                                      </p:cBhvr>
                                      <p:to>
                                        <p:strVal val="visible"/>
                                      </p:to>
                                    </p:set>
                                    <p:animEffect transition="in" filter="fade">
                                      <p:cBhvr>
                                        <p:cTn id="12" dur="1000"/>
                                        <p:tgtEl>
                                          <p:spTgt spid="2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5">
                                            <p:txEl>
                                              <p:pRg st="2" end="2"/>
                                            </p:txEl>
                                          </p:spTgt>
                                        </p:tgtEl>
                                        <p:attrNameLst>
                                          <p:attrName>style.visibility</p:attrName>
                                        </p:attrNameLst>
                                      </p:cBhvr>
                                      <p:to>
                                        <p:strVal val="visible"/>
                                      </p:to>
                                    </p:set>
                                    <p:animEffect transition="in" filter="fade">
                                      <p:cBhvr>
                                        <p:cTn id="17" dur="1000"/>
                                        <p:tgtEl>
                                          <p:spTgt spid="2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5">
                                            <p:txEl>
                                              <p:pRg st="3" end="3"/>
                                            </p:txEl>
                                          </p:spTgt>
                                        </p:tgtEl>
                                        <p:attrNameLst>
                                          <p:attrName>style.visibility</p:attrName>
                                        </p:attrNameLst>
                                      </p:cBhvr>
                                      <p:to>
                                        <p:strVal val="visible"/>
                                      </p:to>
                                    </p:set>
                                    <p:animEffect transition="in" filter="fade">
                                      <p:cBhvr>
                                        <p:cTn id="22" dur="1000"/>
                                        <p:tgtEl>
                                          <p:spTgt spid="2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75">
                                            <p:txEl>
                                              <p:pRg st="4" end="4"/>
                                            </p:txEl>
                                          </p:spTgt>
                                        </p:tgtEl>
                                        <p:attrNameLst>
                                          <p:attrName>style.visibility</p:attrName>
                                        </p:attrNameLst>
                                      </p:cBhvr>
                                      <p:to>
                                        <p:strVal val="visible"/>
                                      </p:to>
                                    </p:set>
                                    <p:animEffect transition="in" filter="fade">
                                      <p:cBhvr>
                                        <p:cTn id="27" dur="1000"/>
                                        <p:tgtEl>
                                          <p:spTgt spid="2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75">
                                            <p:txEl>
                                              <p:pRg st="5" end="5"/>
                                            </p:txEl>
                                          </p:spTgt>
                                        </p:tgtEl>
                                        <p:attrNameLst>
                                          <p:attrName>style.visibility</p:attrName>
                                        </p:attrNameLst>
                                      </p:cBhvr>
                                      <p:to>
                                        <p:strVal val="visible"/>
                                      </p:to>
                                    </p:set>
                                    <p:animEffect transition="in" filter="fade">
                                      <p:cBhvr>
                                        <p:cTn id="32" dur="1000"/>
                                        <p:tgtEl>
                                          <p:spTgt spid="2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75">
                                            <p:txEl>
                                              <p:pRg st="6" end="6"/>
                                            </p:txEl>
                                          </p:spTgt>
                                        </p:tgtEl>
                                        <p:attrNameLst>
                                          <p:attrName>style.visibility</p:attrName>
                                        </p:attrNameLst>
                                      </p:cBhvr>
                                      <p:to>
                                        <p:strVal val="visible"/>
                                      </p:to>
                                    </p:set>
                                    <p:animEffect transition="in" filter="fade">
                                      <p:cBhvr>
                                        <p:cTn id="37" dur="1000"/>
                                        <p:tgtEl>
                                          <p:spTgt spid="2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82" name="Google Shape;282;p3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Y mejor aún si usamos algún Analyzer (como usamos en la construcción del índice) para que pase a minúsculas, elimine stopwords en la propia query</a:t>
            </a:r>
            <a:endParaRPr/>
          </a:p>
          <a:p>
            <a:pPr marL="0" lvl="0" indent="0" algn="l" rtl="0">
              <a:spcBef>
                <a:spcPts val="520"/>
              </a:spcBef>
              <a:spcAft>
                <a:spcPts val="0"/>
              </a:spcAft>
              <a:buSzPts val="2470"/>
              <a:buNone/>
            </a:pPr>
            <a:endParaRPr/>
          </a:p>
          <a:p>
            <a:pPr marL="0" lvl="0" indent="0" algn="l" rtl="0">
              <a:spcBef>
                <a:spcPts val="520"/>
              </a:spcBef>
              <a:spcAft>
                <a:spcPts val="0"/>
              </a:spcAft>
              <a:buSzPts val="1100"/>
              <a:buNone/>
            </a:pPr>
            <a:r>
              <a:rPr lang="es-AR" sz="2000"/>
              <a:t>QueryParser qp = new QueryParser(null, </a:t>
            </a:r>
            <a:r>
              <a:rPr lang="es-AR" sz="2000" b="1"/>
              <a:t>new StandardAnalyzer()</a:t>
            </a:r>
            <a:r>
              <a:rPr lang="es-AR" sz="2000"/>
              <a:t>);</a:t>
            </a:r>
            <a:endParaRPr sz="2000"/>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Antes de comenzar a usar el QueryParser, veamos con los tipos de separación en tokens que pueden usarse…</a:t>
            </a:r>
            <a:endParaRPr/>
          </a:p>
        </p:txBody>
      </p:sp>
      <p:sp>
        <p:nvSpPr>
          <p:cNvPr id="283" name="Google Shape;283;p3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animEffect transition="in" filter="fade">
                                      <p:cBhvr>
                                        <p:cTn id="7" dur="1000"/>
                                        <p:tgtEl>
                                          <p:spTgt spid="28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2">
                                            <p:txEl>
                                              <p:pRg st="1" end="1"/>
                                            </p:txEl>
                                          </p:spTgt>
                                        </p:tgtEl>
                                        <p:attrNameLst>
                                          <p:attrName>style.visibility</p:attrName>
                                        </p:attrNameLst>
                                      </p:cBhvr>
                                      <p:to>
                                        <p:strVal val="visible"/>
                                      </p:to>
                                    </p:set>
                                    <p:animEffect transition="in" filter="fade">
                                      <p:cBhvr>
                                        <p:cTn id="12" dur="1000"/>
                                        <p:tgtEl>
                                          <p:spTgt spid="28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82">
                                            <p:txEl>
                                              <p:pRg st="2" end="2"/>
                                            </p:txEl>
                                          </p:spTgt>
                                        </p:tgtEl>
                                        <p:attrNameLst>
                                          <p:attrName>style.visibility</p:attrName>
                                        </p:attrNameLst>
                                      </p:cBhvr>
                                      <p:to>
                                        <p:strVal val="visible"/>
                                      </p:to>
                                    </p:set>
                                    <p:animEffect transition="in" filter="fade">
                                      <p:cBhvr>
                                        <p:cTn id="17" dur="1000"/>
                                        <p:tgtEl>
                                          <p:spTgt spid="28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82">
                                            <p:txEl>
                                              <p:pRg st="3" end="3"/>
                                            </p:txEl>
                                          </p:spTgt>
                                        </p:tgtEl>
                                        <p:attrNameLst>
                                          <p:attrName>style.visibility</p:attrName>
                                        </p:attrNameLst>
                                      </p:cBhvr>
                                      <p:to>
                                        <p:strVal val="visible"/>
                                      </p:to>
                                    </p:set>
                                    <p:animEffect transition="in" filter="fade">
                                      <p:cBhvr>
                                        <p:cTn id="22" dur="1000"/>
                                        <p:tgtEl>
                                          <p:spTgt spid="28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82">
                                            <p:txEl>
                                              <p:pRg st="4" end="4"/>
                                            </p:txEl>
                                          </p:spTgt>
                                        </p:tgtEl>
                                        <p:attrNameLst>
                                          <p:attrName>style.visibility</p:attrName>
                                        </p:attrNameLst>
                                      </p:cBhvr>
                                      <p:to>
                                        <p:strVal val="visible"/>
                                      </p:to>
                                    </p:set>
                                    <p:animEffect transition="in" filter="fade">
                                      <p:cBhvr>
                                        <p:cTn id="27" dur="1000"/>
                                        <p:tgtEl>
                                          <p:spTgt spid="2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r>
              <a:rPr lang="es-AR"/>
              <a:t>Lucene</a:t>
            </a:r>
            <a:endParaRPr/>
          </a:p>
        </p:txBody>
      </p:sp>
      <p:sp>
        <p:nvSpPr>
          <p:cNvPr id="289" name="Google Shape;289;p3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2470"/>
              <a:buChar char="⚫"/>
            </a:pPr>
            <a:r>
              <a:rPr lang="es-AR" i="1">
                <a:solidFill>
                  <a:srgbClr val="00B050"/>
                </a:solidFill>
              </a:rPr>
              <a:t>Concepto de documento, campos.</a:t>
            </a:r>
            <a:endParaRPr/>
          </a:p>
          <a:p>
            <a:pPr marL="274320" lvl="0" indent="-274320" algn="l" rtl="0">
              <a:spcBef>
                <a:spcPts val="520"/>
              </a:spcBef>
              <a:spcAft>
                <a:spcPts val="0"/>
              </a:spcAft>
              <a:buSzPts val="2470"/>
              <a:buChar char="⚫"/>
            </a:pPr>
            <a:r>
              <a:rPr lang="es-AR" i="1">
                <a:solidFill>
                  <a:srgbClr val="00B050"/>
                </a:solidFill>
              </a:rPr>
              <a:t>Almacenamiento en Lucene: en el índice y fuera del índice</a:t>
            </a:r>
            <a:endParaRPr/>
          </a:p>
          <a:p>
            <a:pPr marL="274320" lvl="0" indent="-274320" algn="l" rtl="0">
              <a:spcBef>
                <a:spcPts val="520"/>
              </a:spcBef>
              <a:spcAft>
                <a:spcPts val="0"/>
              </a:spcAft>
              <a:buSzPts val="2470"/>
              <a:buChar char="⚫"/>
            </a:pPr>
            <a:r>
              <a:rPr lang="es-AR" i="1">
                <a:solidFill>
                  <a:srgbClr val="00B050"/>
                </a:solidFill>
              </a:rPr>
              <a:t>Aplicaciones</a:t>
            </a:r>
            <a:endParaRPr/>
          </a:p>
          <a:p>
            <a:pPr marL="640080" lvl="1" indent="-246888" algn="l" rtl="0">
              <a:spcBef>
                <a:spcPts val="480"/>
              </a:spcBef>
              <a:spcAft>
                <a:spcPts val="0"/>
              </a:spcAft>
              <a:buSzPts val="2040"/>
              <a:buChar char="⚫"/>
            </a:pPr>
            <a:r>
              <a:rPr lang="es-AR" i="1">
                <a:solidFill>
                  <a:srgbClr val="00B050"/>
                </a:solidFill>
              </a:rPr>
              <a:t>IndexBuilder  (creación de los documentos)</a:t>
            </a:r>
            <a:endParaRPr/>
          </a:p>
          <a:p>
            <a:pPr marL="640080" lvl="1" indent="-246888" algn="l" rtl="0">
              <a:spcBef>
                <a:spcPts val="480"/>
              </a:spcBef>
              <a:spcAft>
                <a:spcPts val="0"/>
              </a:spcAft>
              <a:buSzPts val="2040"/>
              <a:buChar char="⚫"/>
            </a:pPr>
            <a:r>
              <a:rPr lang="es-AR" i="1">
                <a:solidFill>
                  <a:srgbClr val="00B050"/>
                </a:solidFill>
              </a:rPr>
              <a:t>TheSearcher (búsqueda de documentos)</a:t>
            </a:r>
            <a:endParaRPr/>
          </a:p>
          <a:p>
            <a:pPr marL="274320" lvl="0" indent="-274320" algn="l" rtl="0">
              <a:spcBef>
                <a:spcPts val="520"/>
              </a:spcBef>
              <a:spcAft>
                <a:spcPts val="0"/>
              </a:spcAft>
              <a:buSzPts val="2470"/>
              <a:buChar char="⚫"/>
            </a:pPr>
            <a:r>
              <a:rPr lang="es-AR" i="1">
                <a:solidFill>
                  <a:srgbClr val="00B050"/>
                </a:solidFill>
              </a:rPr>
              <a:t>Query:</a:t>
            </a:r>
            <a:endParaRPr/>
          </a:p>
          <a:p>
            <a:pPr marL="640080" lvl="1" indent="-246888" algn="l" rtl="0">
              <a:spcBef>
                <a:spcPts val="480"/>
              </a:spcBef>
              <a:spcAft>
                <a:spcPts val="0"/>
              </a:spcAft>
              <a:buSzPts val="2040"/>
              <a:buChar char="⚫"/>
            </a:pPr>
            <a:r>
              <a:rPr lang="es-AR" i="1">
                <a:solidFill>
                  <a:srgbClr val="00B050"/>
                </a:solidFill>
              </a:rPr>
              <a:t>API</a:t>
            </a:r>
            <a:endParaRPr/>
          </a:p>
          <a:p>
            <a:pPr marL="640080" lvl="1" indent="-246888" algn="l" rtl="0">
              <a:spcBef>
                <a:spcPts val="480"/>
              </a:spcBef>
              <a:spcAft>
                <a:spcPts val="0"/>
              </a:spcAft>
              <a:buSzPts val="2040"/>
              <a:buChar char="⚫"/>
            </a:pPr>
            <a:r>
              <a:rPr lang="es-AR" i="1">
                <a:solidFill>
                  <a:srgbClr val="00B050"/>
                </a:solidFill>
              </a:rPr>
              <a:t>QueryBuilder</a:t>
            </a:r>
            <a:endParaRPr i="1">
              <a:solidFill>
                <a:srgbClr val="00B050"/>
              </a:solidFill>
            </a:endParaRPr>
          </a:p>
          <a:p>
            <a:pPr marL="274320" lvl="0" indent="-274320" algn="l" rtl="0">
              <a:spcBef>
                <a:spcPts val="520"/>
              </a:spcBef>
              <a:spcAft>
                <a:spcPts val="0"/>
              </a:spcAft>
              <a:buSzPts val="2470"/>
              <a:buChar char="⚫"/>
            </a:pPr>
            <a:r>
              <a:rPr lang="es-AR">
                <a:solidFill>
                  <a:srgbClr val="00B050"/>
                </a:solidFill>
              </a:rPr>
              <a:t>Formas de separar en tokens</a:t>
            </a:r>
            <a:endParaRPr>
              <a:solidFill>
                <a:srgbClr val="00B050"/>
              </a:solidFill>
            </a:endParaRPr>
          </a:p>
          <a:p>
            <a:pPr marL="274320" lvl="0" indent="-274320" algn="l" rtl="0">
              <a:spcBef>
                <a:spcPts val="520"/>
              </a:spcBef>
              <a:spcAft>
                <a:spcPts val="0"/>
              </a:spcAft>
              <a:buSzPts val="2470"/>
              <a:buChar char="⚫"/>
            </a:pPr>
            <a:r>
              <a:rPr lang="es-AR"/>
              <a:t>Ranking de documentos</a:t>
            </a:r>
            <a:endParaRPr/>
          </a:p>
          <a:p>
            <a:pPr marL="274320" lvl="0" indent="-117475" algn="l" rtl="0">
              <a:spcBef>
                <a:spcPts val="520"/>
              </a:spcBef>
              <a:spcAft>
                <a:spcPts val="0"/>
              </a:spcAft>
              <a:buSzPts val="2470"/>
              <a:buNone/>
            </a:pPr>
            <a:endParaRPr/>
          </a:p>
          <a:p>
            <a:pPr marL="274320" lvl="0" indent="-117475" algn="l" rtl="0">
              <a:spcBef>
                <a:spcPts val="520"/>
              </a:spcBef>
              <a:spcAft>
                <a:spcPts val="0"/>
              </a:spcAft>
              <a:buSzPts val="2470"/>
              <a:buNone/>
            </a:pPr>
            <a:endParaRPr/>
          </a:p>
          <a:p>
            <a:pPr marL="640080" lvl="1" indent="-117348" algn="l" rtl="0">
              <a:spcBef>
                <a:spcPts val="480"/>
              </a:spcBef>
              <a:spcAft>
                <a:spcPts val="0"/>
              </a:spcAft>
              <a:buSzPts val="2040"/>
              <a:buNone/>
            </a:pPr>
            <a:endParaRPr/>
          </a:p>
        </p:txBody>
      </p:sp>
      <p:sp>
        <p:nvSpPr>
          <p:cNvPr id="290" name="Google Shape;290;p3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3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296" name="Google Shape;296;p3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s-AR"/>
              <a:t>	Hemos usado StandardAnalyzer en la creación del índice.</a:t>
            </a:r>
            <a:endParaRPr/>
          </a:p>
          <a:p>
            <a:pPr marL="0" lvl="0" indent="0" algn="just" rtl="0">
              <a:spcBef>
                <a:spcPts val="520"/>
              </a:spcBef>
              <a:spcAft>
                <a:spcPts val="0"/>
              </a:spcAft>
              <a:buSzPts val="2470"/>
              <a:buNone/>
            </a:pPr>
            <a:endParaRPr/>
          </a:p>
          <a:p>
            <a:pPr marL="0" lvl="0" indent="0" algn="just" rtl="0">
              <a:spcBef>
                <a:spcPts val="520"/>
              </a:spcBef>
              <a:spcAft>
                <a:spcPts val="0"/>
              </a:spcAft>
              <a:buSzPts val="2470"/>
              <a:buNone/>
            </a:pPr>
            <a:r>
              <a:rPr lang="es-AR"/>
              <a:t>¿Qué otro analyzer podríamos usar? </a:t>
            </a:r>
            <a:endParaRPr/>
          </a:p>
          <a:p>
            <a:pPr marL="0" lvl="0" indent="0" algn="just" rtl="0">
              <a:spcBef>
                <a:spcPts val="520"/>
              </a:spcBef>
              <a:spcAft>
                <a:spcPts val="0"/>
              </a:spcAft>
              <a:buSzPts val="2470"/>
              <a:buNone/>
            </a:pPr>
            <a:r>
              <a:rPr lang="es-AR"/>
              <a:t>¿Cómo afecta el índice y la búsqueda?</a:t>
            </a:r>
            <a:endParaRPr/>
          </a:p>
          <a:p>
            <a:pPr marL="0" lvl="0" indent="0" algn="just" rtl="0">
              <a:spcBef>
                <a:spcPts val="520"/>
              </a:spcBef>
              <a:spcAft>
                <a:spcPts val="0"/>
              </a:spcAft>
              <a:buSzPts val="2470"/>
              <a:buNone/>
            </a:pPr>
            <a:r>
              <a:rPr lang="es-AR"/>
              <a:t>	</a:t>
            </a:r>
            <a:endParaRPr/>
          </a:p>
          <a:p>
            <a:pPr marL="0" lvl="0" indent="0" algn="just" rtl="0">
              <a:spcBef>
                <a:spcPts val="520"/>
              </a:spcBef>
              <a:spcAft>
                <a:spcPts val="0"/>
              </a:spcAft>
              <a:buSzPts val="2470"/>
              <a:buNone/>
            </a:pPr>
            <a:r>
              <a:rPr lang="es-AR"/>
              <a:t>	</a:t>
            </a:r>
            <a:endParaRPr/>
          </a:p>
        </p:txBody>
      </p:sp>
      <p:sp>
        <p:nvSpPr>
          <p:cNvPr id="297" name="Google Shape;297;p3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03" name="Google Shape;303;p4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95000"/>
              <a:buNone/>
            </a:pPr>
            <a:r>
              <a:rPr lang="es-AR"/>
              <a:t>Lucene viene con diferentes clases para separar en tokens:</a:t>
            </a:r>
            <a:endParaRPr/>
          </a:p>
          <a:p>
            <a:pPr marL="274320" lvl="0" indent="-274320" algn="l" rtl="0">
              <a:spcBef>
                <a:spcPts val="481"/>
              </a:spcBef>
              <a:spcAft>
                <a:spcPts val="0"/>
              </a:spcAft>
              <a:buSzPct val="95000"/>
              <a:buChar char="⚫"/>
            </a:pPr>
            <a:r>
              <a:rPr lang="es-AR"/>
              <a:t>SimpleAnalyzer()</a:t>
            </a:r>
            <a:endParaRPr/>
          </a:p>
          <a:p>
            <a:pPr marL="274320" lvl="0" indent="-274320" algn="l" rtl="0">
              <a:spcBef>
                <a:spcPts val="481"/>
              </a:spcBef>
              <a:spcAft>
                <a:spcPts val="0"/>
              </a:spcAft>
              <a:buSzPct val="95000"/>
              <a:buChar char="⚫"/>
            </a:pPr>
            <a:r>
              <a:rPr lang="es-AR"/>
              <a:t>StandardAnalyzer()</a:t>
            </a:r>
            <a:endParaRPr/>
          </a:p>
          <a:p>
            <a:pPr marL="274320" lvl="0" indent="-274320" algn="l" rtl="0">
              <a:spcBef>
                <a:spcPts val="481"/>
              </a:spcBef>
              <a:spcAft>
                <a:spcPts val="0"/>
              </a:spcAft>
              <a:buSzPct val="95000"/>
              <a:buChar char="⚫"/>
            </a:pPr>
            <a:r>
              <a:rPr lang="es-AR"/>
              <a:t>WhitespaceAnalyzer()</a:t>
            </a:r>
            <a:endParaRPr/>
          </a:p>
          <a:p>
            <a:pPr marL="274320" lvl="0" indent="-274320" algn="l" rtl="0">
              <a:spcBef>
                <a:spcPts val="481"/>
              </a:spcBef>
              <a:spcAft>
                <a:spcPts val="0"/>
              </a:spcAft>
              <a:buSzPct val="95000"/>
              <a:buChar char="⚫"/>
            </a:pPr>
            <a:r>
              <a:rPr lang="es-AR"/>
              <a:t>StopAnalyzer()=&gt; </a:t>
            </a:r>
            <a:endParaRPr/>
          </a:p>
          <a:p>
            <a:pPr marL="393192" lvl="1" indent="0" algn="l" rtl="0">
              <a:spcBef>
                <a:spcPts val="444"/>
              </a:spcBef>
              <a:spcAft>
                <a:spcPts val="0"/>
              </a:spcAft>
              <a:buSzPct val="85000"/>
              <a:buNone/>
            </a:pPr>
            <a:r>
              <a:rPr lang="es-AR"/>
              <a:t>	CharArraySet sw = StopFilter.</a:t>
            </a:r>
            <a:r>
              <a:rPr lang="es-AR" i="1"/>
              <a:t>makeStopSet("de", "y");</a:t>
            </a:r>
            <a:endParaRPr/>
          </a:p>
          <a:p>
            <a:pPr marL="393192" lvl="1" indent="0" algn="l" rtl="0">
              <a:spcBef>
                <a:spcPts val="518"/>
              </a:spcBef>
              <a:spcAft>
                <a:spcPts val="0"/>
              </a:spcAft>
              <a:buSzPct val="85000"/>
              <a:buNone/>
            </a:pPr>
            <a:r>
              <a:rPr lang="es-AR" sz="2800"/>
              <a:t>	new StopAnalyzer(sw));</a:t>
            </a:r>
            <a:endParaRPr/>
          </a:p>
          <a:p>
            <a:pPr marL="274320" lvl="0" indent="-274320" algn="l" rtl="0">
              <a:spcBef>
                <a:spcPts val="481"/>
              </a:spcBef>
              <a:spcAft>
                <a:spcPts val="0"/>
              </a:spcAft>
              <a:buSzPct val="95000"/>
              <a:buChar char="⚫"/>
            </a:pPr>
            <a:r>
              <a:rPr lang="es-AR"/>
              <a:t>EnglishAnalyzer()  // opcional stop words</a:t>
            </a:r>
            <a:endParaRPr/>
          </a:p>
          <a:p>
            <a:pPr marL="274320" lvl="0" indent="-274320" algn="l" rtl="0">
              <a:spcBef>
                <a:spcPts val="481"/>
              </a:spcBef>
              <a:spcAft>
                <a:spcPts val="0"/>
              </a:spcAft>
              <a:buSzPct val="95000"/>
              <a:buChar char="⚫"/>
            </a:pPr>
            <a:r>
              <a:rPr lang="es-AR"/>
              <a:t>SpanishAnalyzer()  // opcional stop words.</a:t>
            </a:r>
            <a:endParaRPr/>
          </a:p>
          <a:p>
            <a:pPr marL="274320" lvl="0" indent="-274320" algn="l" rtl="0">
              <a:spcBef>
                <a:spcPts val="481"/>
              </a:spcBef>
              <a:spcAft>
                <a:spcPts val="0"/>
              </a:spcAft>
              <a:buSzPct val="95000"/>
              <a:buChar char="⚫"/>
            </a:pPr>
            <a:r>
              <a:rPr lang="es-AR"/>
              <a:t>CustomAnalyzer()</a:t>
            </a:r>
            <a:endParaRPr/>
          </a:p>
          <a:p>
            <a:pPr marL="274320" lvl="0" indent="-274320" algn="l" rtl="0">
              <a:spcBef>
                <a:spcPts val="481"/>
              </a:spcBef>
              <a:spcAft>
                <a:spcPts val="0"/>
              </a:spcAft>
              <a:buSzPct val="95000"/>
              <a:buChar char="⚫"/>
            </a:pPr>
            <a:r>
              <a:rPr lang="es-AR"/>
              <a:t>etc</a:t>
            </a:r>
            <a:endParaRPr/>
          </a:p>
        </p:txBody>
      </p:sp>
      <p:sp>
        <p:nvSpPr>
          <p:cNvPr id="304" name="Google Shape;304;p4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27</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1"/>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Ejer 4</a:t>
            </a:r>
            <a:endParaRPr/>
          </a:p>
        </p:txBody>
      </p:sp>
      <p:sp>
        <p:nvSpPr>
          <p:cNvPr id="310" name="Google Shape;310;p41"/>
          <p:cNvSpPr txBox="1">
            <a:spLocks noGrp="1"/>
          </p:cNvSpPr>
          <p:nvPr>
            <p:ph type="subTitle" idx="1"/>
          </p:nvPr>
        </p:nvSpPr>
        <p:spPr>
          <a:xfrm>
            <a:off x="117566" y="3692002"/>
            <a:ext cx="4821934" cy="255484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p>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311" name="Google Shape;311;p41"/>
          <p:cNvSpPr txBox="1">
            <a:spLocks noGrp="1"/>
          </p:cNvSpPr>
          <p:nvPr>
            <p:ph type="body" idx="2"/>
          </p:nvPr>
        </p:nvSpPr>
        <p:spPr>
          <a:xfrm>
            <a:off x="4781466" y="78272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2000">
                <a:solidFill>
                  <a:schemeClr val="dk1"/>
                </a:solidFill>
              </a:rPr>
              <a:t>Bajar de Campus el código TestAnalyzer.java </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r>
              <a:rPr lang="es-AR" sz="2000">
                <a:solidFill>
                  <a:schemeClr val="dk1"/>
                </a:solidFill>
              </a:rPr>
              <a:t>Explicamos a continuación cómo se usa.</a:t>
            </a:r>
            <a:endParaRPr/>
          </a:p>
          <a:p>
            <a:pPr marL="0" lvl="0" indent="0" algn="l" rtl="0">
              <a:spcBef>
                <a:spcPts val="0"/>
              </a:spcBef>
              <a:spcAft>
                <a:spcPts val="0"/>
              </a:spcAft>
              <a:buSzPts val="1800"/>
              <a:buNone/>
            </a:pPr>
            <a:endParaRPr sz="2000">
              <a:solidFill>
                <a:schemeClr val="dk1"/>
              </a:solidFill>
            </a:endParaRPr>
          </a:p>
          <a:p>
            <a:pPr marL="0" lvl="0" indent="0" algn="l" rtl="0">
              <a:spcBef>
                <a:spcPts val="0"/>
              </a:spcBef>
              <a:spcAft>
                <a:spcPts val="0"/>
              </a:spcAft>
              <a:buSzPts val="1800"/>
              <a:buNone/>
            </a:pPr>
            <a:endParaRPr sz="2000">
              <a:solidFill>
                <a:schemeClr val="dk1"/>
              </a:solidFill>
            </a:endParaRPr>
          </a:p>
        </p:txBody>
      </p:sp>
      <p:sp>
        <p:nvSpPr>
          <p:cNvPr id="312" name="Google Shape;312;p41"/>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28</a:t>
            </a:fld>
            <a:endParaRPr sz="1000" b="0" i="0" u="none" strike="noStrike" cap="none">
              <a:solidFill>
                <a:srgbClr val="FFFFFF"/>
              </a:solidFill>
              <a:latin typeface="Roboto"/>
              <a:ea typeface="Roboto"/>
              <a:cs typeface="Roboto"/>
              <a:sym typeface="Roboto"/>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18" name="Google Shape;318;p4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2470"/>
              <a:buNone/>
            </a:pPr>
            <a:r>
              <a:rPr lang="es-AR"/>
              <a:t>El código sirve para ver cómo hace Lucene por dentro (para inspeccionar la separación en tokens). Como verán, no estamos creando documentos, solo usando un Low Level API para ver qué tokens genera.</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Probar cuáles son lo tokens que genera en cada caso.</a:t>
            </a:r>
            <a:endParaRPr/>
          </a:p>
        </p:txBody>
      </p:sp>
      <p:sp>
        <p:nvSpPr>
          <p:cNvPr id="319" name="Google Shape;319;p4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29</a:t>
            </a:fld>
            <a:endParaRPr/>
          </a:p>
        </p:txBody>
      </p:sp>
      <p:pic>
        <p:nvPicPr>
          <p:cNvPr id="320" name="Google Shape;320;p42"/>
          <p:cNvPicPr preferRelativeResize="0"/>
          <p:nvPr/>
        </p:nvPicPr>
        <p:blipFill rotWithShape="1">
          <a:blip r:embed="rId3">
            <a:alphaModFix/>
          </a:blip>
          <a:srcRect/>
          <a:stretch/>
        </p:blipFill>
        <p:spPr>
          <a:xfrm>
            <a:off x="559390" y="4516836"/>
            <a:ext cx="7532608" cy="1543459"/>
          </a:xfrm>
          <a:prstGeom prst="rect">
            <a:avLst/>
          </a:prstGeom>
          <a:noFill/>
          <a:ln>
            <a:noFill/>
          </a:ln>
        </p:spPr>
      </p:pic>
      <p:pic>
        <p:nvPicPr>
          <p:cNvPr id="321" name="Google Shape;321;p42" descr="File:Notepad icon.svg"/>
          <p:cNvPicPr preferRelativeResize="0"/>
          <p:nvPr/>
        </p:nvPicPr>
        <p:blipFill rotWithShape="1">
          <a:blip r:embed="rId4">
            <a:alphaModFix/>
          </a:blip>
          <a:srcRect/>
          <a:stretch/>
        </p:blipFill>
        <p:spPr>
          <a:xfrm>
            <a:off x="7519055" y="5002801"/>
            <a:ext cx="1145886" cy="114588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26" name="Google Shape;126;p1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7500" lnSpcReduction="20000"/>
          </a:bodyPr>
          <a:lstStyle/>
          <a:p>
            <a:pPr marL="0" lvl="0" indent="0" algn="just" rtl="0">
              <a:spcBef>
                <a:spcPts val="0"/>
              </a:spcBef>
              <a:spcAft>
                <a:spcPts val="0"/>
              </a:spcAft>
              <a:buSzPct val="95000"/>
              <a:buNone/>
            </a:pPr>
            <a:r>
              <a:rPr lang="es-AR"/>
              <a:t>TermRangeQuery  buscar si el “término” se encuentra en el intervalo especificado. El mismo puede ser abierto/cerrado a izq, abierto/cerrado a derecha:</a:t>
            </a:r>
            <a:endParaRPr/>
          </a:p>
          <a:p>
            <a:pPr marL="274320" lvl="0" indent="-274320" algn="just" rtl="0">
              <a:spcBef>
                <a:spcPts val="403"/>
              </a:spcBef>
              <a:spcAft>
                <a:spcPts val="0"/>
              </a:spcAft>
              <a:buSzPct val="95000"/>
              <a:buChar char="⚫"/>
            </a:pPr>
            <a:r>
              <a:rPr lang="es-AR">
                <a:solidFill>
                  <a:srgbClr val="00B050"/>
                </a:solidFill>
              </a:rPr>
              <a:t>[</a:t>
            </a:r>
            <a:r>
              <a:rPr lang="es-AR"/>
              <a:t>BytesRefIzq, BytesRefDer</a:t>
            </a:r>
            <a:r>
              <a:rPr lang="es-AR">
                <a:solidFill>
                  <a:srgbClr val="00B050"/>
                </a:solidFill>
              </a:rPr>
              <a:t>]</a:t>
            </a:r>
            <a:r>
              <a:rPr lang="es-AR"/>
              <a:t>:</a:t>
            </a:r>
            <a:endParaRPr/>
          </a:p>
          <a:p>
            <a:pPr marL="0" lvl="0" indent="0" algn="just" rtl="0">
              <a:spcBef>
                <a:spcPts val="403"/>
              </a:spcBef>
              <a:spcAft>
                <a:spcPts val="0"/>
              </a:spcAft>
              <a:buSzPct val="95000"/>
              <a:buNone/>
            </a:pPr>
            <a:r>
              <a:rPr lang="es-AR"/>
              <a:t>   fieldName,  BytesRefIzq, BytesRefDer, </a:t>
            </a:r>
            <a:r>
              <a:rPr lang="es-AR">
                <a:solidFill>
                  <a:srgbClr val="00B050"/>
                </a:solidFill>
              </a:rPr>
              <a:t>true</a:t>
            </a:r>
            <a:r>
              <a:rPr lang="es-AR"/>
              <a:t>, </a:t>
            </a:r>
            <a:r>
              <a:rPr lang="es-AR">
                <a:solidFill>
                  <a:srgbClr val="00B050"/>
                </a:solidFill>
              </a:rPr>
              <a:t>true</a:t>
            </a:r>
            <a:endParaRPr/>
          </a:p>
          <a:p>
            <a:pPr marL="0" lvl="0" indent="0" algn="just" rtl="0">
              <a:spcBef>
                <a:spcPts val="403"/>
              </a:spcBef>
              <a:spcAft>
                <a:spcPts val="0"/>
              </a:spcAft>
              <a:buSzPct val="95000"/>
              <a:buNone/>
            </a:pPr>
            <a:endParaRPr/>
          </a:p>
          <a:p>
            <a:pPr marL="274320" lvl="0" indent="-274320" algn="just" rtl="0">
              <a:spcBef>
                <a:spcPts val="403"/>
              </a:spcBef>
              <a:spcAft>
                <a:spcPts val="0"/>
              </a:spcAft>
              <a:buSzPct val="95000"/>
              <a:buChar char="⚫"/>
            </a:pPr>
            <a:r>
              <a:rPr lang="es-AR">
                <a:solidFill>
                  <a:srgbClr val="FF9900"/>
                </a:solidFill>
              </a:rPr>
              <a:t>(</a:t>
            </a:r>
            <a:r>
              <a:rPr lang="es-AR"/>
              <a:t>BytesRefIzq, BytesRefDer</a:t>
            </a:r>
            <a:r>
              <a:rPr lang="es-AR">
                <a:solidFill>
                  <a:srgbClr val="FF9900"/>
                </a:solidFill>
              </a:rPr>
              <a:t>)</a:t>
            </a:r>
            <a:r>
              <a:rPr lang="es-AR"/>
              <a:t>:</a:t>
            </a:r>
            <a:endParaRPr/>
          </a:p>
          <a:p>
            <a:pPr marL="0" lvl="0" indent="0" algn="just" rtl="0">
              <a:spcBef>
                <a:spcPts val="403"/>
              </a:spcBef>
              <a:spcAft>
                <a:spcPts val="0"/>
              </a:spcAft>
              <a:buSzPct val="95000"/>
              <a:buNone/>
            </a:pPr>
            <a:r>
              <a:rPr lang="es-AR"/>
              <a:t>   fieldName,  BytesRefIzq, BytesRefDer, </a:t>
            </a:r>
            <a:r>
              <a:rPr lang="es-AR">
                <a:solidFill>
                  <a:srgbClr val="FF9900"/>
                </a:solidFill>
              </a:rPr>
              <a:t>false</a:t>
            </a:r>
            <a:r>
              <a:rPr lang="es-AR"/>
              <a:t>, </a:t>
            </a:r>
            <a:r>
              <a:rPr lang="es-AR">
                <a:solidFill>
                  <a:srgbClr val="FF9900"/>
                </a:solidFill>
              </a:rPr>
              <a:t>false</a:t>
            </a:r>
            <a:endParaRPr>
              <a:solidFill>
                <a:srgbClr val="FF9900"/>
              </a:solidFill>
            </a:endParaRPr>
          </a:p>
          <a:p>
            <a:pPr marL="274320" lvl="0" indent="-152765" algn="just" rtl="0">
              <a:spcBef>
                <a:spcPts val="403"/>
              </a:spcBef>
              <a:spcAft>
                <a:spcPts val="0"/>
              </a:spcAft>
              <a:buSzPct val="95000"/>
              <a:buNone/>
            </a:pPr>
            <a:endParaRPr/>
          </a:p>
          <a:p>
            <a:pPr marL="274320" lvl="0" indent="-274320" algn="just" rtl="0">
              <a:spcBef>
                <a:spcPts val="403"/>
              </a:spcBef>
              <a:spcAft>
                <a:spcPts val="0"/>
              </a:spcAft>
              <a:buSzPct val="95000"/>
              <a:buChar char="⚫"/>
            </a:pPr>
            <a:r>
              <a:rPr lang="es-AR">
                <a:solidFill>
                  <a:srgbClr val="00B050"/>
                </a:solidFill>
              </a:rPr>
              <a:t>[</a:t>
            </a:r>
            <a:r>
              <a:rPr lang="es-AR"/>
              <a:t>BytesRefIzq, BytesRefDer</a:t>
            </a:r>
            <a:r>
              <a:rPr lang="es-AR">
                <a:solidFill>
                  <a:srgbClr val="FF9900"/>
                </a:solidFill>
              </a:rPr>
              <a:t>)</a:t>
            </a:r>
            <a:r>
              <a:rPr lang="es-AR"/>
              <a:t>:</a:t>
            </a:r>
            <a:endParaRPr/>
          </a:p>
          <a:p>
            <a:pPr marL="0" lvl="0" indent="0" algn="just" rtl="0">
              <a:spcBef>
                <a:spcPts val="403"/>
              </a:spcBef>
              <a:spcAft>
                <a:spcPts val="0"/>
              </a:spcAft>
              <a:buSzPct val="95000"/>
              <a:buNone/>
            </a:pPr>
            <a:r>
              <a:rPr lang="es-AR"/>
              <a:t>   fieldName,  BytesRefIzq, BytesRefDer, </a:t>
            </a:r>
            <a:r>
              <a:rPr lang="es-AR">
                <a:solidFill>
                  <a:srgbClr val="00B050"/>
                </a:solidFill>
              </a:rPr>
              <a:t>true</a:t>
            </a:r>
            <a:r>
              <a:rPr lang="es-AR"/>
              <a:t>, </a:t>
            </a:r>
            <a:r>
              <a:rPr lang="es-AR">
                <a:solidFill>
                  <a:srgbClr val="FF9900"/>
                </a:solidFill>
              </a:rPr>
              <a:t>false</a:t>
            </a:r>
            <a:endParaRPr/>
          </a:p>
          <a:p>
            <a:pPr marL="0" lvl="0" indent="0" algn="just" rtl="0">
              <a:spcBef>
                <a:spcPts val="403"/>
              </a:spcBef>
              <a:spcAft>
                <a:spcPts val="0"/>
              </a:spcAft>
              <a:buSzPct val="95000"/>
              <a:buNone/>
            </a:pPr>
            <a:endParaRPr/>
          </a:p>
          <a:p>
            <a:pPr marL="274320" lvl="0" indent="-274320" algn="just" rtl="0">
              <a:spcBef>
                <a:spcPts val="403"/>
              </a:spcBef>
              <a:spcAft>
                <a:spcPts val="0"/>
              </a:spcAft>
              <a:buSzPct val="95000"/>
              <a:buChar char="⚫"/>
            </a:pPr>
            <a:r>
              <a:rPr lang="es-AR">
                <a:solidFill>
                  <a:srgbClr val="FF9900"/>
                </a:solidFill>
              </a:rPr>
              <a:t>(</a:t>
            </a:r>
            <a:r>
              <a:rPr lang="es-AR"/>
              <a:t>BytesRefIzq, BytesRefDer</a:t>
            </a:r>
            <a:r>
              <a:rPr lang="es-AR">
                <a:solidFill>
                  <a:srgbClr val="00B050"/>
                </a:solidFill>
              </a:rPr>
              <a:t>]</a:t>
            </a:r>
            <a:r>
              <a:rPr lang="es-AR"/>
              <a:t>:</a:t>
            </a:r>
            <a:endParaRPr/>
          </a:p>
          <a:p>
            <a:pPr marL="0" lvl="0" indent="0" algn="just" rtl="0">
              <a:spcBef>
                <a:spcPts val="403"/>
              </a:spcBef>
              <a:spcAft>
                <a:spcPts val="0"/>
              </a:spcAft>
              <a:buSzPct val="95000"/>
              <a:buNone/>
            </a:pPr>
            <a:r>
              <a:rPr lang="es-AR"/>
              <a:t>   fieldName,  BytesRefIzq, BytesRefDer, </a:t>
            </a:r>
            <a:r>
              <a:rPr lang="es-AR">
                <a:solidFill>
                  <a:srgbClr val="FFC000"/>
                </a:solidFill>
              </a:rPr>
              <a:t>false</a:t>
            </a:r>
            <a:r>
              <a:rPr lang="es-AR"/>
              <a:t>, </a:t>
            </a:r>
            <a:r>
              <a:rPr lang="es-AR">
                <a:solidFill>
                  <a:srgbClr val="00B050"/>
                </a:solidFill>
              </a:rPr>
              <a:t>true</a:t>
            </a:r>
            <a:endParaRPr/>
          </a:p>
          <a:p>
            <a:pPr marL="274320" lvl="0" indent="-152765" algn="just" rtl="0">
              <a:spcBef>
                <a:spcPts val="403"/>
              </a:spcBef>
              <a:spcAft>
                <a:spcPts val="0"/>
              </a:spcAft>
              <a:buSzPct val="95000"/>
              <a:buNone/>
            </a:pPr>
            <a:endParaRPr/>
          </a:p>
          <a:p>
            <a:pPr marL="274320" lvl="0" indent="-152765" algn="just" rtl="0">
              <a:spcBef>
                <a:spcPts val="403"/>
              </a:spcBef>
              <a:spcAft>
                <a:spcPts val="0"/>
              </a:spcAft>
              <a:buSzPct val="95000"/>
              <a:buNone/>
            </a:pPr>
            <a:endParaRPr/>
          </a:p>
          <a:p>
            <a:pPr marL="0" lvl="0" indent="0" algn="just" rtl="0">
              <a:spcBef>
                <a:spcPts val="403"/>
              </a:spcBef>
              <a:spcAft>
                <a:spcPts val="0"/>
              </a:spcAft>
              <a:buSzPct val="95000"/>
              <a:buNone/>
            </a:pPr>
            <a:endParaRPr/>
          </a:p>
          <a:p>
            <a:pPr marL="0" lvl="0" indent="0" algn="just" rtl="0">
              <a:spcBef>
                <a:spcPts val="403"/>
              </a:spcBef>
              <a:spcAft>
                <a:spcPts val="0"/>
              </a:spcAft>
              <a:buSzPct val="95000"/>
              <a:buNone/>
            </a:pPr>
            <a:endParaRPr/>
          </a:p>
          <a:p>
            <a:pPr marL="0" lvl="0" indent="0" algn="l" rtl="0">
              <a:spcBef>
                <a:spcPts val="403"/>
              </a:spcBef>
              <a:spcAft>
                <a:spcPts val="0"/>
              </a:spcAft>
              <a:buSzPct val="95000"/>
              <a:buNone/>
            </a:pPr>
            <a:endParaRPr/>
          </a:p>
        </p:txBody>
      </p:sp>
      <p:sp>
        <p:nvSpPr>
          <p:cNvPr id="127" name="Google Shape;127;p1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3</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27" name="Google Shape;327;p4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Pregunta:</a:t>
            </a:r>
            <a:endParaRPr/>
          </a:p>
          <a:p>
            <a:pPr marL="0" lvl="0" indent="0" algn="l" rtl="0">
              <a:spcBef>
                <a:spcPts val="520"/>
              </a:spcBef>
              <a:spcAft>
                <a:spcPts val="0"/>
              </a:spcAft>
              <a:buSzPts val="2470"/>
              <a:buNone/>
            </a:pPr>
            <a:r>
              <a:rPr lang="es-AR"/>
              <a:t>	Qué hizo SpanishAnalyzer?</a:t>
            </a:r>
            <a:endParaRPr/>
          </a:p>
          <a:p>
            <a:pPr marL="0" lvl="0" indent="0" algn="l" rtl="0">
              <a:spcBef>
                <a:spcPts val="520"/>
              </a:spcBef>
              <a:spcAft>
                <a:spcPts val="0"/>
              </a:spcAft>
              <a:buSzPts val="2470"/>
              <a:buNone/>
            </a:pPr>
            <a:endParaRPr/>
          </a:p>
          <a:p>
            <a:pPr marL="0" lvl="0" indent="0" algn="just" rtl="0">
              <a:spcBef>
                <a:spcPts val="520"/>
              </a:spcBef>
              <a:spcAft>
                <a:spcPts val="0"/>
              </a:spcAft>
              <a:buSzPts val="2470"/>
              <a:buNone/>
            </a:pPr>
            <a:r>
              <a:rPr lang="es-AR"/>
              <a:t>Rta: busco la raíz de las palabras “stemmer algorithm”.</a:t>
            </a:r>
            <a:endParaRPr/>
          </a:p>
        </p:txBody>
      </p:sp>
      <p:sp>
        <p:nvSpPr>
          <p:cNvPr id="328" name="Google Shape;328;p4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30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34" name="Google Shape;334;p4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C.J. van Rijsbergen, S.E. Robertson and M.F. Porter, 1980 en “</a:t>
            </a:r>
            <a:r>
              <a:rPr lang="es-AR" i="1"/>
              <a:t>New models in probabilistic information retrieval” propusieron un algortimo para encontrar la raíz de las palabras en idioma ingles.</a:t>
            </a:r>
            <a:endParaRPr/>
          </a:p>
          <a:p>
            <a:pPr marL="0" lvl="0" indent="0" algn="l" rtl="0">
              <a:spcBef>
                <a:spcPts val="520"/>
              </a:spcBef>
              <a:spcAft>
                <a:spcPts val="0"/>
              </a:spcAft>
              <a:buSzPts val="2470"/>
              <a:buNone/>
            </a:pPr>
            <a:r>
              <a:rPr lang="es-AR" i="1"/>
              <a:t>Así los IR engine guardan menos letras y matchean más.</a:t>
            </a:r>
            <a:endParaRPr/>
          </a:p>
          <a:p>
            <a:pPr marL="0" lvl="0" indent="0" algn="l" rtl="0">
              <a:spcBef>
                <a:spcPts val="520"/>
              </a:spcBef>
              <a:spcAft>
                <a:spcPts val="0"/>
              </a:spcAft>
              <a:buSzPts val="2470"/>
              <a:buNone/>
            </a:pPr>
            <a:endParaRPr i="1"/>
          </a:p>
          <a:p>
            <a:pPr marL="0" lvl="0" indent="0" algn="l" rtl="0">
              <a:spcBef>
                <a:spcPts val="520"/>
              </a:spcBef>
              <a:spcAft>
                <a:spcPts val="0"/>
              </a:spcAft>
              <a:buSzPts val="2470"/>
              <a:buNone/>
            </a:pPr>
            <a:r>
              <a:rPr lang="es-AR" i="1"/>
              <a:t>Si tienen curiosidad por el algoritmo en diferentes idiomas</a:t>
            </a:r>
            <a:endParaRPr/>
          </a:p>
          <a:p>
            <a:pPr marL="0" lvl="0" indent="0" algn="l" rtl="0">
              <a:spcBef>
                <a:spcPts val="520"/>
              </a:spcBef>
              <a:spcAft>
                <a:spcPts val="0"/>
              </a:spcAft>
              <a:buSzPts val="2470"/>
              <a:buNone/>
            </a:pPr>
            <a:r>
              <a:rPr lang="es-AR" u="sng">
                <a:solidFill>
                  <a:schemeClr val="hlink"/>
                </a:solidFill>
                <a:hlinkClick r:id="rId3"/>
              </a:rPr>
              <a:t>https://snowballstem.org/algorithms/</a:t>
            </a:r>
            <a:endParaRPr/>
          </a:p>
          <a:p>
            <a:pPr marL="0" lvl="0" indent="0" algn="l" rtl="0">
              <a:spcBef>
                <a:spcPts val="520"/>
              </a:spcBef>
              <a:spcAft>
                <a:spcPts val="0"/>
              </a:spcAft>
              <a:buSzPts val="2470"/>
              <a:buNone/>
            </a:pPr>
            <a:endParaRPr/>
          </a:p>
        </p:txBody>
      </p:sp>
      <p:sp>
        <p:nvSpPr>
          <p:cNvPr id="335" name="Google Shape;335;p4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31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41" name="Google Shape;341;p45"/>
          <p:cNvSpPr txBox="1">
            <a:spLocks noGrp="1"/>
          </p:cNvSpPr>
          <p:nvPr>
            <p:ph type="body" idx="1"/>
          </p:nvPr>
        </p:nvSpPr>
        <p:spPr>
          <a:xfrm>
            <a:off x="653143" y="1967232"/>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Para usar el</a:t>
            </a:r>
            <a:endParaRPr/>
          </a:p>
          <a:p>
            <a:pPr marL="274320" lvl="0" indent="-274320" algn="l" rtl="0">
              <a:spcBef>
                <a:spcPts val="520"/>
              </a:spcBef>
              <a:spcAft>
                <a:spcPts val="0"/>
              </a:spcAft>
              <a:buSzPts val="2470"/>
              <a:buChar char="⚫"/>
            </a:pPr>
            <a:r>
              <a:rPr lang="es-AR"/>
              <a:t>CustomAnalyzer:</a:t>
            </a:r>
            <a:endParaRPr/>
          </a:p>
          <a:p>
            <a:pPr marL="274320" lvl="0" indent="-117475" algn="l" rtl="0">
              <a:spcBef>
                <a:spcPts val="520"/>
              </a:spcBef>
              <a:spcAft>
                <a:spcPts val="0"/>
              </a:spcAft>
              <a:buSzPts val="2470"/>
              <a:buNone/>
            </a:pPr>
            <a:endParaRPr/>
          </a:p>
          <a:p>
            <a:pPr marL="0" lvl="0" indent="0" algn="l" rtl="0">
              <a:spcBef>
                <a:spcPts val="520"/>
              </a:spcBef>
              <a:spcAft>
                <a:spcPts val="0"/>
              </a:spcAft>
              <a:buSzPts val="2470"/>
              <a:buNone/>
            </a:pPr>
            <a:r>
              <a:rPr lang="es-AR"/>
              <a:t>Analyzer analyzer = CustomAnalyzer.builder()</a:t>
            </a:r>
            <a:endParaRPr/>
          </a:p>
          <a:p>
            <a:pPr marL="0" lvl="0" indent="0" algn="l" rtl="0">
              <a:spcBef>
                <a:spcPts val="520"/>
              </a:spcBef>
              <a:spcAft>
                <a:spcPts val="0"/>
              </a:spcAft>
              <a:buSzPts val="2470"/>
              <a:buNone/>
            </a:pPr>
            <a:r>
              <a:rPr lang="es-AR"/>
              <a:t>          .withTokenizer("standard")</a:t>
            </a:r>
            <a:endParaRPr/>
          </a:p>
          <a:p>
            <a:pPr marL="0" lvl="0" indent="0" algn="l" rtl="0">
              <a:spcBef>
                <a:spcPts val="520"/>
              </a:spcBef>
              <a:spcAft>
                <a:spcPts val="0"/>
              </a:spcAft>
              <a:buSzPts val="2470"/>
              <a:buNone/>
            </a:pPr>
            <a:r>
              <a:rPr lang="es-AR"/>
              <a:t>          .addTokenFilter("lowercase")</a:t>
            </a:r>
            <a:endParaRPr/>
          </a:p>
          <a:p>
            <a:pPr marL="0" lvl="0" indent="0" algn="l" rtl="0">
              <a:spcBef>
                <a:spcPts val="520"/>
              </a:spcBef>
              <a:spcAft>
                <a:spcPts val="0"/>
              </a:spcAft>
              <a:buSzPts val="2470"/>
              <a:buNone/>
            </a:pPr>
            <a:r>
              <a:rPr lang="es-AR"/>
              <a:t>          .addTokenFilter("stop")</a:t>
            </a:r>
            <a:endParaRPr/>
          </a:p>
          <a:p>
            <a:pPr marL="0" lvl="0" indent="0" algn="l" rtl="0">
              <a:spcBef>
                <a:spcPts val="520"/>
              </a:spcBef>
              <a:spcAft>
                <a:spcPts val="0"/>
              </a:spcAft>
              <a:buSzPts val="2470"/>
              <a:buNone/>
            </a:pPr>
            <a:r>
              <a:rPr lang="es-AR"/>
              <a:t>          .addTokenFilter("porterstem")</a:t>
            </a:r>
            <a:endParaRPr/>
          </a:p>
          <a:p>
            <a:pPr marL="0" lvl="0" indent="0" algn="l" rtl="0">
              <a:spcBef>
                <a:spcPts val="520"/>
              </a:spcBef>
              <a:spcAft>
                <a:spcPts val="0"/>
              </a:spcAft>
              <a:buSzPts val="2470"/>
              <a:buNone/>
            </a:pPr>
            <a:r>
              <a:rPr lang="es-AR"/>
              <a:t>.build();</a:t>
            </a:r>
            <a:endParaRPr/>
          </a:p>
          <a:p>
            <a:pPr marL="0" lvl="0" indent="0" algn="l" rtl="0">
              <a:spcBef>
                <a:spcPts val="520"/>
              </a:spcBef>
              <a:spcAft>
                <a:spcPts val="0"/>
              </a:spcAft>
              <a:buSzPts val="2470"/>
              <a:buNone/>
            </a:pPr>
            <a:endParaRPr/>
          </a:p>
        </p:txBody>
      </p:sp>
      <p:sp>
        <p:nvSpPr>
          <p:cNvPr id="342" name="Google Shape;342;p4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32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6"/>
          <p:cNvSpPr txBox="1">
            <a:spLocks noGrp="1"/>
          </p:cNvSpPr>
          <p:nvPr>
            <p:ph type="title"/>
          </p:nvPr>
        </p:nvSpPr>
        <p:spPr>
          <a:xfrm>
            <a:off x="265500" y="1534800"/>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Ejer 5</a:t>
            </a:r>
            <a:endParaRPr/>
          </a:p>
        </p:txBody>
      </p:sp>
      <p:sp>
        <p:nvSpPr>
          <p:cNvPr id="348" name="Google Shape;348;p46"/>
          <p:cNvSpPr txBox="1">
            <a:spLocks noGrp="1"/>
          </p:cNvSpPr>
          <p:nvPr>
            <p:ph type="subTitle" idx="1"/>
          </p:nvPr>
        </p:nvSpPr>
        <p:spPr>
          <a:xfrm>
            <a:off x="117566" y="3692002"/>
            <a:ext cx="4821934" cy="2554844"/>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endParaRPr/>
          </a:p>
          <a:p>
            <a:pPr marL="0" lvl="0" indent="0" algn="ctr" rtl="0">
              <a:lnSpc>
                <a:spcPct val="100000"/>
              </a:lnSpc>
              <a:spcBef>
                <a:spcPts val="0"/>
              </a:spcBef>
              <a:spcAft>
                <a:spcPts val="0"/>
              </a:spcAft>
              <a:buSzPts val="2100"/>
              <a:buNone/>
            </a:pPr>
            <a:endParaRPr>
              <a:latin typeface="Consolas"/>
              <a:ea typeface="Consolas"/>
              <a:cs typeface="Consolas"/>
              <a:sym typeface="Consolas"/>
            </a:endParaRPr>
          </a:p>
        </p:txBody>
      </p:sp>
      <p:sp>
        <p:nvSpPr>
          <p:cNvPr id="349" name="Google Shape;349;p46"/>
          <p:cNvSpPr txBox="1">
            <a:spLocks noGrp="1"/>
          </p:cNvSpPr>
          <p:nvPr>
            <p:ph type="body" idx="2"/>
          </p:nvPr>
        </p:nvSpPr>
        <p:spPr>
          <a:xfrm>
            <a:off x="4781466" y="782719"/>
            <a:ext cx="3837000" cy="5418867"/>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2000" dirty="0">
                <a:solidFill>
                  <a:schemeClr val="dk1"/>
                </a:solidFill>
              </a:rPr>
              <a:t>Vamos resolver las consultas con un </a:t>
            </a:r>
            <a:endParaRPr dirty="0"/>
          </a:p>
          <a:p>
            <a:pPr marL="0" lvl="0" indent="0" algn="l" rtl="0">
              <a:spcBef>
                <a:spcPts val="0"/>
              </a:spcBef>
              <a:spcAft>
                <a:spcPts val="0"/>
              </a:spcAft>
              <a:buSzPts val="1800"/>
              <a:buNone/>
            </a:pPr>
            <a:r>
              <a:rPr lang="es-AR" sz="2000" dirty="0" err="1" smtClean="0">
                <a:solidFill>
                  <a:schemeClr val="dk1"/>
                </a:solidFill>
              </a:rPr>
              <a:t>StandardAnalyer</a:t>
            </a:r>
            <a:r>
              <a:rPr lang="es-AR" sz="2000" dirty="0" smtClean="0">
                <a:solidFill>
                  <a:schemeClr val="dk1"/>
                </a:solidFill>
              </a:rPr>
              <a:t> </a:t>
            </a:r>
            <a:r>
              <a:rPr lang="es-AR" sz="2000" dirty="0">
                <a:solidFill>
                  <a:schemeClr val="dk1"/>
                </a:solidFill>
              </a:rPr>
              <a:t>(para </a:t>
            </a:r>
            <a:r>
              <a:rPr lang="es-AR" sz="2000" dirty="0" err="1">
                <a:solidFill>
                  <a:schemeClr val="dk1"/>
                </a:solidFill>
              </a:rPr>
              <a:t>tokenizar</a:t>
            </a:r>
            <a:r>
              <a:rPr lang="es-AR" sz="2000" dirty="0">
                <a:solidFill>
                  <a:schemeClr val="dk1"/>
                </a:solidFill>
              </a:rPr>
              <a:t> el </a:t>
            </a:r>
            <a:r>
              <a:rPr lang="es-AR" sz="2000" dirty="0" err="1">
                <a:solidFill>
                  <a:schemeClr val="dk1"/>
                </a:solidFill>
              </a:rPr>
              <a:t>query</a:t>
            </a:r>
            <a:r>
              <a:rPr lang="es-AR" sz="2000" dirty="0">
                <a:solidFill>
                  <a:schemeClr val="dk1"/>
                </a:solidFill>
              </a:rPr>
              <a:t>)</a:t>
            </a:r>
            <a:endParaRPr dirty="0"/>
          </a:p>
          <a:p>
            <a:pPr marL="0" lvl="0" indent="0" algn="l" rtl="0">
              <a:spcBef>
                <a:spcPts val="0"/>
              </a:spcBef>
              <a:spcAft>
                <a:spcPts val="0"/>
              </a:spcAft>
              <a:buSzPts val="1800"/>
              <a:buNone/>
            </a:pPr>
            <a:r>
              <a:rPr lang="es-AR" sz="2000" dirty="0">
                <a:solidFill>
                  <a:schemeClr val="dk1"/>
                </a:solidFill>
              </a:rPr>
              <a:t>Y un </a:t>
            </a:r>
            <a:endParaRPr dirty="0"/>
          </a:p>
          <a:p>
            <a:pPr marL="0" lvl="0" indent="0" algn="l" rtl="0">
              <a:spcBef>
                <a:spcPts val="0"/>
              </a:spcBef>
              <a:spcAft>
                <a:spcPts val="0"/>
              </a:spcAft>
              <a:buSzPts val="1800"/>
              <a:buNone/>
            </a:pPr>
            <a:r>
              <a:rPr lang="es-AR" sz="2000" dirty="0" err="1">
                <a:solidFill>
                  <a:schemeClr val="dk1"/>
                </a:solidFill>
              </a:rPr>
              <a:t>QueryParser</a:t>
            </a:r>
            <a:r>
              <a:rPr lang="es-AR" sz="2000" dirty="0">
                <a:solidFill>
                  <a:schemeClr val="dk1"/>
                </a:solidFill>
              </a:rPr>
              <a:t> </a:t>
            </a:r>
            <a:endParaRPr dirty="0"/>
          </a:p>
          <a:p>
            <a:pPr marL="0" lvl="0" indent="0" algn="l" rtl="0">
              <a:spcBef>
                <a:spcPts val="0"/>
              </a:spcBef>
              <a:spcAft>
                <a:spcPts val="0"/>
              </a:spcAft>
              <a:buSzPts val="1800"/>
              <a:buNone/>
            </a:pPr>
            <a:endParaRPr sz="2000" dirty="0">
              <a:solidFill>
                <a:schemeClr val="dk1"/>
              </a:solidFill>
            </a:endParaRPr>
          </a:p>
          <a:p>
            <a:pPr marL="0" lvl="0" indent="0" algn="l" rtl="0">
              <a:spcBef>
                <a:spcPts val="0"/>
              </a:spcBef>
              <a:spcAft>
                <a:spcPts val="0"/>
              </a:spcAft>
              <a:buSzPts val="1800"/>
              <a:buNone/>
            </a:pPr>
            <a:r>
              <a:rPr lang="es-AR" sz="2000" dirty="0">
                <a:solidFill>
                  <a:schemeClr val="dk1"/>
                </a:solidFill>
              </a:rPr>
              <a:t>Así, ya no tenemos que invocar diferentes subclases…</a:t>
            </a:r>
            <a:endParaRPr dirty="0"/>
          </a:p>
        </p:txBody>
      </p:sp>
      <p:sp>
        <p:nvSpPr>
          <p:cNvPr id="350" name="Google Shape;350;p46"/>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33</a:t>
            </a:fld>
            <a:endParaRPr sz="1000" b="0" i="0" u="none" strike="noStrike" cap="none">
              <a:solidFill>
                <a:srgbClr val="FFFFFF"/>
              </a:solidFill>
              <a:latin typeface="Roboto"/>
              <a:ea typeface="Roboto"/>
              <a:cs typeface="Roboto"/>
              <a:sym typeface="Roboto"/>
            </a:endParaRPr>
          </a:p>
        </p:txBody>
      </p:sp>
      <p:pic>
        <p:nvPicPr>
          <p:cNvPr id="351" name="Google Shape;351;p46" descr="File:Notepad icon.svg"/>
          <p:cNvPicPr preferRelativeResize="0"/>
          <p:nvPr/>
        </p:nvPicPr>
        <p:blipFill rotWithShape="1">
          <a:blip r:embed="rId3">
            <a:alphaModFix/>
          </a:blip>
          <a:srcRect/>
          <a:stretch/>
        </p:blipFill>
        <p:spPr>
          <a:xfrm>
            <a:off x="7519055" y="5002801"/>
            <a:ext cx="1145886" cy="1145886"/>
          </a:xfrm>
          <a:prstGeom prst="rect">
            <a:avLst/>
          </a:prstGeom>
          <a:noFill/>
          <a:ln>
            <a:no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57" name="Google Shape;357;p4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dirty="0"/>
              <a:t>Para rehacer las </a:t>
            </a:r>
            <a:r>
              <a:rPr lang="es-AR" dirty="0" err="1"/>
              <a:t>queries</a:t>
            </a:r>
            <a:r>
              <a:rPr lang="es-AR" dirty="0"/>
              <a:t> hechas previamente con </a:t>
            </a:r>
            <a:r>
              <a:rPr lang="es-AR" b="1" strike="sngStrike" dirty="0" err="1">
                <a:solidFill>
                  <a:srgbClr val="FF0000"/>
                </a:solidFill>
              </a:rPr>
              <a:t>QueryParser</a:t>
            </a:r>
            <a:r>
              <a:rPr lang="es-AR" strike="sngStrike" dirty="0">
                <a:solidFill>
                  <a:srgbClr val="FF0000"/>
                </a:solidFill>
              </a:rPr>
              <a:t>,</a:t>
            </a:r>
            <a:r>
              <a:rPr lang="es-AR" dirty="0"/>
              <a:t> incorporar (desde Campus) </a:t>
            </a:r>
            <a:r>
              <a:rPr lang="es-AR" b="1" dirty="0">
                <a:solidFill>
                  <a:srgbClr val="00B050"/>
                </a:solidFill>
              </a:rPr>
              <a:t>TheSearcherQueryParser.java</a:t>
            </a:r>
            <a:r>
              <a:rPr lang="es-AR" b="1" dirty="0"/>
              <a:t>.</a:t>
            </a:r>
            <a:endParaRPr dirty="0"/>
          </a:p>
          <a:p>
            <a:pPr marL="0" lvl="0" indent="0" algn="l" rtl="0">
              <a:spcBef>
                <a:spcPts val="520"/>
              </a:spcBef>
              <a:spcAft>
                <a:spcPts val="0"/>
              </a:spcAft>
              <a:buSzPts val="2470"/>
              <a:buNone/>
            </a:pPr>
            <a:endParaRPr dirty="0"/>
          </a:p>
          <a:p>
            <a:pPr marL="0" lvl="0" indent="0" algn="just" rtl="0">
              <a:spcBef>
                <a:spcPts val="520"/>
              </a:spcBef>
              <a:spcAft>
                <a:spcPts val="0"/>
              </a:spcAft>
              <a:buSzPts val="2470"/>
              <a:buNone/>
            </a:pPr>
            <a:r>
              <a:rPr lang="es-AR" dirty="0"/>
              <a:t>En </a:t>
            </a:r>
            <a:r>
              <a:rPr lang="es-AR" dirty="0" err="1"/>
              <a:t>QueryString</a:t>
            </a:r>
            <a:r>
              <a:rPr lang="es-AR" dirty="0"/>
              <a:t> hay que colocar la </a:t>
            </a:r>
            <a:r>
              <a:rPr lang="es-AR" dirty="0" err="1"/>
              <a:t>query</a:t>
            </a:r>
            <a:r>
              <a:rPr lang="es-AR" dirty="0"/>
              <a:t> en el Lenguaje Explicado.</a:t>
            </a:r>
            <a:endParaRPr dirty="0"/>
          </a:p>
        </p:txBody>
      </p:sp>
      <p:sp>
        <p:nvSpPr>
          <p:cNvPr id="358" name="Google Shape;358;p4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34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64" name="Google Shape;364;p48"/>
          <p:cNvSpPr txBox="1">
            <a:spLocks noGrp="1"/>
          </p:cNvSpPr>
          <p:nvPr>
            <p:ph type="body" idx="1"/>
          </p:nvPr>
        </p:nvSpPr>
        <p:spPr>
          <a:xfrm>
            <a:off x="457200" y="1907168"/>
            <a:ext cx="8229600" cy="438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endParaRPr b="1"/>
          </a:p>
          <a:p>
            <a:pPr marL="0" lvl="0" indent="0" algn="l" rtl="0">
              <a:spcBef>
                <a:spcPts val="481"/>
              </a:spcBef>
              <a:spcAft>
                <a:spcPts val="0"/>
              </a:spcAft>
              <a:buClr>
                <a:schemeClr val="dk1"/>
              </a:buClr>
              <a:buSzPts val="1100"/>
              <a:buFont typeface="Arial"/>
              <a:buNone/>
            </a:pPr>
            <a:r>
              <a:rPr lang="es-AR" b="1"/>
              <a:t>&lt;dependency&gt;</a:t>
            </a:r>
            <a:endParaRPr b="1"/>
          </a:p>
          <a:p>
            <a:pPr marL="0" lvl="0" indent="0" algn="l" rtl="0">
              <a:spcBef>
                <a:spcPts val="481"/>
              </a:spcBef>
              <a:spcAft>
                <a:spcPts val="0"/>
              </a:spcAft>
              <a:buClr>
                <a:schemeClr val="dk1"/>
              </a:buClr>
              <a:buSzPts val="1100"/>
              <a:buFont typeface="Arial"/>
              <a:buNone/>
            </a:pPr>
            <a:r>
              <a:rPr lang="es-AR" b="1"/>
              <a:t>    &lt;groupId&gt;org.apache.lucene&lt;/groupId&gt;</a:t>
            </a:r>
            <a:endParaRPr b="1"/>
          </a:p>
          <a:p>
            <a:pPr marL="0" lvl="0" indent="0" algn="l" rtl="0">
              <a:spcBef>
                <a:spcPts val="481"/>
              </a:spcBef>
              <a:spcAft>
                <a:spcPts val="0"/>
              </a:spcAft>
              <a:buClr>
                <a:schemeClr val="dk1"/>
              </a:buClr>
              <a:buSzPts val="1100"/>
              <a:buFont typeface="Arial"/>
              <a:buNone/>
            </a:pPr>
            <a:r>
              <a:rPr lang="es-AR" b="1"/>
              <a:t>    &lt;artifactId&gt;lucene-queryparser&lt;/artifactId&gt;</a:t>
            </a:r>
            <a:endParaRPr b="1"/>
          </a:p>
          <a:p>
            <a:pPr marL="0" lvl="0" indent="0" algn="l" rtl="0">
              <a:spcBef>
                <a:spcPts val="481"/>
              </a:spcBef>
              <a:spcAft>
                <a:spcPts val="0"/>
              </a:spcAft>
              <a:buClr>
                <a:schemeClr val="dk1"/>
              </a:buClr>
              <a:buSzPts val="1100"/>
              <a:buFont typeface="Arial"/>
              <a:buNone/>
            </a:pPr>
            <a:r>
              <a:rPr lang="es-AR" b="1"/>
              <a:t>    &lt;version&gt;7.4.0&lt;/version&gt;</a:t>
            </a:r>
            <a:endParaRPr b="1"/>
          </a:p>
          <a:p>
            <a:pPr marL="0" lvl="0" indent="0" algn="l" rtl="0">
              <a:spcBef>
                <a:spcPts val="481"/>
              </a:spcBef>
              <a:spcAft>
                <a:spcPts val="0"/>
              </a:spcAft>
              <a:buClr>
                <a:schemeClr val="dk1"/>
              </a:buClr>
              <a:buSzPts val="1100"/>
              <a:buFont typeface="Arial"/>
              <a:buNone/>
            </a:pPr>
            <a:r>
              <a:rPr lang="es-AR" b="1"/>
              <a:t>&lt;/dependency&gt;</a:t>
            </a:r>
            <a:endParaRPr b="1"/>
          </a:p>
          <a:p>
            <a:pPr marL="0" lvl="0" indent="0" algn="l" rtl="0">
              <a:spcBef>
                <a:spcPts val="481"/>
              </a:spcBef>
              <a:spcAft>
                <a:spcPts val="0"/>
              </a:spcAft>
              <a:buSzPts val="2470"/>
              <a:buNone/>
            </a:pPr>
            <a:endParaRPr b="1"/>
          </a:p>
        </p:txBody>
      </p:sp>
      <p:sp>
        <p:nvSpPr>
          <p:cNvPr id="365" name="Google Shape;365;p48"/>
          <p:cNvSpPr txBox="1">
            <a:spLocks noGrp="1"/>
          </p:cNvSpPr>
          <p:nvPr>
            <p:ph type="sldNum" idx="12"/>
          </p:nvPr>
        </p:nvSpPr>
        <p:spPr>
          <a:xfrm>
            <a:off x="7924800" y="6356352"/>
            <a:ext cx="762000" cy="365100"/>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Clr>
                <a:srgbClr val="000000"/>
              </a:buClr>
              <a:buFont typeface="Arial"/>
              <a:buNone/>
            </a:pPr>
            <a:fld id="{00000000-1234-1234-1234-123412341234}" type="slidenum">
              <a:rPr lang="es-AR"/>
              <a:t>35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71" name="Google Shape;371;p4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0" lvl="0" indent="0" algn="just" rtl="0">
              <a:spcBef>
                <a:spcPts val="0"/>
              </a:spcBef>
              <a:spcAft>
                <a:spcPts val="0"/>
              </a:spcAft>
              <a:buSzPct val="95000"/>
              <a:buNone/>
            </a:pPr>
            <a:r>
              <a:rPr lang="es-AR" b="1" i="1"/>
              <a:t>Rehacer las queries realizadas con API por medio de QueryParser</a:t>
            </a:r>
            <a:endParaRPr b="1" i="1"/>
          </a:p>
          <a:p>
            <a:pPr marL="0" lvl="0" indent="0" algn="l" rtl="0">
              <a:spcBef>
                <a:spcPts val="481"/>
              </a:spcBef>
              <a:spcAft>
                <a:spcPts val="0"/>
              </a:spcAft>
              <a:buSzPct val="95000"/>
              <a:buNone/>
            </a:pPr>
            <a:r>
              <a:rPr lang="es-AR" b="1" i="1">
                <a:solidFill>
                  <a:srgbClr val="00B050"/>
                </a:solidFill>
              </a:rPr>
              <a:t>1.1 	TermQuery: busca un solo término</a:t>
            </a:r>
            <a:endParaRPr/>
          </a:p>
          <a:p>
            <a:pPr marL="0" lvl="0" indent="0" algn="l" rtl="0">
              <a:spcBef>
                <a:spcPts val="481"/>
              </a:spcBef>
              <a:spcAft>
                <a:spcPts val="0"/>
              </a:spcAft>
              <a:buSzPct val="95000"/>
              <a:buNone/>
            </a:pPr>
            <a:r>
              <a:rPr lang="es-AR"/>
              <a:t>1.2 	PrefixQuery: busca por prefijo</a:t>
            </a:r>
            <a:endParaRPr/>
          </a:p>
          <a:p>
            <a:pPr marL="0" lvl="0" indent="0" algn="l" rtl="0">
              <a:spcBef>
                <a:spcPts val="481"/>
              </a:spcBef>
              <a:spcAft>
                <a:spcPts val="0"/>
              </a:spcAft>
              <a:buSzPct val="95000"/>
              <a:buNone/>
            </a:pPr>
            <a:r>
              <a:rPr lang="es-AR"/>
              <a:t>1.3 	TermRangeQuery: busca por rangos</a:t>
            </a:r>
            <a:endParaRPr/>
          </a:p>
          <a:p>
            <a:pPr marL="0" lvl="0" indent="0" algn="l" rtl="0">
              <a:spcBef>
                <a:spcPts val="481"/>
              </a:spcBef>
              <a:spcAft>
                <a:spcPts val="0"/>
              </a:spcAft>
              <a:buSzPct val="95000"/>
              <a:buNone/>
            </a:pPr>
            <a:r>
              <a:rPr lang="es-AR"/>
              <a:t>1.4 	PhraseQuery</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372" name="Google Shape;372;p4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36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5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dirty="0"/>
              <a:t>Ejercicio 5.1</a:t>
            </a:r>
            <a:endParaRPr dirty="0"/>
          </a:p>
          <a:p>
            <a:pPr marL="0" lvl="0" indent="0">
              <a:spcBef>
                <a:spcPts val="481"/>
              </a:spcBef>
              <a:buSzPts val="2470"/>
              <a:buNone/>
            </a:pPr>
            <a:r>
              <a:rPr lang="es-AR" dirty="0"/>
              <a:t>	Realizar los siguiente cambios, re ejecutar  y explicar el </a:t>
            </a:r>
            <a:r>
              <a:rPr lang="es-AR" dirty="0" smtClean="0"/>
              <a:t>resultado,</a:t>
            </a:r>
            <a:r>
              <a:rPr lang="es-AR" b="1" dirty="0" smtClean="0"/>
              <a:t> </a:t>
            </a:r>
            <a:r>
              <a:rPr lang="es-AR" b="1" dirty="0"/>
              <a:t>donde los casos a probar son </a:t>
            </a:r>
            <a:r>
              <a:rPr lang="es-AR" b="1" dirty="0" smtClean="0"/>
              <a:t>los términos:</a:t>
            </a:r>
          </a:p>
          <a:p>
            <a:pPr marL="0" lvl="0" indent="0">
              <a:spcBef>
                <a:spcPts val="481"/>
              </a:spcBef>
              <a:buSzPts val="2470"/>
              <a:buNone/>
            </a:pPr>
            <a:endParaRPr lang="es-AR" dirty="0" smtClean="0"/>
          </a:p>
          <a:p>
            <a:pPr marL="0" lvl="0" indent="0" algn="l" rtl="0">
              <a:spcBef>
                <a:spcPts val="481"/>
              </a:spcBef>
              <a:spcAft>
                <a:spcPts val="0"/>
              </a:spcAft>
              <a:buSzPts val="2470"/>
              <a:buNone/>
            </a:pPr>
            <a:r>
              <a:rPr lang="es-AR" dirty="0" smtClean="0"/>
              <a:t> </a:t>
            </a:r>
            <a:endParaRPr dirty="0"/>
          </a:p>
          <a:p>
            <a:pPr marL="514350" lvl="0" indent="-369268" algn="l" rtl="0">
              <a:spcBef>
                <a:spcPts val="481"/>
              </a:spcBef>
              <a:spcAft>
                <a:spcPts val="0"/>
              </a:spcAft>
              <a:buSzPts val="2470"/>
              <a:buNone/>
            </a:pPr>
            <a:endParaRPr dirty="0"/>
          </a:p>
        </p:txBody>
      </p:sp>
      <p:sp>
        <p:nvSpPr>
          <p:cNvPr id="378" name="Google Shape;378;p5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37</a:t>
            </a:fld>
            <a:endParaRPr/>
          </a:p>
        </p:txBody>
      </p:sp>
      <p:graphicFrame>
        <p:nvGraphicFramePr>
          <p:cNvPr id="379" name="Google Shape;379;p50"/>
          <p:cNvGraphicFramePr/>
          <p:nvPr>
            <p:extLst>
              <p:ext uri="{D42A27DB-BD31-4B8C-83A1-F6EECF244321}">
                <p14:modId xmlns:p14="http://schemas.microsoft.com/office/powerpoint/2010/main" val="516769910"/>
              </p:ext>
            </p:extLst>
          </p:nvPr>
        </p:nvGraphicFramePr>
        <p:xfrm>
          <a:off x="457200" y="200956"/>
          <a:ext cx="8229600" cy="1559580"/>
        </p:xfrm>
        <a:graphic>
          <a:graphicData uri="http://schemas.openxmlformats.org/drawingml/2006/table">
            <a:tbl>
              <a:tblPr firstRow="1" bandRow="1">
                <a:noFill/>
                <a:tableStyleId>{06BB8CF4-8263-46C8-874B-44327ABBA4AD}</a:tableStyleId>
              </a:tblPr>
              <a:tblGrid>
                <a:gridCol w="4715700">
                  <a:extLst>
                    <a:ext uri="{9D8B030D-6E8A-4147-A177-3AD203B41FA5}">
                      <a16:colId xmlns:a16="http://schemas.microsoft.com/office/drawing/2014/main" val="20000"/>
                    </a:ext>
                  </a:extLst>
                </a:gridCol>
                <a:gridCol w="3513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a:t>API</a:t>
                      </a:r>
                      <a:endParaRPr sz="1800"/>
                    </a:p>
                  </a:txBody>
                  <a:tcPr marL="91450" marR="91450" marT="45725" marB="45725"/>
                </a:tc>
                <a:tc>
                  <a:txBody>
                    <a:bodyPr/>
                    <a:lstStyle/>
                    <a:p>
                      <a:pPr marL="0" marR="0" lvl="0" indent="0" algn="l" rtl="0">
                        <a:spcBef>
                          <a:spcPts val="0"/>
                        </a:spcBef>
                        <a:spcAft>
                          <a:spcPts val="0"/>
                        </a:spcAft>
                        <a:buNone/>
                      </a:pPr>
                      <a:r>
                        <a:rPr lang="es-AR" sz="1800"/>
                        <a:t>QueryParser</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queryStr=</a:t>
                      </a:r>
                      <a:r>
                        <a:rPr lang="es-AR" sz="1800" b="1">
                          <a:solidFill>
                            <a:schemeClr val="dk1"/>
                          </a:solidFill>
                          <a:latin typeface="Palatino Linotype"/>
                          <a:ea typeface="Palatino Linotype"/>
                          <a:cs typeface="Palatino Linotype"/>
                          <a:sym typeface="Palatino Linotype"/>
                        </a:rPr>
                        <a:t>“game”</a:t>
                      </a:r>
                      <a:r>
                        <a:rPr lang="es-AR" sz="1800" b="0">
                          <a:solidFill>
                            <a:schemeClr val="dk1"/>
                          </a:solidFill>
                          <a:latin typeface="Palatino Linotype"/>
                          <a:ea typeface="Palatino Linotype"/>
                          <a:cs typeface="Palatino Linotype"/>
                          <a:sym typeface="Palatino Linotype"/>
                        </a:rPr>
                        <a:t>;</a:t>
                      </a:r>
                      <a:endParaRPr/>
                    </a:p>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Term myTerm = new Term(</a:t>
                      </a:r>
                      <a:r>
                        <a:rPr lang="es-AR" sz="1800" b="1">
                          <a:solidFill>
                            <a:schemeClr val="dk1"/>
                          </a:solidFill>
                          <a:latin typeface="Palatino Linotype"/>
                          <a:ea typeface="Palatino Linotype"/>
                          <a:cs typeface="Palatino Linotype"/>
                          <a:sym typeface="Palatino Linotype"/>
                        </a:rPr>
                        <a:t>“content”</a:t>
                      </a:r>
                      <a:r>
                        <a:rPr lang="es-AR" sz="1800" b="0">
                          <a:solidFill>
                            <a:schemeClr val="dk1"/>
                          </a:solidFill>
                          <a:latin typeface="Palatino Linotype"/>
                          <a:ea typeface="Palatino Linotype"/>
                          <a:cs typeface="Palatino Linotype"/>
                          <a:sym typeface="Palatino Linotype"/>
                        </a:rPr>
                        <a:t>, queryStr);</a:t>
                      </a:r>
                      <a:endParaRPr/>
                    </a:p>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 Query query= new TermQuery(myTerm )</a:t>
                      </a:r>
                      <a:endParaRPr sz="1800" b="0"/>
                    </a:p>
                  </a:txBody>
                  <a:tcPr marL="91450" marR="91450" marT="45725" marB="45725"/>
                </a:tc>
                <a:tc>
                  <a:txBody>
                    <a:bodyPr/>
                    <a:lstStyle/>
                    <a:p>
                      <a:pPr marL="0" marR="0" lvl="0" indent="0" algn="l" rtl="0">
                        <a:spcBef>
                          <a:spcPts val="0"/>
                        </a:spcBef>
                        <a:spcAft>
                          <a:spcPts val="0"/>
                        </a:spcAft>
                        <a:buNone/>
                      </a:pPr>
                      <a:r>
                        <a:rPr lang="es-AR" sz="1800" dirty="0" err="1"/>
                        <a:t>queryStr</a:t>
                      </a:r>
                      <a:r>
                        <a:rPr lang="es-AR" sz="1800" dirty="0"/>
                        <a:t>="</a:t>
                      </a:r>
                      <a:r>
                        <a:rPr lang="es-AR" sz="1800" dirty="0" err="1">
                          <a:solidFill>
                            <a:schemeClr val="dk1"/>
                          </a:solidFill>
                        </a:rPr>
                        <a:t>content:</a:t>
                      </a:r>
                      <a:r>
                        <a:rPr lang="es-AR" sz="1800" dirty="0" err="1">
                          <a:solidFill>
                            <a:srgbClr val="FF0000"/>
                          </a:solidFill>
                        </a:rPr>
                        <a:t>game</a:t>
                      </a:r>
                      <a:r>
                        <a:rPr lang="es-AR" sz="1800" dirty="0"/>
                        <a:t>";</a:t>
                      </a:r>
                      <a:endParaRPr dirty="0"/>
                    </a:p>
                    <a:p>
                      <a:pPr marL="0" marR="0" lvl="0" indent="0" algn="l" rtl="0">
                        <a:spcBef>
                          <a:spcPts val="0"/>
                        </a:spcBef>
                        <a:spcAft>
                          <a:spcPts val="0"/>
                        </a:spcAft>
                        <a:buNone/>
                      </a:pPr>
                      <a:r>
                        <a:rPr lang="es-AR" sz="1800" dirty="0" err="1">
                          <a:solidFill>
                            <a:schemeClr val="dk1"/>
                          </a:solidFill>
                          <a:latin typeface="Palatino Linotype"/>
                          <a:ea typeface="Palatino Linotype"/>
                          <a:cs typeface="Palatino Linotype"/>
                          <a:sym typeface="Palatino Linotype"/>
                        </a:rPr>
                        <a:t>Query</a:t>
                      </a:r>
                      <a:r>
                        <a:rPr lang="es-AR" sz="1800" dirty="0">
                          <a:solidFill>
                            <a:schemeClr val="dk1"/>
                          </a:solidFill>
                          <a:latin typeface="Palatino Linotype"/>
                          <a:ea typeface="Palatino Linotype"/>
                          <a:cs typeface="Palatino Linotype"/>
                          <a:sym typeface="Palatino Linotype"/>
                        </a:rPr>
                        <a:t> </a:t>
                      </a:r>
                      <a:r>
                        <a:rPr lang="es-AR" sz="1800" dirty="0" err="1">
                          <a:solidFill>
                            <a:schemeClr val="dk1"/>
                          </a:solidFill>
                          <a:latin typeface="Palatino Linotype"/>
                          <a:ea typeface="Palatino Linotype"/>
                          <a:cs typeface="Palatino Linotype"/>
                          <a:sym typeface="Palatino Linotype"/>
                        </a:rPr>
                        <a:t>query</a:t>
                      </a:r>
                      <a:r>
                        <a:rPr lang="es-AR" sz="1800" dirty="0">
                          <a:solidFill>
                            <a:schemeClr val="dk1"/>
                          </a:solidFill>
                          <a:latin typeface="Palatino Linotype"/>
                          <a:ea typeface="Palatino Linotype"/>
                          <a:cs typeface="Palatino Linotype"/>
                          <a:sym typeface="Palatino Linotype"/>
                        </a:rPr>
                        <a:t>= </a:t>
                      </a:r>
                      <a:r>
                        <a:rPr lang="es-AR" sz="1800" dirty="0" err="1">
                          <a:solidFill>
                            <a:schemeClr val="dk1"/>
                          </a:solidFill>
                          <a:latin typeface="Palatino Linotype"/>
                          <a:ea typeface="Palatino Linotype"/>
                          <a:cs typeface="Palatino Linotype"/>
                          <a:sym typeface="Palatino Linotype"/>
                        </a:rPr>
                        <a:t>queryparser.parse</a:t>
                      </a:r>
                      <a:r>
                        <a:rPr lang="es-AR" sz="1800" dirty="0">
                          <a:solidFill>
                            <a:schemeClr val="dk1"/>
                          </a:solidFill>
                          <a:latin typeface="Palatino Linotype"/>
                          <a:ea typeface="Palatino Linotype"/>
                          <a:cs typeface="Palatino Linotype"/>
                          <a:sym typeface="Palatino Linotype"/>
                        </a:rPr>
                        <a:t>(</a:t>
                      </a:r>
                      <a:r>
                        <a:rPr lang="es-AR" sz="1800" dirty="0" err="1">
                          <a:solidFill>
                            <a:schemeClr val="dk1"/>
                          </a:solidFill>
                          <a:latin typeface="Palatino Linotype"/>
                          <a:ea typeface="Palatino Linotype"/>
                          <a:cs typeface="Palatino Linotype"/>
                          <a:sym typeface="Palatino Linotype"/>
                        </a:rPr>
                        <a:t>queryStr</a:t>
                      </a:r>
                      <a:r>
                        <a:rPr lang="es-AR" sz="1800" dirty="0">
                          <a:solidFill>
                            <a:schemeClr val="dk1"/>
                          </a:solidFill>
                          <a:latin typeface="Palatino Linotype"/>
                          <a:ea typeface="Palatino Linotype"/>
                          <a:cs typeface="Palatino Linotype"/>
                          <a:sym typeface="Palatino Linotype"/>
                        </a:rPr>
                        <a:t>);</a:t>
                      </a:r>
                      <a:endParaRPr sz="1800" dirty="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2" name="Tabla 1"/>
          <p:cNvGraphicFramePr>
            <a:graphicFrameLocks noGrp="1"/>
          </p:cNvGraphicFramePr>
          <p:nvPr>
            <p:extLst>
              <p:ext uri="{D42A27DB-BD31-4B8C-83A1-F6EECF244321}">
                <p14:modId xmlns:p14="http://schemas.microsoft.com/office/powerpoint/2010/main" val="491223147"/>
              </p:ext>
            </p:extLst>
          </p:nvPr>
        </p:nvGraphicFramePr>
        <p:xfrm>
          <a:off x="457200" y="3699165"/>
          <a:ext cx="7481456" cy="2286000"/>
        </p:xfrm>
        <a:graphic>
          <a:graphicData uri="http://schemas.openxmlformats.org/drawingml/2006/table">
            <a:tbl>
              <a:tblPr>
                <a:tableStyleId>{06BB8CF4-8263-46C8-874B-44327ABBA4AD}</a:tableStyleId>
              </a:tblPr>
              <a:tblGrid>
                <a:gridCol w="1659884">
                  <a:extLst>
                    <a:ext uri="{9D8B030D-6E8A-4147-A177-3AD203B41FA5}">
                      <a16:colId xmlns:a16="http://schemas.microsoft.com/office/drawing/2014/main" val="4203777424"/>
                    </a:ext>
                  </a:extLst>
                </a:gridCol>
                <a:gridCol w="1576890">
                  <a:extLst>
                    <a:ext uri="{9D8B030D-6E8A-4147-A177-3AD203B41FA5}">
                      <a16:colId xmlns:a16="http://schemas.microsoft.com/office/drawing/2014/main" val="2765271391"/>
                    </a:ext>
                  </a:extLst>
                </a:gridCol>
                <a:gridCol w="4244682">
                  <a:extLst>
                    <a:ext uri="{9D8B030D-6E8A-4147-A177-3AD203B41FA5}">
                      <a16:colId xmlns:a16="http://schemas.microsoft.com/office/drawing/2014/main" val="4028584345"/>
                    </a:ext>
                  </a:extLst>
                </a:gridCol>
              </a:tblGrid>
              <a:tr h="457200">
                <a:tc>
                  <a:txBody>
                    <a:bodyPr/>
                    <a:lstStyle/>
                    <a:p>
                      <a:pPr indent="-1270">
                        <a:spcAft>
                          <a:spcPts val="0"/>
                        </a:spcAft>
                      </a:pPr>
                      <a:r>
                        <a:rPr lang="es-ES" sz="1800" dirty="0">
                          <a:effectLst/>
                        </a:rPr>
                        <a:t>Valor</a:t>
                      </a:r>
                      <a:endParaRPr lang="es-AR" sz="1800" dirty="0">
                        <a:effectLst/>
                        <a:latin typeface="Times New Roman" panose="02020603050405020304" pitchFamily="18" charset="0"/>
                        <a:ea typeface="Times New Roman" panose="02020603050405020304" pitchFamily="18" charset="0"/>
                      </a:endParaRPr>
                    </a:p>
                  </a:txBody>
                  <a:tcPr marL="68580" marR="68580" marT="0" marB="0">
                    <a:solidFill>
                      <a:srgbClr val="00B050">
                        <a:alpha val="0"/>
                      </a:srgbClr>
                    </a:solidFill>
                  </a:tcPr>
                </a:tc>
                <a:tc>
                  <a:txBody>
                    <a:bodyPr/>
                    <a:lstStyle/>
                    <a:p>
                      <a:pPr indent="-1270">
                        <a:spcAft>
                          <a:spcPts val="0"/>
                        </a:spcAft>
                      </a:pPr>
                      <a:r>
                        <a:rPr lang="es-ES" sz="1800" dirty="0" err="1">
                          <a:effectLst/>
                        </a:rPr>
                        <a:t>FieldName</a:t>
                      </a:r>
                      <a:endParaRPr lang="es-AR" sz="1800" dirty="0">
                        <a:effectLst/>
                        <a:latin typeface="Times New Roman" panose="02020603050405020304" pitchFamily="18" charset="0"/>
                        <a:ea typeface="Times New Roman" panose="02020603050405020304" pitchFamily="18" charset="0"/>
                      </a:endParaRPr>
                    </a:p>
                  </a:txBody>
                  <a:tcPr marL="68580" marR="68580" marT="0" marB="0">
                    <a:solidFill>
                      <a:srgbClr val="00B050">
                        <a:alpha val="0"/>
                      </a:srgbClr>
                    </a:solidFill>
                  </a:tcPr>
                </a:tc>
                <a:tc>
                  <a:txBody>
                    <a:bodyPr/>
                    <a:lstStyle/>
                    <a:p>
                      <a:pPr indent="-1270">
                        <a:spcAft>
                          <a:spcPts val="0"/>
                        </a:spcAft>
                      </a:pPr>
                      <a:r>
                        <a:rPr lang="es-ES" sz="1800" dirty="0">
                          <a:effectLst/>
                        </a:rPr>
                        <a:t>El </a:t>
                      </a:r>
                      <a:r>
                        <a:rPr lang="es-ES" sz="1800" dirty="0" err="1">
                          <a:effectLst/>
                        </a:rPr>
                        <a:t>query</a:t>
                      </a:r>
                      <a:r>
                        <a:rPr lang="es-ES" sz="1800" dirty="0">
                          <a:effectLst/>
                        </a:rPr>
                        <a:t> se escribe así</a:t>
                      </a:r>
                      <a:endParaRPr lang="es-AR" sz="1800" dirty="0">
                        <a:effectLst/>
                        <a:latin typeface="Times New Roman" panose="02020603050405020304" pitchFamily="18" charset="0"/>
                        <a:ea typeface="Times New Roman" panose="02020603050405020304" pitchFamily="18" charset="0"/>
                      </a:endParaRPr>
                    </a:p>
                  </a:txBody>
                  <a:tcPr marL="68580" marR="68580" marT="0" marB="0">
                    <a:solidFill>
                      <a:srgbClr val="00B050">
                        <a:alpha val="0"/>
                      </a:srgbClr>
                    </a:solidFill>
                  </a:tcPr>
                </a:tc>
                <a:extLst>
                  <a:ext uri="{0D108BD9-81ED-4DB2-BD59-A6C34878D82A}">
                    <a16:rowId xmlns:a16="http://schemas.microsoft.com/office/drawing/2014/main" val="1783298404"/>
                  </a:ext>
                </a:extLst>
              </a:tr>
              <a:tr h="457200">
                <a:tc>
                  <a:txBody>
                    <a:bodyPr/>
                    <a:lstStyle/>
                    <a:p>
                      <a:pPr indent="-1270">
                        <a:spcAft>
                          <a:spcPts val="0"/>
                        </a:spcAft>
                      </a:pPr>
                      <a:r>
                        <a:rPr lang="es-ES" sz="1800" b="1" dirty="0" err="1">
                          <a:solidFill>
                            <a:srgbClr val="FF0000"/>
                          </a:solidFill>
                          <a:effectLst/>
                        </a:rPr>
                        <a:t>game</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err="1">
                          <a:effectLst/>
                        </a:rPr>
                        <a:t>content</a:t>
                      </a:r>
                      <a:endParaRPr lang="es-A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1940553"/>
                  </a:ext>
                </a:extLst>
              </a:tr>
              <a:tr h="457200">
                <a:tc>
                  <a:txBody>
                    <a:bodyPr/>
                    <a:lstStyle/>
                    <a:p>
                      <a:pPr indent="-1270">
                        <a:spcAft>
                          <a:spcPts val="0"/>
                        </a:spcAft>
                      </a:pPr>
                      <a:r>
                        <a:rPr lang="es-ES" sz="1800" b="1">
                          <a:solidFill>
                            <a:srgbClr val="FF0000"/>
                          </a:solidFill>
                          <a:effectLst/>
                        </a:rPr>
                        <a:t>Game</a:t>
                      </a:r>
                      <a:endParaRPr lang="es-AR" sz="1800" b="1">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55236406"/>
                  </a:ext>
                </a:extLst>
              </a:tr>
              <a:tr h="457200">
                <a:tc>
                  <a:txBody>
                    <a:bodyPr/>
                    <a:lstStyle/>
                    <a:p>
                      <a:pPr indent="-1270">
                        <a:spcAft>
                          <a:spcPts val="0"/>
                        </a:spcAft>
                      </a:pPr>
                      <a:r>
                        <a:rPr lang="es-ES" sz="1800" b="1" dirty="0" err="1">
                          <a:solidFill>
                            <a:srgbClr val="FF0000"/>
                          </a:solidFill>
                          <a:effectLst/>
                        </a:rPr>
                        <a:t>ga</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99062053"/>
                  </a:ext>
                </a:extLst>
              </a:tr>
              <a:tr h="457200">
                <a:tc>
                  <a:txBody>
                    <a:bodyPr/>
                    <a:lstStyle/>
                    <a:p>
                      <a:pPr indent="-1270">
                        <a:spcAft>
                          <a:spcPts val="0"/>
                        </a:spcAft>
                      </a:pPr>
                      <a:r>
                        <a:rPr lang="es-ES" sz="1800" b="1" dirty="0" err="1">
                          <a:solidFill>
                            <a:srgbClr val="FF0000"/>
                          </a:solidFill>
                          <a:effectLst/>
                        </a:rPr>
                        <a:t>game</a:t>
                      </a:r>
                      <a:r>
                        <a:rPr lang="es-ES" sz="1800" b="1" dirty="0">
                          <a:solidFill>
                            <a:srgbClr val="FF0000"/>
                          </a:solidFill>
                          <a:effectLst/>
                        </a:rPr>
                        <a:t>,,</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err="1">
                          <a:effectLst/>
                        </a:rPr>
                        <a:t>content</a:t>
                      </a:r>
                      <a:endParaRPr lang="es-A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0346893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5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85" name="Google Shape;385;p5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b="1" i="1"/>
              <a:t>API para las queries</a:t>
            </a:r>
            <a:endParaRPr b="1" i="1"/>
          </a:p>
          <a:p>
            <a:pPr marL="274320" lvl="0" indent="-129238" algn="l" rtl="0">
              <a:spcBef>
                <a:spcPts val="481"/>
              </a:spcBef>
              <a:spcAft>
                <a:spcPts val="0"/>
              </a:spcAft>
              <a:buSzPct val="95000"/>
              <a:buNone/>
            </a:pPr>
            <a:endParaRPr b="1" i="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a:t>
            </a:r>
            <a:r>
              <a:rPr lang="es-AR" b="1" i="1">
                <a:solidFill>
                  <a:srgbClr val="00B050"/>
                </a:solidFill>
              </a:rPr>
              <a:t>PrefixQuery: busca por prefijo</a:t>
            </a:r>
            <a:endParaRPr/>
          </a:p>
          <a:p>
            <a:pPr marL="0" lvl="0" indent="0" algn="l" rtl="0">
              <a:spcBef>
                <a:spcPts val="481"/>
              </a:spcBef>
              <a:spcAft>
                <a:spcPts val="0"/>
              </a:spcAft>
              <a:buSzPct val="95000"/>
              <a:buNone/>
            </a:pPr>
            <a:r>
              <a:rPr lang="es-AR"/>
              <a:t>1.3 	TermRangeQuery: busca por rangos</a:t>
            </a:r>
            <a:endParaRPr/>
          </a:p>
          <a:p>
            <a:pPr marL="0" lvl="0" indent="0" algn="l" rtl="0">
              <a:spcBef>
                <a:spcPts val="481"/>
              </a:spcBef>
              <a:spcAft>
                <a:spcPts val="0"/>
              </a:spcAft>
              <a:buSzPct val="95000"/>
              <a:buNone/>
            </a:pPr>
            <a:r>
              <a:rPr lang="es-AR"/>
              <a:t>1.4 	PhraseQuery: busca secuencia</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386" name="Google Shape;386;p5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38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ct val="95000"/>
              <a:buNone/>
            </a:pPr>
            <a:r>
              <a:rPr lang="es-AR" dirty="0"/>
              <a:t>Ejercicio 5.2</a:t>
            </a:r>
            <a:endParaRPr dirty="0"/>
          </a:p>
          <a:p>
            <a:pPr marL="0" lvl="0" indent="0" algn="l" rtl="0">
              <a:spcBef>
                <a:spcPts val="325"/>
              </a:spcBef>
              <a:spcAft>
                <a:spcPts val="0"/>
              </a:spcAft>
              <a:buSzPct val="95000"/>
              <a:buNone/>
            </a:pPr>
            <a:r>
              <a:rPr lang="es-AR" dirty="0"/>
              <a:t>	Realizar los siguiente cambios, re ejecutar  y explicar el </a:t>
            </a:r>
            <a:r>
              <a:rPr lang="es-AR" dirty="0" smtClean="0"/>
              <a:t>resultado, </a:t>
            </a:r>
            <a:r>
              <a:rPr lang="es-AR" b="1" dirty="0" smtClean="0"/>
              <a:t>donde </a:t>
            </a:r>
            <a:r>
              <a:rPr lang="es-AR" b="1" dirty="0"/>
              <a:t>los casos a probar </a:t>
            </a:r>
            <a:r>
              <a:rPr lang="es-AR" b="1" dirty="0" smtClean="0"/>
              <a:t>son los prefijos:</a:t>
            </a:r>
            <a:endParaRPr dirty="0"/>
          </a:p>
          <a:p>
            <a:pPr marL="0" lvl="0" indent="0" algn="l" rtl="0">
              <a:spcBef>
                <a:spcPts val="325"/>
              </a:spcBef>
              <a:spcAft>
                <a:spcPts val="0"/>
              </a:spcAft>
              <a:buSzPct val="95000"/>
              <a:buNone/>
            </a:pPr>
            <a:endParaRPr b="1" dirty="0"/>
          </a:p>
          <a:p>
            <a:pPr marL="0" lvl="0" indent="0" algn="l" rtl="0">
              <a:spcBef>
                <a:spcPts val="325"/>
              </a:spcBef>
              <a:spcAft>
                <a:spcPts val="0"/>
              </a:spcAft>
              <a:buSzPct val="95000"/>
              <a:buNone/>
            </a:pPr>
            <a:endParaRPr dirty="0"/>
          </a:p>
          <a:p>
            <a:pPr marL="0" lvl="0" indent="0" algn="l" rtl="0">
              <a:spcBef>
                <a:spcPts val="325"/>
              </a:spcBef>
              <a:spcAft>
                <a:spcPts val="0"/>
              </a:spcAft>
              <a:buSzPct val="95000"/>
              <a:buNone/>
            </a:pPr>
            <a:endParaRPr dirty="0"/>
          </a:p>
          <a:p>
            <a:pPr marL="0" lvl="0" indent="0" algn="l" rtl="0">
              <a:spcBef>
                <a:spcPts val="325"/>
              </a:spcBef>
              <a:spcAft>
                <a:spcPts val="0"/>
              </a:spcAft>
              <a:buSzPct val="95000"/>
              <a:buNone/>
            </a:pPr>
            <a:endParaRPr dirty="0"/>
          </a:p>
          <a:p>
            <a:pPr marL="514350" lvl="0" indent="-416321" algn="l" rtl="0">
              <a:spcBef>
                <a:spcPts val="325"/>
              </a:spcBef>
              <a:spcAft>
                <a:spcPts val="0"/>
              </a:spcAft>
              <a:buSzPct val="95000"/>
              <a:buNone/>
            </a:pPr>
            <a:endParaRPr dirty="0"/>
          </a:p>
        </p:txBody>
      </p:sp>
      <p:sp>
        <p:nvSpPr>
          <p:cNvPr id="392" name="Google Shape;392;p5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39</a:t>
            </a:fld>
            <a:endParaRPr/>
          </a:p>
        </p:txBody>
      </p:sp>
      <p:graphicFrame>
        <p:nvGraphicFramePr>
          <p:cNvPr id="393" name="Google Shape;393;p52"/>
          <p:cNvGraphicFramePr/>
          <p:nvPr>
            <p:extLst>
              <p:ext uri="{D42A27DB-BD31-4B8C-83A1-F6EECF244321}">
                <p14:modId xmlns:p14="http://schemas.microsoft.com/office/powerpoint/2010/main" val="1231922013"/>
              </p:ext>
            </p:extLst>
          </p:nvPr>
        </p:nvGraphicFramePr>
        <p:xfrm>
          <a:off x="457200" y="200956"/>
          <a:ext cx="8229600" cy="1559580"/>
        </p:xfrm>
        <a:graphic>
          <a:graphicData uri="http://schemas.openxmlformats.org/drawingml/2006/table">
            <a:tbl>
              <a:tblPr firstRow="1" bandRow="1">
                <a:noFill/>
                <a:tableStyleId>{06BB8CF4-8263-46C8-874B-44327ABBA4AD}</a:tableStyleId>
              </a:tblPr>
              <a:tblGrid>
                <a:gridCol w="4715700">
                  <a:extLst>
                    <a:ext uri="{9D8B030D-6E8A-4147-A177-3AD203B41FA5}">
                      <a16:colId xmlns:a16="http://schemas.microsoft.com/office/drawing/2014/main" val="20000"/>
                    </a:ext>
                  </a:extLst>
                </a:gridCol>
                <a:gridCol w="3513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a:t>API</a:t>
                      </a:r>
                      <a:endParaRPr sz="1800"/>
                    </a:p>
                  </a:txBody>
                  <a:tcPr marL="91450" marR="91450" marT="45725" marB="45725"/>
                </a:tc>
                <a:tc>
                  <a:txBody>
                    <a:bodyPr/>
                    <a:lstStyle/>
                    <a:p>
                      <a:pPr marL="0" marR="0" lvl="0" indent="0" algn="l" rtl="0">
                        <a:spcBef>
                          <a:spcPts val="0"/>
                        </a:spcBef>
                        <a:spcAft>
                          <a:spcPts val="0"/>
                        </a:spcAft>
                        <a:buNone/>
                      </a:pPr>
                      <a:r>
                        <a:rPr lang="es-AR" sz="1800"/>
                        <a:t>QueryParser</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r>
                        <a:rPr lang="es-AR" sz="1800" b="0" dirty="0" err="1">
                          <a:solidFill>
                            <a:schemeClr val="dk1"/>
                          </a:solidFill>
                          <a:latin typeface="Palatino Linotype"/>
                          <a:ea typeface="Palatino Linotype"/>
                          <a:cs typeface="Palatino Linotype"/>
                          <a:sym typeface="Palatino Linotype"/>
                        </a:rPr>
                        <a:t>queryStr</a:t>
                      </a:r>
                      <a:r>
                        <a:rPr lang="es-AR" sz="1800" b="0" dirty="0">
                          <a:solidFill>
                            <a:schemeClr val="dk1"/>
                          </a:solidFill>
                          <a:latin typeface="Palatino Linotype"/>
                          <a:ea typeface="Palatino Linotype"/>
                          <a:cs typeface="Palatino Linotype"/>
                          <a:sym typeface="Palatino Linotype"/>
                        </a:rPr>
                        <a:t>=</a:t>
                      </a:r>
                      <a:r>
                        <a:rPr lang="es-AR" sz="1800" b="1" dirty="0">
                          <a:solidFill>
                            <a:schemeClr val="dk1"/>
                          </a:solidFill>
                          <a:latin typeface="Palatino Linotype"/>
                          <a:ea typeface="Palatino Linotype"/>
                          <a:cs typeface="Palatino Linotype"/>
                          <a:sym typeface="Palatino Linotype"/>
                        </a:rPr>
                        <a:t>“</a:t>
                      </a:r>
                      <a:r>
                        <a:rPr lang="es-AR" sz="1800" b="1" dirty="0" err="1">
                          <a:solidFill>
                            <a:schemeClr val="dk1"/>
                          </a:solidFill>
                          <a:latin typeface="Palatino Linotype"/>
                          <a:ea typeface="Palatino Linotype"/>
                          <a:cs typeface="Palatino Linotype"/>
                          <a:sym typeface="Palatino Linotype"/>
                        </a:rPr>
                        <a:t>ga</a:t>
                      </a:r>
                      <a:r>
                        <a:rPr lang="es-AR" sz="1800" b="1" dirty="0">
                          <a:solidFill>
                            <a:schemeClr val="dk1"/>
                          </a:solidFill>
                          <a:latin typeface="Palatino Linotype"/>
                          <a:ea typeface="Palatino Linotype"/>
                          <a:cs typeface="Palatino Linotype"/>
                          <a:sym typeface="Palatino Linotype"/>
                        </a:rPr>
                        <a:t>”</a:t>
                      </a:r>
                      <a:r>
                        <a:rPr lang="es-AR" sz="1800" b="0" dirty="0">
                          <a:solidFill>
                            <a:schemeClr val="dk1"/>
                          </a:solidFill>
                          <a:latin typeface="Palatino Linotype"/>
                          <a:ea typeface="Palatino Linotype"/>
                          <a:cs typeface="Palatino Linotype"/>
                          <a:sym typeface="Palatino Linotype"/>
                        </a:rPr>
                        <a:t>;</a:t>
                      </a:r>
                      <a:endParaRPr dirty="0"/>
                    </a:p>
                    <a:p>
                      <a:pPr marL="0" marR="0" lvl="0" indent="0" algn="just" rtl="0">
                        <a:spcBef>
                          <a:spcPts val="0"/>
                        </a:spcBef>
                        <a:spcAft>
                          <a:spcPts val="0"/>
                        </a:spcAft>
                        <a:buNone/>
                      </a:pPr>
                      <a:r>
                        <a:rPr lang="es-AR" sz="1800" b="0" dirty="0" err="1">
                          <a:solidFill>
                            <a:schemeClr val="dk1"/>
                          </a:solidFill>
                          <a:latin typeface="Palatino Linotype"/>
                          <a:ea typeface="Palatino Linotype"/>
                          <a:cs typeface="Palatino Linotype"/>
                          <a:sym typeface="Palatino Linotype"/>
                        </a:rPr>
                        <a:t>Term</a:t>
                      </a:r>
                      <a:r>
                        <a:rPr lang="es-AR" sz="1800" b="0" dirty="0">
                          <a:solidFill>
                            <a:schemeClr val="dk1"/>
                          </a:solidFill>
                          <a:latin typeface="Palatino Linotype"/>
                          <a:ea typeface="Palatino Linotype"/>
                          <a:cs typeface="Palatino Linotype"/>
                          <a:sym typeface="Palatino Linotype"/>
                        </a:rPr>
                        <a:t> </a:t>
                      </a:r>
                      <a:r>
                        <a:rPr lang="es-AR" sz="1800" b="0" dirty="0" err="1">
                          <a:solidFill>
                            <a:schemeClr val="dk1"/>
                          </a:solidFill>
                          <a:latin typeface="Palatino Linotype"/>
                          <a:ea typeface="Palatino Linotype"/>
                          <a:cs typeface="Palatino Linotype"/>
                          <a:sym typeface="Palatino Linotype"/>
                        </a:rPr>
                        <a:t>myTerm</a:t>
                      </a:r>
                      <a:r>
                        <a:rPr lang="es-AR" sz="1800" b="0" dirty="0">
                          <a:solidFill>
                            <a:schemeClr val="dk1"/>
                          </a:solidFill>
                          <a:latin typeface="Palatino Linotype"/>
                          <a:ea typeface="Palatino Linotype"/>
                          <a:cs typeface="Palatino Linotype"/>
                          <a:sym typeface="Palatino Linotype"/>
                        </a:rPr>
                        <a:t> = new </a:t>
                      </a:r>
                      <a:r>
                        <a:rPr lang="es-AR" sz="1800" b="0" dirty="0" err="1">
                          <a:solidFill>
                            <a:schemeClr val="dk1"/>
                          </a:solidFill>
                          <a:latin typeface="Palatino Linotype"/>
                          <a:ea typeface="Palatino Linotype"/>
                          <a:cs typeface="Palatino Linotype"/>
                          <a:sym typeface="Palatino Linotype"/>
                        </a:rPr>
                        <a:t>Term</a:t>
                      </a:r>
                      <a:r>
                        <a:rPr lang="es-AR" sz="1800" b="0" dirty="0">
                          <a:solidFill>
                            <a:schemeClr val="dk1"/>
                          </a:solidFill>
                          <a:latin typeface="Palatino Linotype"/>
                          <a:ea typeface="Palatino Linotype"/>
                          <a:cs typeface="Palatino Linotype"/>
                          <a:sym typeface="Palatino Linotype"/>
                        </a:rPr>
                        <a:t>(</a:t>
                      </a:r>
                      <a:r>
                        <a:rPr lang="es-AR" sz="1800" b="1" dirty="0">
                          <a:solidFill>
                            <a:schemeClr val="dk1"/>
                          </a:solidFill>
                          <a:latin typeface="Palatino Linotype"/>
                          <a:ea typeface="Palatino Linotype"/>
                          <a:cs typeface="Palatino Linotype"/>
                          <a:sym typeface="Palatino Linotype"/>
                        </a:rPr>
                        <a:t>“</a:t>
                      </a:r>
                      <a:r>
                        <a:rPr lang="es-AR" sz="1800" b="1" dirty="0" err="1">
                          <a:solidFill>
                            <a:schemeClr val="dk1"/>
                          </a:solidFill>
                          <a:latin typeface="Palatino Linotype"/>
                          <a:ea typeface="Palatino Linotype"/>
                          <a:cs typeface="Palatino Linotype"/>
                          <a:sym typeface="Palatino Linotype"/>
                        </a:rPr>
                        <a:t>content</a:t>
                      </a:r>
                      <a:r>
                        <a:rPr lang="es-AR" sz="1800" b="1" dirty="0">
                          <a:solidFill>
                            <a:schemeClr val="dk1"/>
                          </a:solidFill>
                          <a:latin typeface="Palatino Linotype"/>
                          <a:ea typeface="Palatino Linotype"/>
                          <a:cs typeface="Palatino Linotype"/>
                          <a:sym typeface="Palatino Linotype"/>
                        </a:rPr>
                        <a:t>”</a:t>
                      </a:r>
                      <a:r>
                        <a:rPr lang="es-AR" sz="1800" b="0" dirty="0">
                          <a:solidFill>
                            <a:schemeClr val="dk1"/>
                          </a:solidFill>
                          <a:latin typeface="Palatino Linotype"/>
                          <a:ea typeface="Palatino Linotype"/>
                          <a:cs typeface="Palatino Linotype"/>
                          <a:sym typeface="Palatino Linotype"/>
                        </a:rPr>
                        <a:t>, </a:t>
                      </a:r>
                      <a:r>
                        <a:rPr lang="es-AR" sz="1800" b="0" dirty="0" err="1" smtClean="0"/>
                        <a:t>queryStr</a:t>
                      </a:r>
                      <a:r>
                        <a:rPr lang="es-AR" sz="1800" b="0" dirty="0" smtClean="0">
                          <a:solidFill>
                            <a:schemeClr val="dk1"/>
                          </a:solidFill>
                          <a:latin typeface="Palatino Linotype"/>
                          <a:ea typeface="Palatino Linotype"/>
                          <a:cs typeface="Palatino Linotype"/>
                          <a:sym typeface="Palatino Linotype"/>
                        </a:rPr>
                        <a:t>);</a:t>
                      </a:r>
                      <a:endParaRPr dirty="0"/>
                    </a:p>
                    <a:p>
                      <a:pPr marL="0" marR="0" lvl="0" indent="0" algn="just" rtl="0">
                        <a:spcBef>
                          <a:spcPts val="0"/>
                        </a:spcBef>
                        <a:spcAft>
                          <a:spcPts val="0"/>
                        </a:spcAft>
                        <a:buNone/>
                      </a:pPr>
                      <a:r>
                        <a:rPr lang="es-AR" sz="1800" b="0" dirty="0">
                          <a:solidFill>
                            <a:schemeClr val="dk1"/>
                          </a:solidFill>
                          <a:latin typeface="Palatino Linotype"/>
                          <a:ea typeface="Palatino Linotype"/>
                          <a:cs typeface="Palatino Linotype"/>
                          <a:sym typeface="Palatino Linotype"/>
                        </a:rPr>
                        <a:t> </a:t>
                      </a:r>
                      <a:r>
                        <a:rPr lang="es-AR" sz="1800" b="0" dirty="0" err="1">
                          <a:solidFill>
                            <a:schemeClr val="dk1"/>
                          </a:solidFill>
                          <a:latin typeface="Palatino Linotype"/>
                          <a:ea typeface="Palatino Linotype"/>
                          <a:cs typeface="Palatino Linotype"/>
                          <a:sym typeface="Palatino Linotype"/>
                        </a:rPr>
                        <a:t>Query</a:t>
                      </a:r>
                      <a:r>
                        <a:rPr lang="es-AR" sz="1800" b="0" dirty="0">
                          <a:solidFill>
                            <a:schemeClr val="dk1"/>
                          </a:solidFill>
                          <a:latin typeface="Palatino Linotype"/>
                          <a:ea typeface="Palatino Linotype"/>
                          <a:cs typeface="Palatino Linotype"/>
                          <a:sym typeface="Palatino Linotype"/>
                        </a:rPr>
                        <a:t> </a:t>
                      </a:r>
                      <a:r>
                        <a:rPr lang="es-AR" sz="1800" b="0" dirty="0" err="1">
                          <a:solidFill>
                            <a:schemeClr val="dk1"/>
                          </a:solidFill>
                          <a:latin typeface="Palatino Linotype"/>
                          <a:ea typeface="Palatino Linotype"/>
                          <a:cs typeface="Palatino Linotype"/>
                          <a:sym typeface="Palatino Linotype"/>
                        </a:rPr>
                        <a:t>query</a:t>
                      </a:r>
                      <a:r>
                        <a:rPr lang="es-AR" sz="1800" b="0" dirty="0">
                          <a:solidFill>
                            <a:schemeClr val="dk1"/>
                          </a:solidFill>
                          <a:latin typeface="Palatino Linotype"/>
                          <a:ea typeface="Palatino Linotype"/>
                          <a:cs typeface="Palatino Linotype"/>
                          <a:sym typeface="Palatino Linotype"/>
                        </a:rPr>
                        <a:t>= new </a:t>
                      </a:r>
                      <a:r>
                        <a:rPr lang="es-AR" sz="1800" b="0" dirty="0" err="1">
                          <a:solidFill>
                            <a:schemeClr val="dk1"/>
                          </a:solidFill>
                          <a:latin typeface="Palatino Linotype"/>
                          <a:ea typeface="Palatino Linotype"/>
                          <a:cs typeface="Palatino Linotype"/>
                          <a:sym typeface="Palatino Linotype"/>
                        </a:rPr>
                        <a:t>PrefixQuery</a:t>
                      </a:r>
                      <a:r>
                        <a:rPr lang="es-AR" sz="1800" b="0" dirty="0">
                          <a:solidFill>
                            <a:schemeClr val="dk1"/>
                          </a:solidFill>
                          <a:latin typeface="Palatino Linotype"/>
                          <a:ea typeface="Palatino Linotype"/>
                          <a:cs typeface="Palatino Linotype"/>
                          <a:sym typeface="Palatino Linotype"/>
                        </a:rPr>
                        <a:t>(</a:t>
                      </a:r>
                      <a:r>
                        <a:rPr lang="es-AR" sz="1800" b="0" dirty="0" err="1">
                          <a:solidFill>
                            <a:schemeClr val="dk1"/>
                          </a:solidFill>
                          <a:latin typeface="Palatino Linotype"/>
                          <a:ea typeface="Palatino Linotype"/>
                          <a:cs typeface="Palatino Linotype"/>
                          <a:sym typeface="Palatino Linotype"/>
                        </a:rPr>
                        <a:t>myTerm</a:t>
                      </a:r>
                      <a:r>
                        <a:rPr lang="es-AR" sz="1800" b="0" dirty="0">
                          <a:solidFill>
                            <a:schemeClr val="dk1"/>
                          </a:solidFill>
                          <a:latin typeface="Palatino Linotype"/>
                          <a:ea typeface="Palatino Linotype"/>
                          <a:cs typeface="Palatino Linotype"/>
                          <a:sym typeface="Palatino Linotype"/>
                        </a:rPr>
                        <a:t> )</a:t>
                      </a:r>
                      <a:endParaRPr sz="1800" b="0" dirty="0"/>
                    </a:p>
                  </a:txBody>
                  <a:tcPr marL="91450" marR="91450" marT="45725" marB="45725"/>
                </a:tc>
                <a:tc>
                  <a:txBody>
                    <a:bodyPr/>
                    <a:lstStyle/>
                    <a:p>
                      <a:pPr marL="0" marR="0" lvl="0" indent="0" algn="l" rtl="0">
                        <a:spcBef>
                          <a:spcPts val="0"/>
                        </a:spcBef>
                        <a:spcAft>
                          <a:spcPts val="0"/>
                        </a:spcAft>
                        <a:buNone/>
                      </a:pPr>
                      <a:r>
                        <a:rPr lang="es-AR" sz="1800" dirty="0" err="1"/>
                        <a:t>queryStr</a:t>
                      </a:r>
                      <a:r>
                        <a:rPr lang="es-AR" sz="1800" dirty="0"/>
                        <a:t>="</a:t>
                      </a:r>
                      <a:r>
                        <a:rPr lang="es-AR" sz="1800" dirty="0" err="1">
                          <a:solidFill>
                            <a:schemeClr val="dk1"/>
                          </a:solidFill>
                        </a:rPr>
                        <a:t>content:</a:t>
                      </a:r>
                      <a:r>
                        <a:rPr lang="es-AR" sz="1800" dirty="0" err="1">
                          <a:solidFill>
                            <a:srgbClr val="FF0000"/>
                          </a:solidFill>
                        </a:rPr>
                        <a:t>ga</a:t>
                      </a:r>
                      <a:r>
                        <a:rPr lang="es-AR" sz="1800" dirty="0">
                          <a:solidFill>
                            <a:srgbClr val="FF0000"/>
                          </a:solidFill>
                        </a:rPr>
                        <a:t>*</a:t>
                      </a:r>
                      <a:r>
                        <a:rPr lang="es-AR" sz="1800" dirty="0"/>
                        <a:t>";</a:t>
                      </a:r>
                      <a:endParaRPr dirty="0"/>
                    </a:p>
                    <a:p>
                      <a:pPr marL="0" marR="0" lvl="0" indent="0" algn="l" rtl="0">
                        <a:spcBef>
                          <a:spcPts val="0"/>
                        </a:spcBef>
                        <a:spcAft>
                          <a:spcPts val="0"/>
                        </a:spcAft>
                        <a:buNone/>
                      </a:pPr>
                      <a:r>
                        <a:rPr lang="es-AR" sz="1800" dirty="0" err="1">
                          <a:solidFill>
                            <a:schemeClr val="dk1"/>
                          </a:solidFill>
                          <a:latin typeface="Palatino Linotype"/>
                          <a:ea typeface="Palatino Linotype"/>
                          <a:cs typeface="Palatino Linotype"/>
                          <a:sym typeface="Palatino Linotype"/>
                        </a:rPr>
                        <a:t>Query</a:t>
                      </a:r>
                      <a:r>
                        <a:rPr lang="es-AR" sz="1800" dirty="0">
                          <a:solidFill>
                            <a:schemeClr val="dk1"/>
                          </a:solidFill>
                          <a:latin typeface="Palatino Linotype"/>
                          <a:ea typeface="Palatino Linotype"/>
                          <a:cs typeface="Palatino Linotype"/>
                          <a:sym typeface="Palatino Linotype"/>
                        </a:rPr>
                        <a:t> </a:t>
                      </a:r>
                      <a:r>
                        <a:rPr lang="es-AR" sz="1800" dirty="0" err="1">
                          <a:solidFill>
                            <a:schemeClr val="dk1"/>
                          </a:solidFill>
                          <a:latin typeface="Palatino Linotype"/>
                          <a:ea typeface="Palatino Linotype"/>
                          <a:cs typeface="Palatino Linotype"/>
                          <a:sym typeface="Palatino Linotype"/>
                        </a:rPr>
                        <a:t>query</a:t>
                      </a:r>
                      <a:r>
                        <a:rPr lang="es-AR" sz="1800" dirty="0">
                          <a:solidFill>
                            <a:schemeClr val="dk1"/>
                          </a:solidFill>
                          <a:latin typeface="Palatino Linotype"/>
                          <a:ea typeface="Palatino Linotype"/>
                          <a:cs typeface="Palatino Linotype"/>
                          <a:sym typeface="Palatino Linotype"/>
                        </a:rPr>
                        <a:t>= </a:t>
                      </a:r>
                      <a:r>
                        <a:rPr lang="es-AR" sz="1800" dirty="0" err="1">
                          <a:solidFill>
                            <a:schemeClr val="dk1"/>
                          </a:solidFill>
                          <a:latin typeface="Palatino Linotype"/>
                          <a:ea typeface="Palatino Linotype"/>
                          <a:cs typeface="Palatino Linotype"/>
                          <a:sym typeface="Palatino Linotype"/>
                        </a:rPr>
                        <a:t>queryparser.parse</a:t>
                      </a:r>
                      <a:r>
                        <a:rPr lang="es-AR" sz="1800" dirty="0">
                          <a:solidFill>
                            <a:schemeClr val="dk1"/>
                          </a:solidFill>
                          <a:latin typeface="Palatino Linotype"/>
                          <a:ea typeface="Palatino Linotype"/>
                          <a:cs typeface="Palatino Linotype"/>
                          <a:sym typeface="Palatino Linotype"/>
                        </a:rPr>
                        <a:t>(</a:t>
                      </a:r>
                      <a:r>
                        <a:rPr lang="es-AR" sz="1800" dirty="0" err="1">
                          <a:solidFill>
                            <a:schemeClr val="dk1"/>
                          </a:solidFill>
                          <a:latin typeface="Palatino Linotype"/>
                          <a:ea typeface="Palatino Linotype"/>
                          <a:cs typeface="Palatino Linotype"/>
                          <a:sym typeface="Palatino Linotype"/>
                        </a:rPr>
                        <a:t>queryStr</a:t>
                      </a:r>
                      <a:r>
                        <a:rPr lang="es-AR" sz="1800" dirty="0">
                          <a:solidFill>
                            <a:schemeClr val="dk1"/>
                          </a:solidFill>
                          <a:latin typeface="Palatino Linotype"/>
                          <a:ea typeface="Palatino Linotype"/>
                          <a:cs typeface="Palatino Linotype"/>
                          <a:sym typeface="Palatino Linotype"/>
                        </a:rPr>
                        <a:t>);</a:t>
                      </a:r>
                      <a:endParaRPr sz="1800" dirty="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2" name="Tabla 1"/>
          <p:cNvGraphicFramePr>
            <a:graphicFrameLocks noGrp="1"/>
          </p:cNvGraphicFramePr>
          <p:nvPr>
            <p:extLst>
              <p:ext uri="{D42A27DB-BD31-4B8C-83A1-F6EECF244321}">
                <p14:modId xmlns:p14="http://schemas.microsoft.com/office/powerpoint/2010/main" val="3809752398"/>
              </p:ext>
            </p:extLst>
          </p:nvPr>
        </p:nvGraphicFramePr>
        <p:xfrm>
          <a:off x="457200" y="4075259"/>
          <a:ext cx="7910945" cy="1605105"/>
        </p:xfrm>
        <a:graphic>
          <a:graphicData uri="http://schemas.openxmlformats.org/drawingml/2006/table">
            <a:tbl>
              <a:tblPr>
                <a:tableStyleId>{06BB8CF4-8263-46C8-874B-44327ABBA4AD}</a:tableStyleId>
              </a:tblPr>
              <a:tblGrid>
                <a:gridCol w="1755173">
                  <a:extLst>
                    <a:ext uri="{9D8B030D-6E8A-4147-A177-3AD203B41FA5}">
                      <a16:colId xmlns:a16="http://schemas.microsoft.com/office/drawing/2014/main" val="3570735231"/>
                    </a:ext>
                  </a:extLst>
                </a:gridCol>
                <a:gridCol w="1667414">
                  <a:extLst>
                    <a:ext uri="{9D8B030D-6E8A-4147-A177-3AD203B41FA5}">
                      <a16:colId xmlns:a16="http://schemas.microsoft.com/office/drawing/2014/main" val="3546601888"/>
                    </a:ext>
                  </a:extLst>
                </a:gridCol>
                <a:gridCol w="4488358">
                  <a:extLst>
                    <a:ext uri="{9D8B030D-6E8A-4147-A177-3AD203B41FA5}">
                      <a16:colId xmlns:a16="http://schemas.microsoft.com/office/drawing/2014/main" val="3655010096"/>
                    </a:ext>
                  </a:extLst>
                </a:gridCol>
              </a:tblGrid>
              <a:tr h="321021">
                <a:tc>
                  <a:txBody>
                    <a:bodyPr/>
                    <a:lstStyle/>
                    <a:p>
                      <a:pPr indent="-1270">
                        <a:spcAft>
                          <a:spcPts val="0"/>
                        </a:spcAft>
                      </a:pPr>
                      <a:r>
                        <a:rPr lang="es-ES" sz="1800">
                          <a:effectLst/>
                        </a:rPr>
                        <a:t>Valor</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FieldName</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El </a:t>
                      </a:r>
                      <a:r>
                        <a:rPr lang="es-ES" sz="1800" dirty="0" err="1">
                          <a:effectLst/>
                        </a:rPr>
                        <a:t>query</a:t>
                      </a:r>
                      <a:r>
                        <a:rPr lang="es-ES" sz="1800" dirty="0">
                          <a:effectLst/>
                        </a:rPr>
                        <a:t> se escribe así</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013324515"/>
                  </a:ext>
                </a:extLst>
              </a:tr>
              <a:tr h="321021">
                <a:tc>
                  <a:txBody>
                    <a:bodyPr/>
                    <a:lstStyle/>
                    <a:p>
                      <a:pPr indent="-1270">
                        <a:spcAft>
                          <a:spcPts val="0"/>
                        </a:spcAft>
                      </a:pPr>
                      <a:r>
                        <a:rPr lang="es-ES" sz="1800" b="1" dirty="0" err="1">
                          <a:solidFill>
                            <a:srgbClr val="FF0000"/>
                          </a:solidFill>
                          <a:effectLst/>
                        </a:rPr>
                        <a:t>game</a:t>
                      </a:r>
                      <a:r>
                        <a:rPr lang="es-ES" sz="1800" b="1" dirty="0">
                          <a:solidFill>
                            <a:srgbClr val="FF0000"/>
                          </a:solidFill>
                          <a:effectLst/>
                        </a:rPr>
                        <a:t> </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 </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81506008"/>
                  </a:ext>
                </a:extLst>
              </a:tr>
              <a:tr h="321021">
                <a:tc>
                  <a:txBody>
                    <a:bodyPr/>
                    <a:lstStyle/>
                    <a:p>
                      <a:pPr indent="-1270">
                        <a:spcAft>
                          <a:spcPts val="0"/>
                        </a:spcAft>
                      </a:pPr>
                      <a:r>
                        <a:rPr lang="es-ES" sz="1800" b="1">
                          <a:solidFill>
                            <a:srgbClr val="FF0000"/>
                          </a:solidFill>
                          <a:effectLst/>
                        </a:rPr>
                        <a:t>ga</a:t>
                      </a:r>
                      <a:endParaRPr lang="es-AR" sz="1800" b="1">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 </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18187462"/>
                  </a:ext>
                </a:extLst>
              </a:tr>
              <a:tr h="321021">
                <a:tc>
                  <a:txBody>
                    <a:bodyPr/>
                    <a:lstStyle/>
                    <a:p>
                      <a:pPr indent="-1270">
                        <a:spcAft>
                          <a:spcPts val="0"/>
                        </a:spcAft>
                      </a:pPr>
                      <a:r>
                        <a:rPr lang="es-ES" sz="1800" b="1" dirty="0">
                          <a:solidFill>
                            <a:srgbClr val="FF0000"/>
                          </a:solidFill>
                          <a:effectLst/>
                        </a:rPr>
                        <a:t>Ga</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 </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39682520"/>
                  </a:ext>
                </a:extLst>
              </a:tr>
              <a:tr h="321021">
                <a:tc>
                  <a:txBody>
                    <a:bodyPr/>
                    <a:lstStyle/>
                    <a:p>
                      <a:pPr indent="-1270">
                        <a:spcAft>
                          <a:spcPts val="0"/>
                        </a:spcAft>
                      </a:pPr>
                      <a:r>
                        <a:rPr lang="es-ES" sz="1800" b="1" dirty="0">
                          <a:solidFill>
                            <a:srgbClr val="FF0000"/>
                          </a:solidFill>
                          <a:effectLst/>
                        </a:rPr>
                        <a:t>me</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048286353"/>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7"/>
          <p:cNvSpPr txBox="1">
            <a:spLocks noGrp="1"/>
          </p:cNvSpPr>
          <p:nvPr>
            <p:ph type="title"/>
          </p:nvPr>
        </p:nvSpPr>
        <p:spPr>
          <a:xfrm>
            <a:off x="163900" y="648109"/>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a:t>
            </a:r>
            <a:br>
              <a:rPr lang="es-AR"/>
            </a:br>
            <a:r>
              <a:rPr lang="es-AR"/>
              <a:t>Ejer 3.3</a:t>
            </a:r>
            <a:endParaRPr/>
          </a:p>
        </p:txBody>
      </p:sp>
      <p:sp>
        <p:nvSpPr>
          <p:cNvPr id="133" name="Google Shape;133;p17"/>
          <p:cNvSpPr txBox="1">
            <a:spLocks noGrp="1"/>
          </p:cNvSpPr>
          <p:nvPr>
            <p:ph type="subTitle" idx="1"/>
          </p:nvPr>
        </p:nvSpPr>
        <p:spPr>
          <a:xfrm>
            <a:off x="339390" y="280531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s-AR" sz="2400"/>
              <a:t>=&gt;TermRangeQuery</a:t>
            </a:r>
            <a:endParaRPr sz="2400">
              <a:solidFill>
                <a:srgbClr val="00B050"/>
              </a:solidFill>
            </a:endParaRPr>
          </a:p>
          <a:p>
            <a:pPr marL="0" lvl="0" indent="0" algn="ctr" rtl="0">
              <a:lnSpc>
                <a:spcPct val="100000"/>
              </a:lnSpc>
              <a:spcBef>
                <a:spcPts val="0"/>
              </a:spcBef>
              <a:spcAft>
                <a:spcPts val="0"/>
              </a:spcAft>
              <a:buSzPts val="2100"/>
              <a:buNone/>
            </a:pPr>
            <a:endParaRPr>
              <a:solidFill>
                <a:srgbClr val="00B050"/>
              </a:solidFill>
            </a:endParaRPr>
          </a:p>
        </p:txBody>
      </p:sp>
      <p:sp>
        <p:nvSpPr>
          <p:cNvPr id="134" name="Google Shape;134;p17"/>
          <p:cNvSpPr txBox="1">
            <a:spLocks noGrp="1"/>
          </p:cNvSpPr>
          <p:nvPr>
            <p:ph type="body" idx="2"/>
          </p:nvPr>
        </p:nvSpPr>
        <p:spPr>
          <a:xfrm>
            <a:off x="4209100" y="965600"/>
            <a:ext cx="45674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1800" dirty="0" err="1">
                <a:solidFill>
                  <a:schemeClr val="dk1"/>
                </a:solidFill>
              </a:rPr>
              <a:t>Query</a:t>
            </a:r>
            <a:r>
              <a:rPr lang="es-AR" sz="1800" dirty="0">
                <a:solidFill>
                  <a:schemeClr val="dk1"/>
                </a:solidFill>
              </a:rPr>
              <a:t> </a:t>
            </a:r>
            <a:r>
              <a:rPr lang="es-AR" sz="1800" dirty="0" err="1">
                <a:solidFill>
                  <a:schemeClr val="dk1"/>
                </a:solidFill>
              </a:rPr>
              <a:t>query</a:t>
            </a:r>
            <a:r>
              <a:rPr lang="es-AR" sz="1800" dirty="0">
                <a:solidFill>
                  <a:schemeClr val="dk1"/>
                </a:solidFill>
              </a:rPr>
              <a:t>= </a:t>
            </a:r>
            <a:endParaRPr lang="es-AR" sz="1800" dirty="0" smtClean="0">
              <a:solidFill>
                <a:schemeClr val="dk1"/>
              </a:solidFill>
            </a:endParaRPr>
          </a:p>
          <a:p>
            <a:pPr marL="0" lvl="0" indent="0" algn="l" rtl="0">
              <a:spcBef>
                <a:spcPts val="0"/>
              </a:spcBef>
              <a:spcAft>
                <a:spcPts val="0"/>
              </a:spcAft>
              <a:buSzPts val="1800"/>
              <a:buNone/>
            </a:pPr>
            <a:r>
              <a:rPr lang="es-AR" sz="1800" b="1" dirty="0" smtClean="0">
                <a:solidFill>
                  <a:schemeClr val="dk1"/>
                </a:solidFill>
              </a:rPr>
              <a:t>new </a:t>
            </a:r>
            <a:r>
              <a:rPr lang="es-AR" sz="1800" b="1" dirty="0" err="1">
                <a:solidFill>
                  <a:schemeClr val="dk1"/>
                </a:solidFill>
              </a:rPr>
              <a:t>TermRangeQuery</a:t>
            </a:r>
            <a:r>
              <a:rPr lang="es-AR" sz="1800" b="1" dirty="0">
                <a:solidFill>
                  <a:schemeClr val="dk1"/>
                </a:solidFill>
              </a:rPr>
              <a:t>(</a:t>
            </a:r>
            <a:r>
              <a:rPr lang="es-AR" sz="1800" b="1" dirty="0" err="1">
                <a:solidFill>
                  <a:schemeClr val="dk1"/>
                </a:solidFill>
              </a:rPr>
              <a:t>fieldName</a:t>
            </a:r>
            <a:r>
              <a:rPr lang="es-AR" sz="1800" b="1" dirty="0">
                <a:solidFill>
                  <a:schemeClr val="dk1"/>
                </a:solidFill>
              </a:rPr>
              <a:t>, </a:t>
            </a:r>
            <a:r>
              <a:rPr lang="es-AR" sz="1800" b="1" dirty="0" err="1">
                <a:solidFill>
                  <a:schemeClr val="dk1"/>
                </a:solidFill>
              </a:rPr>
              <a:t>BytesRefIzq</a:t>
            </a:r>
            <a:r>
              <a:rPr lang="es-AR" sz="1800" b="1" dirty="0">
                <a:solidFill>
                  <a:schemeClr val="dk1"/>
                </a:solidFill>
              </a:rPr>
              <a:t>, </a:t>
            </a:r>
            <a:r>
              <a:rPr lang="es-AR" sz="1800" b="1" dirty="0" err="1">
                <a:solidFill>
                  <a:schemeClr val="dk1"/>
                </a:solidFill>
              </a:rPr>
              <a:t>BytesRefDer</a:t>
            </a:r>
            <a:r>
              <a:rPr lang="es-AR" sz="1800" b="1" dirty="0">
                <a:solidFill>
                  <a:schemeClr val="dk1"/>
                </a:solidFill>
              </a:rPr>
              <a:t>, </a:t>
            </a:r>
            <a:r>
              <a:rPr lang="es-AR" sz="1800" b="1" dirty="0" err="1">
                <a:solidFill>
                  <a:schemeClr val="dk1"/>
                </a:solidFill>
              </a:rPr>
              <a:t>boolean</a:t>
            </a:r>
            <a:r>
              <a:rPr lang="es-AR" sz="1800" b="1" dirty="0">
                <a:solidFill>
                  <a:schemeClr val="dk1"/>
                </a:solidFill>
              </a:rPr>
              <a:t>, </a:t>
            </a:r>
            <a:r>
              <a:rPr lang="es-AR" sz="1800" b="1" dirty="0" err="1">
                <a:solidFill>
                  <a:schemeClr val="dk1"/>
                </a:solidFill>
              </a:rPr>
              <a:t>boolean</a:t>
            </a:r>
            <a:r>
              <a:rPr lang="es-AR" sz="1800" b="1" dirty="0">
                <a:solidFill>
                  <a:schemeClr val="dk1"/>
                </a:solidFill>
              </a:rPr>
              <a:t> </a:t>
            </a:r>
            <a:r>
              <a:rPr lang="es-AR" sz="1800" b="1" dirty="0" smtClean="0">
                <a:solidFill>
                  <a:schemeClr val="dk1"/>
                </a:solidFill>
              </a:rPr>
              <a:t>);</a:t>
            </a:r>
          </a:p>
          <a:p>
            <a:pPr marL="0" lvl="0" indent="0" algn="l" rtl="0">
              <a:spcBef>
                <a:spcPts val="0"/>
              </a:spcBef>
              <a:spcAft>
                <a:spcPts val="0"/>
              </a:spcAft>
              <a:buSzPts val="1800"/>
              <a:buNone/>
            </a:pPr>
            <a:endParaRPr lang="es-AR" sz="1800" b="1" dirty="0">
              <a:solidFill>
                <a:schemeClr val="dk1"/>
              </a:solidFill>
            </a:endParaRPr>
          </a:p>
          <a:p>
            <a:pPr marL="0" lvl="0" indent="0" algn="l" rtl="0">
              <a:spcBef>
                <a:spcPts val="0"/>
              </a:spcBef>
              <a:spcAft>
                <a:spcPts val="0"/>
              </a:spcAft>
              <a:buSzPts val="1800"/>
              <a:buNone/>
            </a:pPr>
            <a:r>
              <a:rPr lang="es-AR" sz="1800" b="1" dirty="0" err="1" smtClean="0">
                <a:solidFill>
                  <a:schemeClr val="dk1"/>
                </a:solidFill>
              </a:rPr>
              <a:t>Or</a:t>
            </a:r>
            <a:endParaRPr lang="es-AR" sz="1800" b="1" dirty="0" smtClean="0">
              <a:solidFill>
                <a:schemeClr val="dk1"/>
              </a:solidFill>
            </a:endParaRPr>
          </a:p>
          <a:p>
            <a:pPr marL="0" lvl="0" indent="0" algn="l" rtl="0">
              <a:spcBef>
                <a:spcPts val="0"/>
              </a:spcBef>
              <a:spcAft>
                <a:spcPts val="0"/>
              </a:spcAft>
              <a:buSzPts val="1800"/>
              <a:buNone/>
            </a:pPr>
            <a:endParaRPr lang="es-AR" sz="1800" b="1" dirty="0">
              <a:solidFill>
                <a:schemeClr val="dk1"/>
              </a:solidFill>
            </a:endParaRPr>
          </a:p>
          <a:p>
            <a:pPr marL="0" lvl="0" indent="0">
              <a:buNone/>
            </a:pPr>
            <a:r>
              <a:rPr lang="es-AR" sz="1800" b="1" dirty="0" err="1">
                <a:solidFill>
                  <a:schemeClr val="tx1"/>
                </a:solidFill>
              </a:rPr>
              <a:t>Query</a:t>
            </a:r>
            <a:r>
              <a:rPr lang="es-AR" sz="1800" b="1" dirty="0">
                <a:solidFill>
                  <a:schemeClr val="tx1"/>
                </a:solidFill>
              </a:rPr>
              <a:t> </a:t>
            </a:r>
            <a:r>
              <a:rPr lang="es-AR" sz="1800" b="1" dirty="0" err="1">
                <a:solidFill>
                  <a:schemeClr val="tx1"/>
                </a:solidFill>
              </a:rPr>
              <a:t>query</a:t>
            </a:r>
            <a:r>
              <a:rPr lang="es-AR" sz="1800" b="1" dirty="0">
                <a:solidFill>
                  <a:schemeClr val="tx1"/>
                </a:solidFill>
              </a:rPr>
              <a:t> = </a:t>
            </a:r>
            <a:r>
              <a:rPr lang="es-AR" sz="1800" b="1" dirty="0" err="1">
                <a:solidFill>
                  <a:schemeClr val="tx1"/>
                </a:solidFill>
              </a:rPr>
              <a:t>TermRangeQuery.newStringRange</a:t>
            </a:r>
            <a:r>
              <a:rPr lang="es-AR" sz="1800" b="1" dirty="0">
                <a:solidFill>
                  <a:schemeClr val="tx1"/>
                </a:solidFill>
              </a:rPr>
              <a:t>( </a:t>
            </a:r>
            <a:r>
              <a:rPr lang="es-AR" sz="1800" b="1" dirty="0" err="1">
                <a:solidFill>
                  <a:schemeClr val="tx1"/>
                </a:solidFill>
              </a:rPr>
              <a:t>fieldName</a:t>
            </a:r>
            <a:r>
              <a:rPr lang="es-AR" sz="1800" b="1" dirty="0">
                <a:solidFill>
                  <a:schemeClr val="tx1"/>
                </a:solidFill>
              </a:rPr>
              <a:t>, </a:t>
            </a:r>
            <a:endParaRPr lang="es-AR" sz="1800" b="1" dirty="0" smtClean="0">
              <a:solidFill>
                <a:schemeClr val="tx1"/>
              </a:solidFill>
            </a:endParaRPr>
          </a:p>
          <a:p>
            <a:pPr marL="0" lvl="0" indent="0">
              <a:buNone/>
            </a:pPr>
            <a:r>
              <a:rPr lang="es-AR" sz="1800" b="1" dirty="0" err="1" smtClean="0">
                <a:solidFill>
                  <a:schemeClr val="tx1"/>
                </a:solidFill>
              </a:rPr>
              <a:t>String</a:t>
            </a:r>
            <a:r>
              <a:rPr lang="es-AR" sz="1800" b="1" dirty="0" smtClean="0">
                <a:solidFill>
                  <a:schemeClr val="tx1"/>
                </a:solidFill>
              </a:rPr>
              <a:t>, </a:t>
            </a:r>
            <a:r>
              <a:rPr lang="es-AR" sz="1800" b="1" dirty="0" err="1" smtClean="0">
                <a:solidFill>
                  <a:schemeClr val="tx1"/>
                </a:solidFill>
              </a:rPr>
              <a:t>String</a:t>
            </a:r>
            <a:r>
              <a:rPr lang="es-AR" sz="1800" b="1" dirty="0" smtClean="0">
                <a:solidFill>
                  <a:schemeClr val="tx1"/>
                </a:solidFill>
              </a:rPr>
              <a:t>, </a:t>
            </a:r>
            <a:r>
              <a:rPr lang="es-AR" sz="1800" b="1" dirty="0" err="1" smtClean="0">
                <a:solidFill>
                  <a:schemeClr val="tx1"/>
                </a:solidFill>
              </a:rPr>
              <a:t>boolean</a:t>
            </a:r>
            <a:r>
              <a:rPr lang="es-AR" sz="1800" b="1" dirty="0" smtClean="0">
                <a:solidFill>
                  <a:schemeClr val="tx1"/>
                </a:solidFill>
              </a:rPr>
              <a:t>, </a:t>
            </a:r>
            <a:r>
              <a:rPr lang="es-AR" sz="1800" b="1" dirty="0" err="1" smtClean="0">
                <a:solidFill>
                  <a:schemeClr val="tx1"/>
                </a:solidFill>
              </a:rPr>
              <a:t>booleab</a:t>
            </a:r>
            <a:r>
              <a:rPr lang="es-AR" sz="1800" b="1" dirty="0" smtClean="0">
                <a:solidFill>
                  <a:schemeClr val="tx1"/>
                </a:solidFill>
              </a:rPr>
              <a:t> </a:t>
            </a:r>
            <a:r>
              <a:rPr lang="es-AR" sz="1800" b="1" dirty="0">
                <a:solidFill>
                  <a:schemeClr val="tx1"/>
                </a:solidFill>
              </a:rPr>
              <a:t>);</a:t>
            </a:r>
          </a:p>
          <a:p>
            <a:pPr marL="0" lvl="0" indent="0">
              <a:buNone/>
            </a:pPr>
            <a:r>
              <a:rPr lang="es-AR" sz="1800" b="1" dirty="0">
                <a:solidFill>
                  <a:schemeClr val="tx1"/>
                </a:solidFill>
              </a:rPr>
              <a:t>        	</a:t>
            </a:r>
            <a:endParaRPr sz="1800" b="1" dirty="0">
              <a:solidFill>
                <a:schemeClr val="tx1"/>
              </a:solidFill>
            </a:endParaRPr>
          </a:p>
          <a:p>
            <a:pPr marL="0" lvl="0" indent="0" algn="l" rtl="0">
              <a:spcBef>
                <a:spcPts val="0"/>
              </a:spcBef>
              <a:spcAft>
                <a:spcPts val="0"/>
              </a:spcAft>
              <a:buSzPts val="1800"/>
              <a:buNone/>
            </a:pPr>
            <a:endParaRPr sz="1800" dirty="0">
              <a:solidFill>
                <a:schemeClr val="dk1"/>
              </a:solidFill>
            </a:endParaRPr>
          </a:p>
        </p:txBody>
      </p:sp>
      <p:sp>
        <p:nvSpPr>
          <p:cNvPr id="135" name="Google Shape;135;p17"/>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4</a:t>
            </a:fld>
            <a:endParaRPr sz="1000" b="0" i="0" u="none" strike="noStrike" cap="none">
              <a:solidFill>
                <a:srgbClr val="FFFFFF"/>
              </a:solidFill>
              <a:latin typeface="Roboto"/>
              <a:ea typeface="Roboto"/>
              <a:cs typeface="Roboto"/>
              <a:sym typeface="Roboto"/>
            </a:endParaRPr>
          </a:p>
        </p:txBody>
      </p:sp>
      <p:pic>
        <p:nvPicPr>
          <p:cNvPr id="136" name="Google Shape;136;p17" descr="File:Notepad icon.svg"/>
          <p:cNvPicPr preferRelativeResize="0"/>
          <p:nvPr/>
        </p:nvPicPr>
        <p:blipFill rotWithShape="1">
          <a:blip r:embed="rId3">
            <a:alphaModFix/>
          </a:blip>
          <a:srcRect/>
          <a:stretch/>
        </p:blipFill>
        <p:spPr>
          <a:xfrm>
            <a:off x="1881248" y="4746614"/>
            <a:ext cx="1145886" cy="114588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5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399" name="Google Shape;399;p5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b="1" i="1"/>
              <a:t>API para las queries</a:t>
            </a:r>
            <a:endParaRPr b="1" i="1"/>
          </a:p>
          <a:p>
            <a:pPr marL="274320" lvl="0" indent="-129238" algn="l" rtl="0">
              <a:spcBef>
                <a:spcPts val="481"/>
              </a:spcBef>
              <a:spcAft>
                <a:spcPts val="0"/>
              </a:spcAft>
              <a:buSzPct val="95000"/>
              <a:buNone/>
            </a:pPr>
            <a:endParaRPr b="1" i="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solidFill>
                  <a:srgbClr val="00B050"/>
                </a:solidFill>
              </a:rPr>
              <a:t>1.3 	TermRangeQuery: busca por rangos</a:t>
            </a:r>
            <a:endParaRPr/>
          </a:p>
          <a:p>
            <a:pPr marL="0" lvl="0" indent="0" algn="l" rtl="0">
              <a:spcBef>
                <a:spcPts val="481"/>
              </a:spcBef>
              <a:spcAft>
                <a:spcPts val="0"/>
              </a:spcAft>
              <a:buSzPct val="95000"/>
              <a:buNone/>
            </a:pPr>
            <a:r>
              <a:rPr lang="es-AR"/>
              <a:t>1.4 	PhraseQuery: busca secuencia</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400" name="Google Shape;400;p5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40</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5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lnSpcReduction="10000"/>
          </a:bodyPr>
          <a:lstStyle/>
          <a:p>
            <a:pPr marL="0" lvl="0" indent="0" algn="l" rtl="0">
              <a:spcBef>
                <a:spcPts val="0"/>
              </a:spcBef>
              <a:spcAft>
                <a:spcPts val="0"/>
              </a:spcAft>
              <a:buSzPct val="95000"/>
              <a:buNone/>
            </a:pPr>
            <a:r>
              <a:rPr lang="es-AR" dirty="0"/>
              <a:t>Ejercicio 5.3</a:t>
            </a:r>
            <a:endParaRPr dirty="0"/>
          </a:p>
          <a:p>
            <a:pPr marL="0" lvl="0" indent="0" algn="l" rtl="0">
              <a:spcBef>
                <a:spcPts val="481"/>
              </a:spcBef>
              <a:spcAft>
                <a:spcPts val="0"/>
              </a:spcAft>
              <a:buSzPct val="95000"/>
              <a:buNone/>
            </a:pPr>
            <a:r>
              <a:rPr lang="es-AR" dirty="0"/>
              <a:t>	Realizar los siguiente cambios, re ejecutar  y explicar el </a:t>
            </a:r>
            <a:r>
              <a:rPr lang="es-AR" dirty="0" smtClean="0"/>
              <a:t>resultado, si se busca los siguientes intervalos:</a:t>
            </a:r>
            <a:endParaRPr dirty="0"/>
          </a:p>
          <a:p>
            <a:pPr marL="0" lvl="0" indent="0" algn="l" rtl="0">
              <a:spcBef>
                <a:spcPts val="481"/>
              </a:spcBef>
              <a:spcAft>
                <a:spcPts val="0"/>
              </a:spcAft>
              <a:buSzPct val="95000"/>
              <a:buNone/>
            </a:pPr>
            <a:endParaRPr dirty="0"/>
          </a:p>
          <a:p>
            <a:pPr marL="0" lvl="0" indent="0" algn="l" rtl="0">
              <a:spcBef>
                <a:spcPts val="481"/>
              </a:spcBef>
              <a:spcAft>
                <a:spcPts val="0"/>
              </a:spcAft>
              <a:buSzPct val="95000"/>
              <a:buNone/>
            </a:pPr>
            <a:endParaRPr b="1" dirty="0"/>
          </a:p>
          <a:p>
            <a:pPr marL="514350" indent="-514350">
              <a:spcBef>
                <a:spcPts val="481"/>
              </a:spcBef>
              <a:buSzPct val="95000"/>
              <a:buFont typeface="+mj-lt"/>
              <a:buAutoNum type="alphaLcPeriod"/>
            </a:pPr>
            <a:r>
              <a:rPr lang="es-AR" dirty="0" smtClean="0"/>
              <a:t>Intervalo cerrado  </a:t>
            </a:r>
            <a:r>
              <a:rPr lang="es-AR" dirty="0" err="1" smtClean="0">
                <a:solidFill>
                  <a:srgbClr val="FF0000"/>
                </a:solidFill>
              </a:rPr>
              <a:t>gam</a:t>
            </a:r>
            <a:r>
              <a:rPr lang="es-AR" dirty="0"/>
              <a:t> </a:t>
            </a:r>
            <a:r>
              <a:rPr lang="es-AR" dirty="0" smtClean="0"/>
              <a:t>    </a:t>
            </a:r>
            <a:r>
              <a:rPr lang="es-AR" dirty="0" err="1" smtClean="0">
                <a:solidFill>
                  <a:srgbClr val="FF0000"/>
                </a:solidFill>
              </a:rPr>
              <a:t>gum</a:t>
            </a:r>
            <a:r>
              <a:rPr lang="es-AR" dirty="0" smtClean="0"/>
              <a:t>      </a:t>
            </a:r>
            <a:endParaRPr dirty="0"/>
          </a:p>
          <a:p>
            <a:pPr marL="514350" indent="-514350">
              <a:spcBef>
                <a:spcPts val="481"/>
              </a:spcBef>
              <a:buSzPct val="95000"/>
              <a:buFont typeface="+mj-lt"/>
              <a:buAutoNum type="alphaLcPeriod"/>
            </a:pPr>
            <a:r>
              <a:rPr lang="es-AR" dirty="0"/>
              <a:t>Intervalo </a:t>
            </a:r>
            <a:r>
              <a:rPr lang="es-AR" dirty="0" smtClean="0"/>
              <a:t>cerrado  </a:t>
            </a:r>
            <a:r>
              <a:rPr lang="es-AR" dirty="0" err="1" smtClean="0">
                <a:solidFill>
                  <a:srgbClr val="FF0000"/>
                </a:solidFill>
              </a:rPr>
              <a:t>game</a:t>
            </a:r>
            <a:r>
              <a:rPr lang="es-AR" dirty="0"/>
              <a:t> </a:t>
            </a:r>
            <a:r>
              <a:rPr lang="es-AR" dirty="0" smtClean="0"/>
              <a:t>   </a:t>
            </a:r>
            <a:r>
              <a:rPr lang="es-AR" dirty="0" err="1" smtClean="0">
                <a:solidFill>
                  <a:srgbClr val="FF0000"/>
                </a:solidFill>
              </a:rPr>
              <a:t>game</a:t>
            </a:r>
            <a:endParaRPr dirty="0">
              <a:solidFill>
                <a:srgbClr val="FF0000"/>
              </a:solidFill>
            </a:endParaRPr>
          </a:p>
          <a:p>
            <a:pPr marL="514350" indent="-514350">
              <a:spcBef>
                <a:spcPts val="481"/>
              </a:spcBef>
              <a:buSzPct val="95000"/>
              <a:buFont typeface="+mj-lt"/>
              <a:buAutoNum type="alphaLcPeriod"/>
            </a:pPr>
            <a:r>
              <a:rPr lang="es-AR" dirty="0"/>
              <a:t>Intervalo </a:t>
            </a:r>
            <a:r>
              <a:rPr lang="es-AR" dirty="0" smtClean="0"/>
              <a:t>cerrado </a:t>
            </a:r>
            <a:r>
              <a:rPr lang="es-AR" dirty="0" err="1" smtClean="0"/>
              <a:t>izq</a:t>
            </a:r>
            <a:r>
              <a:rPr lang="es-AR" dirty="0" smtClean="0"/>
              <a:t>  y abierto der  </a:t>
            </a:r>
            <a:r>
              <a:rPr lang="es-AR" dirty="0" err="1" smtClean="0">
                <a:solidFill>
                  <a:srgbClr val="FF0000"/>
                </a:solidFill>
              </a:rPr>
              <a:t>game</a:t>
            </a:r>
            <a:r>
              <a:rPr lang="es-AR" dirty="0"/>
              <a:t> </a:t>
            </a:r>
            <a:r>
              <a:rPr lang="es-AR" dirty="0" smtClean="0"/>
              <a:t>   </a:t>
            </a:r>
            <a:r>
              <a:rPr lang="es-AR" dirty="0" err="1" smtClean="0">
                <a:solidFill>
                  <a:srgbClr val="FF0000"/>
                </a:solidFill>
              </a:rPr>
              <a:t>game</a:t>
            </a:r>
            <a:r>
              <a:rPr lang="es-AR" dirty="0" smtClean="0"/>
              <a:t> </a:t>
            </a:r>
          </a:p>
          <a:p>
            <a:pPr marL="514350" indent="-514350">
              <a:spcBef>
                <a:spcPts val="481"/>
              </a:spcBef>
              <a:buSzPct val="95000"/>
              <a:buFont typeface="+mj-lt"/>
              <a:buAutoNum type="alphaLcPeriod"/>
            </a:pPr>
            <a:r>
              <a:rPr lang="es-AR" dirty="0"/>
              <a:t>Intervalo cerrado </a:t>
            </a:r>
            <a:r>
              <a:rPr lang="es-AR" dirty="0" smtClean="0"/>
              <a:t> </a:t>
            </a:r>
            <a:r>
              <a:rPr lang="es-AR" dirty="0" err="1" smtClean="0">
                <a:solidFill>
                  <a:srgbClr val="FF0000"/>
                </a:solidFill>
              </a:rPr>
              <a:t>gum</a:t>
            </a:r>
            <a:r>
              <a:rPr lang="es-AR" dirty="0" smtClean="0">
                <a:solidFill>
                  <a:srgbClr val="FF0000"/>
                </a:solidFill>
              </a:rPr>
              <a:t>      </a:t>
            </a:r>
            <a:r>
              <a:rPr lang="es-AR" dirty="0" err="1" smtClean="0">
                <a:solidFill>
                  <a:srgbClr val="FF0000"/>
                </a:solidFill>
              </a:rPr>
              <a:t>gam</a:t>
            </a:r>
            <a:endParaRPr dirty="0">
              <a:solidFill>
                <a:srgbClr val="FF0000"/>
              </a:solidFill>
            </a:endParaRPr>
          </a:p>
          <a:p>
            <a:pPr marL="514350" indent="-514350">
              <a:spcBef>
                <a:spcPts val="481"/>
              </a:spcBef>
              <a:buSzPct val="95000"/>
              <a:buFont typeface="+mj-lt"/>
              <a:buAutoNum type="alphaLcPeriod"/>
            </a:pPr>
            <a:r>
              <a:rPr lang="es-AR" dirty="0"/>
              <a:t>Intervalo </a:t>
            </a:r>
            <a:r>
              <a:rPr lang="es-AR" dirty="0" smtClean="0"/>
              <a:t>abierto </a:t>
            </a:r>
            <a:r>
              <a:rPr lang="es-AR" dirty="0" err="1"/>
              <a:t>izq</a:t>
            </a:r>
            <a:r>
              <a:rPr lang="es-AR" dirty="0"/>
              <a:t>  y </a:t>
            </a:r>
            <a:r>
              <a:rPr lang="es-AR" dirty="0" smtClean="0"/>
              <a:t>cerrado der  </a:t>
            </a:r>
            <a:r>
              <a:rPr lang="es-AR" dirty="0" err="1" smtClean="0">
                <a:solidFill>
                  <a:srgbClr val="FF0000"/>
                </a:solidFill>
              </a:rPr>
              <a:t>game</a:t>
            </a:r>
            <a:r>
              <a:rPr lang="es-AR" dirty="0" smtClean="0"/>
              <a:t>    </a:t>
            </a:r>
            <a:r>
              <a:rPr lang="es-AR" dirty="0" err="1" smtClean="0">
                <a:solidFill>
                  <a:srgbClr val="FF0000"/>
                </a:solidFill>
              </a:rPr>
              <a:t>gum</a:t>
            </a:r>
            <a:r>
              <a:rPr lang="es-AR" dirty="0" smtClean="0">
                <a:solidFill>
                  <a:srgbClr val="FF0000"/>
                </a:solidFill>
              </a:rPr>
              <a:t> </a:t>
            </a:r>
          </a:p>
          <a:p>
            <a:pPr marL="514350" indent="-514350">
              <a:spcBef>
                <a:spcPts val="481"/>
              </a:spcBef>
              <a:buSzPct val="95000"/>
              <a:buFont typeface="+mj-lt"/>
              <a:buAutoNum type="alphaLcPeriod"/>
            </a:pPr>
            <a:r>
              <a:rPr lang="es-AR" dirty="0" smtClean="0"/>
              <a:t>Intervalo abierto  </a:t>
            </a:r>
            <a:r>
              <a:rPr lang="es-AR" dirty="0" err="1" smtClean="0">
                <a:solidFill>
                  <a:srgbClr val="FF0000"/>
                </a:solidFill>
              </a:rPr>
              <a:t>gaming</a:t>
            </a:r>
            <a:r>
              <a:rPr lang="es-AR" dirty="0"/>
              <a:t> </a:t>
            </a:r>
            <a:r>
              <a:rPr lang="es-AR" dirty="0" smtClean="0"/>
              <a:t>  </a:t>
            </a:r>
            <a:r>
              <a:rPr lang="es-AR" dirty="0" err="1" smtClean="0">
                <a:solidFill>
                  <a:srgbClr val="FF0000"/>
                </a:solidFill>
              </a:rPr>
              <a:t>gum</a:t>
            </a:r>
            <a:endParaRPr dirty="0">
              <a:solidFill>
                <a:srgbClr val="FF0000"/>
              </a:solidFill>
            </a:endParaRPr>
          </a:p>
          <a:p>
            <a:pPr marL="0" lvl="0" indent="0" algn="l" rtl="0">
              <a:spcBef>
                <a:spcPts val="481"/>
              </a:spcBef>
              <a:spcAft>
                <a:spcPts val="0"/>
              </a:spcAft>
              <a:buSzPct val="95000"/>
              <a:buNone/>
            </a:pPr>
            <a:endParaRPr dirty="0"/>
          </a:p>
          <a:p>
            <a:pPr marL="0" lvl="0" indent="0" algn="l" rtl="0">
              <a:spcBef>
                <a:spcPts val="481"/>
              </a:spcBef>
              <a:spcAft>
                <a:spcPts val="0"/>
              </a:spcAft>
              <a:buSzPct val="95000"/>
              <a:buNone/>
            </a:pPr>
            <a:endParaRPr dirty="0"/>
          </a:p>
          <a:p>
            <a:pPr marL="0" lvl="0" indent="0" algn="l" rtl="0">
              <a:spcBef>
                <a:spcPts val="481"/>
              </a:spcBef>
              <a:spcAft>
                <a:spcPts val="0"/>
              </a:spcAft>
              <a:buSzPct val="95000"/>
              <a:buNone/>
            </a:pPr>
            <a:endParaRPr dirty="0"/>
          </a:p>
          <a:p>
            <a:pPr marL="0" lvl="0" indent="0" algn="l" rtl="0">
              <a:spcBef>
                <a:spcPts val="481"/>
              </a:spcBef>
              <a:spcAft>
                <a:spcPts val="0"/>
              </a:spcAft>
              <a:buSzPct val="95000"/>
              <a:buNone/>
            </a:pPr>
            <a:endParaRPr dirty="0"/>
          </a:p>
          <a:p>
            <a:pPr marL="0" lvl="0" indent="0" algn="l" rtl="0">
              <a:spcBef>
                <a:spcPts val="481"/>
              </a:spcBef>
              <a:spcAft>
                <a:spcPts val="0"/>
              </a:spcAft>
              <a:buSzPct val="95000"/>
              <a:buNone/>
            </a:pPr>
            <a:endParaRPr dirty="0"/>
          </a:p>
          <a:p>
            <a:pPr marL="514350" lvl="0" indent="-369268" algn="l" rtl="0">
              <a:spcBef>
                <a:spcPts val="481"/>
              </a:spcBef>
              <a:spcAft>
                <a:spcPts val="0"/>
              </a:spcAft>
              <a:buSzPct val="95000"/>
              <a:buNone/>
            </a:pPr>
            <a:endParaRPr dirty="0"/>
          </a:p>
        </p:txBody>
      </p:sp>
      <p:sp>
        <p:nvSpPr>
          <p:cNvPr id="406" name="Google Shape;406;p5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41</a:t>
            </a:fld>
            <a:endParaRPr/>
          </a:p>
        </p:txBody>
      </p:sp>
      <p:graphicFrame>
        <p:nvGraphicFramePr>
          <p:cNvPr id="407" name="Google Shape;407;p54"/>
          <p:cNvGraphicFramePr/>
          <p:nvPr>
            <p:extLst>
              <p:ext uri="{D42A27DB-BD31-4B8C-83A1-F6EECF244321}">
                <p14:modId xmlns:p14="http://schemas.microsoft.com/office/powerpoint/2010/main" val="2425263814"/>
              </p:ext>
            </p:extLst>
          </p:nvPr>
        </p:nvGraphicFramePr>
        <p:xfrm>
          <a:off x="441434" y="137894"/>
          <a:ext cx="8229600" cy="1559580"/>
        </p:xfrm>
        <a:graphic>
          <a:graphicData uri="http://schemas.openxmlformats.org/drawingml/2006/table">
            <a:tbl>
              <a:tblPr firstRow="1" bandRow="1">
                <a:noFill/>
                <a:tableStyleId>{06BB8CF4-8263-46C8-874B-44327ABBA4AD}</a:tableStyleId>
              </a:tblPr>
              <a:tblGrid>
                <a:gridCol w="4715700">
                  <a:extLst>
                    <a:ext uri="{9D8B030D-6E8A-4147-A177-3AD203B41FA5}">
                      <a16:colId xmlns:a16="http://schemas.microsoft.com/office/drawing/2014/main" val="20000"/>
                    </a:ext>
                  </a:extLst>
                </a:gridCol>
                <a:gridCol w="3513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a:t>API</a:t>
                      </a:r>
                      <a:endParaRPr sz="1800"/>
                    </a:p>
                  </a:txBody>
                  <a:tcPr marL="91450" marR="91450" marT="45725" marB="45725"/>
                </a:tc>
                <a:tc>
                  <a:txBody>
                    <a:bodyPr/>
                    <a:lstStyle/>
                    <a:p>
                      <a:pPr marL="0" marR="0" lvl="0" indent="0" algn="l" rtl="0">
                        <a:spcBef>
                          <a:spcPts val="0"/>
                        </a:spcBef>
                        <a:spcAft>
                          <a:spcPts val="0"/>
                        </a:spcAft>
                        <a:buNone/>
                      </a:pPr>
                      <a:r>
                        <a:rPr lang="es-AR" sz="1800"/>
                        <a:t>QueryParser</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cap="none" dirty="0" err="1" smtClean="0">
                          <a:solidFill>
                            <a:schemeClr val="dk1"/>
                          </a:solidFill>
                          <a:effectLst/>
                          <a:latin typeface="Palatino Linotype"/>
                          <a:ea typeface="Palatino Linotype"/>
                          <a:cs typeface="Palatino Linotype"/>
                          <a:sym typeface="Arial"/>
                        </a:rPr>
                        <a:t>Query</a:t>
                      </a:r>
                      <a:r>
                        <a:rPr lang="es-AR" sz="1800" b="0" i="0" u="none" strike="noStrike" cap="none" dirty="0" smtClean="0">
                          <a:solidFill>
                            <a:schemeClr val="dk1"/>
                          </a:solidFill>
                          <a:effectLst/>
                          <a:latin typeface="Palatino Linotype"/>
                          <a:ea typeface="Palatino Linotype"/>
                          <a:cs typeface="Palatino Linotype"/>
                          <a:sym typeface="Arial"/>
                        </a:rPr>
                        <a:t> </a:t>
                      </a:r>
                      <a:r>
                        <a:rPr lang="es-AR" sz="1800" b="0" i="0" u="none" strike="noStrike" cap="none" dirty="0" err="1" smtClean="0">
                          <a:solidFill>
                            <a:schemeClr val="dk1"/>
                          </a:solidFill>
                          <a:effectLst/>
                          <a:latin typeface="Palatino Linotype"/>
                          <a:ea typeface="Palatino Linotype"/>
                          <a:cs typeface="Palatino Linotype"/>
                          <a:sym typeface="Arial"/>
                        </a:rPr>
                        <a:t>query</a:t>
                      </a:r>
                      <a:r>
                        <a:rPr lang="es-AR" sz="1800" b="0" i="0" u="none" strike="noStrike" cap="none" dirty="0" smtClean="0">
                          <a:solidFill>
                            <a:schemeClr val="dk1"/>
                          </a:solidFill>
                          <a:effectLst/>
                          <a:latin typeface="Palatino Linotype"/>
                          <a:ea typeface="Palatino Linotype"/>
                          <a:cs typeface="Palatino Linotype"/>
                          <a:sym typeface="Arial"/>
                        </a:rPr>
                        <a:t> = </a:t>
                      </a:r>
                      <a:r>
                        <a:rPr lang="es-AR" sz="1800" b="0" i="0" u="none" strike="noStrike" cap="none" dirty="0" err="1" smtClean="0">
                          <a:solidFill>
                            <a:schemeClr val="dk1"/>
                          </a:solidFill>
                          <a:effectLst/>
                          <a:latin typeface="Palatino Linotype"/>
                          <a:ea typeface="Palatino Linotype"/>
                          <a:cs typeface="Palatino Linotype"/>
                          <a:sym typeface="Arial"/>
                        </a:rPr>
                        <a:t>TermRangeQuery.newStringRange</a:t>
                      </a:r>
                      <a:r>
                        <a:rPr lang="es-AR" sz="1800" b="0" i="0" u="none" strike="noStrike" cap="none" dirty="0" smtClean="0">
                          <a:solidFill>
                            <a:schemeClr val="dk1"/>
                          </a:solidFill>
                          <a:effectLst/>
                          <a:latin typeface="Palatino Linotype"/>
                          <a:ea typeface="Palatino Linotype"/>
                          <a:cs typeface="Palatino Linotype"/>
                          <a:sym typeface="Arial"/>
                        </a:rPr>
                        <a:t>(</a:t>
                      </a:r>
                    </a:p>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s-AR" sz="1800" b="0" i="0" u="none" strike="noStrike" cap="none" dirty="0" smtClean="0">
                          <a:solidFill>
                            <a:schemeClr val="dk1"/>
                          </a:solidFill>
                          <a:effectLst/>
                          <a:latin typeface="Palatino Linotype"/>
                          <a:ea typeface="Palatino Linotype"/>
                          <a:cs typeface="Palatino Linotype"/>
                          <a:sym typeface="Arial"/>
                        </a:rPr>
                        <a:t>"</a:t>
                      </a:r>
                      <a:r>
                        <a:rPr lang="es-AR" sz="1800" b="0" i="0" u="none" strike="noStrike" cap="none" dirty="0" err="1" smtClean="0">
                          <a:solidFill>
                            <a:schemeClr val="dk1"/>
                          </a:solidFill>
                          <a:effectLst/>
                          <a:latin typeface="Palatino Linotype"/>
                          <a:ea typeface="Palatino Linotype"/>
                          <a:cs typeface="Palatino Linotype"/>
                          <a:sym typeface="Arial"/>
                        </a:rPr>
                        <a:t>content</a:t>
                      </a:r>
                      <a:r>
                        <a:rPr lang="es-AR" sz="1800" b="0" i="0" u="none" strike="noStrike" cap="none" dirty="0" smtClean="0">
                          <a:solidFill>
                            <a:schemeClr val="dk1"/>
                          </a:solidFill>
                          <a:effectLst/>
                          <a:latin typeface="Palatino Linotype"/>
                          <a:ea typeface="Palatino Linotype"/>
                          <a:cs typeface="Palatino Linotype"/>
                          <a:sym typeface="Arial"/>
                        </a:rPr>
                        <a:t>", "</a:t>
                      </a:r>
                      <a:r>
                        <a:rPr lang="es-AR" sz="1800" b="0" i="0" u="none" strike="noStrike" cap="none" dirty="0" err="1" smtClean="0">
                          <a:solidFill>
                            <a:schemeClr val="dk1"/>
                          </a:solidFill>
                          <a:effectLst/>
                          <a:latin typeface="Palatino Linotype"/>
                          <a:ea typeface="Palatino Linotype"/>
                          <a:cs typeface="Palatino Linotype"/>
                          <a:sym typeface="Arial"/>
                        </a:rPr>
                        <a:t>gaming</a:t>
                      </a:r>
                      <a:r>
                        <a:rPr lang="es-AR" sz="1800" b="0" i="0" u="none" strike="noStrike" cap="none" dirty="0" smtClean="0">
                          <a:solidFill>
                            <a:schemeClr val="dk1"/>
                          </a:solidFill>
                          <a:effectLst/>
                          <a:latin typeface="Palatino Linotype"/>
                          <a:ea typeface="Palatino Linotype"/>
                          <a:cs typeface="Palatino Linotype"/>
                          <a:sym typeface="Arial"/>
                        </a:rPr>
                        <a:t>", "</a:t>
                      </a:r>
                      <a:r>
                        <a:rPr lang="es-AR" sz="1800" b="0" i="0" u="none" strike="noStrike" cap="none" dirty="0" err="1" smtClean="0">
                          <a:solidFill>
                            <a:schemeClr val="dk1"/>
                          </a:solidFill>
                          <a:effectLst/>
                          <a:latin typeface="Palatino Linotype"/>
                          <a:ea typeface="Palatino Linotype"/>
                          <a:cs typeface="Palatino Linotype"/>
                          <a:sym typeface="Arial"/>
                        </a:rPr>
                        <a:t>gum</a:t>
                      </a:r>
                      <a:r>
                        <a:rPr lang="es-AR" sz="1800" b="0" i="0" u="none" strike="noStrike" cap="none" dirty="0" smtClean="0">
                          <a:solidFill>
                            <a:schemeClr val="dk1"/>
                          </a:solidFill>
                          <a:effectLst/>
                          <a:latin typeface="Palatino Linotype"/>
                          <a:ea typeface="Palatino Linotype"/>
                          <a:cs typeface="Palatino Linotype"/>
                          <a:sym typeface="Arial"/>
                        </a:rPr>
                        <a:t>", false, true );</a:t>
                      </a:r>
                    </a:p>
                    <a:p>
                      <a:pPr marL="0" marR="0" lvl="0" indent="0" algn="just" rtl="0">
                        <a:spcBef>
                          <a:spcPts val="0"/>
                        </a:spcBef>
                        <a:spcAft>
                          <a:spcPts val="0"/>
                        </a:spcAft>
                        <a:buNone/>
                      </a:pPr>
                      <a:endParaRPr sz="1800" b="0" dirty="0"/>
                    </a:p>
                  </a:txBody>
                  <a:tcPr marL="91450" marR="91450" marT="45725" marB="45725"/>
                </a:tc>
                <a:tc>
                  <a:txBody>
                    <a:bodyPr/>
                    <a:lstStyle/>
                    <a:p>
                      <a:pPr marL="0" marR="0" lvl="0" indent="0" algn="l" rtl="0">
                        <a:spcBef>
                          <a:spcPts val="0"/>
                        </a:spcBef>
                        <a:spcAft>
                          <a:spcPts val="0"/>
                        </a:spcAft>
                        <a:buNone/>
                      </a:pPr>
                      <a:r>
                        <a:rPr lang="es-AR" sz="1800" dirty="0" err="1"/>
                        <a:t>queryStr</a:t>
                      </a:r>
                      <a:r>
                        <a:rPr lang="es-AR" sz="1800" dirty="0"/>
                        <a:t>="</a:t>
                      </a:r>
                      <a:r>
                        <a:rPr lang="es-AR" sz="1800" dirty="0" err="1">
                          <a:solidFill>
                            <a:schemeClr val="dk1"/>
                          </a:solidFill>
                        </a:rPr>
                        <a:t>content</a:t>
                      </a:r>
                      <a:r>
                        <a:rPr lang="es-AR" sz="1800" dirty="0">
                          <a:solidFill>
                            <a:schemeClr val="dk1"/>
                          </a:solidFill>
                        </a:rPr>
                        <a:t>:</a:t>
                      </a:r>
                      <a:r>
                        <a:rPr lang="es-AR" sz="1800" dirty="0">
                          <a:solidFill>
                            <a:srgbClr val="FF0000"/>
                          </a:solidFill>
                        </a:rPr>
                        <a:t>{</a:t>
                      </a:r>
                      <a:r>
                        <a:rPr lang="es-AR" sz="1800" dirty="0" err="1">
                          <a:solidFill>
                            <a:srgbClr val="FF0000"/>
                          </a:solidFill>
                        </a:rPr>
                        <a:t>gaming</a:t>
                      </a:r>
                      <a:r>
                        <a:rPr lang="es-AR" sz="1800" dirty="0">
                          <a:solidFill>
                            <a:srgbClr val="FF0000"/>
                          </a:solidFill>
                        </a:rPr>
                        <a:t> TO </a:t>
                      </a:r>
                      <a:r>
                        <a:rPr lang="es-AR" sz="1800" dirty="0" err="1">
                          <a:solidFill>
                            <a:srgbClr val="FF0000"/>
                          </a:solidFill>
                        </a:rPr>
                        <a:t>gum</a:t>
                      </a:r>
                      <a:r>
                        <a:rPr lang="es-AR" sz="1800" dirty="0">
                          <a:solidFill>
                            <a:srgbClr val="FF0000"/>
                          </a:solidFill>
                        </a:rPr>
                        <a:t>]</a:t>
                      </a:r>
                      <a:r>
                        <a:rPr lang="es-AR" sz="1800" dirty="0"/>
                        <a:t>";</a:t>
                      </a:r>
                      <a:endParaRPr dirty="0"/>
                    </a:p>
                    <a:p>
                      <a:pPr marL="0" marR="0" lvl="0" indent="0" algn="l" rtl="0">
                        <a:spcBef>
                          <a:spcPts val="0"/>
                        </a:spcBef>
                        <a:spcAft>
                          <a:spcPts val="0"/>
                        </a:spcAft>
                        <a:buNone/>
                      </a:pPr>
                      <a:r>
                        <a:rPr lang="es-AR" sz="1800" dirty="0" err="1">
                          <a:solidFill>
                            <a:schemeClr val="dk1"/>
                          </a:solidFill>
                          <a:latin typeface="Palatino Linotype"/>
                          <a:ea typeface="Palatino Linotype"/>
                          <a:cs typeface="Palatino Linotype"/>
                          <a:sym typeface="Palatino Linotype"/>
                        </a:rPr>
                        <a:t>Query</a:t>
                      </a:r>
                      <a:r>
                        <a:rPr lang="es-AR" sz="1800" dirty="0">
                          <a:solidFill>
                            <a:schemeClr val="dk1"/>
                          </a:solidFill>
                          <a:latin typeface="Palatino Linotype"/>
                          <a:ea typeface="Palatino Linotype"/>
                          <a:cs typeface="Palatino Linotype"/>
                          <a:sym typeface="Palatino Linotype"/>
                        </a:rPr>
                        <a:t> </a:t>
                      </a:r>
                      <a:r>
                        <a:rPr lang="es-AR" sz="1800" dirty="0" err="1">
                          <a:solidFill>
                            <a:schemeClr val="dk1"/>
                          </a:solidFill>
                          <a:latin typeface="Palatino Linotype"/>
                          <a:ea typeface="Palatino Linotype"/>
                          <a:cs typeface="Palatino Linotype"/>
                          <a:sym typeface="Palatino Linotype"/>
                        </a:rPr>
                        <a:t>query</a:t>
                      </a:r>
                      <a:r>
                        <a:rPr lang="es-AR" sz="1800" dirty="0">
                          <a:solidFill>
                            <a:schemeClr val="dk1"/>
                          </a:solidFill>
                          <a:latin typeface="Palatino Linotype"/>
                          <a:ea typeface="Palatino Linotype"/>
                          <a:cs typeface="Palatino Linotype"/>
                          <a:sym typeface="Palatino Linotype"/>
                        </a:rPr>
                        <a:t>= </a:t>
                      </a:r>
                      <a:r>
                        <a:rPr lang="es-AR" sz="1800" dirty="0" err="1">
                          <a:solidFill>
                            <a:schemeClr val="dk1"/>
                          </a:solidFill>
                          <a:latin typeface="Palatino Linotype"/>
                          <a:ea typeface="Palatino Linotype"/>
                          <a:cs typeface="Palatino Linotype"/>
                          <a:sym typeface="Palatino Linotype"/>
                        </a:rPr>
                        <a:t>queryparser.parse</a:t>
                      </a:r>
                      <a:r>
                        <a:rPr lang="es-AR" sz="1800" dirty="0">
                          <a:solidFill>
                            <a:schemeClr val="dk1"/>
                          </a:solidFill>
                          <a:latin typeface="Palatino Linotype"/>
                          <a:ea typeface="Palatino Linotype"/>
                          <a:cs typeface="Palatino Linotype"/>
                          <a:sym typeface="Palatino Linotype"/>
                        </a:rPr>
                        <a:t>(</a:t>
                      </a:r>
                      <a:r>
                        <a:rPr lang="es-AR" sz="1800" dirty="0" err="1">
                          <a:solidFill>
                            <a:schemeClr val="dk1"/>
                          </a:solidFill>
                          <a:latin typeface="Palatino Linotype"/>
                          <a:ea typeface="Palatino Linotype"/>
                          <a:cs typeface="Palatino Linotype"/>
                          <a:sym typeface="Palatino Linotype"/>
                        </a:rPr>
                        <a:t>queryStr</a:t>
                      </a:r>
                      <a:r>
                        <a:rPr lang="es-AR" sz="1800" dirty="0">
                          <a:solidFill>
                            <a:schemeClr val="dk1"/>
                          </a:solidFill>
                          <a:latin typeface="Palatino Linotype"/>
                          <a:ea typeface="Palatino Linotype"/>
                          <a:cs typeface="Palatino Linotype"/>
                          <a:sym typeface="Palatino Linotype"/>
                        </a:rPr>
                        <a:t>);</a:t>
                      </a:r>
                      <a:endParaRPr sz="1800" dirty="0"/>
                    </a:p>
                  </a:txBody>
                  <a:tcPr marL="91450" marR="91450" marT="45725" marB="45725"/>
                </a:tc>
                <a:extLst>
                  <a:ext uri="{0D108BD9-81ED-4DB2-BD59-A6C34878D82A}">
                    <a16:rowId xmlns:a16="http://schemas.microsoft.com/office/drawing/2014/main" val="1000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5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13" name="Google Shape;413;p55"/>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b="1" i="1"/>
              <a:t>API para las queries</a:t>
            </a:r>
            <a:endParaRPr b="1" i="1"/>
          </a:p>
          <a:p>
            <a:pPr marL="274320" lvl="0" indent="-129238" algn="l" rtl="0">
              <a:spcBef>
                <a:spcPts val="481"/>
              </a:spcBef>
              <a:spcAft>
                <a:spcPts val="0"/>
              </a:spcAft>
              <a:buSzPct val="95000"/>
              <a:buNone/>
            </a:pPr>
            <a:endParaRPr b="1" i="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solidFill>
                  <a:srgbClr val="00B050"/>
                </a:solidFill>
              </a:rPr>
              <a:t>1.4 	PhraseQuery: busca secuencia</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414" name="Google Shape;414;p55"/>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42</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6"/>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ct val="95000"/>
              <a:buNone/>
            </a:pPr>
            <a:r>
              <a:rPr lang="es-AR" dirty="0"/>
              <a:t>Ejercicio 5.4</a:t>
            </a:r>
            <a:endParaRPr dirty="0"/>
          </a:p>
          <a:p>
            <a:pPr marL="0" lvl="0" indent="0" algn="l" rtl="0">
              <a:spcBef>
                <a:spcPts val="325"/>
              </a:spcBef>
              <a:spcAft>
                <a:spcPts val="0"/>
              </a:spcAft>
              <a:buSzPct val="95000"/>
              <a:buNone/>
            </a:pPr>
            <a:r>
              <a:rPr lang="es-AR" dirty="0"/>
              <a:t>	Realizar los siguiente cambios, re ejecutar  y explicar el resultado</a:t>
            </a:r>
            <a:endParaRPr dirty="0"/>
          </a:p>
          <a:p>
            <a:pPr marL="0" lvl="0" indent="0" algn="l" rtl="0">
              <a:spcBef>
                <a:spcPts val="325"/>
              </a:spcBef>
              <a:spcAft>
                <a:spcPts val="0"/>
              </a:spcAft>
              <a:buSzPct val="95000"/>
              <a:buNone/>
            </a:pPr>
            <a:endParaRPr b="1" dirty="0"/>
          </a:p>
          <a:p>
            <a:pPr marL="0" lvl="0" indent="0" algn="l" rtl="0">
              <a:spcBef>
                <a:spcPts val="325"/>
              </a:spcBef>
              <a:spcAft>
                <a:spcPts val="0"/>
              </a:spcAft>
              <a:buSzPct val="95000"/>
              <a:buNone/>
            </a:pPr>
            <a:endParaRPr b="1" dirty="0"/>
          </a:p>
        </p:txBody>
      </p:sp>
      <p:sp>
        <p:nvSpPr>
          <p:cNvPr id="420" name="Google Shape;420;p56"/>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43</a:t>
            </a:fld>
            <a:endParaRPr/>
          </a:p>
        </p:txBody>
      </p:sp>
      <p:graphicFrame>
        <p:nvGraphicFramePr>
          <p:cNvPr id="421" name="Google Shape;421;p56"/>
          <p:cNvGraphicFramePr/>
          <p:nvPr>
            <p:extLst>
              <p:ext uri="{D42A27DB-BD31-4B8C-83A1-F6EECF244321}">
                <p14:modId xmlns:p14="http://schemas.microsoft.com/office/powerpoint/2010/main" val="633404484"/>
              </p:ext>
            </p:extLst>
          </p:nvPr>
        </p:nvGraphicFramePr>
        <p:xfrm>
          <a:off x="441434" y="137894"/>
          <a:ext cx="8229600" cy="1285260"/>
        </p:xfrm>
        <a:graphic>
          <a:graphicData uri="http://schemas.openxmlformats.org/drawingml/2006/table">
            <a:tbl>
              <a:tblPr firstRow="1" bandRow="1">
                <a:noFill/>
                <a:tableStyleId>{06BB8CF4-8263-46C8-874B-44327ABBA4AD}</a:tableStyleId>
              </a:tblPr>
              <a:tblGrid>
                <a:gridCol w="3992021">
                  <a:extLst>
                    <a:ext uri="{9D8B030D-6E8A-4147-A177-3AD203B41FA5}">
                      <a16:colId xmlns:a16="http://schemas.microsoft.com/office/drawing/2014/main" val="20000"/>
                    </a:ext>
                  </a:extLst>
                </a:gridCol>
                <a:gridCol w="4237579">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a:t>API</a:t>
                      </a:r>
                      <a:endParaRPr sz="1800"/>
                    </a:p>
                  </a:txBody>
                  <a:tcPr marL="91450" marR="91450" marT="45725" marB="45725"/>
                </a:tc>
                <a:tc>
                  <a:txBody>
                    <a:bodyPr/>
                    <a:lstStyle/>
                    <a:p>
                      <a:pPr marL="0" marR="0" lvl="0" indent="0" algn="l" rtl="0">
                        <a:spcBef>
                          <a:spcPts val="0"/>
                        </a:spcBef>
                        <a:spcAft>
                          <a:spcPts val="0"/>
                        </a:spcAft>
                        <a:buNone/>
                      </a:pPr>
                      <a:r>
                        <a:rPr lang="es-AR" sz="1800"/>
                        <a:t>QueryParser</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r>
                        <a:rPr lang="es-AR" sz="1800" b="0" dirty="0" err="1">
                          <a:solidFill>
                            <a:schemeClr val="dk1"/>
                          </a:solidFill>
                          <a:latin typeface="Palatino Linotype"/>
                          <a:ea typeface="Palatino Linotype"/>
                          <a:cs typeface="Palatino Linotype"/>
                          <a:sym typeface="Palatino Linotype"/>
                        </a:rPr>
                        <a:t>Query</a:t>
                      </a:r>
                      <a:r>
                        <a:rPr lang="es-AR" sz="1800" b="0" dirty="0">
                          <a:solidFill>
                            <a:schemeClr val="dk1"/>
                          </a:solidFill>
                          <a:latin typeface="Palatino Linotype"/>
                          <a:ea typeface="Palatino Linotype"/>
                          <a:cs typeface="Palatino Linotype"/>
                          <a:sym typeface="Palatino Linotype"/>
                        </a:rPr>
                        <a:t> </a:t>
                      </a:r>
                      <a:r>
                        <a:rPr lang="es-AR" sz="1800" b="0" dirty="0" err="1">
                          <a:solidFill>
                            <a:schemeClr val="dk1"/>
                          </a:solidFill>
                          <a:latin typeface="Palatino Linotype"/>
                          <a:ea typeface="Palatino Linotype"/>
                          <a:cs typeface="Palatino Linotype"/>
                          <a:sym typeface="Palatino Linotype"/>
                        </a:rPr>
                        <a:t>query</a:t>
                      </a:r>
                      <a:r>
                        <a:rPr lang="es-AR" sz="1800" b="0" dirty="0">
                          <a:solidFill>
                            <a:schemeClr val="dk1"/>
                          </a:solidFill>
                          <a:latin typeface="Palatino Linotype"/>
                          <a:ea typeface="Palatino Linotype"/>
                          <a:cs typeface="Palatino Linotype"/>
                          <a:sym typeface="Palatino Linotype"/>
                        </a:rPr>
                        <a:t>= </a:t>
                      </a:r>
                      <a:endParaRPr lang="es-AR" sz="1800" b="0" dirty="0" smtClean="0">
                        <a:solidFill>
                          <a:schemeClr val="dk1"/>
                        </a:solidFill>
                        <a:latin typeface="Palatino Linotype"/>
                        <a:ea typeface="Palatino Linotype"/>
                        <a:cs typeface="Palatino Linotype"/>
                        <a:sym typeface="Palatino Linotype"/>
                      </a:endParaRPr>
                    </a:p>
                    <a:p>
                      <a:pPr marL="0" marR="0" lvl="0" indent="0" algn="just" rtl="0">
                        <a:spcBef>
                          <a:spcPts val="0"/>
                        </a:spcBef>
                        <a:spcAft>
                          <a:spcPts val="0"/>
                        </a:spcAft>
                        <a:buNone/>
                      </a:pPr>
                      <a:r>
                        <a:rPr lang="es-AR" sz="1800" b="0" dirty="0" smtClean="0">
                          <a:solidFill>
                            <a:schemeClr val="dk1"/>
                          </a:solidFill>
                          <a:latin typeface="Palatino Linotype"/>
                          <a:ea typeface="Palatino Linotype"/>
                          <a:cs typeface="Palatino Linotype"/>
                          <a:sym typeface="Palatino Linotype"/>
                        </a:rPr>
                        <a:t>new </a:t>
                      </a:r>
                      <a:r>
                        <a:rPr lang="es-AR" sz="1800" b="0" dirty="0" err="1">
                          <a:solidFill>
                            <a:schemeClr val="dk1"/>
                          </a:solidFill>
                          <a:latin typeface="Palatino Linotype"/>
                          <a:ea typeface="Palatino Linotype"/>
                          <a:cs typeface="Palatino Linotype"/>
                          <a:sym typeface="Palatino Linotype"/>
                        </a:rPr>
                        <a:t>PhraseQuery</a:t>
                      </a:r>
                      <a:r>
                        <a:rPr lang="es-AR" sz="1800" b="0" dirty="0">
                          <a:solidFill>
                            <a:schemeClr val="dk1"/>
                          </a:solidFill>
                          <a:latin typeface="Palatino Linotype"/>
                          <a:ea typeface="Palatino Linotype"/>
                          <a:cs typeface="Palatino Linotype"/>
                          <a:sym typeface="Palatino Linotype"/>
                        </a:rPr>
                        <a:t>(“</a:t>
                      </a:r>
                      <a:r>
                        <a:rPr lang="es-AR" sz="1800" b="0" dirty="0" err="1">
                          <a:solidFill>
                            <a:schemeClr val="dk1"/>
                          </a:solidFill>
                          <a:latin typeface="Palatino Linotype"/>
                          <a:ea typeface="Palatino Linotype"/>
                          <a:cs typeface="Palatino Linotype"/>
                          <a:sym typeface="Palatino Linotype"/>
                        </a:rPr>
                        <a:t>content</a:t>
                      </a:r>
                      <a:r>
                        <a:rPr lang="es-AR" sz="1800" b="0" dirty="0">
                          <a:solidFill>
                            <a:schemeClr val="dk1"/>
                          </a:solidFill>
                          <a:latin typeface="Palatino Linotype"/>
                          <a:ea typeface="Palatino Linotype"/>
                          <a:cs typeface="Palatino Linotype"/>
                          <a:sym typeface="Palatino Linotype"/>
                        </a:rPr>
                        <a:t>”, </a:t>
                      </a:r>
                      <a:r>
                        <a:rPr lang="es-AR" sz="1800" dirty="0">
                          <a:solidFill>
                            <a:schemeClr val="dk1"/>
                          </a:solidFill>
                          <a:latin typeface="Palatino Linotype"/>
                          <a:ea typeface="Palatino Linotype"/>
                          <a:cs typeface="Palatino Linotype"/>
                          <a:sym typeface="Palatino Linotype"/>
                        </a:rPr>
                        <a:t>“store”, “</a:t>
                      </a:r>
                      <a:r>
                        <a:rPr lang="es-AR" sz="1800" dirty="0" err="1">
                          <a:solidFill>
                            <a:schemeClr val="dk1"/>
                          </a:solidFill>
                          <a:latin typeface="Palatino Linotype"/>
                          <a:ea typeface="Palatino Linotype"/>
                          <a:cs typeface="Palatino Linotype"/>
                          <a:sym typeface="Palatino Linotype"/>
                        </a:rPr>
                        <a:t>game</a:t>
                      </a:r>
                      <a:r>
                        <a:rPr lang="es-AR" sz="1800" dirty="0">
                          <a:solidFill>
                            <a:schemeClr val="dk1"/>
                          </a:solidFill>
                          <a:latin typeface="Palatino Linotype"/>
                          <a:ea typeface="Palatino Linotype"/>
                          <a:cs typeface="Palatino Linotype"/>
                          <a:sym typeface="Palatino Linotype"/>
                        </a:rPr>
                        <a:t>”</a:t>
                      </a:r>
                      <a:r>
                        <a:rPr lang="es-AR" sz="1800" b="0" dirty="0">
                          <a:solidFill>
                            <a:schemeClr val="dk1"/>
                          </a:solidFill>
                          <a:latin typeface="Palatino Linotype"/>
                          <a:ea typeface="Palatino Linotype"/>
                          <a:cs typeface="Palatino Linotype"/>
                          <a:sym typeface="Palatino Linotype"/>
                        </a:rPr>
                        <a:t>)</a:t>
                      </a:r>
                      <a:endParaRPr sz="1800" b="0" dirty="0"/>
                    </a:p>
                  </a:txBody>
                  <a:tcPr marL="91450" marR="91450" marT="45725" marB="45725"/>
                </a:tc>
                <a:tc>
                  <a:txBody>
                    <a:bodyPr/>
                    <a:lstStyle/>
                    <a:p>
                      <a:pPr marL="0" marR="0" lvl="0" indent="0" algn="l" rtl="0">
                        <a:spcBef>
                          <a:spcPts val="0"/>
                        </a:spcBef>
                        <a:spcAft>
                          <a:spcPts val="0"/>
                        </a:spcAft>
                        <a:buNone/>
                      </a:pPr>
                      <a:r>
                        <a:rPr lang="es-AR" sz="1800" dirty="0" err="1"/>
                        <a:t>queryStr</a:t>
                      </a:r>
                      <a:r>
                        <a:rPr lang="es-AR" sz="1800" dirty="0"/>
                        <a:t>="</a:t>
                      </a:r>
                      <a:r>
                        <a:rPr lang="es-AR" sz="1800" dirty="0" err="1">
                          <a:solidFill>
                            <a:schemeClr val="dk1"/>
                          </a:solidFill>
                        </a:rPr>
                        <a:t>content</a:t>
                      </a:r>
                      <a:r>
                        <a:rPr lang="es-AR" sz="1800" dirty="0">
                          <a:solidFill>
                            <a:schemeClr val="dk1"/>
                          </a:solidFill>
                        </a:rPr>
                        <a:t>:</a:t>
                      </a:r>
                      <a:r>
                        <a:rPr lang="es-AR" sz="1800" dirty="0">
                          <a:solidFill>
                            <a:srgbClr val="00B050"/>
                          </a:solidFill>
                        </a:rPr>
                        <a:t>\”</a:t>
                      </a:r>
                      <a:r>
                        <a:rPr lang="es-AR" sz="1800" b="1" dirty="0">
                          <a:solidFill>
                            <a:srgbClr val="FF0000"/>
                          </a:solidFill>
                        </a:rPr>
                        <a:t>store </a:t>
                      </a:r>
                      <a:r>
                        <a:rPr lang="es-AR" sz="1800" b="1" dirty="0" err="1">
                          <a:solidFill>
                            <a:srgbClr val="FF0000"/>
                          </a:solidFill>
                        </a:rPr>
                        <a:t>game</a:t>
                      </a:r>
                      <a:r>
                        <a:rPr lang="es-AR" sz="1800" dirty="0" smtClean="0">
                          <a:solidFill>
                            <a:srgbClr val="00B050"/>
                          </a:solidFill>
                        </a:rPr>
                        <a:t>\"</a:t>
                      </a:r>
                      <a:r>
                        <a:rPr lang="es-AR" sz="1800" dirty="0" smtClean="0"/>
                        <a:t>";</a:t>
                      </a:r>
                      <a:endParaRPr dirty="0"/>
                    </a:p>
                    <a:p>
                      <a:pPr marL="0" marR="0" lvl="0" indent="0" algn="l" rtl="0">
                        <a:spcBef>
                          <a:spcPts val="0"/>
                        </a:spcBef>
                        <a:spcAft>
                          <a:spcPts val="0"/>
                        </a:spcAft>
                        <a:buNone/>
                      </a:pPr>
                      <a:r>
                        <a:rPr lang="es-AR" sz="1800" dirty="0" err="1">
                          <a:solidFill>
                            <a:schemeClr val="dk1"/>
                          </a:solidFill>
                          <a:latin typeface="Palatino Linotype"/>
                          <a:ea typeface="Palatino Linotype"/>
                          <a:cs typeface="Palatino Linotype"/>
                          <a:sym typeface="Palatino Linotype"/>
                        </a:rPr>
                        <a:t>Query</a:t>
                      </a:r>
                      <a:r>
                        <a:rPr lang="es-AR" sz="1800" dirty="0">
                          <a:solidFill>
                            <a:schemeClr val="dk1"/>
                          </a:solidFill>
                          <a:latin typeface="Palatino Linotype"/>
                          <a:ea typeface="Palatino Linotype"/>
                          <a:cs typeface="Palatino Linotype"/>
                          <a:sym typeface="Palatino Linotype"/>
                        </a:rPr>
                        <a:t> </a:t>
                      </a:r>
                      <a:r>
                        <a:rPr lang="es-AR" sz="1800" dirty="0" err="1">
                          <a:solidFill>
                            <a:schemeClr val="dk1"/>
                          </a:solidFill>
                          <a:latin typeface="Palatino Linotype"/>
                          <a:ea typeface="Palatino Linotype"/>
                          <a:cs typeface="Palatino Linotype"/>
                          <a:sym typeface="Palatino Linotype"/>
                        </a:rPr>
                        <a:t>query</a:t>
                      </a:r>
                      <a:r>
                        <a:rPr lang="es-AR" sz="1800" dirty="0">
                          <a:solidFill>
                            <a:schemeClr val="dk1"/>
                          </a:solidFill>
                          <a:latin typeface="Palatino Linotype"/>
                          <a:ea typeface="Palatino Linotype"/>
                          <a:cs typeface="Palatino Linotype"/>
                          <a:sym typeface="Palatino Linotype"/>
                        </a:rPr>
                        <a:t>= </a:t>
                      </a:r>
                      <a:r>
                        <a:rPr lang="es-AR" sz="1800" dirty="0" err="1">
                          <a:solidFill>
                            <a:schemeClr val="dk1"/>
                          </a:solidFill>
                          <a:latin typeface="Palatino Linotype"/>
                          <a:ea typeface="Palatino Linotype"/>
                          <a:cs typeface="Palatino Linotype"/>
                          <a:sym typeface="Palatino Linotype"/>
                        </a:rPr>
                        <a:t>queryparser.parse</a:t>
                      </a:r>
                      <a:r>
                        <a:rPr lang="es-AR" sz="1800" dirty="0">
                          <a:solidFill>
                            <a:schemeClr val="dk1"/>
                          </a:solidFill>
                          <a:latin typeface="Palatino Linotype"/>
                          <a:ea typeface="Palatino Linotype"/>
                          <a:cs typeface="Palatino Linotype"/>
                          <a:sym typeface="Palatino Linotype"/>
                        </a:rPr>
                        <a:t>(</a:t>
                      </a:r>
                      <a:r>
                        <a:rPr lang="es-AR" sz="1800" dirty="0" err="1">
                          <a:solidFill>
                            <a:schemeClr val="dk1"/>
                          </a:solidFill>
                          <a:latin typeface="Palatino Linotype"/>
                          <a:ea typeface="Palatino Linotype"/>
                          <a:cs typeface="Palatino Linotype"/>
                          <a:sym typeface="Palatino Linotype"/>
                        </a:rPr>
                        <a:t>queryStr</a:t>
                      </a:r>
                      <a:r>
                        <a:rPr lang="es-AR" sz="1800" dirty="0">
                          <a:solidFill>
                            <a:schemeClr val="dk1"/>
                          </a:solidFill>
                          <a:latin typeface="Palatino Linotype"/>
                          <a:ea typeface="Palatino Linotype"/>
                          <a:cs typeface="Palatino Linotype"/>
                          <a:sym typeface="Palatino Linotype"/>
                        </a:rPr>
                        <a:t>);</a:t>
                      </a:r>
                      <a:endParaRPr sz="1800" dirty="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2" name="Tabla 1"/>
          <p:cNvGraphicFramePr>
            <a:graphicFrameLocks noGrp="1"/>
          </p:cNvGraphicFramePr>
          <p:nvPr>
            <p:extLst>
              <p:ext uri="{D42A27DB-BD31-4B8C-83A1-F6EECF244321}">
                <p14:modId xmlns:p14="http://schemas.microsoft.com/office/powerpoint/2010/main" val="3454411549"/>
              </p:ext>
            </p:extLst>
          </p:nvPr>
        </p:nvGraphicFramePr>
        <p:xfrm>
          <a:off x="695554" y="3462092"/>
          <a:ext cx="7506337" cy="2194560"/>
        </p:xfrm>
        <a:graphic>
          <a:graphicData uri="http://schemas.openxmlformats.org/drawingml/2006/table">
            <a:tbl>
              <a:tblPr>
                <a:tableStyleId>{06BB8CF4-8263-46C8-874B-44327ABBA4AD}</a:tableStyleId>
              </a:tblPr>
              <a:tblGrid>
                <a:gridCol w="1135284">
                  <a:extLst>
                    <a:ext uri="{9D8B030D-6E8A-4147-A177-3AD203B41FA5}">
                      <a16:colId xmlns:a16="http://schemas.microsoft.com/office/drawing/2014/main" val="1624912550"/>
                    </a:ext>
                  </a:extLst>
                </a:gridCol>
                <a:gridCol w="229389">
                  <a:extLst>
                    <a:ext uri="{9D8B030D-6E8A-4147-A177-3AD203B41FA5}">
                      <a16:colId xmlns:a16="http://schemas.microsoft.com/office/drawing/2014/main" val="3363650053"/>
                    </a:ext>
                  </a:extLst>
                </a:gridCol>
                <a:gridCol w="1149869">
                  <a:extLst>
                    <a:ext uri="{9D8B030D-6E8A-4147-A177-3AD203B41FA5}">
                      <a16:colId xmlns:a16="http://schemas.microsoft.com/office/drawing/2014/main" val="2629197902"/>
                    </a:ext>
                  </a:extLst>
                </a:gridCol>
                <a:gridCol w="1265931">
                  <a:extLst>
                    <a:ext uri="{9D8B030D-6E8A-4147-A177-3AD203B41FA5}">
                      <a16:colId xmlns:a16="http://schemas.microsoft.com/office/drawing/2014/main" val="2234129210"/>
                    </a:ext>
                  </a:extLst>
                </a:gridCol>
                <a:gridCol w="1578409">
                  <a:extLst>
                    <a:ext uri="{9D8B030D-6E8A-4147-A177-3AD203B41FA5}">
                      <a16:colId xmlns:a16="http://schemas.microsoft.com/office/drawing/2014/main" val="1893995616"/>
                    </a:ext>
                  </a:extLst>
                </a:gridCol>
                <a:gridCol w="2147455">
                  <a:extLst>
                    <a:ext uri="{9D8B030D-6E8A-4147-A177-3AD203B41FA5}">
                      <a16:colId xmlns:a16="http://schemas.microsoft.com/office/drawing/2014/main" val="2261961777"/>
                    </a:ext>
                  </a:extLst>
                </a:gridCol>
              </a:tblGrid>
              <a:tr h="0">
                <a:tc gridSpan="4">
                  <a:txBody>
                    <a:bodyPr/>
                    <a:lstStyle/>
                    <a:p>
                      <a:pPr indent="-1270">
                        <a:spcAft>
                          <a:spcPts val="0"/>
                        </a:spcAft>
                      </a:pPr>
                      <a:r>
                        <a:rPr lang="es-ES" sz="1800" dirty="0">
                          <a:effectLst/>
                        </a:rPr>
                        <a:t>Valor (cada </a:t>
                      </a:r>
                      <a:r>
                        <a:rPr lang="es-ES" sz="1800" dirty="0" err="1">
                          <a:effectLst/>
                        </a:rPr>
                        <a:t>token</a:t>
                      </a:r>
                      <a:r>
                        <a:rPr lang="es-ES" sz="1800" dirty="0">
                          <a:effectLst/>
                        </a:rPr>
                        <a:t> en ese orden)</a:t>
                      </a:r>
                      <a:endParaRPr lang="es-AR" sz="1800" dirty="0">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AR"/>
                    </a:p>
                  </a:txBody>
                  <a:tcPr/>
                </a:tc>
                <a:tc hMerge="1">
                  <a:txBody>
                    <a:bodyPr/>
                    <a:lstStyle/>
                    <a:p>
                      <a:endParaRPr lang="es-AR"/>
                    </a:p>
                  </a:txBody>
                  <a:tcPr/>
                </a:tc>
                <a:tc hMerge="1">
                  <a:txBody>
                    <a:bodyPr/>
                    <a:lstStyle/>
                    <a:p>
                      <a:endParaRPr lang="es-AR"/>
                    </a:p>
                  </a:txBody>
                  <a:tcPr/>
                </a:tc>
                <a:tc>
                  <a:txBody>
                    <a:bodyPr/>
                    <a:lstStyle/>
                    <a:p>
                      <a:pPr indent="-1270">
                        <a:spcAft>
                          <a:spcPts val="0"/>
                        </a:spcAft>
                      </a:pPr>
                      <a:r>
                        <a:rPr lang="es-ES" sz="1800" dirty="0" err="1">
                          <a:effectLst/>
                        </a:rPr>
                        <a:t>FieldName</a:t>
                      </a:r>
                      <a:endParaRPr lang="es-A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El query se esribe así</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73479161"/>
                  </a:ext>
                </a:extLst>
              </a:tr>
              <a:tr h="0">
                <a:tc gridSpan="2">
                  <a:txBody>
                    <a:bodyPr/>
                    <a:lstStyle/>
                    <a:p>
                      <a:pPr indent="-1270">
                        <a:spcAft>
                          <a:spcPts val="0"/>
                        </a:spcAft>
                      </a:pPr>
                      <a:r>
                        <a:rPr lang="es-ES" sz="1800" b="1" dirty="0">
                          <a:solidFill>
                            <a:srgbClr val="FF0000"/>
                          </a:solidFill>
                          <a:effectLst/>
                        </a:rPr>
                        <a:t>store</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AR"/>
                    </a:p>
                  </a:txBody>
                  <a:tcPr/>
                </a:tc>
                <a:tc gridSpan="2">
                  <a:txBody>
                    <a:bodyPr/>
                    <a:lstStyle/>
                    <a:p>
                      <a:pPr indent="-1270">
                        <a:spcAft>
                          <a:spcPts val="0"/>
                        </a:spcAft>
                      </a:pPr>
                      <a:r>
                        <a:rPr lang="es-ES" sz="1800" b="1" dirty="0" err="1">
                          <a:solidFill>
                            <a:srgbClr val="FF0000"/>
                          </a:solidFill>
                          <a:effectLst/>
                        </a:rPr>
                        <a:t>game</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AR"/>
                    </a:p>
                  </a:txBody>
                  <a:tcPr/>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 </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319967725"/>
                  </a:ext>
                </a:extLst>
              </a:tr>
              <a:tr h="0">
                <a:tc gridSpan="2">
                  <a:txBody>
                    <a:bodyPr/>
                    <a:lstStyle/>
                    <a:p>
                      <a:pPr indent="-1270">
                        <a:spcAft>
                          <a:spcPts val="0"/>
                        </a:spcAft>
                      </a:pPr>
                      <a:r>
                        <a:rPr lang="es-ES" sz="1800" b="1" dirty="0">
                          <a:solidFill>
                            <a:srgbClr val="FF0000"/>
                          </a:solidFill>
                          <a:effectLst/>
                        </a:rPr>
                        <a:t>store,,</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AR"/>
                    </a:p>
                  </a:txBody>
                  <a:tcPr/>
                </a:tc>
                <a:tc gridSpan="2">
                  <a:txBody>
                    <a:bodyPr/>
                    <a:lstStyle/>
                    <a:p>
                      <a:pPr indent="-1270">
                        <a:spcAft>
                          <a:spcPts val="0"/>
                        </a:spcAft>
                      </a:pPr>
                      <a:r>
                        <a:rPr lang="es-ES" sz="1800" b="1">
                          <a:solidFill>
                            <a:srgbClr val="FF0000"/>
                          </a:solidFill>
                          <a:effectLst/>
                        </a:rPr>
                        <a:t>game</a:t>
                      </a:r>
                      <a:endParaRPr lang="es-AR" sz="1800" b="1">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AR"/>
                    </a:p>
                  </a:txBody>
                  <a:tcPr/>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 </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55098616"/>
                  </a:ext>
                </a:extLst>
              </a:tr>
              <a:tr h="0">
                <a:tc gridSpan="2">
                  <a:txBody>
                    <a:bodyPr/>
                    <a:lstStyle/>
                    <a:p>
                      <a:pPr indent="-1270">
                        <a:spcAft>
                          <a:spcPts val="0"/>
                        </a:spcAft>
                      </a:pPr>
                      <a:r>
                        <a:rPr lang="es-ES" sz="1800" b="1" dirty="0" err="1">
                          <a:solidFill>
                            <a:srgbClr val="FF0000"/>
                          </a:solidFill>
                          <a:effectLst/>
                        </a:rPr>
                        <a:t>game</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AR"/>
                    </a:p>
                  </a:txBody>
                  <a:tcPr/>
                </a:tc>
                <a:tc gridSpan="2">
                  <a:txBody>
                    <a:bodyPr/>
                    <a:lstStyle/>
                    <a:p>
                      <a:pPr indent="-1270">
                        <a:spcAft>
                          <a:spcPts val="0"/>
                        </a:spcAft>
                      </a:pPr>
                      <a:r>
                        <a:rPr lang="es-ES" sz="1800" b="1">
                          <a:solidFill>
                            <a:srgbClr val="FF0000"/>
                          </a:solidFill>
                          <a:effectLst/>
                        </a:rPr>
                        <a:t>store</a:t>
                      </a:r>
                      <a:endParaRPr lang="es-AR" sz="1800" b="1">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AR"/>
                    </a:p>
                  </a:txBody>
                  <a:tcPr/>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 </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971313136"/>
                  </a:ext>
                </a:extLst>
              </a:tr>
              <a:tr h="0">
                <a:tc gridSpan="2">
                  <a:txBody>
                    <a:bodyPr/>
                    <a:lstStyle/>
                    <a:p>
                      <a:pPr indent="-1270">
                        <a:spcAft>
                          <a:spcPts val="0"/>
                        </a:spcAft>
                      </a:pPr>
                      <a:r>
                        <a:rPr lang="es-ES" sz="1800" b="1" dirty="0" err="1">
                          <a:solidFill>
                            <a:srgbClr val="FF0000"/>
                          </a:solidFill>
                          <a:effectLst/>
                        </a:rPr>
                        <a:t>game</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AR"/>
                    </a:p>
                  </a:txBody>
                  <a:tcPr/>
                </a:tc>
                <a:tc gridSpan="2">
                  <a:txBody>
                    <a:bodyPr/>
                    <a:lstStyle/>
                    <a:p>
                      <a:pPr indent="-1270">
                        <a:spcAft>
                          <a:spcPts val="0"/>
                        </a:spcAft>
                      </a:pPr>
                      <a:r>
                        <a:rPr lang="es-ES" sz="1800" b="1">
                          <a:solidFill>
                            <a:srgbClr val="FF0000"/>
                          </a:solidFill>
                          <a:effectLst/>
                        </a:rPr>
                        <a:t>review</a:t>
                      </a:r>
                      <a:endParaRPr lang="es-AR" sz="1800" b="1">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AR"/>
                    </a:p>
                  </a:txBody>
                  <a:tcPr/>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 </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620691349"/>
                  </a:ext>
                </a:extLst>
              </a:tr>
              <a:tr h="0">
                <a:tc>
                  <a:txBody>
                    <a:bodyPr/>
                    <a:lstStyle/>
                    <a:p>
                      <a:pPr indent="-1270">
                        <a:spcAft>
                          <a:spcPts val="0"/>
                        </a:spcAft>
                      </a:pPr>
                      <a:r>
                        <a:rPr lang="es-ES" sz="1800" b="1">
                          <a:solidFill>
                            <a:srgbClr val="FF0000"/>
                          </a:solidFill>
                          <a:effectLst/>
                        </a:rPr>
                        <a:t>game</a:t>
                      </a:r>
                      <a:endParaRPr lang="es-AR" sz="1800" b="1">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indent="-1270">
                        <a:spcAft>
                          <a:spcPts val="0"/>
                        </a:spcAft>
                      </a:pPr>
                      <a:r>
                        <a:rPr lang="es-ES" sz="1800" b="1" dirty="0">
                          <a:solidFill>
                            <a:srgbClr val="FF0000"/>
                          </a:solidFill>
                          <a:effectLst/>
                        </a:rPr>
                        <a:t>video</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AR"/>
                    </a:p>
                  </a:txBody>
                  <a:tcPr/>
                </a:tc>
                <a:tc>
                  <a:txBody>
                    <a:bodyPr/>
                    <a:lstStyle/>
                    <a:p>
                      <a:pPr indent="-1270">
                        <a:spcAft>
                          <a:spcPts val="0"/>
                        </a:spcAft>
                      </a:pPr>
                      <a:r>
                        <a:rPr lang="es-ES" sz="1800" b="1">
                          <a:solidFill>
                            <a:srgbClr val="FF0000"/>
                          </a:solidFill>
                          <a:effectLst/>
                        </a:rPr>
                        <a:t>game</a:t>
                      </a:r>
                      <a:endParaRPr lang="es-AR" sz="1800" b="1">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 </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71780420"/>
                  </a:ext>
                </a:extLst>
              </a:tr>
              <a:tr h="0">
                <a:tc>
                  <a:txBody>
                    <a:bodyPr/>
                    <a:lstStyle/>
                    <a:p>
                      <a:pPr indent="-1270">
                        <a:spcAft>
                          <a:spcPts val="0"/>
                        </a:spcAft>
                      </a:pPr>
                      <a:r>
                        <a:rPr lang="es-ES" sz="1800" b="1" dirty="0" err="1">
                          <a:solidFill>
                            <a:srgbClr val="FF0000"/>
                          </a:solidFill>
                          <a:effectLst/>
                        </a:rPr>
                        <a:t>game</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gridSpan="2">
                  <a:txBody>
                    <a:bodyPr/>
                    <a:lstStyle/>
                    <a:p>
                      <a:pPr indent="-1270">
                        <a:spcAft>
                          <a:spcPts val="0"/>
                        </a:spcAft>
                      </a:pPr>
                      <a:r>
                        <a:rPr lang="es-ES" sz="1800" b="1" dirty="0">
                          <a:solidFill>
                            <a:srgbClr val="FF0000"/>
                          </a:solidFill>
                          <a:effectLst/>
                        </a:rPr>
                        <a:t>video</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hMerge="1">
                  <a:txBody>
                    <a:bodyPr/>
                    <a:lstStyle/>
                    <a:p>
                      <a:endParaRPr lang="es-AR"/>
                    </a:p>
                  </a:txBody>
                  <a:tcPr/>
                </a:tc>
                <a:tc>
                  <a:txBody>
                    <a:bodyPr/>
                    <a:lstStyle/>
                    <a:p>
                      <a:pPr indent="-1270">
                        <a:spcAft>
                          <a:spcPts val="0"/>
                        </a:spcAft>
                      </a:pPr>
                      <a:r>
                        <a:rPr lang="es-ES" sz="1800" b="1" dirty="0" err="1">
                          <a:solidFill>
                            <a:srgbClr val="FF0000"/>
                          </a:solidFill>
                          <a:effectLst/>
                        </a:rPr>
                        <a:t>review</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4007022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27" name="Google Shape;427;p5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a:t>API para las queries</a:t>
            </a:r>
            <a:endParaRPr/>
          </a:p>
          <a:p>
            <a:pPr marL="274320" lvl="0" indent="-129238" algn="l" rtl="0">
              <a:spcBef>
                <a:spcPts val="481"/>
              </a:spcBef>
              <a:spcAft>
                <a:spcPts val="0"/>
              </a:spcAft>
              <a:buSzPct val="95000"/>
              <a:buNone/>
            </a:pPr>
            <a:endParaRPr b="1"/>
          </a:p>
          <a:p>
            <a:pPr marL="0" lvl="0" indent="0" algn="l" rtl="0">
              <a:spcBef>
                <a:spcPts val="481"/>
              </a:spcBef>
              <a:spcAft>
                <a:spcPts val="0"/>
              </a:spcAft>
              <a:buSzPct val="95000"/>
              <a:buNone/>
            </a:pPr>
            <a:r>
              <a:rPr lang="es-AR"/>
              <a:t>1.1 	</a:t>
            </a:r>
            <a:r>
              <a:rPr lang="es-AR" b="1" i="1"/>
              <a:t>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t>1.4 </a:t>
            </a:r>
            <a:r>
              <a:rPr lang="es-AR" b="1" i="1">
                <a:solidFill>
                  <a:srgbClr val="00B050"/>
                </a:solidFill>
              </a:rPr>
              <a:t>	</a:t>
            </a:r>
            <a:r>
              <a:rPr lang="es-AR" b="1" i="1"/>
              <a:t>PhraseQuery: busca secuencia</a:t>
            </a:r>
            <a:endParaRPr/>
          </a:p>
          <a:p>
            <a:pPr marL="0" lvl="0" indent="0" algn="l" rtl="0">
              <a:spcBef>
                <a:spcPts val="481"/>
              </a:spcBef>
              <a:spcAft>
                <a:spcPts val="0"/>
              </a:spcAft>
              <a:buSzPct val="95000"/>
              <a:buNone/>
            </a:pPr>
            <a:r>
              <a:rPr lang="es-AR" b="1" i="1">
                <a:solidFill>
                  <a:srgbClr val="00B050"/>
                </a:solidFill>
              </a:rPr>
              <a:t>1.5 	 WildcardQuery: busca por matching de * o bien ?</a:t>
            </a:r>
            <a:endParaRPr/>
          </a:p>
          <a:p>
            <a:pPr marL="0" lvl="0" indent="0" algn="l" rtl="0">
              <a:spcBef>
                <a:spcPts val="481"/>
              </a:spcBef>
              <a:spcAft>
                <a:spcPts val="0"/>
              </a:spcAft>
              <a:buSzPct val="95000"/>
              <a:buNone/>
            </a:pPr>
            <a:r>
              <a:rPr lang="es-AR"/>
              <a:t>1.6 	FuzzyQuery: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a:t>Etc., etc.,  etc.</a:t>
            </a:r>
            <a:endParaRPr/>
          </a:p>
          <a:p>
            <a:pPr marL="0" lvl="0" indent="0" algn="l" rtl="0">
              <a:spcBef>
                <a:spcPts val="481"/>
              </a:spcBef>
              <a:spcAft>
                <a:spcPts val="0"/>
              </a:spcAft>
              <a:buSzPct val="95000"/>
              <a:buNone/>
            </a:pPr>
            <a:endParaRPr/>
          </a:p>
        </p:txBody>
      </p:sp>
      <p:sp>
        <p:nvSpPr>
          <p:cNvPr id="428" name="Google Shape;428;p57"/>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44</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58"/>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ct val="95000"/>
              <a:buNone/>
            </a:pPr>
            <a:r>
              <a:rPr lang="es-AR" dirty="0"/>
              <a:t>Ejercicio 5.5</a:t>
            </a:r>
            <a:endParaRPr dirty="0"/>
          </a:p>
          <a:p>
            <a:pPr marL="0" lvl="0" indent="0" algn="l" rtl="0">
              <a:spcBef>
                <a:spcPts val="325"/>
              </a:spcBef>
              <a:spcAft>
                <a:spcPts val="0"/>
              </a:spcAft>
              <a:buSzPct val="95000"/>
              <a:buNone/>
            </a:pPr>
            <a:r>
              <a:rPr lang="es-AR" dirty="0"/>
              <a:t>	Realizar los siguiente cambios, re ejecutar  y explicar el resultado</a:t>
            </a:r>
            <a:endParaRPr dirty="0"/>
          </a:p>
          <a:p>
            <a:pPr marL="0" lvl="0" indent="0" algn="l" rtl="0">
              <a:spcBef>
                <a:spcPts val="325"/>
              </a:spcBef>
              <a:spcAft>
                <a:spcPts val="0"/>
              </a:spcAft>
              <a:buSzPct val="95000"/>
              <a:buNone/>
            </a:pPr>
            <a:endParaRPr b="1" dirty="0"/>
          </a:p>
          <a:p>
            <a:pPr marL="0" lvl="0" indent="0" algn="just" rtl="0">
              <a:spcBef>
                <a:spcPts val="325"/>
              </a:spcBef>
              <a:spcAft>
                <a:spcPts val="0"/>
              </a:spcAft>
              <a:buSzPct val="95000"/>
              <a:buNone/>
            </a:pPr>
            <a:r>
              <a:rPr lang="es-AR" dirty="0"/>
              <a:t>Donde los casos a probar son:</a:t>
            </a:r>
            <a:endParaRPr b="1" dirty="0"/>
          </a:p>
          <a:p>
            <a:pPr marL="0" lvl="0" indent="0" algn="l" rtl="0">
              <a:spcBef>
                <a:spcPts val="325"/>
              </a:spcBef>
              <a:spcAft>
                <a:spcPts val="0"/>
              </a:spcAft>
              <a:buSzPct val="95000"/>
              <a:buNone/>
            </a:pPr>
            <a:endParaRPr b="1" dirty="0"/>
          </a:p>
          <a:p>
            <a:pPr marL="274320" lvl="0" indent="-176291" algn="l" rtl="0">
              <a:spcBef>
                <a:spcPts val="325"/>
              </a:spcBef>
              <a:spcAft>
                <a:spcPts val="0"/>
              </a:spcAft>
              <a:buSzPct val="95000"/>
              <a:buNone/>
            </a:pPr>
            <a:endParaRPr dirty="0"/>
          </a:p>
          <a:p>
            <a:pPr marL="274320" lvl="0" indent="-176291" algn="l" rtl="0">
              <a:spcBef>
                <a:spcPts val="325"/>
              </a:spcBef>
              <a:spcAft>
                <a:spcPts val="0"/>
              </a:spcAft>
              <a:buSzPct val="95000"/>
              <a:buNone/>
            </a:pPr>
            <a:endParaRPr dirty="0"/>
          </a:p>
          <a:p>
            <a:pPr marL="274320" lvl="0" indent="-176291" algn="l" rtl="0">
              <a:spcBef>
                <a:spcPts val="325"/>
              </a:spcBef>
              <a:spcAft>
                <a:spcPts val="0"/>
              </a:spcAft>
              <a:buSzPct val="95000"/>
              <a:buNone/>
            </a:pPr>
            <a:endParaRPr dirty="0"/>
          </a:p>
          <a:p>
            <a:pPr marL="274320" lvl="0" indent="-176291" algn="l" rtl="0">
              <a:spcBef>
                <a:spcPts val="325"/>
              </a:spcBef>
              <a:spcAft>
                <a:spcPts val="0"/>
              </a:spcAft>
              <a:buSzPct val="95000"/>
              <a:buNone/>
            </a:pPr>
            <a:endParaRPr dirty="0"/>
          </a:p>
          <a:p>
            <a:pPr marL="274320" lvl="0" indent="-176291" algn="l" rtl="0">
              <a:spcBef>
                <a:spcPts val="325"/>
              </a:spcBef>
              <a:spcAft>
                <a:spcPts val="0"/>
              </a:spcAft>
              <a:buSzPct val="95000"/>
              <a:buNone/>
            </a:pPr>
            <a:endParaRPr dirty="0"/>
          </a:p>
          <a:p>
            <a:pPr marL="274320" lvl="0" indent="-176291" algn="l" rtl="0">
              <a:spcBef>
                <a:spcPts val="325"/>
              </a:spcBef>
              <a:spcAft>
                <a:spcPts val="0"/>
              </a:spcAft>
              <a:buSzPct val="95000"/>
              <a:buNone/>
            </a:pPr>
            <a:endParaRPr dirty="0"/>
          </a:p>
          <a:p>
            <a:pPr marL="0" lvl="0" indent="0" algn="l" rtl="0">
              <a:spcBef>
                <a:spcPts val="325"/>
              </a:spcBef>
              <a:spcAft>
                <a:spcPts val="0"/>
              </a:spcAft>
              <a:buSzPct val="95000"/>
              <a:buNone/>
            </a:pPr>
            <a:endParaRPr dirty="0"/>
          </a:p>
          <a:p>
            <a:pPr marL="274320" lvl="0" indent="-176291" algn="l" rtl="0">
              <a:spcBef>
                <a:spcPts val="325"/>
              </a:spcBef>
              <a:spcAft>
                <a:spcPts val="0"/>
              </a:spcAft>
              <a:buSzPct val="95000"/>
              <a:buNone/>
            </a:pPr>
            <a:endParaRPr dirty="0"/>
          </a:p>
          <a:p>
            <a:pPr marL="0" lvl="0" indent="0" algn="l" rtl="0">
              <a:spcBef>
                <a:spcPts val="325"/>
              </a:spcBef>
              <a:spcAft>
                <a:spcPts val="0"/>
              </a:spcAft>
              <a:buSzPct val="95000"/>
              <a:buNone/>
            </a:pPr>
            <a:endParaRPr dirty="0"/>
          </a:p>
          <a:p>
            <a:pPr marL="0" lvl="0" indent="0" algn="l" rtl="0">
              <a:spcBef>
                <a:spcPts val="325"/>
              </a:spcBef>
              <a:spcAft>
                <a:spcPts val="0"/>
              </a:spcAft>
              <a:buSzPct val="95000"/>
              <a:buNone/>
            </a:pPr>
            <a:endParaRPr dirty="0"/>
          </a:p>
          <a:p>
            <a:pPr marL="0" lvl="0" indent="0" algn="l" rtl="0">
              <a:spcBef>
                <a:spcPts val="325"/>
              </a:spcBef>
              <a:spcAft>
                <a:spcPts val="0"/>
              </a:spcAft>
              <a:buSzPct val="95000"/>
              <a:buNone/>
            </a:pPr>
            <a:endParaRPr dirty="0"/>
          </a:p>
          <a:p>
            <a:pPr marL="514350" lvl="0" indent="-416321" algn="l" rtl="0">
              <a:spcBef>
                <a:spcPts val="325"/>
              </a:spcBef>
              <a:spcAft>
                <a:spcPts val="0"/>
              </a:spcAft>
              <a:buSzPct val="95000"/>
              <a:buNone/>
            </a:pPr>
            <a:endParaRPr dirty="0"/>
          </a:p>
        </p:txBody>
      </p:sp>
      <p:sp>
        <p:nvSpPr>
          <p:cNvPr id="434" name="Google Shape;434;p5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45</a:t>
            </a:fld>
            <a:endParaRPr/>
          </a:p>
        </p:txBody>
      </p:sp>
      <p:graphicFrame>
        <p:nvGraphicFramePr>
          <p:cNvPr id="435" name="Google Shape;435;p58"/>
          <p:cNvGraphicFramePr/>
          <p:nvPr>
            <p:extLst>
              <p:ext uri="{D42A27DB-BD31-4B8C-83A1-F6EECF244321}">
                <p14:modId xmlns:p14="http://schemas.microsoft.com/office/powerpoint/2010/main" val="868582311"/>
              </p:ext>
            </p:extLst>
          </p:nvPr>
        </p:nvGraphicFramePr>
        <p:xfrm>
          <a:off x="441434" y="137894"/>
          <a:ext cx="8229600" cy="1833900"/>
        </p:xfrm>
        <a:graphic>
          <a:graphicData uri="http://schemas.openxmlformats.org/drawingml/2006/table">
            <a:tbl>
              <a:tblPr firstRow="1" bandRow="1">
                <a:noFill/>
                <a:tableStyleId>{06BB8CF4-8263-46C8-874B-44327ABBA4AD}</a:tableStyleId>
              </a:tblPr>
              <a:tblGrid>
                <a:gridCol w="4715700">
                  <a:extLst>
                    <a:ext uri="{9D8B030D-6E8A-4147-A177-3AD203B41FA5}">
                      <a16:colId xmlns:a16="http://schemas.microsoft.com/office/drawing/2014/main" val="20000"/>
                    </a:ext>
                  </a:extLst>
                </a:gridCol>
                <a:gridCol w="3513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a:t>API</a:t>
                      </a:r>
                      <a:endParaRPr sz="1800"/>
                    </a:p>
                  </a:txBody>
                  <a:tcPr marL="91450" marR="91450" marT="45725" marB="45725"/>
                </a:tc>
                <a:tc>
                  <a:txBody>
                    <a:bodyPr/>
                    <a:lstStyle/>
                    <a:p>
                      <a:pPr marL="0" marR="0" lvl="0" indent="0" algn="l" rtl="0">
                        <a:spcBef>
                          <a:spcPts val="0"/>
                        </a:spcBef>
                        <a:spcAft>
                          <a:spcPts val="0"/>
                        </a:spcAft>
                        <a:buNone/>
                      </a:pPr>
                      <a:r>
                        <a:rPr lang="es-AR" sz="1800"/>
                        <a:t>QueryParser</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r>
                        <a:rPr lang="es-AR" sz="1800" b="0" dirty="0" err="1">
                          <a:solidFill>
                            <a:schemeClr val="dk1"/>
                          </a:solidFill>
                          <a:latin typeface="Palatino Linotype"/>
                          <a:ea typeface="Palatino Linotype"/>
                          <a:cs typeface="Palatino Linotype"/>
                          <a:sym typeface="Palatino Linotype"/>
                        </a:rPr>
                        <a:t>queryStr</a:t>
                      </a:r>
                      <a:r>
                        <a:rPr lang="es-AR" sz="1800" b="0" dirty="0">
                          <a:solidFill>
                            <a:schemeClr val="dk1"/>
                          </a:solidFill>
                          <a:latin typeface="Palatino Linotype"/>
                          <a:ea typeface="Palatino Linotype"/>
                          <a:cs typeface="Palatino Linotype"/>
                          <a:sym typeface="Palatino Linotype"/>
                        </a:rPr>
                        <a:t>=</a:t>
                      </a:r>
                      <a:r>
                        <a:rPr lang="es-AR" sz="1800" b="1" dirty="0">
                          <a:solidFill>
                            <a:schemeClr val="dk1"/>
                          </a:solidFill>
                          <a:latin typeface="Palatino Linotype"/>
                          <a:ea typeface="Palatino Linotype"/>
                          <a:cs typeface="Palatino Linotype"/>
                          <a:sym typeface="Palatino Linotype"/>
                        </a:rPr>
                        <a:t>“g</a:t>
                      </a:r>
                      <a:r>
                        <a:rPr lang="es-AR" sz="1800" b="1" dirty="0"/>
                        <a:t>??e</a:t>
                      </a:r>
                      <a:r>
                        <a:rPr lang="es-AR" sz="1800" b="1" dirty="0">
                          <a:solidFill>
                            <a:schemeClr val="dk1"/>
                          </a:solidFill>
                          <a:latin typeface="Palatino Linotype"/>
                          <a:ea typeface="Palatino Linotype"/>
                          <a:cs typeface="Palatino Linotype"/>
                          <a:sym typeface="Palatino Linotype"/>
                        </a:rPr>
                        <a:t>”</a:t>
                      </a:r>
                      <a:r>
                        <a:rPr lang="es-AR" sz="1800" b="0" dirty="0">
                          <a:solidFill>
                            <a:schemeClr val="dk1"/>
                          </a:solidFill>
                          <a:latin typeface="Palatino Linotype"/>
                          <a:ea typeface="Palatino Linotype"/>
                          <a:cs typeface="Palatino Linotype"/>
                          <a:sym typeface="Palatino Linotype"/>
                        </a:rPr>
                        <a:t>;</a:t>
                      </a:r>
                      <a:endParaRPr dirty="0"/>
                    </a:p>
                    <a:p>
                      <a:pPr marL="0" marR="0" lvl="0" indent="0" algn="just" rtl="0">
                        <a:spcBef>
                          <a:spcPts val="0"/>
                        </a:spcBef>
                        <a:spcAft>
                          <a:spcPts val="0"/>
                        </a:spcAft>
                        <a:buNone/>
                      </a:pPr>
                      <a:r>
                        <a:rPr lang="es-AR" sz="1800" b="0" dirty="0" err="1">
                          <a:solidFill>
                            <a:schemeClr val="dk1"/>
                          </a:solidFill>
                          <a:latin typeface="Palatino Linotype"/>
                          <a:ea typeface="Palatino Linotype"/>
                          <a:cs typeface="Palatino Linotype"/>
                          <a:sym typeface="Palatino Linotype"/>
                        </a:rPr>
                        <a:t>Term</a:t>
                      </a:r>
                      <a:r>
                        <a:rPr lang="es-AR" sz="1800" b="0" dirty="0">
                          <a:solidFill>
                            <a:schemeClr val="dk1"/>
                          </a:solidFill>
                          <a:latin typeface="Palatino Linotype"/>
                          <a:ea typeface="Palatino Linotype"/>
                          <a:cs typeface="Palatino Linotype"/>
                          <a:sym typeface="Palatino Linotype"/>
                        </a:rPr>
                        <a:t> </a:t>
                      </a:r>
                      <a:r>
                        <a:rPr lang="es-AR" sz="1800" b="0" dirty="0" err="1">
                          <a:solidFill>
                            <a:schemeClr val="dk1"/>
                          </a:solidFill>
                          <a:latin typeface="Palatino Linotype"/>
                          <a:ea typeface="Palatino Linotype"/>
                          <a:cs typeface="Palatino Linotype"/>
                          <a:sym typeface="Palatino Linotype"/>
                        </a:rPr>
                        <a:t>myTerm</a:t>
                      </a:r>
                      <a:r>
                        <a:rPr lang="es-AR" sz="1800" b="0" dirty="0">
                          <a:solidFill>
                            <a:schemeClr val="dk1"/>
                          </a:solidFill>
                          <a:latin typeface="Palatino Linotype"/>
                          <a:ea typeface="Palatino Linotype"/>
                          <a:cs typeface="Palatino Linotype"/>
                          <a:sym typeface="Palatino Linotype"/>
                        </a:rPr>
                        <a:t> = new </a:t>
                      </a:r>
                      <a:r>
                        <a:rPr lang="es-AR" sz="1800" b="0" dirty="0" err="1">
                          <a:solidFill>
                            <a:schemeClr val="dk1"/>
                          </a:solidFill>
                          <a:latin typeface="Palatino Linotype"/>
                          <a:ea typeface="Palatino Linotype"/>
                          <a:cs typeface="Palatino Linotype"/>
                          <a:sym typeface="Palatino Linotype"/>
                        </a:rPr>
                        <a:t>Term</a:t>
                      </a:r>
                      <a:r>
                        <a:rPr lang="es-AR" sz="1800" b="0" dirty="0">
                          <a:solidFill>
                            <a:schemeClr val="dk1"/>
                          </a:solidFill>
                          <a:latin typeface="Palatino Linotype"/>
                          <a:ea typeface="Palatino Linotype"/>
                          <a:cs typeface="Palatino Linotype"/>
                          <a:sym typeface="Palatino Linotype"/>
                        </a:rPr>
                        <a:t>(</a:t>
                      </a:r>
                      <a:r>
                        <a:rPr lang="es-AR" sz="1800" b="1" dirty="0">
                          <a:solidFill>
                            <a:schemeClr val="dk1"/>
                          </a:solidFill>
                          <a:latin typeface="Palatino Linotype"/>
                          <a:ea typeface="Palatino Linotype"/>
                          <a:cs typeface="Palatino Linotype"/>
                          <a:sym typeface="Palatino Linotype"/>
                        </a:rPr>
                        <a:t>“</a:t>
                      </a:r>
                      <a:r>
                        <a:rPr lang="es-AR" sz="1800" b="1" dirty="0" err="1">
                          <a:solidFill>
                            <a:schemeClr val="dk1"/>
                          </a:solidFill>
                          <a:latin typeface="Palatino Linotype"/>
                          <a:ea typeface="Palatino Linotype"/>
                          <a:cs typeface="Palatino Linotype"/>
                          <a:sym typeface="Palatino Linotype"/>
                        </a:rPr>
                        <a:t>content</a:t>
                      </a:r>
                      <a:r>
                        <a:rPr lang="es-AR" sz="1800" b="1" dirty="0">
                          <a:solidFill>
                            <a:schemeClr val="dk1"/>
                          </a:solidFill>
                          <a:latin typeface="Palatino Linotype"/>
                          <a:ea typeface="Palatino Linotype"/>
                          <a:cs typeface="Palatino Linotype"/>
                          <a:sym typeface="Palatino Linotype"/>
                        </a:rPr>
                        <a:t>”</a:t>
                      </a:r>
                      <a:r>
                        <a:rPr lang="es-AR" sz="1800" b="0" dirty="0">
                          <a:solidFill>
                            <a:schemeClr val="dk1"/>
                          </a:solidFill>
                          <a:latin typeface="Palatino Linotype"/>
                          <a:ea typeface="Palatino Linotype"/>
                          <a:cs typeface="Palatino Linotype"/>
                          <a:sym typeface="Palatino Linotype"/>
                        </a:rPr>
                        <a:t>, </a:t>
                      </a:r>
                      <a:r>
                        <a:rPr lang="es-AR" sz="1800" b="0" dirty="0" err="1"/>
                        <a:t>queryStr</a:t>
                      </a:r>
                      <a:r>
                        <a:rPr lang="es-AR" sz="1800" b="0" dirty="0">
                          <a:solidFill>
                            <a:schemeClr val="dk1"/>
                          </a:solidFill>
                          <a:latin typeface="Palatino Linotype"/>
                          <a:ea typeface="Palatino Linotype"/>
                          <a:cs typeface="Palatino Linotype"/>
                          <a:sym typeface="Palatino Linotype"/>
                        </a:rPr>
                        <a:t>);</a:t>
                      </a:r>
                      <a:endParaRPr dirty="0"/>
                    </a:p>
                    <a:p>
                      <a:pPr marL="0" marR="0" lvl="0" indent="0" algn="just" rtl="0">
                        <a:spcBef>
                          <a:spcPts val="0"/>
                        </a:spcBef>
                        <a:spcAft>
                          <a:spcPts val="0"/>
                        </a:spcAft>
                        <a:buNone/>
                      </a:pPr>
                      <a:r>
                        <a:rPr lang="es-AR" sz="1800" b="0" dirty="0" err="1">
                          <a:solidFill>
                            <a:schemeClr val="dk1"/>
                          </a:solidFill>
                          <a:latin typeface="Palatino Linotype"/>
                          <a:ea typeface="Palatino Linotype"/>
                          <a:cs typeface="Palatino Linotype"/>
                          <a:sym typeface="Palatino Linotype"/>
                        </a:rPr>
                        <a:t>Query</a:t>
                      </a:r>
                      <a:r>
                        <a:rPr lang="es-AR" sz="1800" b="0" dirty="0">
                          <a:solidFill>
                            <a:schemeClr val="dk1"/>
                          </a:solidFill>
                          <a:latin typeface="Palatino Linotype"/>
                          <a:ea typeface="Palatino Linotype"/>
                          <a:cs typeface="Palatino Linotype"/>
                          <a:sym typeface="Palatino Linotype"/>
                        </a:rPr>
                        <a:t> </a:t>
                      </a:r>
                      <a:r>
                        <a:rPr lang="es-AR" sz="1800" b="0" dirty="0" err="1">
                          <a:solidFill>
                            <a:schemeClr val="dk1"/>
                          </a:solidFill>
                          <a:latin typeface="Palatino Linotype"/>
                          <a:ea typeface="Palatino Linotype"/>
                          <a:cs typeface="Palatino Linotype"/>
                          <a:sym typeface="Palatino Linotype"/>
                        </a:rPr>
                        <a:t>query</a:t>
                      </a:r>
                      <a:r>
                        <a:rPr lang="es-AR" sz="1800" b="0" dirty="0">
                          <a:solidFill>
                            <a:schemeClr val="dk1"/>
                          </a:solidFill>
                          <a:latin typeface="Palatino Linotype"/>
                          <a:ea typeface="Palatino Linotype"/>
                          <a:cs typeface="Palatino Linotype"/>
                          <a:sym typeface="Palatino Linotype"/>
                        </a:rPr>
                        <a:t>= new </a:t>
                      </a:r>
                      <a:r>
                        <a:rPr lang="es-AR" sz="1800" b="0" dirty="0" err="1">
                          <a:solidFill>
                            <a:schemeClr val="dk1"/>
                          </a:solidFill>
                          <a:latin typeface="Palatino Linotype"/>
                          <a:ea typeface="Palatino Linotype"/>
                          <a:cs typeface="Palatino Linotype"/>
                          <a:sym typeface="Palatino Linotype"/>
                        </a:rPr>
                        <a:t>WildcardQuery</a:t>
                      </a:r>
                      <a:r>
                        <a:rPr lang="es-AR" sz="1800" b="0" dirty="0">
                          <a:solidFill>
                            <a:schemeClr val="dk1"/>
                          </a:solidFill>
                          <a:latin typeface="Palatino Linotype"/>
                          <a:ea typeface="Palatino Linotype"/>
                          <a:cs typeface="Palatino Linotype"/>
                          <a:sym typeface="Palatino Linotype"/>
                        </a:rPr>
                        <a:t>(</a:t>
                      </a:r>
                      <a:r>
                        <a:rPr lang="es-AR" sz="1800" b="0" dirty="0" err="1">
                          <a:solidFill>
                            <a:schemeClr val="dk1"/>
                          </a:solidFill>
                          <a:latin typeface="Palatino Linotype"/>
                          <a:ea typeface="Palatino Linotype"/>
                          <a:cs typeface="Palatino Linotype"/>
                          <a:sym typeface="Palatino Linotype"/>
                        </a:rPr>
                        <a:t>myTerm</a:t>
                      </a:r>
                      <a:r>
                        <a:rPr lang="es-AR" sz="1800" b="0" dirty="0">
                          <a:solidFill>
                            <a:schemeClr val="dk1"/>
                          </a:solidFill>
                          <a:latin typeface="Palatino Linotype"/>
                          <a:ea typeface="Palatino Linotype"/>
                          <a:cs typeface="Palatino Linotype"/>
                          <a:sym typeface="Palatino Linotype"/>
                        </a:rPr>
                        <a:t>);</a:t>
                      </a:r>
                      <a:endParaRPr sz="1800" b="0" dirty="0"/>
                    </a:p>
                  </a:txBody>
                  <a:tcPr marL="91450" marR="91450" marT="45725" marB="45725"/>
                </a:tc>
                <a:tc>
                  <a:txBody>
                    <a:bodyPr/>
                    <a:lstStyle/>
                    <a:p>
                      <a:pPr marL="0" marR="0" lvl="0" indent="0" algn="l" rtl="0">
                        <a:spcBef>
                          <a:spcPts val="0"/>
                        </a:spcBef>
                        <a:spcAft>
                          <a:spcPts val="0"/>
                        </a:spcAft>
                        <a:buNone/>
                      </a:pPr>
                      <a:r>
                        <a:rPr lang="es-AR" sz="1800" dirty="0" err="1"/>
                        <a:t>queryStr</a:t>
                      </a:r>
                      <a:r>
                        <a:rPr lang="es-AR" sz="1800" dirty="0"/>
                        <a:t>="</a:t>
                      </a:r>
                      <a:r>
                        <a:rPr lang="es-AR" sz="1800" dirty="0" err="1">
                          <a:solidFill>
                            <a:schemeClr val="dk1"/>
                          </a:solidFill>
                        </a:rPr>
                        <a:t>content:</a:t>
                      </a:r>
                      <a:r>
                        <a:rPr lang="es-AR" sz="1800" b="1" dirty="0" err="1">
                          <a:solidFill>
                            <a:srgbClr val="FF0000"/>
                          </a:solidFill>
                        </a:rPr>
                        <a:t>g</a:t>
                      </a:r>
                      <a:r>
                        <a:rPr lang="es-AR" sz="1800" b="1" dirty="0">
                          <a:solidFill>
                            <a:srgbClr val="FF0000"/>
                          </a:solidFill>
                        </a:rPr>
                        <a:t>??</a:t>
                      </a:r>
                      <a:r>
                        <a:rPr lang="es-AR" sz="1800" b="1" dirty="0" smtClean="0">
                          <a:solidFill>
                            <a:srgbClr val="FF0000"/>
                          </a:solidFill>
                        </a:rPr>
                        <a:t>e</a:t>
                      </a:r>
                      <a:r>
                        <a:rPr lang="es-AR" sz="1800" dirty="0" smtClean="0"/>
                        <a:t>";</a:t>
                      </a:r>
                      <a:endParaRPr dirty="0"/>
                    </a:p>
                    <a:p>
                      <a:pPr marL="0" marR="0" lvl="0" indent="0" algn="l" rtl="0">
                        <a:spcBef>
                          <a:spcPts val="0"/>
                        </a:spcBef>
                        <a:spcAft>
                          <a:spcPts val="0"/>
                        </a:spcAft>
                        <a:buNone/>
                      </a:pPr>
                      <a:r>
                        <a:rPr lang="es-AR" sz="1800" dirty="0" err="1">
                          <a:solidFill>
                            <a:schemeClr val="dk1"/>
                          </a:solidFill>
                          <a:latin typeface="Palatino Linotype"/>
                          <a:ea typeface="Palatino Linotype"/>
                          <a:cs typeface="Palatino Linotype"/>
                          <a:sym typeface="Palatino Linotype"/>
                        </a:rPr>
                        <a:t>Query</a:t>
                      </a:r>
                      <a:r>
                        <a:rPr lang="es-AR" sz="1800" dirty="0">
                          <a:solidFill>
                            <a:schemeClr val="dk1"/>
                          </a:solidFill>
                          <a:latin typeface="Palatino Linotype"/>
                          <a:ea typeface="Palatino Linotype"/>
                          <a:cs typeface="Palatino Linotype"/>
                          <a:sym typeface="Palatino Linotype"/>
                        </a:rPr>
                        <a:t> </a:t>
                      </a:r>
                      <a:r>
                        <a:rPr lang="es-AR" sz="1800" dirty="0" err="1">
                          <a:solidFill>
                            <a:schemeClr val="dk1"/>
                          </a:solidFill>
                          <a:latin typeface="Palatino Linotype"/>
                          <a:ea typeface="Palatino Linotype"/>
                          <a:cs typeface="Palatino Linotype"/>
                          <a:sym typeface="Palatino Linotype"/>
                        </a:rPr>
                        <a:t>query</a:t>
                      </a:r>
                      <a:r>
                        <a:rPr lang="es-AR" sz="1800" dirty="0">
                          <a:solidFill>
                            <a:schemeClr val="dk1"/>
                          </a:solidFill>
                          <a:latin typeface="Palatino Linotype"/>
                          <a:ea typeface="Palatino Linotype"/>
                          <a:cs typeface="Palatino Linotype"/>
                          <a:sym typeface="Palatino Linotype"/>
                        </a:rPr>
                        <a:t>= </a:t>
                      </a:r>
                      <a:r>
                        <a:rPr lang="es-AR" sz="1800" dirty="0" err="1">
                          <a:solidFill>
                            <a:schemeClr val="dk1"/>
                          </a:solidFill>
                          <a:latin typeface="Palatino Linotype"/>
                          <a:ea typeface="Palatino Linotype"/>
                          <a:cs typeface="Palatino Linotype"/>
                          <a:sym typeface="Palatino Linotype"/>
                        </a:rPr>
                        <a:t>queryparser.parse</a:t>
                      </a:r>
                      <a:r>
                        <a:rPr lang="es-AR" sz="1800" dirty="0">
                          <a:solidFill>
                            <a:schemeClr val="dk1"/>
                          </a:solidFill>
                          <a:latin typeface="Palatino Linotype"/>
                          <a:ea typeface="Palatino Linotype"/>
                          <a:cs typeface="Palatino Linotype"/>
                          <a:sym typeface="Palatino Linotype"/>
                        </a:rPr>
                        <a:t>(</a:t>
                      </a:r>
                      <a:r>
                        <a:rPr lang="es-AR" sz="1800" dirty="0" err="1">
                          <a:solidFill>
                            <a:schemeClr val="dk1"/>
                          </a:solidFill>
                          <a:latin typeface="Palatino Linotype"/>
                          <a:ea typeface="Palatino Linotype"/>
                          <a:cs typeface="Palatino Linotype"/>
                          <a:sym typeface="Palatino Linotype"/>
                        </a:rPr>
                        <a:t>queryStr</a:t>
                      </a:r>
                      <a:r>
                        <a:rPr lang="es-AR" sz="1800" dirty="0">
                          <a:solidFill>
                            <a:schemeClr val="dk1"/>
                          </a:solidFill>
                          <a:latin typeface="Palatino Linotype"/>
                          <a:ea typeface="Palatino Linotype"/>
                          <a:cs typeface="Palatino Linotype"/>
                          <a:sym typeface="Palatino Linotype"/>
                        </a:rPr>
                        <a:t>);</a:t>
                      </a:r>
                      <a:endParaRPr sz="1800" dirty="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2" name="Tabla 1"/>
          <p:cNvGraphicFramePr>
            <a:graphicFrameLocks noGrp="1"/>
          </p:cNvGraphicFramePr>
          <p:nvPr>
            <p:extLst>
              <p:ext uri="{D42A27DB-BD31-4B8C-83A1-F6EECF244321}">
                <p14:modId xmlns:p14="http://schemas.microsoft.com/office/powerpoint/2010/main" val="716532821"/>
              </p:ext>
            </p:extLst>
          </p:nvPr>
        </p:nvGraphicFramePr>
        <p:xfrm>
          <a:off x="590347" y="4273968"/>
          <a:ext cx="7736236" cy="2050632"/>
        </p:xfrm>
        <a:graphic>
          <a:graphicData uri="http://schemas.openxmlformats.org/drawingml/2006/table">
            <a:tbl>
              <a:tblPr>
                <a:tableStyleId>{06BB8CF4-8263-46C8-874B-44327ABBA4AD}</a:tableStyleId>
              </a:tblPr>
              <a:tblGrid>
                <a:gridCol w="2103174">
                  <a:extLst>
                    <a:ext uri="{9D8B030D-6E8A-4147-A177-3AD203B41FA5}">
                      <a16:colId xmlns:a16="http://schemas.microsoft.com/office/drawing/2014/main" val="2099073578"/>
                    </a:ext>
                  </a:extLst>
                </a:gridCol>
                <a:gridCol w="2280094">
                  <a:extLst>
                    <a:ext uri="{9D8B030D-6E8A-4147-A177-3AD203B41FA5}">
                      <a16:colId xmlns:a16="http://schemas.microsoft.com/office/drawing/2014/main" val="2944477870"/>
                    </a:ext>
                  </a:extLst>
                </a:gridCol>
                <a:gridCol w="3352968">
                  <a:extLst>
                    <a:ext uri="{9D8B030D-6E8A-4147-A177-3AD203B41FA5}">
                      <a16:colId xmlns:a16="http://schemas.microsoft.com/office/drawing/2014/main" val="2438447106"/>
                    </a:ext>
                  </a:extLst>
                </a:gridCol>
              </a:tblGrid>
              <a:tr h="341772">
                <a:tc>
                  <a:txBody>
                    <a:bodyPr/>
                    <a:lstStyle/>
                    <a:p>
                      <a:pPr indent="-1270">
                        <a:spcAft>
                          <a:spcPts val="0"/>
                        </a:spcAft>
                      </a:pPr>
                      <a:r>
                        <a:rPr lang="es-ES" sz="1800" dirty="0">
                          <a:effectLst/>
                        </a:rPr>
                        <a:t>Valor</a:t>
                      </a:r>
                      <a:endParaRPr lang="es-A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FieldName</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El query se esribe así</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719145130"/>
                  </a:ext>
                </a:extLst>
              </a:tr>
              <a:tr h="341772">
                <a:tc>
                  <a:txBody>
                    <a:bodyPr/>
                    <a:lstStyle/>
                    <a:p>
                      <a:pPr indent="-1270">
                        <a:spcAft>
                          <a:spcPts val="0"/>
                        </a:spcAft>
                      </a:pPr>
                      <a:r>
                        <a:rPr lang="es-ES" sz="1800" b="1" dirty="0">
                          <a:solidFill>
                            <a:srgbClr val="FF0000"/>
                          </a:solidFill>
                          <a:effectLst/>
                        </a:rPr>
                        <a:t>g*e</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err="1">
                          <a:effectLst/>
                        </a:rPr>
                        <a:t>content</a:t>
                      </a:r>
                      <a:endParaRPr lang="es-A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 </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67293505"/>
                  </a:ext>
                </a:extLst>
              </a:tr>
              <a:tr h="341772">
                <a:tc>
                  <a:txBody>
                    <a:bodyPr/>
                    <a:lstStyle/>
                    <a:p>
                      <a:pPr indent="-1270">
                        <a:spcAft>
                          <a:spcPts val="0"/>
                        </a:spcAft>
                      </a:pPr>
                      <a:r>
                        <a:rPr lang="es-ES" sz="1800" b="1" dirty="0" err="1">
                          <a:solidFill>
                            <a:srgbClr val="FF0000"/>
                          </a:solidFill>
                          <a:effectLst/>
                        </a:rPr>
                        <a:t>g?me</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err="1">
                          <a:effectLst/>
                        </a:rPr>
                        <a:t>content</a:t>
                      </a:r>
                      <a:endParaRPr lang="es-A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38126339"/>
                  </a:ext>
                </a:extLst>
              </a:tr>
              <a:tr h="341772">
                <a:tc>
                  <a:txBody>
                    <a:bodyPr/>
                    <a:lstStyle/>
                    <a:p>
                      <a:pPr indent="-1270">
                        <a:spcAft>
                          <a:spcPts val="0"/>
                        </a:spcAft>
                      </a:pPr>
                      <a:r>
                        <a:rPr lang="es-ES" sz="1800" b="1" dirty="0" err="1">
                          <a:solidFill>
                            <a:srgbClr val="FF0000"/>
                          </a:solidFill>
                          <a:effectLst/>
                        </a:rPr>
                        <a:t>g?m</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72171911"/>
                  </a:ext>
                </a:extLst>
              </a:tr>
              <a:tr h="341772">
                <a:tc>
                  <a:txBody>
                    <a:bodyPr/>
                    <a:lstStyle/>
                    <a:p>
                      <a:pPr indent="-1270">
                        <a:spcAft>
                          <a:spcPts val="0"/>
                        </a:spcAft>
                      </a:pPr>
                      <a:r>
                        <a:rPr lang="es-ES" sz="1800" b="1" dirty="0">
                          <a:solidFill>
                            <a:srgbClr val="FF0000"/>
                          </a:solidFill>
                          <a:effectLst/>
                        </a:rPr>
                        <a:t>G??e</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98247954"/>
                  </a:ext>
                </a:extLst>
              </a:tr>
              <a:tr h="341772">
                <a:tc>
                  <a:txBody>
                    <a:bodyPr/>
                    <a:lstStyle/>
                    <a:p>
                      <a:pPr indent="-1270">
                        <a:spcAft>
                          <a:spcPts val="0"/>
                        </a:spcAft>
                      </a:pPr>
                      <a:r>
                        <a:rPr lang="es-ES" sz="1800" b="1" dirty="0">
                          <a:solidFill>
                            <a:srgbClr val="FF0000"/>
                          </a:solidFill>
                          <a:effectLst/>
                        </a:rPr>
                        <a:t>*</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96636429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5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41" name="Google Shape;441;p5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a:t>API para las queries</a:t>
            </a:r>
            <a:endParaRPr/>
          </a:p>
          <a:p>
            <a:pPr marL="274320" lvl="0" indent="-129238" algn="l" rtl="0">
              <a:spcBef>
                <a:spcPts val="481"/>
              </a:spcBef>
              <a:spcAft>
                <a:spcPts val="0"/>
              </a:spcAft>
              <a:buSzPct val="95000"/>
              <a:buNone/>
            </a:pPr>
            <a:endParaRPr b="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t>1.4 </a:t>
            </a:r>
            <a:r>
              <a:rPr lang="es-AR" b="1" i="1">
                <a:solidFill>
                  <a:srgbClr val="00B050"/>
                </a:solidFill>
              </a:rPr>
              <a:t>	</a:t>
            </a:r>
            <a:r>
              <a:rPr lang="es-AR" b="1" i="1"/>
              <a:t>PhraseQuery: busca secuencia</a:t>
            </a:r>
            <a:endParaRPr/>
          </a:p>
          <a:p>
            <a:pPr marL="0" lvl="0" indent="0" algn="l" rtl="0">
              <a:spcBef>
                <a:spcPts val="481"/>
              </a:spcBef>
              <a:spcAft>
                <a:spcPts val="0"/>
              </a:spcAft>
              <a:buSzPct val="95000"/>
              <a:buNone/>
            </a:pPr>
            <a:r>
              <a:rPr lang="es-AR" b="1" i="1"/>
              <a:t>1.5 	 WildcardQuery</a:t>
            </a:r>
            <a:endParaRPr b="1" i="1"/>
          </a:p>
          <a:p>
            <a:pPr marL="0" lvl="0" indent="0" algn="l" rtl="0">
              <a:spcBef>
                <a:spcPts val="481"/>
              </a:spcBef>
              <a:spcAft>
                <a:spcPts val="0"/>
              </a:spcAft>
              <a:buSzPct val="95000"/>
              <a:buNone/>
            </a:pPr>
            <a:r>
              <a:rPr lang="es-AR" b="1" i="1">
                <a:solidFill>
                  <a:srgbClr val="00B050"/>
                </a:solidFill>
              </a:rPr>
              <a:t>1.6 	FuzzyQuery: Damerau-Levenshtein con MaxEdit 2</a:t>
            </a:r>
            <a:endParaRPr b="1" i="1">
              <a:solidFill>
                <a:srgbClr val="00B050"/>
              </a:solidFill>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a:t>Etc., etc.,  etc.</a:t>
            </a:r>
            <a:endParaRPr/>
          </a:p>
          <a:p>
            <a:pPr marL="0" lvl="0" indent="0" algn="l" rtl="0">
              <a:spcBef>
                <a:spcPts val="481"/>
              </a:spcBef>
              <a:spcAft>
                <a:spcPts val="0"/>
              </a:spcAft>
              <a:buSzPct val="95000"/>
              <a:buNone/>
            </a:pPr>
            <a:endParaRPr/>
          </a:p>
        </p:txBody>
      </p:sp>
      <p:sp>
        <p:nvSpPr>
          <p:cNvPr id="442" name="Google Shape;442;p5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60"/>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ct val="95000"/>
              <a:buNone/>
            </a:pPr>
            <a:r>
              <a:rPr lang="es-AR" dirty="0"/>
              <a:t>Ejercicio 5.6</a:t>
            </a:r>
            <a:endParaRPr dirty="0"/>
          </a:p>
          <a:p>
            <a:pPr marL="0" lvl="0" indent="0" algn="l" rtl="0">
              <a:spcBef>
                <a:spcPts val="364"/>
              </a:spcBef>
              <a:spcAft>
                <a:spcPts val="0"/>
              </a:spcAft>
              <a:buSzPct val="95000"/>
              <a:buNone/>
            </a:pPr>
            <a:r>
              <a:rPr lang="es-AR" dirty="0"/>
              <a:t>	Realizar los siguiente cambios, re ejecutar  y explicar el resultado. </a:t>
            </a:r>
            <a:endParaRPr dirty="0"/>
          </a:p>
          <a:p>
            <a:pPr marL="0" lvl="0" indent="0" algn="l" rtl="0">
              <a:spcBef>
                <a:spcPts val="364"/>
              </a:spcBef>
              <a:spcAft>
                <a:spcPts val="0"/>
              </a:spcAft>
              <a:buSzPct val="95000"/>
              <a:buNone/>
            </a:pPr>
            <a:endParaRPr dirty="0"/>
          </a:p>
          <a:p>
            <a:pPr marL="0" lvl="0" indent="0" algn="l" rtl="0">
              <a:spcBef>
                <a:spcPts val="364"/>
              </a:spcBef>
              <a:spcAft>
                <a:spcPts val="0"/>
              </a:spcAft>
              <a:buSzPct val="95000"/>
              <a:buNone/>
            </a:pPr>
            <a:endParaRPr lang="es-AR" b="1" dirty="0" smtClean="0"/>
          </a:p>
          <a:p>
            <a:pPr marL="0" lvl="0" indent="0" algn="l" rtl="0">
              <a:spcBef>
                <a:spcPts val="364"/>
              </a:spcBef>
              <a:spcAft>
                <a:spcPts val="0"/>
              </a:spcAft>
              <a:buSzPct val="95000"/>
              <a:buNone/>
            </a:pPr>
            <a:endParaRPr lang="es-AR" b="1" dirty="0"/>
          </a:p>
          <a:p>
            <a:pPr marL="0" lvl="0" indent="0" algn="l" rtl="0">
              <a:spcBef>
                <a:spcPts val="364"/>
              </a:spcBef>
              <a:spcAft>
                <a:spcPts val="0"/>
              </a:spcAft>
              <a:buSzPct val="95000"/>
              <a:buNone/>
            </a:pPr>
            <a:endParaRPr lang="es-AR" b="1" dirty="0" smtClean="0"/>
          </a:p>
          <a:p>
            <a:pPr marL="0" lvl="0" indent="0" algn="l" rtl="0">
              <a:spcBef>
                <a:spcPts val="364"/>
              </a:spcBef>
              <a:spcAft>
                <a:spcPts val="0"/>
              </a:spcAft>
              <a:buSzPct val="95000"/>
              <a:buNone/>
            </a:pPr>
            <a:r>
              <a:rPr lang="es-AR" b="1" dirty="0" smtClean="0"/>
              <a:t>Y con distancia 1:</a:t>
            </a:r>
            <a:endParaRPr b="1" dirty="0"/>
          </a:p>
          <a:p>
            <a:pPr marL="0" lvl="0" indent="0" algn="l" rtl="0">
              <a:spcBef>
                <a:spcPts val="364"/>
              </a:spcBef>
              <a:spcAft>
                <a:spcPts val="0"/>
              </a:spcAft>
              <a:buSzPct val="95000"/>
              <a:buNone/>
            </a:pPr>
            <a:endParaRPr b="1" dirty="0"/>
          </a:p>
          <a:p>
            <a:pPr marL="274320" lvl="0" indent="-164528" algn="l" rtl="0">
              <a:spcBef>
                <a:spcPts val="364"/>
              </a:spcBef>
              <a:spcAft>
                <a:spcPts val="0"/>
              </a:spcAft>
              <a:buSzPct val="95000"/>
              <a:buNone/>
            </a:pPr>
            <a:endParaRPr dirty="0"/>
          </a:p>
          <a:p>
            <a:pPr marL="274320" lvl="0" indent="-164528" algn="l" rtl="0">
              <a:spcBef>
                <a:spcPts val="364"/>
              </a:spcBef>
              <a:spcAft>
                <a:spcPts val="0"/>
              </a:spcAft>
              <a:buSzPct val="95000"/>
              <a:buNone/>
            </a:pPr>
            <a:endParaRPr dirty="0"/>
          </a:p>
          <a:p>
            <a:pPr marL="274320" lvl="0" indent="-164528" algn="l" rtl="0">
              <a:spcBef>
                <a:spcPts val="364"/>
              </a:spcBef>
              <a:spcAft>
                <a:spcPts val="0"/>
              </a:spcAft>
              <a:buSzPct val="95000"/>
              <a:buNone/>
            </a:pPr>
            <a:endParaRPr dirty="0"/>
          </a:p>
          <a:p>
            <a:pPr marL="274320" lvl="0" indent="-164528" algn="l" rtl="0">
              <a:spcBef>
                <a:spcPts val="364"/>
              </a:spcBef>
              <a:spcAft>
                <a:spcPts val="0"/>
              </a:spcAft>
              <a:buSzPct val="95000"/>
              <a:buNone/>
            </a:pPr>
            <a:endParaRPr dirty="0"/>
          </a:p>
          <a:p>
            <a:pPr marL="274320" lvl="0" indent="-164528" algn="l" rtl="0">
              <a:spcBef>
                <a:spcPts val="364"/>
              </a:spcBef>
              <a:spcAft>
                <a:spcPts val="0"/>
              </a:spcAft>
              <a:buSzPct val="95000"/>
              <a:buNone/>
            </a:pPr>
            <a:endParaRPr dirty="0"/>
          </a:p>
          <a:p>
            <a:pPr marL="274320" lvl="0" indent="-164528" algn="l" rtl="0">
              <a:spcBef>
                <a:spcPts val="364"/>
              </a:spcBef>
              <a:spcAft>
                <a:spcPts val="0"/>
              </a:spcAft>
              <a:buSzPct val="95000"/>
              <a:buNone/>
            </a:pPr>
            <a:endParaRPr dirty="0"/>
          </a:p>
          <a:p>
            <a:pPr marL="0" lvl="0" indent="0" algn="l" rtl="0">
              <a:spcBef>
                <a:spcPts val="364"/>
              </a:spcBef>
              <a:spcAft>
                <a:spcPts val="0"/>
              </a:spcAft>
              <a:buSzPct val="95000"/>
              <a:buNone/>
            </a:pPr>
            <a:endParaRPr dirty="0"/>
          </a:p>
          <a:p>
            <a:pPr marL="274320" lvl="0" indent="-164528" algn="l" rtl="0">
              <a:spcBef>
                <a:spcPts val="364"/>
              </a:spcBef>
              <a:spcAft>
                <a:spcPts val="0"/>
              </a:spcAft>
              <a:buSzPct val="95000"/>
              <a:buNone/>
            </a:pPr>
            <a:endParaRPr dirty="0"/>
          </a:p>
          <a:p>
            <a:pPr marL="0" lvl="0" indent="0" algn="l" rtl="0">
              <a:spcBef>
                <a:spcPts val="364"/>
              </a:spcBef>
              <a:spcAft>
                <a:spcPts val="0"/>
              </a:spcAft>
              <a:buSzPct val="95000"/>
              <a:buNone/>
            </a:pPr>
            <a:endParaRPr dirty="0"/>
          </a:p>
          <a:p>
            <a:pPr marL="0" lvl="0" indent="0" algn="l" rtl="0">
              <a:spcBef>
                <a:spcPts val="364"/>
              </a:spcBef>
              <a:spcAft>
                <a:spcPts val="0"/>
              </a:spcAft>
              <a:buSzPct val="95000"/>
              <a:buNone/>
            </a:pPr>
            <a:endParaRPr dirty="0"/>
          </a:p>
          <a:p>
            <a:pPr marL="0" lvl="0" indent="0" algn="l" rtl="0">
              <a:spcBef>
                <a:spcPts val="364"/>
              </a:spcBef>
              <a:spcAft>
                <a:spcPts val="0"/>
              </a:spcAft>
              <a:buSzPct val="95000"/>
              <a:buNone/>
            </a:pPr>
            <a:endParaRPr dirty="0"/>
          </a:p>
          <a:p>
            <a:pPr marL="514350" lvl="0" indent="-404558" algn="l" rtl="0">
              <a:spcBef>
                <a:spcPts val="364"/>
              </a:spcBef>
              <a:spcAft>
                <a:spcPts val="0"/>
              </a:spcAft>
              <a:buSzPct val="95000"/>
              <a:buNone/>
            </a:pPr>
            <a:endParaRPr dirty="0"/>
          </a:p>
        </p:txBody>
      </p:sp>
      <p:sp>
        <p:nvSpPr>
          <p:cNvPr id="448" name="Google Shape;448;p60"/>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47</a:t>
            </a:fld>
            <a:endParaRPr/>
          </a:p>
        </p:txBody>
      </p:sp>
      <p:graphicFrame>
        <p:nvGraphicFramePr>
          <p:cNvPr id="449" name="Google Shape;449;p60"/>
          <p:cNvGraphicFramePr/>
          <p:nvPr>
            <p:extLst>
              <p:ext uri="{D42A27DB-BD31-4B8C-83A1-F6EECF244321}">
                <p14:modId xmlns:p14="http://schemas.microsoft.com/office/powerpoint/2010/main" val="906581775"/>
              </p:ext>
            </p:extLst>
          </p:nvPr>
        </p:nvGraphicFramePr>
        <p:xfrm>
          <a:off x="441434" y="137894"/>
          <a:ext cx="8229600" cy="1559580"/>
        </p:xfrm>
        <a:graphic>
          <a:graphicData uri="http://schemas.openxmlformats.org/drawingml/2006/table">
            <a:tbl>
              <a:tblPr firstRow="1" bandRow="1">
                <a:noFill/>
                <a:tableStyleId>{06BB8CF4-8263-46C8-874B-44327ABBA4AD}</a:tableStyleId>
              </a:tblPr>
              <a:tblGrid>
                <a:gridCol w="4715700">
                  <a:extLst>
                    <a:ext uri="{9D8B030D-6E8A-4147-A177-3AD203B41FA5}">
                      <a16:colId xmlns:a16="http://schemas.microsoft.com/office/drawing/2014/main" val="20000"/>
                    </a:ext>
                  </a:extLst>
                </a:gridCol>
                <a:gridCol w="35139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None/>
                      </a:pPr>
                      <a:r>
                        <a:rPr lang="es-AR" sz="1800"/>
                        <a:t>API</a:t>
                      </a:r>
                      <a:endParaRPr sz="1800"/>
                    </a:p>
                  </a:txBody>
                  <a:tcPr marL="91450" marR="91450" marT="45725" marB="45725"/>
                </a:tc>
                <a:tc>
                  <a:txBody>
                    <a:bodyPr/>
                    <a:lstStyle/>
                    <a:p>
                      <a:pPr marL="0" marR="0" lvl="0" indent="0" algn="l" rtl="0">
                        <a:spcBef>
                          <a:spcPts val="0"/>
                        </a:spcBef>
                        <a:spcAft>
                          <a:spcPts val="0"/>
                        </a:spcAft>
                        <a:buNone/>
                      </a:pPr>
                      <a:r>
                        <a:rPr lang="es-AR" sz="1800"/>
                        <a:t>QueryParser</a:t>
                      </a:r>
                      <a:endParaRPr sz="1800"/>
                    </a:p>
                  </a:txBody>
                  <a:tcPr marL="91450" marR="91450" marT="45725" marB="45725"/>
                </a:tc>
                <a:extLst>
                  <a:ext uri="{0D108BD9-81ED-4DB2-BD59-A6C34878D82A}">
                    <a16:rowId xmlns:a16="http://schemas.microsoft.com/office/drawing/2014/main" val="10000"/>
                  </a:ext>
                </a:extLst>
              </a:tr>
              <a:tr h="370850">
                <a:tc>
                  <a:txBody>
                    <a:bodyPr/>
                    <a:lstStyle/>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queryStr=</a:t>
                      </a:r>
                      <a:r>
                        <a:rPr lang="es-AR" sz="1800" b="1">
                          <a:solidFill>
                            <a:schemeClr val="dk1"/>
                          </a:solidFill>
                          <a:latin typeface="Palatino Linotype"/>
                          <a:ea typeface="Palatino Linotype"/>
                          <a:cs typeface="Palatino Linotype"/>
                          <a:sym typeface="Palatino Linotype"/>
                        </a:rPr>
                        <a:t>“g</a:t>
                      </a:r>
                      <a:r>
                        <a:rPr lang="es-AR" sz="1800" b="1"/>
                        <a:t>no</a:t>
                      </a:r>
                      <a:r>
                        <a:rPr lang="es-AR" sz="1800" b="1">
                          <a:solidFill>
                            <a:schemeClr val="dk1"/>
                          </a:solidFill>
                          <a:latin typeface="Palatino Linotype"/>
                          <a:ea typeface="Palatino Linotype"/>
                          <a:cs typeface="Palatino Linotype"/>
                          <a:sym typeface="Palatino Linotype"/>
                        </a:rPr>
                        <a:t>”</a:t>
                      </a:r>
                      <a:r>
                        <a:rPr lang="es-AR" sz="1800" b="0">
                          <a:solidFill>
                            <a:schemeClr val="dk1"/>
                          </a:solidFill>
                          <a:latin typeface="Palatino Linotype"/>
                          <a:ea typeface="Palatino Linotype"/>
                          <a:cs typeface="Palatino Linotype"/>
                          <a:sym typeface="Palatino Linotype"/>
                        </a:rPr>
                        <a:t>;</a:t>
                      </a:r>
                      <a:endParaRPr/>
                    </a:p>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Term myTerm = new Term(</a:t>
                      </a:r>
                      <a:r>
                        <a:rPr lang="es-AR" sz="1800" b="1">
                          <a:solidFill>
                            <a:schemeClr val="dk1"/>
                          </a:solidFill>
                          <a:latin typeface="Palatino Linotype"/>
                          <a:ea typeface="Palatino Linotype"/>
                          <a:cs typeface="Palatino Linotype"/>
                          <a:sym typeface="Palatino Linotype"/>
                        </a:rPr>
                        <a:t>“content”</a:t>
                      </a:r>
                      <a:r>
                        <a:rPr lang="es-AR" sz="1800" b="0">
                          <a:solidFill>
                            <a:schemeClr val="dk1"/>
                          </a:solidFill>
                          <a:latin typeface="Palatino Linotype"/>
                          <a:ea typeface="Palatino Linotype"/>
                          <a:cs typeface="Palatino Linotype"/>
                          <a:sym typeface="Palatino Linotype"/>
                        </a:rPr>
                        <a:t>, </a:t>
                      </a:r>
                      <a:r>
                        <a:rPr lang="es-AR" sz="1800" b="0"/>
                        <a:t>queryStr</a:t>
                      </a:r>
                      <a:r>
                        <a:rPr lang="es-AR" sz="1800" b="0">
                          <a:solidFill>
                            <a:schemeClr val="dk1"/>
                          </a:solidFill>
                          <a:latin typeface="Palatino Linotype"/>
                          <a:ea typeface="Palatino Linotype"/>
                          <a:cs typeface="Palatino Linotype"/>
                          <a:sym typeface="Palatino Linotype"/>
                        </a:rPr>
                        <a:t>);</a:t>
                      </a:r>
                      <a:endParaRPr/>
                    </a:p>
                    <a:p>
                      <a:pPr marL="0" marR="0" lvl="0" indent="0" algn="just" rtl="0">
                        <a:spcBef>
                          <a:spcPts val="0"/>
                        </a:spcBef>
                        <a:spcAft>
                          <a:spcPts val="0"/>
                        </a:spcAft>
                        <a:buNone/>
                      </a:pPr>
                      <a:r>
                        <a:rPr lang="es-AR" sz="1800" b="0">
                          <a:solidFill>
                            <a:schemeClr val="dk1"/>
                          </a:solidFill>
                          <a:latin typeface="Palatino Linotype"/>
                          <a:ea typeface="Palatino Linotype"/>
                          <a:cs typeface="Palatino Linotype"/>
                          <a:sym typeface="Palatino Linotype"/>
                        </a:rPr>
                        <a:t>Query query= new FuzzyQuery(myTerm);</a:t>
                      </a:r>
                      <a:endParaRPr sz="1800" b="0"/>
                    </a:p>
                  </a:txBody>
                  <a:tcPr marL="91450" marR="91450" marT="45725" marB="45725"/>
                </a:tc>
                <a:tc>
                  <a:txBody>
                    <a:bodyPr/>
                    <a:lstStyle/>
                    <a:p>
                      <a:pPr marL="0" marR="0" lvl="0" indent="0" algn="l" rtl="0">
                        <a:spcBef>
                          <a:spcPts val="0"/>
                        </a:spcBef>
                        <a:spcAft>
                          <a:spcPts val="0"/>
                        </a:spcAft>
                        <a:buNone/>
                      </a:pPr>
                      <a:r>
                        <a:rPr lang="es-AR" sz="1800" dirty="0" err="1"/>
                        <a:t>queryStr</a:t>
                      </a:r>
                      <a:r>
                        <a:rPr lang="es-AR" sz="1800" dirty="0"/>
                        <a:t>="</a:t>
                      </a:r>
                      <a:r>
                        <a:rPr lang="es-AR" sz="1800" dirty="0">
                          <a:solidFill>
                            <a:schemeClr val="dk1"/>
                          </a:solidFill>
                        </a:rPr>
                        <a:t>content:</a:t>
                      </a:r>
                      <a:r>
                        <a:rPr lang="es-AR" sz="1800" b="1" dirty="0">
                          <a:solidFill>
                            <a:srgbClr val="FF0000"/>
                          </a:solidFill>
                        </a:rPr>
                        <a:t>gno~2</a:t>
                      </a:r>
                      <a:r>
                        <a:rPr lang="es-AR" sz="1800" dirty="0"/>
                        <a:t>";</a:t>
                      </a:r>
                      <a:endParaRPr dirty="0"/>
                    </a:p>
                    <a:p>
                      <a:pPr marL="0" marR="0" lvl="0" indent="0" algn="l" rtl="0">
                        <a:spcBef>
                          <a:spcPts val="0"/>
                        </a:spcBef>
                        <a:spcAft>
                          <a:spcPts val="0"/>
                        </a:spcAft>
                        <a:buNone/>
                      </a:pPr>
                      <a:r>
                        <a:rPr lang="es-AR" sz="1800" dirty="0" err="1">
                          <a:solidFill>
                            <a:schemeClr val="dk1"/>
                          </a:solidFill>
                          <a:latin typeface="Palatino Linotype"/>
                          <a:ea typeface="Palatino Linotype"/>
                          <a:cs typeface="Palatino Linotype"/>
                          <a:sym typeface="Palatino Linotype"/>
                        </a:rPr>
                        <a:t>Query</a:t>
                      </a:r>
                      <a:r>
                        <a:rPr lang="es-AR" sz="1800" dirty="0">
                          <a:solidFill>
                            <a:schemeClr val="dk1"/>
                          </a:solidFill>
                          <a:latin typeface="Palatino Linotype"/>
                          <a:ea typeface="Palatino Linotype"/>
                          <a:cs typeface="Palatino Linotype"/>
                          <a:sym typeface="Palatino Linotype"/>
                        </a:rPr>
                        <a:t> </a:t>
                      </a:r>
                      <a:r>
                        <a:rPr lang="es-AR" sz="1800" dirty="0" err="1">
                          <a:solidFill>
                            <a:schemeClr val="dk1"/>
                          </a:solidFill>
                          <a:latin typeface="Palatino Linotype"/>
                          <a:ea typeface="Palatino Linotype"/>
                          <a:cs typeface="Palatino Linotype"/>
                          <a:sym typeface="Palatino Linotype"/>
                        </a:rPr>
                        <a:t>query</a:t>
                      </a:r>
                      <a:r>
                        <a:rPr lang="es-AR" sz="1800" dirty="0">
                          <a:solidFill>
                            <a:schemeClr val="dk1"/>
                          </a:solidFill>
                          <a:latin typeface="Palatino Linotype"/>
                          <a:ea typeface="Palatino Linotype"/>
                          <a:cs typeface="Palatino Linotype"/>
                          <a:sym typeface="Palatino Linotype"/>
                        </a:rPr>
                        <a:t>= </a:t>
                      </a:r>
                      <a:r>
                        <a:rPr lang="es-AR" sz="1800" dirty="0" err="1">
                          <a:solidFill>
                            <a:schemeClr val="dk1"/>
                          </a:solidFill>
                          <a:latin typeface="Palatino Linotype"/>
                          <a:ea typeface="Palatino Linotype"/>
                          <a:cs typeface="Palatino Linotype"/>
                          <a:sym typeface="Palatino Linotype"/>
                        </a:rPr>
                        <a:t>queryparser.parse</a:t>
                      </a:r>
                      <a:r>
                        <a:rPr lang="es-AR" sz="1800" dirty="0">
                          <a:solidFill>
                            <a:schemeClr val="dk1"/>
                          </a:solidFill>
                          <a:latin typeface="Palatino Linotype"/>
                          <a:ea typeface="Palatino Linotype"/>
                          <a:cs typeface="Palatino Linotype"/>
                          <a:sym typeface="Palatino Linotype"/>
                        </a:rPr>
                        <a:t>(</a:t>
                      </a:r>
                      <a:r>
                        <a:rPr lang="es-AR" sz="1800" dirty="0" err="1">
                          <a:solidFill>
                            <a:schemeClr val="dk1"/>
                          </a:solidFill>
                          <a:latin typeface="Palatino Linotype"/>
                          <a:ea typeface="Palatino Linotype"/>
                          <a:cs typeface="Palatino Linotype"/>
                          <a:sym typeface="Palatino Linotype"/>
                        </a:rPr>
                        <a:t>queryStr</a:t>
                      </a:r>
                      <a:r>
                        <a:rPr lang="es-AR" sz="1800" dirty="0">
                          <a:solidFill>
                            <a:schemeClr val="dk1"/>
                          </a:solidFill>
                          <a:latin typeface="Palatino Linotype"/>
                          <a:ea typeface="Palatino Linotype"/>
                          <a:cs typeface="Palatino Linotype"/>
                          <a:sym typeface="Palatino Linotype"/>
                        </a:rPr>
                        <a:t>);</a:t>
                      </a:r>
                      <a:endParaRPr sz="1800" dirty="0"/>
                    </a:p>
                  </a:txBody>
                  <a:tcPr marL="91450" marR="91450" marT="45725" marB="45725"/>
                </a:tc>
                <a:extLst>
                  <a:ext uri="{0D108BD9-81ED-4DB2-BD59-A6C34878D82A}">
                    <a16:rowId xmlns:a16="http://schemas.microsoft.com/office/drawing/2014/main" val="10001"/>
                  </a:ext>
                </a:extLst>
              </a:tr>
            </a:tbl>
          </a:graphicData>
        </a:graphic>
      </p:graphicFrame>
      <p:graphicFrame>
        <p:nvGraphicFramePr>
          <p:cNvPr id="2" name="Tabla 1"/>
          <p:cNvGraphicFramePr>
            <a:graphicFrameLocks noGrp="1"/>
          </p:cNvGraphicFramePr>
          <p:nvPr>
            <p:extLst>
              <p:ext uri="{D42A27DB-BD31-4B8C-83A1-F6EECF244321}">
                <p14:modId xmlns:p14="http://schemas.microsoft.com/office/powerpoint/2010/main" val="2454171714"/>
              </p:ext>
            </p:extLst>
          </p:nvPr>
        </p:nvGraphicFramePr>
        <p:xfrm>
          <a:off x="829310" y="3214257"/>
          <a:ext cx="6901525" cy="1645920"/>
        </p:xfrm>
        <a:graphic>
          <a:graphicData uri="http://schemas.openxmlformats.org/drawingml/2006/table">
            <a:tbl>
              <a:tblPr>
                <a:tableStyleId>{06BB8CF4-8263-46C8-874B-44327ABBA4AD}</a:tableStyleId>
              </a:tblPr>
              <a:tblGrid>
                <a:gridCol w="1661615">
                  <a:extLst>
                    <a:ext uri="{9D8B030D-6E8A-4147-A177-3AD203B41FA5}">
                      <a16:colId xmlns:a16="http://schemas.microsoft.com/office/drawing/2014/main" val="110229372"/>
                    </a:ext>
                  </a:extLst>
                </a:gridCol>
                <a:gridCol w="1566428">
                  <a:extLst>
                    <a:ext uri="{9D8B030D-6E8A-4147-A177-3AD203B41FA5}">
                      <a16:colId xmlns:a16="http://schemas.microsoft.com/office/drawing/2014/main" val="96086352"/>
                    </a:ext>
                  </a:extLst>
                </a:gridCol>
                <a:gridCol w="3673482">
                  <a:extLst>
                    <a:ext uri="{9D8B030D-6E8A-4147-A177-3AD203B41FA5}">
                      <a16:colId xmlns:a16="http://schemas.microsoft.com/office/drawing/2014/main" val="1335283485"/>
                    </a:ext>
                  </a:extLst>
                </a:gridCol>
              </a:tblGrid>
              <a:tr h="270163">
                <a:tc>
                  <a:txBody>
                    <a:bodyPr/>
                    <a:lstStyle/>
                    <a:p>
                      <a:pPr indent="-1270">
                        <a:spcAft>
                          <a:spcPts val="0"/>
                        </a:spcAft>
                      </a:pPr>
                      <a:r>
                        <a:rPr lang="es-ES" sz="1800" dirty="0">
                          <a:effectLst/>
                        </a:rPr>
                        <a:t>Valor</a:t>
                      </a:r>
                      <a:endParaRPr lang="es-A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FieldName</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El query se esribe así</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38173873"/>
                  </a:ext>
                </a:extLst>
              </a:tr>
              <a:tr h="270163">
                <a:tc>
                  <a:txBody>
                    <a:bodyPr/>
                    <a:lstStyle/>
                    <a:p>
                      <a:pPr indent="-1270">
                        <a:spcAft>
                          <a:spcPts val="0"/>
                        </a:spcAft>
                      </a:pPr>
                      <a:r>
                        <a:rPr lang="es-ES" sz="1800" b="1" dirty="0" err="1">
                          <a:solidFill>
                            <a:srgbClr val="FF0000"/>
                          </a:solidFill>
                          <a:effectLst/>
                        </a:rPr>
                        <a:t>gno</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err="1">
                          <a:effectLst/>
                        </a:rPr>
                        <a:t>content</a:t>
                      </a:r>
                      <a:endParaRPr lang="es-A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 </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48949417"/>
                  </a:ext>
                </a:extLst>
              </a:tr>
              <a:tr h="270163">
                <a:tc>
                  <a:txBody>
                    <a:bodyPr/>
                    <a:lstStyle/>
                    <a:p>
                      <a:pPr indent="-1270">
                        <a:spcAft>
                          <a:spcPts val="0"/>
                        </a:spcAft>
                      </a:pPr>
                      <a:r>
                        <a:rPr lang="es-ES" sz="1800" b="1" dirty="0" err="1">
                          <a:solidFill>
                            <a:srgbClr val="FF0000"/>
                          </a:solidFill>
                          <a:effectLst/>
                        </a:rPr>
                        <a:t>agen</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err="1">
                          <a:effectLst/>
                        </a:rPr>
                        <a:t>content</a:t>
                      </a:r>
                      <a:endParaRPr lang="es-A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 </a:t>
                      </a:r>
                      <a:endParaRPr lang="es-AR" sz="18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57284697"/>
                  </a:ext>
                </a:extLst>
              </a:tr>
              <a:tr h="270163">
                <a:tc>
                  <a:txBody>
                    <a:bodyPr/>
                    <a:lstStyle/>
                    <a:p>
                      <a:pPr indent="-1270">
                        <a:spcAft>
                          <a:spcPts val="0"/>
                        </a:spcAft>
                      </a:pPr>
                      <a:r>
                        <a:rPr lang="es-ES" sz="1800" b="1" dirty="0" err="1">
                          <a:solidFill>
                            <a:srgbClr val="FF0000"/>
                          </a:solidFill>
                          <a:effectLst/>
                        </a:rPr>
                        <a:t>agem</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err="1">
                          <a:effectLst/>
                        </a:rPr>
                        <a:t>content</a:t>
                      </a:r>
                      <a:endParaRPr lang="es-A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09982193"/>
                  </a:ext>
                </a:extLst>
              </a:tr>
              <a:tr h="270163">
                <a:tc>
                  <a:txBody>
                    <a:bodyPr/>
                    <a:lstStyle/>
                    <a:p>
                      <a:pPr indent="-1270">
                        <a:spcAft>
                          <a:spcPts val="0"/>
                        </a:spcAft>
                      </a:pPr>
                      <a:r>
                        <a:rPr lang="es-ES" sz="1800" b="1" dirty="0">
                          <a:solidFill>
                            <a:srgbClr val="FF0000"/>
                          </a:solidFill>
                          <a:effectLst/>
                        </a:rPr>
                        <a:t>hm</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21733483"/>
                  </a:ext>
                </a:extLst>
              </a:tr>
              <a:tr h="270163">
                <a:tc>
                  <a:txBody>
                    <a:bodyPr/>
                    <a:lstStyle/>
                    <a:p>
                      <a:pPr indent="-1270">
                        <a:spcAft>
                          <a:spcPts val="0"/>
                        </a:spcAft>
                      </a:pPr>
                      <a:r>
                        <a:rPr lang="es-ES" sz="1800" b="1" dirty="0" err="1">
                          <a:solidFill>
                            <a:srgbClr val="FF0000"/>
                          </a:solidFill>
                          <a:effectLst/>
                        </a:rPr>
                        <a:t>ham</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07893750"/>
                  </a:ext>
                </a:extLst>
              </a:tr>
            </a:tbl>
          </a:graphicData>
        </a:graphic>
      </p:graphicFrame>
      <p:graphicFrame>
        <p:nvGraphicFramePr>
          <p:cNvPr id="3" name="Tabla 2"/>
          <p:cNvGraphicFramePr>
            <a:graphicFrameLocks noGrp="1"/>
          </p:cNvGraphicFramePr>
          <p:nvPr>
            <p:extLst>
              <p:ext uri="{D42A27DB-BD31-4B8C-83A1-F6EECF244321}">
                <p14:modId xmlns:p14="http://schemas.microsoft.com/office/powerpoint/2010/main" val="3744758987"/>
              </p:ext>
            </p:extLst>
          </p:nvPr>
        </p:nvGraphicFramePr>
        <p:xfrm>
          <a:off x="829309" y="5569526"/>
          <a:ext cx="6901525" cy="754756"/>
        </p:xfrm>
        <a:graphic>
          <a:graphicData uri="http://schemas.openxmlformats.org/drawingml/2006/table">
            <a:tbl>
              <a:tblPr>
                <a:tableStyleId>{06BB8CF4-8263-46C8-874B-44327ABBA4AD}</a:tableStyleId>
              </a:tblPr>
              <a:tblGrid>
                <a:gridCol w="1661615">
                  <a:extLst>
                    <a:ext uri="{9D8B030D-6E8A-4147-A177-3AD203B41FA5}">
                      <a16:colId xmlns:a16="http://schemas.microsoft.com/office/drawing/2014/main" val="800143081"/>
                    </a:ext>
                  </a:extLst>
                </a:gridCol>
                <a:gridCol w="1566428">
                  <a:extLst>
                    <a:ext uri="{9D8B030D-6E8A-4147-A177-3AD203B41FA5}">
                      <a16:colId xmlns:a16="http://schemas.microsoft.com/office/drawing/2014/main" val="3437109318"/>
                    </a:ext>
                  </a:extLst>
                </a:gridCol>
                <a:gridCol w="3673482">
                  <a:extLst>
                    <a:ext uri="{9D8B030D-6E8A-4147-A177-3AD203B41FA5}">
                      <a16:colId xmlns:a16="http://schemas.microsoft.com/office/drawing/2014/main" val="256442006"/>
                    </a:ext>
                  </a:extLst>
                </a:gridCol>
              </a:tblGrid>
              <a:tr h="377378">
                <a:tc>
                  <a:txBody>
                    <a:bodyPr/>
                    <a:lstStyle/>
                    <a:p>
                      <a:pPr indent="-1270">
                        <a:spcAft>
                          <a:spcPts val="0"/>
                        </a:spcAft>
                      </a:pPr>
                      <a:r>
                        <a:rPr lang="es-ES" sz="1800" dirty="0">
                          <a:effectLst/>
                        </a:rPr>
                        <a:t>Valor</a:t>
                      </a:r>
                      <a:endParaRPr lang="es-A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err="1">
                          <a:effectLst/>
                        </a:rPr>
                        <a:t>FieldName</a:t>
                      </a:r>
                      <a:endParaRPr lang="es-AR" sz="18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El </a:t>
                      </a:r>
                      <a:r>
                        <a:rPr lang="es-ES" sz="1800" dirty="0" err="1">
                          <a:effectLst/>
                        </a:rPr>
                        <a:t>query</a:t>
                      </a:r>
                      <a:r>
                        <a:rPr lang="es-ES" sz="1800" dirty="0">
                          <a:effectLst/>
                        </a:rPr>
                        <a:t> se </a:t>
                      </a:r>
                      <a:r>
                        <a:rPr lang="es-ES" sz="1800" dirty="0" err="1">
                          <a:effectLst/>
                        </a:rPr>
                        <a:t>esribe</a:t>
                      </a:r>
                      <a:r>
                        <a:rPr lang="es-ES" sz="1800" dirty="0">
                          <a:effectLst/>
                        </a:rPr>
                        <a:t> así</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464014166"/>
                  </a:ext>
                </a:extLst>
              </a:tr>
              <a:tr h="377378">
                <a:tc>
                  <a:txBody>
                    <a:bodyPr/>
                    <a:lstStyle/>
                    <a:p>
                      <a:pPr indent="-1270">
                        <a:spcAft>
                          <a:spcPts val="0"/>
                        </a:spcAft>
                      </a:pPr>
                      <a:r>
                        <a:rPr lang="es-ES" sz="1800" b="1" dirty="0" err="1">
                          <a:solidFill>
                            <a:srgbClr val="FF0000"/>
                          </a:solidFill>
                          <a:effectLst/>
                        </a:rPr>
                        <a:t>ham</a:t>
                      </a:r>
                      <a:endParaRPr lang="es-AR" sz="1800" b="1" dirty="0">
                        <a:solidFill>
                          <a:srgbClr val="FF0000"/>
                        </a:solidFill>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a:effectLst/>
                        </a:rPr>
                        <a:t>content</a:t>
                      </a:r>
                      <a:endParaRPr lang="es-AR" sz="1800">
                        <a:effectLst/>
                        <a:latin typeface="Times New Roman" panose="02020603050405020304" pitchFamily="18" charset="0"/>
                        <a:ea typeface="Times New Roman" panose="02020603050405020304" pitchFamily="18" charset="0"/>
                      </a:endParaRPr>
                    </a:p>
                  </a:txBody>
                  <a:tcPr marL="68580" marR="68580" marT="0" marB="0"/>
                </a:tc>
                <a:tc>
                  <a:txBody>
                    <a:bodyPr/>
                    <a:lstStyle/>
                    <a:p>
                      <a:pPr indent="-1270">
                        <a:spcAft>
                          <a:spcPts val="0"/>
                        </a:spcAft>
                      </a:pPr>
                      <a:r>
                        <a:rPr lang="es-ES" sz="1800" dirty="0">
                          <a:effectLst/>
                        </a:rPr>
                        <a:t> </a:t>
                      </a:r>
                      <a:endParaRPr lang="es-AR" sz="18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8356085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55" name="Google Shape;455;p6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a:t>API para las queries</a:t>
            </a:r>
            <a:endParaRPr/>
          </a:p>
          <a:p>
            <a:pPr marL="274320" lvl="0" indent="-129238" algn="l" rtl="0">
              <a:spcBef>
                <a:spcPts val="481"/>
              </a:spcBef>
              <a:spcAft>
                <a:spcPts val="0"/>
              </a:spcAft>
              <a:buSzPct val="95000"/>
              <a:buNone/>
            </a:pPr>
            <a:endParaRPr b="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t>1.4 </a:t>
            </a:r>
            <a:r>
              <a:rPr lang="es-AR" b="1" i="1">
                <a:solidFill>
                  <a:srgbClr val="00B050"/>
                </a:solidFill>
              </a:rPr>
              <a:t>	</a:t>
            </a:r>
            <a:r>
              <a:rPr lang="es-AR" b="1" i="1"/>
              <a:t>PhraseQuery: busca secuencia</a:t>
            </a:r>
            <a:endParaRPr/>
          </a:p>
          <a:p>
            <a:pPr marL="0" lvl="0" indent="0" algn="l" rtl="0">
              <a:spcBef>
                <a:spcPts val="481"/>
              </a:spcBef>
              <a:spcAft>
                <a:spcPts val="0"/>
              </a:spcAft>
              <a:buSzPct val="95000"/>
              <a:buNone/>
            </a:pPr>
            <a:r>
              <a:rPr lang="es-AR" b="1" i="1"/>
              <a:t>1.5 	 WildcardQuery</a:t>
            </a:r>
            <a:endParaRPr b="1" i="1"/>
          </a:p>
          <a:p>
            <a:pPr marL="0" lvl="0" indent="0" algn="l" rtl="0">
              <a:spcBef>
                <a:spcPts val="481"/>
              </a:spcBef>
              <a:spcAft>
                <a:spcPts val="0"/>
              </a:spcAft>
              <a:buSzPct val="95000"/>
              <a:buNone/>
            </a:pPr>
            <a:r>
              <a:rPr lang="es-AR" b="1" i="1"/>
              <a:t>1.6 	</a:t>
            </a:r>
            <a:r>
              <a:rPr lang="es-AR" b="1"/>
              <a:t>FuzzyQuery: Damerau-Levenshtein con MaxEdit 2</a:t>
            </a:r>
            <a:endParaRPr b="1"/>
          </a:p>
          <a:p>
            <a:pPr marL="0" lvl="0" indent="0" algn="l" rtl="0">
              <a:spcBef>
                <a:spcPts val="481"/>
              </a:spcBef>
              <a:spcAft>
                <a:spcPts val="0"/>
              </a:spcAft>
              <a:buSzPct val="95000"/>
              <a:buNone/>
            </a:pPr>
            <a:r>
              <a:rPr lang="es-AR">
                <a:solidFill>
                  <a:srgbClr val="00B050"/>
                </a:solidFill>
              </a:rPr>
              <a:t>1.7 	BooleanQuery</a:t>
            </a:r>
            <a:endParaRPr>
              <a:solidFill>
                <a:srgbClr val="00B050"/>
              </a:solidFill>
            </a:endParaRPr>
          </a:p>
          <a:p>
            <a:pPr marL="0" lvl="0" indent="0" algn="l" rtl="0">
              <a:spcBef>
                <a:spcPts val="481"/>
              </a:spcBef>
              <a:spcAft>
                <a:spcPts val="0"/>
              </a:spcAft>
              <a:buSzPct val="95000"/>
              <a:buNone/>
            </a:pPr>
            <a:r>
              <a:rPr lang="es-AR"/>
              <a:t>Etc., etc.,  etc.</a:t>
            </a:r>
            <a:endParaRPr/>
          </a:p>
          <a:p>
            <a:pPr marL="0" lvl="0" indent="0" algn="l" rtl="0">
              <a:spcBef>
                <a:spcPts val="481"/>
              </a:spcBef>
              <a:spcAft>
                <a:spcPts val="0"/>
              </a:spcAft>
              <a:buSzPct val="95000"/>
              <a:buNone/>
            </a:pPr>
            <a:endParaRPr/>
          </a:p>
        </p:txBody>
      </p:sp>
      <p:sp>
        <p:nvSpPr>
          <p:cNvPr id="456" name="Google Shape;456;p6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48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62" name="Google Shape;462;p6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dirty="0"/>
              <a:t>Ejercicio </a:t>
            </a:r>
            <a:r>
              <a:rPr lang="es-AR" dirty="0" smtClean="0"/>
              <a:t>5.7  (tarea para </a:t>
            </a:r>
            <a:r>
              <a:rPr lang="es-AR" smtClean="0"/>
              <a:t>el hogar)</a:t>
            </a:r>
            <a:endParaRPr/>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r>
              <a:rPr lang="es-AR" dirty="0"/>
              <a:t>Buscar por cualquiera de estas 2 palabras:</a:t>
            </a:r>
            <a:endParaRPr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r>
              <a:rPr lang="es-AR" dirty="0"/>
              <a:t>Buscar por ambas palabras:</a:t>
            </a:r>
            <a:endParaRPr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endParaRPr dirty="0"/>
          </a:p>
          <a:p>
            <a:pPr marL="0" lvl="0" indent="0" algn="l" rtl="0">
              <a:spcBef>
                <a:spcPts val="520"/>
              </a:spcBef>
              <a:spcAft>
                <a:spcPts val="0"/>
              </a:spcAft>
              <a:buSzPts val="2470"/>
              <a:buNone/>
            </a:pPr>
            <a:endParaRPr dirty="0"/>
          </a:p>
        </p:txBody>
      </p:sp>
      <p:sp>
        <p:nvSpPr>
          <p:cNvPr id="463" name="Google Shape;463;p6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s-AR" sz="1100" b="0" i="0" u="none" strike="noStrike" cap="none">
                <a:solidFill>
                  <a:srgbClr val="000000"/>
                </a:solidFill>
                <a:latin typeface="Palatino Linotype"/>
                <a:ea typeface="Palatino Linotype"/>
                <a:cs typeface="Palatino Linotype"/>
                <a:sym typeface="Palatino Linotype"/>
              </a:rPr>
              <a:t>49</a:t>
            </a:fld>
            <a:endParaRPr sz="1100" b="0" i="0" u="none" strike="noStrike" cap="none">
              <a:solidFill>
                <a:srgbClr val="000000"/>
              </a:solidFill>
              <a:latin typeface="Palatino Linotype"/>
              <a:ea typeface="Palatino Linotype"/>
              <a:cs typeface="Palatino Linotype"/>
              <a:sym typeface="Palatino Linotype"/>
            </a:endParaRPr>
          </a:p>
        </p:txBody>
      </p:sp>
      <p:sp>
        <p:nvSpPr>
          <p:cNvPr id="464" name="Google Shape;464;p62"/>
          <p:cNvSpPr/>
          <p:nvPr/>
        </p:nvSpPr>
        <p:spPr>
          <a:xfrm>
            <a:off x="4876499" y="5716654"/>
            <a:ext cx="3752193" cy="444137"/>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s-AR" sz="1800" b="0" i="0" u="none" strike="noStrike" cap="none">
                <a:solidFill>
                  <a:srgbClr val="000000"/>
                </a:solidFill>
                <a:latin typeface="Palatino Linotype"/>
                <a:ea typeface="Palatino Linotype"/>
                <a:cs typeface="Palatino Linotype"/>
                <a:sym typeface="Palatino Linotype"/>
              </a:rPr>
              <a:t>content:store</a:t>
            </a:r>
            <a:r>
              <a:rPr lang="es-AR" sz="1800">
                <a:solidFill>
                  <a:srgbClr val="000000"/>
                </a:solidFill>
                <a:latin typeface="Palatino Linotype"/>
                <a:ea typeface="Palatino Linotype"/>
                <a:cs typeface="Palatino Linotype"/>
                <a:sym typeface="Palatino Linotype"/>
              </a:rPr>
              <a:t> &amp;&amp; </a:t>
            </a:r>
            <a:r>
              <a:rPr lang="es-AR" sz="1800" b="0" i="0" u="none" strike="noStrike" cap="none">
                <a:solidFill>
                  <a:srgbClr val="000000"/>
                </a:solidFill>
                <a:latin typeface="Palatino Linotype"/>
                <a:ea typeface="Palatino Linotype"/>
                <a:cs typeface="Palatino Linotype"/>
                <a:sym typeface="Palatino Linotype"/>
              </a:rPr>
              <a:t>content: game</a:t>
            </a:r>
            <a:endParaRPr sz="1800" b="0" i="0" u="none" strike="noStrike" cap="none">
              <a:solidFill>
                <a:srgbClr val="000000"/>
              </a:solidFill>
              <a:latin typeface="Palatino Linotype"/>
              <a:ea typeface="Palatino Linotype"/>
              <a:cs typeface="Palatino Linotype"/>
              <a:sym typeface="Palatino Linotype"/>
            </a:endParaRPr>
          </a:p>
        </p:txBody>
      </p:sp>
      <p:sp>
        <p:nvSpPr>
          <p:cNvPr id="465" name="Google Shape;465;p62"/>
          <p:cNvSpPr/>
          <p:nvPr/>
        </p:nvSpPr>
        <p:spPr>
          <a:xfrm>
            <a:off x="5029200" y="3470956"/>
            <a:ext cx="3547241" cy="444137"/>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Palatino Linotype"/>
              <a:buNone/>
            </a:pPr>
            <a:r>
              <a:rPr lang="es-AR" sz="1800">
                <a:solidFill>
                  <a:srgbClr val="000000"/>
                </a:solidFill>
                <a:latin typeface="Palatino Linotype"/>
                <a:ea typeface="Palatino Linotype"/>
                <a:cs typeface="Palatino Linotype"/>
                <a:sym typeface="Palatino Linotype"/>
              </a:rPr>
              <a:t>content:s</a:t>
            </a:r>
            <a:r>
              <a:rPr lang="es-AR" sz="1800" b="0" i="0" u="none" strike="noStrike" cap="none">
                <a:solidFill>
                  <a:srgbClr val="000000"/>
                </a:solidFill>
                <a:latin typeface="Palatino Linotype"/>
                <a:ea typeface="Palatino Linotype"/>
                <a:cs typeface="Palatino Linotype"/>
                <a:sym typeface="Palatino Linotype"/>
              </a:rPr>
              <a:t>tore  content:game</a:t>
            </a:r>
            <a:endParaRPr sz="1800" b="0" i="0" u="none" strike="noStrike" cap="none">
              <a:solidFill>
                <a:srgbClr val="000000"/>
              </a:solidFill>
              <a:latin typeface="Palatino Linotype"/>
              <a:ea typeface="Palatino Linotype"/>
              <a:cs typeface="Palatino Linotype"/>
              <a:sym typeface="Palatino Linotype"/>
            </a:endParaRPr>
          </a:p>
        </p:txBody>
      </p:sp>
      <p:sp>
        <p:nvSpPr>
          <p:cNvPr id="466" name="Google Shape;466;p62"/>
          <p:cNvSpPr/>
          <p:nvPr/>
        </p:nvSpPr>
        <p:spPr>
          <a:xfrm>
            <a:off x="2612571" y="4063768"/>
            <a:ext cx="3488684" cy="444137"/>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Palatino Linotype"/>
              <a:buNone/>
            </a:pPr>
            <a:r>
              <a:rPr lang="es-AR" sz="1800" b="0" i="0" u="none" strike="noStrike" cap="none">
                <a:solidFill>
                  <a:srgbClr val="000000"/>
                </a:solidFill>
                <a:latin typeface="Palatino Linotype"/>
                <a:ea typeface="Palatino Linotype"/>
                <a:cs typeface="Palatino Linotype"/>
                <a:sym typeface="Palatino Linotype"/>
              </a:rPr>
              <a:t>content:store || content:game</a:t>
            </a:r>
            <a:endParaRPr sz="1800" b="0" i="0" u="none" strike="noStrike" cap="none">
              <a:solidFill>
                <a:srgbClr val="000000"/>
              </a:solidFill>
              <a:latin typeface="Palatino Linotype"/>
              <a:ea typeface="Palatino Linotype"/>
              <a:cs typeface="Palatino Linotype"/>
              <a:sym typeface="Palatino Linotype"/>
            </a:endParaRPr>
          </a:p>
        </p:txBody>
      </p:sp>
      <p:sp>
        <p:nvSpPr>
          <p:cNvPr id="467" name="Google Shape;467;p62"/>
          <p:cNvSpPr/>
          <p:nvPr/>
        </p:nvSpPr>
        <p:spPr>
          <a:xfrm>
            <a:off x="509451" y="5748809"/>
            <a:ext cx="3752193" cy="444137"/>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Palatino Linotype"/>
              <a:buNone/>
            </a:pPr>
            <a:r>
              <a:rPr lang="es-AR" sz="1800" b="0" i="0" u="none" strike="noStrike" cap="none">
                <a:solidFill>
                  <a:srgbClr val="000000"/>
                </a:solidFill>
                <a:latin typeface="Palatino Linotype"/>
                <a:ea typeface="Palatino Linotype"/>
                <a:cs typeface="Palatino Linotype"/>
                <a:sym typeface="Palatino Linotype"/>
              </a:rPr>
              <a:t>content:store AND content: game</a:t>
            </a:r>
            <a:endParaRPr sz="1800" b="0" i="0" u="none" strike="noStrike" cap="none">
              <a:solidFill>
                <a:srgbClr val="000000"/>
              </a:solidFill>
              <a:latin typeface="Palatino Linotype"/>
              <a:ea typeface="Palatino Linotype"/>
              <a:cs typeface="Palatino Linotype"/>
              <a:sym typeface="Palatino Linotype"/>
            </a:endParaRPr>
          </a:p>
        </p:txBody>
      </p:sp>
      <p:sp>
        <p:nvSpPr>
          <p:cNvPr id="468" name="Google Shape;468;p62"/>
          <p:cNvSpPr/>
          <p:nvPr/>
        </p:nvSpPr>
        <p:spPr>
          <a:xfrm>
            <a:off x="457200" y="3470957"/>
            <a:ext cx="3752193" cy="444137"/>
          </a:xfrm>
          <a:prstGeom prst="rect">
            <a:avLst/>
          </a:prstGeom>
          <a:gradFill>
            <a:gsLst>
              <a:gs pos="0">
                <a:srgbClr val="DCE5A3"/>
              </a:gs>
              <a:gs pos="50000">
                <a:srgbClr val="D6E095"/>
              </a:gs>
              <a:gs pos="100000">
                <a:srgbClr val="D4DF81"/>
              </a:gs>
            </a:gsLst>
            <a:lin ang="5400000" scaled="0"/>
          </a:gradFill>
          <a:ln w="9525"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Palatino Linotype"/>
              <a:buNone/>
            </a:pPr>
            <a:r>
              <a:rPr lang="es-AR" sz="1800" b="0" i="0" u="none" strike="noStrike" cap="none">
                <a:solidFill>
                  <a:srgbClr val="000000"/>
                </a:solidFill>
                <a:latin typeface="Palatino Linotype"/>
                <a:ea typeface="Palatino Linotype"/>
                <a:cs typeface="Palatino Linotype"/>
                <a:sym typeface="Palatino Linotype"/>
              </a:rPr>
              <a:t>content:store OR content: game</a:t>
            </a:r>
            <a:endParaRPr sz="1800" b="0" i="0" u="none" strike="noStrike" cap="none">
              <a:solidFill>
                <a:srgbClr val="00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4"/>
                                        </p:tgtEl>
                                        <p:attrNameLst>
                                          <p:attrName>style.visibility</p:attrName>
                                        </p:attrNameLst>
                                      </p:cBhvr>
                                      <p:to>
                                        <p:strVal val="visible"/>
                                      </p:to>
                                    </p:set>
                                    <p:animEffect transition="in" filter="fade">
                                      <p:cBhvr>
                                        <p:cTn id="7" dur="500"/>
                                        <p:tgtEl>
                                          <p:spTgt spid="46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65"/>
                                        </p:tgtEl>
                                        <p:attrNameLst>
                                          <p:attrName>style.visibility</p:attrName>
                                        </p:attrNameLst>
                                      </p:cBhvr>
                                      <p:to>
                                        <p:strVal val="visible"/>
                                      </p:to>
                                    </p:set>
                                    <p:animEffect transition="in" filter="fade">
                                      <p:cBhvr>
                                        <p:cTn id="12" dur="500"/>
                                        <p:tgtEl>
                                          <p:spTgt spid="46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66"/>
                                        </p:tgtEl>
                                        <p:attrNameLst>
                                          <p:attrName>style.visibility</p:attrName>
                                        </p:attrNameLst>
                                      </p:cBhvr>
                                      <p:to>
                                        <p:strVal val="visible"/>
                                      </p:to>
                                    </p:set>
                                    <p:animEffect transition="in" filter="fade">
                                      <p:cBhvr>
                                        <p:cTn id="17" dur="500"/>
                                        <p:tgtEl>
                                          <p:spTgt spid="46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67"/>
                                        </p:tgtEl>
                                        <p:attrNameLst>
                                          <p:attrName>style.visibility</p:attrName>
                                        </p:attrNameLst>
                                      </p:cBhvr>
                                      <p:to>
                                        <p:strVal val="visible"/>
                                      </p:to>
                                    </p:set>
                                    <p:animEffect transition="in" filter="fade">
                                      <p:cBhvr>
                                        <p:cTn id="22" dur="500"/>
                                        <p:tgtEl>
                                          <p:spTgt spid="46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68"/>
                                        </p:tgtEl>
                                        <p:attrNameLst>
                                          <p:attrName>style.visibility</p:attrName>
                                        </p:attrNameLst>
                                      </p:cBhvr>
                                      <p:to>
                                        <p:strVal val="visible"/>
                                      </p:to>
                                    </p:set>
                                    <p:animEffect transition="in" filter="fade">
                                      <p:cBhvr>
                                        <p:cTn id="27" dur="500"/>
                                        <p:tgtEl>
                                          <p:spTgt spid="4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42" name="Google Shape;142;p18"/>
          <p:cNvSpPr txBox="1">
            <a:spLocks noGrp="1"/>
          </p:cNvSpPr>
          <p:nvPr>
            <p:ph type="body" idx="1"/>
          </p:nvPr>
        </p:nvSpPr>
        <p:spPr>
          <a:xfrm>
            <a:off x="457199" y="1935474"/>
            <a:ext cx="8465127" cy="484170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95000"/>
              <a:buNone/>
            </a:pPr>
            <a:r>
              <a:rPr lang="es-AR" dirty="0"/>
              <a:t>	Realizar los siguiente cambios, re ejecutar  y explicar el resultado</a:t>
            </a:r>
            <a:endParaRPr dirty="0"/>
          </a:p>
          <a:p>
            <a:pPr marL="0" lvl="0" indent="0" algn="l" rtl="0">
              <a:spcBef>
                <a:spcPts val="364"/>
              </a:spcBef>
              <a:spcAft>
                <a:spcPts val="0"/>
              </a:spcAft>
              <a:buSzPct val="95000"/>
              <a:buNone/>
            </a:pPr>
            <a:endParaRPr dirty="0"/>
          </a:p>
          <a:p>
            <a:pPr marL="0" lvl="0" indent="0" algn="just">
              <a:spcBef>
                <a:spcPts val="364"/>
              </a:spcBef>
              <a:buSzPct val="95000"/>
              <a:buNone/>
            </a:pPr>
            <a:r>
              <a:rPr lang="es-AR" dirty="0" err="1"/>
              <a:t>Query</a:t>
            </a:r>
            <a:r>
              <a:rPr lang="es-AR" dirty="0"/>
              <a:t> </a:t>
            </a:r>
            <a:r>
              <a:rPr lang="es-AR" dirty="0" err="1"/>
              <a:t>query</a:t>
            </a:r>
            <a:r>
              <a:rPr lang="es-AR" dirty="0"/>
              <a:t>= </a:t>
            </a:r>
            <a:r>
              <a:rPr lang="es-AR" b="1" dirty="0"/>
              <a:t>new </a:t>
            </a:r>
            <a:r>
              <a:rPr lang="es-AR" b="1" dirty="0" err="1" smtClean="0"/>
              <a:t>TermRan;geQuery</a:t>
            </a:r>
            <a:r>
              <a:rPr lang="es-AR" b="1" dirty="0" smtClean="0"/>
              <a:t>(</a:t>
            </a:r>
            <a:r>
              <a:rPr lang="es-AR" b="1" dirty="0" err="1" smtClean="0"/>
              <a:t>fieldName</a:t>
            </a:r>
            <a:r>
              <a:rPr lang="es-AR" b="1" dirty="0"/>
              <a:t>, </a:t>
            </a:r>
            <a:r>
              <a:rPr lang="es-AR" dirty="0" err="1"/>
              <a:t>BytesRefIzq</a:t>
            </a:r>
            <a:r>
              <a:rPr lang="es-AR" dirty="0"/>
              <a:t>, </a:t>
            </a:r>
            <a:r>
              <a:rPr lang="es-AR" dirty="0" err="1"/>
              <a:t>BytesRefDer</a:t>
            </a:r>
            <a:r>
              <a:rPr lang="es-AR" dirty="0"/>
              <a:t>, </a:t>
            </a:r>
            <a:r>
              <a:rPr lang="es-AR" dirty="0" err="1">
                <a:solidFill>
                  <a:srgbClr val="00B050"/>
                </a:solidFill>
              </a:rPr>
              <a:t>boolean</a:t>
            </a:r>
            <a:r>
              <a:rPr lang="es-AR" dirty="0"/>
              <a:t>, </a:t>
            </a:r>
            <a:r>
              <a:rPr lang="es-AR" dirty="0" err="1">
                <a:solidFill>
                  <a:srgbClr val="00B050"/>
                </a:solidFill>
              </a:rPr>
              <a:t>boolean</a:t>
            </a:r>
            <a:r>
              <a:rPr lang="es-AR" dirty="0" smtClean="0">
                <a:solidFill>
                  <a:srgbClr val="00B050"/>
                </a:solidFill>
              </a:rPr>
              <a:t>);</a:t>
            </a:r>
            <a:endParaRPr lang="es-AR" dirty="0"/>
          </a:p>
          <a:p>
            <a:pPr marL="0" lvl="0" indent="0" algn="just" rtl="0">
              <a:spcBef>
                <a:spcPts val="364"/>
              </a:spcBef>
              <a:spcAft>
                <a:spcPts val="0"/>
              </a:spcAft>
              <a:buSzPct val="95000"/>
              <a:buNone/>
            </a:pPr>
            <a:r>
              <a:rPr lang="es-AR" dirty="0" smtClean="0"/>
              <a:t>donde los </a:t>
            </a:r>
            <a:r>
              <a:rPr lang="es-AR" dirty="0" err="1" smtClean="0">
                <a:solidFill>
                  <a:srgbClr val="00B050"/>
                </a:solidFill>
              </a:rPr>
              <a:t>BytesRef</a:t>
            </a:r>
            <a:r>
              <a:rPr lang="es-AR" dirty="0" smtClean="0">
                <a:solidFill>
                  <a:srgbClr val="00B050"/>
                </a:solidFill>
              </a:rPr>
              <a:t> </a:t>
            </a:r>
            <a:r>
              <a:rPr lang="es-AR" b="1" dirty="0" smtClean="0">
                <a:solidFill>
                  <a:schemeClr val="tx1"/>
                </a:solidFill>
              </a:rPr>
              <a:t>se obtienen </a:t>
            </a:r>
            <a:r>
              <a:rPr lang="es-AR" dirty="0" smtClean="0">
                <a:solidFill>
                  <a:srgbClr val="00B050"/>
                </a:solidFill>
              </a:rPr>
              <a:t>con new </a:t>
            </a:r>
            <a:r>
              <a:rPr lang="es-AR" dirty="0" err="1">
                <a:solidFill>
                  <a:srgbClr val="00B050"/>
                </a:solidFill>
              </a:rPr>
              <a:t>BytesRef</a:t>
            </a:r>
            <a:r>
              <a:rPr lang="es-AR" dirty="0">
                <a:solidFill>
                  <a:srgbClr val="00B050"/>
                </a:solidFill>
              </a:rPr>
              <a:t>(“</a:t>
            </a:r>
            <a:r>
              <a:rPr lang="es-AR" dirty="0" err="1">
                <a:solidFill>
                  <a:srgbClr val="00B050"/>
                </a:solidFill>
              </a:rPr>
              <a:t>string</a:t>
            </a:r>
            <a:r>
              <a:rPr lang="es-AR" dirty="0" smtClean="0">
                <a:solidFill>
                  <a:srgbClr val="00B050"/>
                </a:solidFill>
              </a:rPr>
              <a:t>") </a:t>
            </a:r>
            <a:r>
              <a:rPr lang="es-AR" dirty="0"/>
              <a:t>del campo </a:t>
            </a:r>
            <a:r>
              <a:rPr lang="es-AR" b="1" dirty="0" err="1"/>
              <a:t>content</a:t>
            </a:r>
            <a:r>
              <a:rPr lang="es-AR" dirty="0"/>
              <a:t> </a:t>
            </a:r>
            <a:endParaRPr lang="es-AR" dirty="0" smtClean="0"/>
          </a:p>
          <a:p>
            <a:pPr marL="0" lvl="0" indent="0" algn="just" rtl="0">
              <a:spcBef>
                <a:spcPts val="364"/>
              </a:spcBef>
              <a:spcAft>
                <a:spcPts val="0"/>
              </a:spcAft>
              <a:buSzPct val="95000"/>
              <a:buNone/>
            </a:pPr>
            <a:endParaRPr lang="es-AR" dirty="0"/>
          </a:p>
          <a:p>
            <a:pPr marL="0" lvl="0" indent="0" algn="just" rtl="0">
              <a:spcBef>
                <a:spcPts val="364"/>
              </a:spcBef>
              <a:spcAft>
                <a:spcPts val="0"/>
              </a:spcAft>
              <a:buSzPct val="95000"/>
              <a:buNone/>
            </a:pPr>
            <a:r>
              <a:rPr lang="es-AR" dirty="0" smtClean="0"/>
              <a:t>Como alternativa</a:t>
            </a:r>
            <a:r>
              <a:rPr lang="es-AR" dirty="0"/>
              <a:t>: </a:t>
            </a:r>
            <a:endParaRPr lang="es-AR" dirty="0" smtClean="0"/>
          </a:p>
          <a:p>
            <a:pPr marL="0" lvl="0" indent="0" algn="l" rtl="0">
              <a:spcBef>
                <a:spcPts val="364"/>
              </a:spcBef>
              <a:spcAft>
                <a:spcPts val="0"/>
              </a:spcAft>
              <a:buSzPct val="95000"/>
              <a:buNone/>
            </a:pPr>
            <a:r>
              <a:rPr lang="es-AR" dirty="0" err="1" smtClean="0"/>
              <a:t>Query</a:t>
            </a:r>
            <a:r>
              <a:rPr lang="es-AR" dirty="0" smtClean="0"/>
              <a:t> </a:t>
            </a:r>
            <a:r>
              <a:rPr lang="es-AR" dirty="0"/>
              <a:t>q = </a:t>
            </a:r>
            <a:r>
              <a:rPr lang="es-AR" dirty="0" err="1"/>
              <a:t>TermRangeQuery.newStringRange</a:t>
            </a:r>
            <a:r>
              <a:rPr lang="es-AR" dirty="0"/>
              <a:t>( </a:t>
            </a:r>
            <a:r>
              <a:rPr lang="es-AR" dirty="0" err="1"/>
              <a:t>fieldName</a:t>
            </a:r>
            <a:r>
              <a:rPr lang="es-AR" dirty="0"/>
              <a:t>, </a:t>
            </a:r>
            <a:r>
              <a:rPr lang="es-AR" dirty="0" err="1"/>
              <a:t>stringFrom</a:t>
            </a:r>
            <a:r>
              <a:rPr lang="es-AR" dirty="0"/>
              <a:t>, </a:t>
            </a:r>
            <a:r>
              <a:rPr lang="es-AR" dirty="0" err="1"/>
              <a:t>stringTo</a:t>
            </a:r>
            <a:r>
              <a:rPr lang="es-AR" dirty="0"/>
              <a:t>, </a:t>
            </a:r>
            <a:r>
              <a:rPr lang="es-AR" dirty="0" err="1">
                <a:solidFill>
                  <a:srgbClr val="00B050"/>
                </a:solidFill>
              </a:rPr>
              <a:t>boolean</a:t>
            </a:r>
            <a:r>
              <a:rPr lang="es-AR" dirty="0">
                <a:solidFill>
                  <a:srgbClr val="00B050"/>
                </a:solidFill>
              </a:rPr>
              <a:t>, </a:t>
            </a:r>
            <a:r>
              <a:rPr lang="es-AR" dirty="0" err="1">
                <a:solidFill>
                  <a:srgbClr val="00B050"/>
                </a:solidFill>
              </a:rPr>
              <a:t>boolean</a:t>
            </a:r>
            <a:r>
              <a:rPr lang="es-AR" dirty="0"/>
              <a:t> );</a:t>
            </a:r>
            <a:endParaRPr dirty="0"/>
          </a:p>
          <a:p>
            <a:pPr marL="0" lvl="0" indent="0" algn="l" rtl="0">
              <a:spcBef>
                <a:spcPts val="364"/>
              </a:spcBef>
              <a:spcAft>
                <a:spcPts val="0"/>
              </a:spcAft>
              <a:buSzPct val="95000"/>
              <a:buNone/>
            </a:pPr>
            <a:endParaRPr b="1" dirty="0"/>
          </a:p>
          <a:p>
            <a:pPr marL="0" lvl="0" indent="0" algn="l" rtl="0">
              <a:spcBef>
                <a:spcPts val="364"/>
              </a:spcBef>
              <a:spcAft>
                <a:spcPts val="0"/>
              </a:spcAft>
              <a:buSzPct val="95000"/>
              <a:buNone/>
            </a:pPr>
            <a:r>
              <a:rPr lang="es-AR" dirty="0"/>
              <a:t>[“</a:t>
            </a:r>
            <a:r>
              <a:rPr lang="es-AR" dirty="0" err="1"/>
              <a:t>gam</a:t>
            </a:r>
            <a:r>
              <a:rPr lang="es-AR" dirty="0"/>
              <a:t>”, “</a:t>
            </a:r>
            <a:r>
              <a:rPr lang="es-AR" dirty="0" err="1"/>
              <a:t>gum</a:t>
            </a:r>
            <a:r>
              <a:rPr lang="es-AR" dirty="0"/>
              <a:t>”]</a:t>
            </a:r>
            <a:endParaRPr dirty="0"/>
          </a:p>
          <a:p>
            <a:pPr marL="0" lvl="0" indent="0" algn="l" rtl="0">
              <a:spcBef>
                <a:spcPts val="364"/>
              </a:spcBef>
              <a:spcAft>
                <a:spcPts val="0"/>
              </a:spcAft>
              <a:buSzPct val="95000"/>
              <a:buNone/>
            </a:pPr>
            <a:r>
              <a:rPr lang="es-AR" dirty="0"/>
              <a:t>[“</a:t>
            </a:r>
            <a:r>
              <a:rPr lang="es-AR" dirty="0" err="1"/>
              <a:t>game</a:t>
            </a:r>
            <a:r>
              <a:rPr lang="es-AR" dirty="0"/>
              <a:t>”, “</a:t>
            </a:r>
            <a:r>
              <a:rPr lang="es-AR" dirty="0" err="1"/>
              <a:t>game</a:t>
            </a:r>
            <a:r>
              <a:rPr lang="es-AR" dirty="0"/>
              <a:t>” ]   // equivalente a ????</a:t>
            </a:r>
            <a:endParaRPr dirty="0"/>
          </a:p>
          <a:p>
            <a:pPr marL="0" lvl="0" indent="0" algn="l" rtl="0">
              <a:spcBef>
                <a:spcPts val="364"/>
              </a:spcBef>
              <a:spcAft>
                <a:spcPts val="0"/>
              </a:spcAft>
              <a:buSzPct val="95000"/>
              <a:buNone/>
            </a:pPr>
            <a:r>
              <a:rPr lang="es-AR" dirty="0"/>
              <a:t>[“</a:t>
            </a:r>
            <a:r>
              <a:rPr lang="es-AR" dirty="0" err="1"/>
              <a:t>game</a:t>
            </a:r>
            <a:r>
              <a:rPr lang="es-AR" dirty="0"/>
              <a:t>”, “</a:t>
            </a:r>
            <a:r>
              <a:rPr lang="es-AR" dirty="0" err="1"/>
              <a:t>game</a:t>
            </a:r>
            <a:r>
              <a:rPr lang="es-AR" dirty="0"/>
              <a:t>”)</a:t>
            </a:r>
            <a:endParaRPr dirty="0"/>
          </a:p>
          <a:p>
            <a:pPr marL="0" lvl="0" indent="0" algn="l" rtl="0">
              <a:spcBef>
                <a:spcPts val="364"/>
              </a:spcBef>
              <a:spcAft>
                <a:spcPts val="0"/>
              </a:spcAft>
              <a:buSzPct val="95000"/>
              <a:buNone/>
            </a:pPr>
            <a:r>
              <a:rPr lang="es-AR" dirty="0"/>
              <a:t>[“</a:t>
            </a:r>
            <a:r>
              <a:rPr lang="es-AR" dirty="0" err="1"/>
              <a:t>gum</a:t>
            </a:r>
            <a:r>
              <a:rPr lang="es-AR" dirty="0"/>
              <a:t>”, “</a:t>
            </a:r>
            <a:r>
              <a:rPr lang="es-AR" dirty="0" err="1"/>
              <a:t>gam</a:t>
            </a:r>
            <a:r>
              <a:rPr lang="es-AR" dirty="0"/>
              <a:t>”]</a:t>
            </a:r>
            <a:endParaRPr dirty="0"/>
          </a:p>
          <a:p>
            <a:pPr marL="0" lvl="0" indent="0" algn="l" rtl="0">
              <a:spcBef>
                <a:spcPts val="364"/>
              </a:spcBef>
              <a:spcAft>
                <a:spcPts val="0"/>
              </a:spcAft>
              <a:buSzPct val="95000"/>
              <a:buNone/>
            </a:pPr>
            <a:r>
              <a:rPr lang="es-AR" dirty="0"/>
              <a:t>(“</a:t>
            </a:r>
            <a:r>
              <a:rPr lang="es-AR" dirty="0" err="1"/>
              <a:t>game</a:t>
            </a:r>
            <a:r>
              <a:rPr lang="es-AR" dirty="0"/>
              <a:t>”, “</a:t>
            </a:r>
            <a:r>
              <a:rPr lang="es-AR" dirty="0" err="1"/>
              <a:t>gum</a:t>
            </a:r>
            <a:r>
              <a:rPr lang="es-AR" dirty="0"/>
              <a:t>”]</a:t>
            </a:r>
            <a:endParaRPr dirty="0"/>
          </a:p>
          <a:p>
            <a:pPr marL="0" lvl="0" indent="0" algn="l" rtl="0">
              <a:spcBef>
                <a:spcPts val="364"/>
              </a:spcBef>
              <a:spcAft>
                <a:spcPts val="0"/>
              </a:spcAft>
              <a:buSzPct val="95000"/>
              <a:buNone/>
            </a:pPr>
            <a:r>
              <a:rPr lang="es-AR" dirty="0"/>
              <a:t>(“</a:t>
            </a:r>
            <a:r>
              <a:rPr lang="es-AR" dirty="0" err="1"/>
              <a:t>gaming</a:t>
            </a:r>
            <a:r>
              <a:rPr lang="es-AR" dirty="0"/>
              <a:t>”, “</a:t>
            </a:r>
            <a:r>
              <a:rPr lang="es-AR" dirty="0" err="1"/>
              <a:t>gum</a:t>
            </a:r>
            <a:r>
              <a:rPr lang="es-AR" dirty="0"/>
              <a:t>”)</a:t>
            </a:r>
            <a:endParaRPr dirty="0"/>
          </a:p>
        </p:txBody>
      </p:sp>
      <p:sp>
        <p:nvSpPr>
          <p:cNvPr id="143" name="Google Shape;143;p18"/>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5</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6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74" name="Google Shape;474;p6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Ejercicio 5.8</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Son equivalentes estas expresiones?: </a:t>
            </a:r>
            <a:endParaRPr/>
          </a:p>
          <a:p>
            <a:pPr marL="0" lvl="0" indent="0" algn="l" rtl="0">
              <a:spcBef>
                <a:spcPts val="520"/>
              </a:spcBef>
              <a:spcAft>
                <a:spcPts val="0"/>
              </a:spcAft>
              <a:buSzPts val="2470"/>
              <a:buNone/>
            </a:pPr>
            <a:r>
              <a:rPr lang="es-AR"/>
              <a:t>content:review OR (content:game AND NOT content:yo) </a:t>
            </a:r>
            <a:endParaRPr/>
          </a:p>
          <a:p>
            <a:pPr marL="0" lvl="0" indent="0" algn="l" rtl="0">
              <a:spcBef>
                <a:spcPts val="520"/>
              </a:spcBef>
              <a:spcAft>
                <a:spcPts val="0"/>
              </a:spcAft>
              <a:buSzPts val="2470"/>
              <a:buNone/>
            </a:pPr>
            <a:r>
              <a:rPr lang="es-AR"/>
              <a:t>(content:review OR content:game) AND NOT content:yo</a:t>
            </a:r>
            <a:endParaRPr/>
          </a:p>
          <a:p>
            <a:pPr marL="0" lvl="0" indent="0" algn="l" rtl="0">
              <a:spcBef>
                <a:spcPts val="520"/>
              </a:spcBef>
              <a:spcAft>
                <a:spcPts val="0"/>
              </a:spcAft>
              <a:buSzPts val="2470"/>
              <a:buNone/>
            </a:pPr>
            <a:endParaRPr/>
          </a:p>
          <a:p>
            <a:pPr marL="0" lvl="0" indent="0" algn="l" rtl="0">
              <a:spcBef>
                <a:spcPts val="520"/>
              </a:spcBef>
              <a:spcAft>
                <a:spcPts val="0"/>
              </a:spcAft>
              <a:buSzPts val="2470"/>
              <a:buNone/>
            </a:pPr>
            <a:r>
              <a:rPr lang="es-AR"/>
              <a:t>Explicar resultados</a:t>
            </a:r>
            <a:endParaRPr/>
          </a:p>
          <a:p>
            <a:pPr marL="0" lvl="0" indent="0" algn="l" rtl="0">
              <a:spcBef>
                <a:spcPts val="520"/>
              </a:spcBef>
              <a:spcAft>
                <a:spcPts val="0"/>
              </a:spcAft>
              <a:buSzPts val="2470"/>
              <a:buNone/>
            </a:pPr>
            <a:endParaRPr/>
          </a:p>
        </p:txBody>
      </p:sp>
      <p:sp>
        <p:nvSpPr>
          <p:cNvPr id="475" name="Google Shape;475;p63"/>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100"/>
              <a:buFont typeface="Palatino Linotype"/>
              <a:buNone/>
            </a:pPr>
            <a:fld id="{00000000-1234-1234-1234-123412341234}" type="slidenum">
              <a:rPr lang="es-AR" sz="1100" b="0" i="0" u="none" strike="noStrike" cap="none">
                <a:solidFill>
                  <a:srgbClr val="000000"/>
                </a:solidFill>
                <a:latin typeface="Palatino Linotype"/>
                <a:ea typeface="Palatino Linotype"/>
                <a:cs typeface="Palatino Linotype"/>
                <a:sym typeface="Palatino Linotype"/>
              </a:rPr>
              <a:t>50</a:t>
            </a:fld>
            <a:endParaRPr sz="1100" b="0" i="0" u="none" strike="noStrike" cap="none">
              <a:solidFill>
                <a:srgbClr val="000000"/>
              </a:solidFill>
              <a:latin typeface="Palatino Linotype"/>
              <a:ea typeface="Palatino Linotype"/>
              <a:cs typeface="Palatino Linotype"/>
              <a:sym typeface="Palatino Linotype"/>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sp>
        <p:nvSpPr>
          <p:cNvPr id="480" name="Google Shape;480;p6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481" name="Google Shape;481;p6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spcBef>
                <a:spcPts val="0"/>
              </a:spcBef>
              <a:spcAft>
                <a:spcPts val="0"/>
              </a:spcAft>
              <a:buSzPct val="95000"/>
              <a:buNone/>
            </a:pPr>
            <a:r>
              <a:rPr lang="es-AR" b="1" dirty="0"/>
              <a:t>Aclaración</a:t>
            </a:r>
            <a:endParaRPr b="1" dirty="0"/>
          </a:p>
          <a:p>
            <a:pPr marL="0" lvl="0" indent="0" algn="just" rtl="0">
              <a:spcBef>
                <a:spcPts val="364"/>
              </a:spcBef>
              <a:spcAft>
                <a:spcPts val="0"/>
              </a:spcAft>
              <a:buSzPct val="95000"/>
              <a:buNone/>
            </a:pPr>
            <a:r>
              <a:rPr lang="es-AR" dirty="0"/>
              <a:t>Si todas las </a:t>
            </a:r>
            <a:r>
              <a:rPr lang="es-AR" dirty="0" err="1"/>
              <a:t>query</a:t>
            </a:r>
            <a:r>
              <a:rPr lang="es-AR" dirty="0"/>
              <a:t> </a:t>
            </a:r>
            <a:r>
              <a:rPr lang="es-AR"/>
              <a:t>se </a:t>
            </a:r>
            <a:r>
              <a:rPr lang="es-AR" smtClean="0"/>
              <a:t>hacen </a:t>
            </a:r>
            <a:r>
              <a:rPr lang="es-AR" dirty="0"/>
              <a:t>sobre el mismo </a:t>
            </a:r>
            <a:r>
              <a:rPr lang="es-AR" dirty="0" err="1"/>
              <a:t>fieldName</a:t>
            </a:r>
            <a:r>
              <a:rPr lang="es-AR" dirty="0"/>
              <a:t> puede especificarse una sola vez (un default)</a:t>
            </a:r>
            <a:endParaRPr dirty="0"/>
          </a:p>
          <a:p>
            <a:pPr marL="0" lvl="0" indent="0" algn="just" rtl="0">
              <a:spcBef>
                <a:spcPts val="364"/>
              </a:spcBef>
              <a:spcAft>
                <a:spcPts val="0"/>
              </a:spcAft>
              <a:buSzPct val="95000"/>
              <a:buNone/>
            </a:pPr>
            <a:endParaRPr dirty="0"/>
          </a:p>
          <a:p>
            <a:pPr marL="0" lvl="0" indent="0" algn="l" rtl="0">
              <a:spcBef>
                <a:spcPts val="364"/>
              </a:spcBef>
              <a:spcAft>
                <a:spcPts val="0"/>
              </a:spcAft>
              <a:buSzPct val="95000"/>
              <a:buNone/>
            </a:pPr>
            <a:r>
              <a:rPr lang="es-AR" dirty="0"/>
              <a:t>En vez de :</a:t>
            </a:r>
            <a:endParaRPr dirty="0"/>
          </a:p>
          <a:p>
            <a:pPr marL="0" lvl="0" indent="0" algn="l" rtl="0">
              <a:spcBef>
                <a:spcPts val="364"/>
              </a:spcBef>
              <a:spcAft>
                <a:spcPts val="0"/>
              </a:spcAft>
              <a:buSzPct val="95000"/>
              <a:buNone/>
            </a:pPr>
            <a:r>
              <a:rPr lang="es-AR" b="1" dirty="0" err="1"/>
              <a:t>String</a:t>
            </a:r>
            <a:r>
              <a:rPr lang="es-AR" b="1" dirty="0"/>
              <a:t> </a:t>
            </a:r>
            <a:r>
              <a:rPr lang="es-AR" b="1" dirty="0" err="1"/>
              <a:t>queryStr</a:t>
            </a:r>
            <a:r>
              <a:rPr lang="es-AR" b="1" dirty="0"/>
              <a:t>= "</a:t>
            </a:r>
            <a:r>
              <a:rPr lang="es-AR" b="1" dirty="0" err="1">
                <a:solidFill>
                  <a:srgbClr val="00B050"/>
                </a:solidFill>
              </a:rPr>
              <a:t>content</a:t>
            </a:r>
            <a:r>
              <a:rPr lang="es-AR" b="1" dirty="0" err="1"/>
              <a:t>:game</a:t>
            </a:r>
            <a:r>
              <a:rPr lang="es-AR" b="1" dirty="0"/>
              <a:t> AND </a:t>
            </a:r>
            <a:r>
              <a:rPr lang="es-AR" b="1" dirty="0" err="1">
                <a:solidFill>
                  <a:srgbClr val="00B050"/>
                </a:solidFill>
              </a:rPr>
              <a:t>content</a:t>
            </a:r>
            <a:r>
              <a:rPr lang="es-AR" b="1" dirty="0" err="1"/>
              <a:t>:store</a:t>
            </a:r>
            <a:r>
              <a:rPr lang="es-AR" b="1" dirty="0"/>
              <a:t>";</a:t>
            </a:r>
            <a:endParaRPr dirty="0"/>
          </a:p>
          <a:p>
            <a:pPr marL="0" lvl="0" indent="0" algn="l" rtl="0">
              <a:spcBef>
                <a:spcPts val="364"/>
              </a:spcBef>
              <a:spcAft>
                <a:spcPts val="0"/>
              </a:spcAft>
              <a:buSzPct val="95000"/>
              <a:buNone/>
            </a:pPr>
            <a:r>
              <a:rPr lang="es-AR" b="1" dirty="0" err="1"/>
              <a:t>QueryParser</a:t>
            </a:r>
            <a:r>
              <a:rPr lang="es-AR" b="1" dirty="0"/>
              <a:t> </a:t>
            </a:r>
            <a:r>
              <a:rPr lang="es-AR" b="1" dirty="0" err="1"/>
              <a:t>queryparser</a:t>
            </a:r>
            <a:r>
              <a:rPr lang="es-AR" b="1" dirty="0"/>
              <a:t> = new </a:t>
            </a:r>
            <a:r>
              <a:rPr lang="es-AR" b="1" dirty="0" err="1"/>
              <a:t>QueryParser</a:t>
            </a:r>
            <a:r>
              <a:rPr lang="es-AR" b="1" dirty="0"/>
              <a:t>(</a:t>
            </a:r>
            <a:r>
              <a:rPr lang="es-AR" b="1" dirty="0" err="1"/>
              <a:t>null</a:t>
            </a:r>
            <a:r>
              <a:rPr lang="es-AR" b="1" dirty="0"/>
              <a:t>, new </a:t>
            </a:r>
            <a:r>
              <a:rPr lang="es-AR" b="1" dirty="0" err="1"/>
              <a:t>StandardAnalyzer</a:t>
            </a:r>
            <a:r>
              <a:rPr lang="es-AR" b="1" dirty="0"/>
              <a:t>() );</a:t>
            </a:r>
            <a:endParaRPr dirty="0"/>
          </a:p>
          <a:p>
            <a:pPr marL="0" lvl="0" indent="0" algn="l" rtl="0">
              <a:spcBef>
                <a:spcPts val="364"/>
              </a:spcBef>
              <a:spcAft>
                <a:spcPts val="0"/>
              </a:spcAft>
              <a:buSzPct val="95000"/>
              <a:buNone/>
            </a:pPr>
            <a:r>
              <a:rPr lang="es-AR" b="1" dirty="0" err="1"/>
              <a:t>Query</a:t>
            </a:r>
            <a:r>
              <a:rPr lang="es-AR" b="1" dirty="0"/>
              <a:t> </a:t>
            </a:r>
            <a:r>
              <a:rPr lang="es-AR" b="1" dirty="0" err="1"/>
              <a:t>query</a:t>
            </a:r>
            <a:r>
              <a:rPr lang="es-AR" b="1" dirty="0"/>
              <a:t>= </a:t>
            </a:r>
            <a:r>
              <a:rPr lang="es-AR" b="1" dirty="0" err="1"/>
              <a:t>queryparser.parse</a:t>
            </a:r>
            <a:r>
              <a:rPr lang="es-AR" b="1" dirty="0"/>
              <a:t>(</a:t>
            </a:r>
            <a:r>
              <a:rPr lang="es-AR" b="1" dirty="0" err="1"/>
              <a:t>queryStr</a:t>
            </a:r>
            <a:r>
              <a:rPr lang="es-AR" b="1" dirty="0"/>
              <a:t>);</a:t>
            </a:r>
            <a:endParaRPr dirty="0"/>
          </a:p>
          <a:p>
            <a:pPr marL="0" lvl="0" indent="0" algn="l" rtl="0">
              <a:spcBef>
                <a:spcPts val="364"/>
              </a:spcBef>
              <a:spcAft>
                <a:spcPts val="0"/>
              </a:spcAft>
              <a:buSzPct val="95000"/>
              <a:buNone/>
            </a:pPr>
            <a:endParaRPr b="1" dirty="0"/>
          </a:p>
          <a:p>
            <a:pPr marL="0" lvl="0" indent="0" algn="l" rtl="0">
              <a:spcBef>
                <a:spcPts val="364"/>
              </a:spcBef>
              <a:spcAft>
                <a:spcPts val="0"/>
              </a:spcAft>
              <a:buSzPct val="95000"/>
              <a:buNone/>
            </a:pPr>
            <a:r>
              <a:rPr lang="es-AR" dirty="0"/>
              <a:t>Escribimos:</a:t>
            </a:r>
            <a:endParaRPr dirty="0"/>
          </a:p>
          <a:p>
            <a:pPr marL="0" lvl="0" indent="0" algn="l" rtl="0">
              <a:spcBef>
                <a:spcPts val="364"/>
              </a:spcBef>
              <a:spcAft>
                <a:spcPts val="0"/>
              </a:spcAft>
              <a:buSzPct val="95000"/>
              <a:buNone/>
            </a:pPr>
            <a:r>
              <a:rPr lang="es-AR" b="1" dirty="0" err="1"/>
              <a:t>String</a:t>
            </a:r>
            <a:r>
              <a:rPr lang="es-AR" b="1" dirty="0"/>
              <a:t> </a:t>
            </a:r>
            <a:r>
              <a:rPr lang="es-AR" b="1" dirty="0" err="1"/>
              <a:t>queryStr</a:t>
            </a:r>
            <a:r>
              <a:rPr lang="es-AR" b="1" dirty="0"/>
              <a:t>= "</a:t>
            </a:r>
            <a:r>
              <a:rPr lang="es-AR" b="1" dirty="0" err="1"/>
              <a:t>game</a:t>
            </a:r>
            <a:r>
              <a:rPr lang="es-AR" b="1" dirty="0"/>
              <a:t> AND store";</a:t>
            </a:r>
            <a:endParaRPr dirty="0"/>
          </a:p>
          <a:p>
            <a:pPr marL="0" lvl="0" indent="0" algn="l" rtl="0">
              <a:spcBef>
                <a:spcPts val="364"/>
              </a:spcBef>
              <a:spcAft>
                <a:spcPts val="0"/>
              </a:spcAft>
              <a:buSzPct val="95000"/>
              <a:buNone/>
            </a:pPr>
            <a:r>
              <a:rPr lang="es-AR" b="1" dirty="0" err="1"/>
              <a:t>QueryParser</a:t>
            </a:r>
            <a:r>
              <a:rPr lang="es-AR" b="1" dirty="0"/>
              <a:t> </a:t>
            </a:r>
            <a:r>
              <a:rPr lang="es-AR" b="1" dirty="0" err="1"/>
              <a:t>queryparser</a:t>
            </a:r>
            <a:r>
              <a:rPr lang="es-AR" b="1" dirty="0"/>
              <a:t> = new </a:t>
            </a:r>
            <a:r>
              <a:rPr lang="es-AR" b="1" dirty="0" err="1"/>
              <a:t>QueryParser</a:t>
            </a:r>
            <a:r>
              <a:rPr lang="es-AR" b="1" dirty="0"/>
              <a:t>("</a:t>
            </a:r>
            <a:r>
              <a:rPr lang="es-AR" b="1" dirty="0" err="1">
                <a:solidFill>
                  <a:srgbClr val="00B050"/>
                </a:solidFill>
              </a:rPr>
              <a:t>content</a:t>
            </a:r>
            <a:r>
              <a:rPr lang="es-AR" b="1" dirty="0"/>
              <a:t>", new </a:t>
            </a:r>
            <a:r>
              <a:rPr lang="es-AR" b="1" dirty="0" err="1"/>
              <a:t>StandardAnalyzer</a:t>
            </a:r>
            <a:r>
              <a:rPr lang="es-AR" b="1" dirty="0"/>
              <a:t>() );</a:t>
            </a:r>
            <a:endParaRPr dirty="0"/>
          </a:p>
          <a:p>
            <a:pPr marL="0" lvl="0" indent="0" algn="l" rtl="0">
              <a:spcBef>
                <a:spcPts val="364"/>
              </a:spcBef>
              <a:spcAft>
                <a:spcPts val="0"/>
              </a:spcAft>
              <a:buSzPct val="95000"/>
              <a:buNone/>
            </a:pPr>
            <a:r>
              <a:rPr lang="es-AR" b="1" dirty="0" err="1"/>
              <a:t>Query</a:t>
            </a:r>
            <a:r>
              <a:rPr lang="es-AR" b="1" dirty="0"/>
              <a:t> </a:t>
            </a:r>
            <a:r>
              <a:rPr lang="es-AR" b="1" dirty="0" err="1"/>
              <a:t>query</a:t>
            </a:r>
            <a:r>
              <a:rPr lang="es-AR" b="1" dirty="0"/>
              <a:t>= </a:t>
            </a:r>
            <a:r>
              <a:rPr lang="es-AR" b="1" dirty="0" err="1"/>
              <a:t>queryparser.parse</a:t>
            </a:r>
            <a:r>
              <a:rPr lang="es-AR" b="1" dirty="0"/>
              <a:t>(</a:t>
            </a:r>
            <a:r>
              <a:rPr lang="es-AR" b="1" dirty="0" err="1"/>
              <a:t>queryStr</a:t>
            </a:r>
            <a:r>
              <a:rPr lang="es-AR" b="1" dirty="0"/>
              <a:t>);</a:t>
            </a:r>
            <a:endParaRPr dirty="0"/>
          </a:p>
          <a:p>
            <a:pPr marL="0" lvl="0" indent="0" algn="l" rtl="0">
              <a:spcBef>
                <a:spcPts val="364"/>
              </a:spcBef>
              <a:spcAft>
                <a:spcPts val="0"/>
              </a:spcAft>
              <a:buSzPct val="95000"/>
              <a:buNone/>
            </a:pPr>
            <a:endParaRPr b="1" dirty="0"/>
          </a:p>
        </p:txBody>
      </p:sp>
      <p:sp>
        <p:nvSpPr>
          <p:cNvPr id="482" name="Google Shape;482;p64"/>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51</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49" name="Google Shape;149;p19"/>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92500"/>
          </a:bodyPr>
          <a:lstStyle/>
          <a:p>
            <a:pPr marL="514350" lvl="0" indent="-514350" algn="l" rtl="0">
              <a:spcBef>
                <a:spcPts val="0"/>
              </a:spcBef>
              <a:spcAft>
                <a:spcPts val="0"/>
              </a:spcAft>
              <a:buSzPct val="95000"/>
              <a:buFont typeface="Century Gothic"/>
              <a:buAutoNum type="arabicPeriod"/>
            </a:pPr>
            <a:r>
              <a:rPr lang="es-AR" b="1" i="1"/>
              <a:t>API para las queries</a:t>
            </a:r>
            <a:endParaRPr b="1" i="1"/>
          </a:p>
          <a:p>
            <a:pPr marL="274320" lvl="0" indent="-129238" algn="l" rtl="0">
              <a:spcBef>
                <a:spcPts val="481"/>
              </a:spcBef>
              <a:spcAft>
                <a:spcPts val="0"/>
              </a:spcAft>
              <a:buSzPct val="95000"/>
              <a:buNone/>
            </a:pPr>
            <a:endParaRPr b="1" i="1"/>
          </a:p>
          <a:p>
            <a:pPr marL="0" lvl="0" indent="0" algn="l" rtl="0">
              <a:spcBef>
                <a:spcPts val="481"/>
              </a:spcBef>
              <a:spcAft>
                <a:spcPts val="0"/>
              </a:spcAft>
              <a:buSzPct val="95000"/>
              <a:buNone/>
            </a:pPr>
            <a:r>
              <a:rPr lang="es-AR" b="1" i="1"/>
              <a:t>1.1 	TermQuery: busca un solo término</a:t>
            </a:r>
            <a:endParaRPr/>
          </a:p>
          <a:p>
            <a:pPr marL="0" lvl="0" indent="0" algn="l" rtl="0">
              <a:spcBef>
                <a:spcPts val="481"/>
              </a:spcBef>
              <a:spcAft>
                <a:spcPts val="0"/>
              </a:spcAft>
              <a:buSzPct val="95000"/>
              <a:buNone/>
            </a:pPr>
            <a:r>
              <a:rPr lang="es-AR" b="1" i="1"/>
              <a:t>1.2 	PrefixQuery: busca por prefijo</a:t>
            </a:r>
            <a:endParaRPr/>
          </a:p>
          <a:p>
            <a:pPr marL="0" lvl="0" indent="0" algn="l" rtl="0">
              <a:spcBef>
                <a:spcPts val="481"/>
              </a:spcBef>
              <a:spcAft>
                <a:spcPts val="0"/>
              </a:spcAft>
              <a:buSzPct val="95000"/>
              <a:buNone/>
            </a:pPr>
            <a:r>
              <a:rPr lang="es-AR" b="1" i="1"/>
              <a:t>1.3 	TermRangeQuery: busca por rangos</a:t>
            </a:r>
            <a:endParaRPr/>
          </a:p>
          <a:p>
            <a:pPr marL="0" lvl="0" indent="0" algn="l" rtl="0">
              <a:spcBef>
                <a:spcPts val="481"/>
              </a:spcBef>
              <a:spcAft>
                <a:spcPts val="0"/>
              </a:spcAft>
              <a:buSzPct val="95000"/>
              <a:buNone/>
            </a:pPr>
            <a:r>
              <a:rPr lang="es-AR" b="1" i="1">
                <a:solidFill>
                  <a:srgbClr val="00B050"/>
                </a:solidFill>
              </a:rPr>
              <a:t>1.4 	PhraseQuery: busca secuencia</a:t>
            </a:r>
            <a:endParaRPr/>
          </a:p>
          <a:p>
            <a:pPr marL="0" lvl="0" indent="0" algn="l" rtl="0">
              <a:spcBef>
                <a:spcPts val="481"/>
              </a:spcBef>
              <a:spcAft>
                <a:spcPts val="0"/>
              </a:spcAft>
              <a:buSzPct val="95000"/>
              <a:buNone/>
            </a:pPr>
            <a:r>
              <a:rPr lang="es-AR"/>
              <a:t>1.5 	 WildcardQuery</a:t>
            </a:r>
            <a:endParaRPr/>
          </a:p>
          <a:p>
            <a:pPr marL="0" lvl="0" indent="0" algn="l" rtl="0">
              <a:spcBef>
                <a:spcPts val="481"/>
              </a:spcBef>
              <a:spcAft>
                <a:spcPts val="0"/>
              </a:spcAft>
              <a:buSzPct val="95000"/>
              <a:buNone/>
            </a:pPr>
            <a:r>
              <a:rPr lang="es-AR"/>
              <a:t>1.6 	FuzzyQuery // Damerau-Levenshtein con MaxEdit 2</a:t>
            </a:r>
            <a:endParaRPr/>
          </a:p>
          <a:p>
            <a:pPr marL="0" lvl="0" indent="0" algn="l" rtl="0">
              <a:spcBef>
                <a:spcPts val="481"/>
              </a:spcBef>
              <a:spcAft>
                <a:spcPts val="0"/>
              </a:spcAft>
              <a:buSzPct val="95000"/>
              <a:buNone/>
            </a:pPr>
            <a:r>
              <a:rPr lang="es-AR"/>
              <a:t>1.7 	BooleanQuery</a:t>
            </a:r>
            <a:endParaRPr/>
          </a:p>
          <a:p>
            <a:pPr marL="0" lvl="0" indent="0" algn="l" rtl="0">
              <a:spcBef>
                <a:spcPts val="481"/>
              </a:spcBef>
              <a:spcAft>
                <a:spcPts val="0"/>
              </a:spcAft>
              <a:buSzPct val="95000"/>
              <a:buNone/>
            </a:pPr>
            <a:r>
              <a:rPr lang="es-AR" b="1" i="1"/>
              <a:t>Etc., etc.,  etc.</a:t>
            </a:r>
            <a:endParaRPr/>
          </a:p>
          <a:p>
            <a:pPr marL="0" lvl="0" indent="0" algn="l" rtl="0">
              <a:spcBef>
                <a:spcPts val="481"/>
              </a:spcBef>
              <a:spcAft>
                <a:spcPts val="0"/>
              </a:spcAft>
              <a:buSzPct val="95000"/>
              <a:buNone/>
            </a:pPr>
            <a:endParaRPr b="1" i="1"/>
          </a:p>
        </p:txBody>
      </p:sp>
      <p:sp>
        <p:nvSpPr>
          <p:cNvPr id="150" name="Google Shape;150;p19"/>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6</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163900" y="648109"/>
            <a:ext cx="4045200" cy="2085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2"/>
              </a:buClr>
              <a:buSzPts val="4200"/>
              <a:buFont typeface="Century Gothic"/>
              <a:buNone/>
            </a:pPr>
            <a:r>
              <a:rPr lang="es-AR"/>
              <a:t>TP 2-C </a:t>
            </a:r>
            <a:br>
              <a:rPr lang="es-AR"/>
            </a:br>
            <a:r>
              <a:rPr lang="es-AR"/>
              <a:t>Ejer 3.4</a:t>
            </a:r>
            <a:endParaRPr/>
          </a:p>
        </p:txBody>
      </p:sp>
      <p:sp>
        <p:nvSpPr>
          <p:cNvPr id="156" name="Google Shape;156;p20"/>
          <p:cNvSpPr txBox="1">
            <a:spLocks noGrp="1"/>
          </p:cNvSpPr>
          <p:nvPr>
            <p:ph type="subTitle" idx="1"/>
          </p:nvPr>
        </p:nvSpPr>
        <p:spPr>
          <a:xfrm>
            <a:off x="339390" y="2805312"/>
            <a:ext cx="4045200" cy="16923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es-AR" sz="2400"/>
              <a:t>=&gt;PhraseQuery</a:t>
            </a:r>
            <a:endParaRPr sz="2400">
              <a:solidFill>
                <a:srgbClr val="00B050"/>
              </a:solidFill>
            </a:endParaRPr>
          </a:p>
          <a:p>
            <a:pPr marL="0" lvl="0" indent="0" algn="ctr" rtl="0">
              <a:lnSpc>
                <a:spcPct val="100000"/>
              </a:lnSpc>
              <a:spcBef>
                <a:spcPts val="0"/>
              </a:spcBef>
              <a:spcAft>
                <a:spcPts val="0"/>
              </a:spcAft>
              <a:buSzPts val="2100"/>
              <a:buNone/>
            </a:pPr>
            <a:endParaRPr>
              <a:solidFill>
                <a:srgbClr val="00B050"/>
              </a:solidFill>
            </a:endParaRPr>
          </a:p>
        </p:txBody>
      </p:sp>
      <p:sp>
        <p:nvSpPr>
          <p:cNvPr id="157" name="Google Shape;157;p20"/>
          <p:cNvSpPr txBox="1">
            <a:spLocks noGrp="1"/>
          </p:cNvSpPr>
          <p:nvPr>
            <p:ph type="body" idx="2"/>
          </p:nvPr>
        </p:nvSpPr>
        <p:spPr>
          <a:xfrm>
            <a:off x="4939500" y="965600"/>
            <a:ext cx="3837000" cy="4926900"/>
          </a:xfrm>
          <a:prstGeom prst="rect">
            <a:avLst/>
          </a:prstGeom>
          <a:solidFill>
            <a:srgbClr val="D9E188"/>
          </a:solidFill>
          <a:ln>
            <a:noFill/>
          </a:ln>
        </p:spPr>
        <p:txBody>
          <a:bodyPr spcFirstLastPara="1" wrap="square" lIns="91425" tIns="91425" rIns="91425" bIns="91425" anchor="ctr" anchorCtr="0">
            <a:noAutofit/>
          </a:bodyPr>
          <a:lstStyle/>
          <a:p>
            <a:pPr marL="0" lvl="0" indent="0" algn="l" rtl="0">
              <a:spcBef>
                <a:spcPts val="0"/>
              </a:spcBef>
              <a:spcAft>
                <a:spcPts val="0"/>
              </a:spcAft>
              <a:buSzPts val="1800"/>
              <a:buNone/>
            </a:pPr>
            <a:r>
              <a:rPr lang="es-AR" sz="1800">
                <a:solidFill>
                  <a:schemeClr val="dk1"/>
                </a:solidFill>
              </a:rPr>
              <a:t>Query query= </a:t>
            </a:r>
            <a:r>
              <a:rPr lang="es-AR" sz="1800" b="1">
                <a:solidFill>
                  <a:schemeClr val="dk1"/>
                </a:solidFill>
              </a:rPr>
              <a:t>new PhraseQuery(fieldName, word1, word2, … wordN );</a:t>
            </a:r>
            <a:endParaRPr sz="1800">
              <a:solidFill>
                <a:schemeClr val="dk1"/>
              </a:solidFill>
            </a:endParaRPr>
          </a:p>
        </p:txBody>
      </p:sp>
      <p:sp>
        <p:nvSpPr>
          <p:cNvPr id="158" name="Google Shape;158;p20"/>
          <p:cNvSpPr txBox="1">
            <a:spLocks noGrp="1"/>
          </p:cNvSpPr>
          <p:nvPr>
            <p:ph type="sldNum" idx="4294967295"/>
          </p:nvPr>
        </p:nvSpPr>
        <p:spPr>
          <a:xfrm>
            <a:off x="8460431" y="6201587"/>
            <a:ext cx="548700" cy="524700"/>
          </a:xfrm>
          <a:prstGeom prst="rect">
            <a:avLst/>
          </a:prstGeom>
          <a:noFill/>
          <a:ln>
            <a:noFill/>
          </a:ln>
        </p:spPr>
        <p:txBody>
          <a:bodyPr spcFirstLastPara="1" wrap="square" lIns="0" tIns="0" rIns="0" bIns="0" anchor="b" anchorCtr="0">
            <a:noAutofit/>
          </a:bodyPr>
          <a:lstStyle/>
          <a:p>
            <a:pPr marL="0" marR="0" lvl="0" indent="0" algn="r" rtl="0">
              <a:lnSpc>
                <a:spcPct val="100000"/>
              </a:lnSpc>
              <a:spcBef>
                <a:spcPts val="0"/>
              </a:spcBef>
              <a:spcAft>
                <a:spcPts val="0"/>
              </a:spcAft>
              <a:buClr>
                <a:srgbClr val="000000"/>
              </a:buClr>
              <a:buSzPts val="1000"/>
              <a:buFont typeface="Arial"/>
              <a:buNone/>
            </a:pPr>
            <a:fld id="{00000000-1234-1234-1234-123412341234}" type="slidenum">
              <a:rPr lang="es-AR" sz="1000" b="0" i="0" u="none" strike="noStrike" cap="none">
                <a:solidFill>
                  <a:srgbClr val="FFFFFF"/>
                </a:solidFill>
                <a:latin typeface="Roboto"/>
                <a:ea typeface="Roboto"/>
                <a:cs typeface="Roboto"/>
                <a:sym typeface="Roboto"/>
              </a:rPr>
              <a:t>7</a:t>
            </a:fld>
            <a:endParaRPr sz="1000" b="0" i="0" u="none" strike="noStrike" cap="none">
              <a:solidFill>
                <a:srgbClr val="FFFFFF"/>
              </a:solidFill>
              <a:latin typeface="Roboto"/>
              <a:ea typeface="Roboto"/>
              <a:cs typeface="Roboto"/>
              <a:sym typeface="Roboto"/>
            </a:endParaRPr>
          </a:p>
        </p:txBody>
      </p:sp>
      <p:pic>
        <p:nvPicPr>
          <p:cNvPr id="159" name="Google Shape;159;p20" descr="File:Notepad icon.svg"/>
          <p:cNvPicPr preferRelativeResize="0"/>
          <p:nvPr/>
        </p:nvPicPr>
        <p:blipFill rotWithShape="1">
          <a:blip r:embed="rId3">
            <a:alphaModFix/>
          </a:blip>
          <a:srcRect/>
          <a:stretch/>
        </p:blipFill>
        <p:spPr>
          <a:xfrm>
            <a:off x="1881248" y="4746614"/>
            <a:ext cx="1145886" cy="11458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65" name="Google Shape;165;p2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fontScale="70000" lnSpcReduction="20000"/>
          </a:bodyPr>
          <a:lstStyle/>
          <a:p>
            <a:pPr marL="0" lvl="0" indent="0" algn="l" rtl="0">
              <a:spcBef>
                <a:spcPts val="0"/>
              </a:spcBef>
              <a:spcAft>
                <a:spcPts val="0"/>
              </a:spcAft>
              <a:buSzPct val="95000"/>
              <a:buNone/>
            </a:pPr>
            <a:r>
              <a:rPr lang="es-AR"/>
              <a:t>	Realizar los siguiente cambios, re ejecutar  y explicar el resultado</a:t>
            </a: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r>
              <a:rPr lang="es-AR"/>
              <a:t>Query query= </a:t>
            </a:r>
            <a:r>
              <a:rPr lang="es-AR" b="1"/>
              <a:t>new PhraseQuery(fieldName, word1, word2, … wordN );  </a:t>
            </a:r>
            <a:endParaRPr/>
          </a:p>
          <a:p>
            <a:pPr marL="0" lvl="0" indent="0" algn="l" rtl="0">
              <a:spcBef>
                <a:spcPts val="325"/>
              </a:spcBef>
              <a:spcAft>
                <a:spcPts val="0"/>
              </a:spcAft>
              <a:buSzPct val="95000"/>
              <a:buNone/>
            </a:pPr>
            <a:r>
              <a:rPr lang="es-AR" b="1"/>
              <a:t>si busco la frase: word1  word2   wordN</a:t>
            </a:r>
            <a:endParaRPr b="1"/>
          </a:p>
          <a:p>
            <a:pPr marL="0" lvl="0" indent="0" algn="l" rtl="0">
              <a:spcBef>
                <a:spcPts val="325"/>
              </a:spcBef>
              <a:spcAft>
                <a:spcPts val="0"/>
              </a:spcAft>
              <a:buSzPct val="95000"/>
              <a:buNone/>
            </a:pPr>
            <a:endParaRPr b="1"/>
          </a:p>
          <a:p>
            <a:pPr marL="0" lvl="0" indent="0" algn="l" rtl="0">
              <a:spcBef>
                <a:spcPts val="325"/>
              </a:spcBef>
              <a:spcAft>
                <a:spcPts val="0"/>
              </a:spcAft>
              <a:buSzPct val="95000"/>
              <a:buNone/>
            </a:pPr>
            <a:endParaRPr b="1"/>
          </a:p>
          <a:p>
            <a:pPr marL="0" lvl="0" indent="0" algn="just" rtl="0">
              <a:spcBef>
                <a:spcPts val="325"/>
              </a:spcBef>
              <a:spcAft>
                <a:spcPts val="0"/>
              </a:spcAft>
              <a:buSzPct val="95000"/>
              <a:buNone/>
            </a:pPr>
            <a:r>
              <a:rPr lang="es-AR"/>
              <a:t>Donde los casos a probar son:</a:t>
            </a:r>
            <a:endParaRPr b="1"/>
          </a:p>
          <a:p>
            <a:pPr marL="0" lvl="0" indent="0" algn="l" rtl="0">
              <a:spcBef>
                <a:spcPts val="325"/>
              </a:spcBef>
              <a:spcAft>
                <a:spcPts val="0"/>
              </a:spcAft>
              <a:buSzPct val="95000"/>
              <a:buNone/>
            </a:pPr>
            <a:endParaRPr b="1"/>
          </a:p>
          <a:p>
            <a:pPr marL="274320" lvl="0" indent="-274320" algn="l" rtl="0">
              <a:spcBef>
                <a:spcPts val="325"/>
              </a:spcBef>
              <a:spcAft>
                <a:spcPts val="0"/>
              </a:spcAft>
              <a:buSzPct val="95000"/>
              <a:buChar char="⚫"/>
            </a:pPr>
            <a:r>
              <a:rPr lang="es-AR"/>
              <a:t>Frase:  “store”  “game”</a:t>
            </a:r>
            <a:endParaRPr/>
          </a:p>
          <a:p>
            <a:pPr marL="274320" lvl="0" indent="-274320" algn="l" rtl="0">
              <a:spcBef>
                <a:spcPts val="325"/>
              </a:spcBef>
              <a:spcAft>
                <a:spcPts val="0"/>
              </a:spcAft>
              <a:buSzPct val="95000"/>
              <a:buChar char="⚫"/>
            </a:pPr>
            <a:r>
              <a:rPr lang="es-AR"/>
              <a:t>Frase:  “store,,”  “game”</a:t>
            </a:r>
            <a:endParaRPr/>
          </a:p>
          <a:p>
            <a:pPr marL="274320" lvl="0" indent="-274320" algn="l" rtl="0">
              <a:spcBef>
                <a:spcPts val="325"/>
              </a:spcBef>
              <a:spcAft>
                <a:spcPts val="0"/>
              </a:spcAft>
              <a:buSzPct val="95000"/>
              <a:buChar char="⚫"/>
            </a:pPr>
            <a:r>
              <a:rPr lang="es-AR"/>
              <a:t>Frase: “game” “store”</a:t>
            </a:r>
            <a:endParaRPr/>
          </a:p>
          <a:p>
            <a:pPr marL="274320" lvl="0" indent="-274320" algn="l" rtl="0">
              <a:spcBef>
                <a:spcPts val="325"/>
              </a:spcBef>
              <a:spcAft>
                <a:spcPts val="0"/>
              </a:spcAft>
              <a:buSzPct val="95000"/>
              <a:buChar char="⚫"/>
            </a:pPr>
            <a:r>
              <a:rPr lang="es-AR"/>
              <a:t>Frase: “store game”</a:t>
            </a:r>
            <a:endParaRPr/>
          </a:p>
          <a:p>
            <a:pPr marL="274320" lvl="0" indent="-274320" algn="l" rtl="0">
              <a:spcBef>
                <a:spcPts val="325"/>
              </a:spcBef>
              <a:spcAft>
                <a:spcPts val="0"/>
              </a:spcAft>
              <a:buSzPct val="95000"/>
              <a:buChar char="⚫"/>
            </a:pPr>
            <a:r>
              <a:rPr lang="es-AR"/>
              <a:t>Frase: “store,, game”</a:t>
            </a:r>
            <a:endParaRPr/>
          </a:p>
          <a:p>
            <a:pPr marL="274320" lvl="0" indent="-274320" algn="l" rtl="0">
              <a:spcBef>
                <a:spcPts val="325"/>
              </a:spcBef>
              <a:spcAft>
                <a:spcPts val="0"/>
              </a:spcAft>
              <a:buSzPct val="95000"/>
              <a:buChar char="⚫"/>
            </a:pPr>
            <a:r>
              <a:rPr lang="es-AR"/>
              <a:t>Frase: “game”  “review”</a:t>
            </a:r>
            <a:endParaRPr/>
          </a:p>
          <a:p>
            <a:pPr marL="274320" lvl="0" indent="-274320" algn="l" rtl="0">
              <a:spcBef>
                <a:spcPts val="325"/>
              </a:spcBef>
              <a:spcAft>
                <a:spcPts val="0"/>
              </a:spcAft>
              <a:buSzPct val="95000"/>
              <a:buChar char="⚫"/>
            </a:pPr>
            <a:r>
              <a:rPr lang="es-AR"/>
              <a:t>Frase: “game”  “video”  “game”</a:t>
            </a:r>
            <a:endParaRPr/>
          </a:p>
          <a:p>
            <a:pPr marL="274320" lvl="0" indent="-274320" algn="l" rtl="0">
              <a:spcBef>
                <a:spcPts val="325"/>
              </a:spcBef>
              <a:spcAft>
                <a:spcPts val="0"/>
              </a:spcAft>
              <a:buSzPct val="95000"/>
              <a:buChar char="⚫"/>
            </a:pPr>
            <a:r>
              <a:rPr lang="es-AR"/>
              <a:t>Frase: “game”  “video”  “review”</a:t>
            </a:r>
            <a:endParaRPr/>
          </a:p>
          <a:p>
            <a:pPr marL="274320" lvl="0" indent="-176291"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0" lvl="0" indent="0" algn="l" rtl="0">
              <a:spcBef>
                <a:spcPts val="325"/>
              </a:spcBef>
              <a:spcAft>
                <a:spcPts val="0"/>
              </a:spcAft>
              <a:buSzPct val="95000"/>
              <a:buNone/>
            </a:pPr>
            <a:endParaRPr/>
          </a:p>
          <a:p>
            <a:pPr marL="274320" lvl="0" indent="-176291" algn="l" rtl="0">
              <a:spcBef>
                <a:spcPts val="325"/>
              </a:spcBef>
              <a:spcAft>
                <a:spcPts val="0"/>
              </a:spcAft>
              <a:buSzPct val="95000"/>
              <a:buNone/>
            </a:pP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endParaRPr/>
          </a:p>
          <a:p>
            <a:pPr marL="0" lvl="0" indent="0" algn="l" rtl="0">
              <a:spcBef>
                <a:spcPts val="325"/>
              </a:spcBef>
              <a:spcAft>
                <a:spcPts val="0"/>
              </a:spcAft>
              <a:buSzPct val="95000"/>
              <a:buNone/>
            </a:pPr>
            <a:endParaRPr/>
          </a:p>
          <a:p>
            <a:pPr marL="514350" lvl="0" indent="-416321" algn="l" rtl="0">
              <a:spcBef>
                <a:spcPts val="325"/>
              </a:spcBef>
              <a:spcAft>
                <a:spcPts val="0"/>
              </a:spcAft>
              <a:buSzPct val="95000"/>
              <a:buNone/>
            </a:pPr>
            <a:endParaRPr/>
          </a:p>
        </p:txBody>
      </p:sp>
      <p:sp>
        <p:nvSpPr>
          <p:cNvPr id="166" name="Google Shape;166;p21"/>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8</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spcBef>
                <a:spcPts val="0"/>
              </a:spcBef>
              <a:spcAft>
                <a:spcPts val="0"/>
              </a:spcAft>
              <a:buClr>
                <a:schemeClr val="dk2"/>
              </a:buClr>
              <a:buSzPts val="5000"/>
              <a:buFont typeface="Century Gothic"/>
              <a:buNone/>
            </a:pPr>
            <a:endParaRPr/>
          </a:p>
        </p:txBody>
      </p:sp>
      <p:sp>
        <p:nvSpPr>
          <p:cNvPr id="172" name="Google Shape;172;p22"/>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2470"/>
              <a:buNone/>
            </a:pPr>
            <a:r>
              <a:rPr lang="es-AR"/>
              <a:t>Pregunta:</a:t>
            </a:r>
            <a:endParaRPr/>
          </a:p>
          <a:p>
            <a:pPr marL="0" lvl="0" indent="0" algn="l" rtl="0">
              <a:spcBef>
                <a:spcPts val="520"/>
              </a:spcBef>
              <a:spcAft>
                <a:spcPts val="0"/>
              </a:spcAft>
              <a:buSzPts val="2470"/>
              <a:buNone/>
            </a:pPr>
            <a:r>
              <a:rPr lang="es-AR"/>
              <a:t>	Qué información del índice le permite a Lucene responder a las consultas por PhraseQuery?</a:t>
            </a:r>
            <a:endParaRPr/>
          </a:p>
        </p:txBody>
      </p:sp>
      <p:sp>
        <p:nvSpPr>
          <p:cNvPr id="173" name="Google Shape;173;p22"/>
          <p:cNvSpPr txBox="1">
            <a:spLocks noGrp="1"/>
          </p:cNvSpPr>
          <p:nvPr>
            <p:ph type="sldNum" idx="12"/>
          </p:nvPr>
        </p:nvSpPr>
        <p:spPr>
          <a:xfrm>
            <a:off x="7924800" y="6356352"/>
            <a:ext cx="762000" cy="365125"/>
          </a:xfrm>
          <a:prstGeom prst="rect">
            <a:avLst/>
          </a:prstGeom>
          <a:noFill/>
          <a:ln>
            <a:noFill/>
          </a:ln>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s-AR"/>
              <a:t>9</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Presentation on brainstorming">
  <a:themeElements>
    <a:clrScheme name="Green">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TotalTime>
  <Words>2679</Words>
  <Application>Microsoft Office PowerPoint</Application>
  <PresentationFormat>On-screen Show (4:3)</PresentationFormat>
  <Paragraphs>666</Paragraphs>
  <Slides>51</Slides>
  <Notes>51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Century Gothic</vt:lpstr>
      <vt:lpstr>Calibri</vt:lpstr>
      <vt:lpstr>Arial</vt:lpstr>
      <vt:lpstr>Noto Sans Symbols</vt:lpstr>
      <vt:lpstr>Times New Roman</vt:lpstr>
      <vt:lpstr>Roboto</vt:lpstr>
      <vt:lpstr>Palatino Linotype</vt:lpstr>
      <vt:lpstr>Consolas</vt:lpstr>
      <vt:lpstr>Presentation on brainstorming</vt:lpstr>
      <vt:lpstr>Estructura de Datos y Algoritmos</vt:lpstr>
      <vt:lpstr>PowerPoint Presentation</vt:lpstr>
      <vt:lpstr>PowerPoint Presentation</vt:lpstr>
      <vt:lpstr>TP 2-C  Ejer 3.3</vt:lpstr>
      <vt:lpstr>PowerPoint Presentation</vt:lpstr>
      <vt:lpstr>PowerPoint Presentation</vt:lpstr>
      <vt:lpstr>TP 2-C  Ejer 3.4</vt:lpstr>
      <vt:lpstr>PowerPoint Presentation</vt:lpstr>
      <vt:lpstr>PowerPoint Presentation</vt:lpstr>
      <vt:lpstr>PowerPoint Presentation</vt:lpstr>
      <vt:lpstr>TP 2-C  Ejer 3.5</vt:lpstr>
      <vt:lpstr>PowerPoint Presentation</vt:lpstr>
      <vt:lpstr>PowerPoint Presentation</vt:lpstr>
      <vt:lpstr>TP 2-C  Ejer 3.6</vt:lpstr>
      <vt:lpstr>PowerPoint Presentation</vt:lpstr>
      <vt:lpstr>PowerPoint Presentation</vt:lpstr>
      <vt:lpstr>PowerPoint Presentation</vt:lpstr>
      <vt:lpstr>PowerPoint Presentation</vt:lpstr>
      <vt:lpstr>PowerPoint Presentation</vt:lpstr>
      <vt:lpstr>Lucene</vt:lpstr>
      <vt:lpstr>PowerPoint Presentation</vt:lpstr>
      <vt:lpstr>PowerPoint Presentation</vt:lpstr>
      <vt:lpstr>PowerPoint Presentation</vt:lpstr>
      <vt:lpstr>PowerPoint Presentation</vt:lpstr>
      <vt:lpstr>Lucene</vt:lpstr>
      <vt:lpstr>PowerPoint Presentation</vt:lpstr>
      <vt:lpstr>PowerPoint Presentation</vt:lpstr>
      <vt:lpstr>TP 2C- Ejer 4</vt:lpstr>
      <vt:lpstr>PowerPoint Presentation</vt:lpstr>
      <vt:lpstr>PowerPoint Presentation</vt:lpstr>
      <vt:lpstr>PowerPoint Presentation</vt:lpstr>
      <vt:lpstr>PowerPoint Presentation</vt:lpstr>
      <vt:lpstr>TP 2C- Ejer 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Estructura de Datos y Algoritmos</dc:title>
  <cp:lastModifiedBy>Leticia Irene Gómez</cp:lastModifiedBy>
  <cp:revision>38</cp:revision>
  <dcterms:modified xsi:type="dcterms:W3CDTF">2025-08-21T16:56:50Z</dcterms:modified>
</cp:coreProperties>
</file>