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2"/>
  </p:notesMasterIdLst>
  <p:sldIdLst>
    <p:sldId id="272" r:id="rId2"/>
    <p:sldId id="704" r:id="rId3"/>
    <p:sldId id="569" r:id="rId4"/>
    <p:sldId id="570" r:id="rId5"/>
    <p:sldId id="571" r:id="rId6"/>
    <p:sldId id="572" r:id="rId7"/>
    <p:sldId id="573" r:id="rId8"/>
    <p:sldId id="713" r:id="rId9"/>
    <p:sldId id="574" r:id="rId10"/>
    <p:sldId id="575" r:id="rId11"/>
    <p:sldId id="717" r:id="rId12"/>
    <p:sldId id="576" r:id="rId13"/>
    <p:sldId id="577" r:id="rId14"/>
    <p:sldId id="578" r:id="rId15"/>
    <p:sldId id="579" r:id="rId16"/>
    <p:sldId id="718" r:id="rId17"/>
    <p:sldId id="719" r:id="rId18"/>
    <p:sldId id="720" r:id="rId19"/>
    <p:sldId id="721" r:id="rId20"/>
    <p:sldId id="584" r:id="rId21"/>
    <p:sldId id="585" r:id="rId22"/>
    <p:sldId id="586" r:id="rId23"/>
    <p:sldId id="714" r:id="rId24"/>
    <p:sldId id="587" r:id="rId25"/>
    <p:sldId id="588" r:id="rId26"/>
    <p:sldId id="589" r:id="rId27"/>
    <p:sldId id="590" r:id="rId28"/>
    <p:sldId id="591" r:id="rId29"/>
    <p:sldId id="592" r:id="rId30"/>
    <p:sldId id="722" r:id="rId31"/>
    <p:sldId id="723" r:id="rId32"/>
    <p:sldId id="594" r:id="rId33"/>
    <p:sldId id="595" r:id="rId34"/>
    <p:sldId id="596" r:id="rId35"/>
    <p:sldId id="597" r:id="rId36"/>
    <p:sldId id="598" r:id="rId37"/>
    <p:sldId id="706" r:id="rId38"/>
    <p:sldId id="707" r:id="rId39"/>
    <p:sldId id="715" r:id="rId40"/>
    <p:sldId id="71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50C91A21-CC10-44C8-890F-07B14B6E1DBC}">
          <p14:sldIdLst>
            <p14:sldId id="272"/>
            <p14:sldId id="704"/>
            <p14:sldId id="569"/>
            <p14:sldId id="570"/>
            <p14:sldId id="571"/>
            <p14:sldId id="572"/>
            <p14:sldId id="573"/>
            <p14:sldId id="713"/>
            <p14:sldId id="574"/>
            <p14:sldId id="575"/>
            <p14:sldId id="717"/>
            <p14:sldId id="576"/>
            <p14:sldId id="577"/>
            <p14:sldId id="578"/>
            <p14:sldId id="579"/>
            <p14:sldId id="718"/>
            <p14:sldId id="719"/>
            <p14:sldId id="720"/>
            <p14:sldId id="721"/>
            <p14:sldId id="584"/>
            <p14:sldId id="585"/>
            <p14:sldId id="586"/>
            <p14:sldId id="714"/>
            <p14:sldId id="587"/>
            <p14:sldId id="588"/>
            <p14:sldId id="589"/>
            <p14:sldId id="590"/>
            <p14:sldId id="591"/>
            <p14:sldId id="592"/>
            <p14:sldId id="722"/>
            <p14:sldId id="723"/>
            <p14:sldId id="594"/>
            <p14:sldId id="595"/>
            <p14:sldId id="596"/>
            <p14:sldId id="597"/>
            <p14:sldId id="598"/>
            <p14:sldId id="706"/>
            <p14:sldId id="707"/>
            <p14:sldId id="715"/>
            <p14:sldId id="7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  <p:cmAuthor id="2" name="Leticia Irene Gómez" initials="LIG" lastIdx="1" clrIdx="1">
    <p:extLst>
      <p:ext uri="{19B8F6BF-5375-455C-9EA6-DF929625EA0E}">
        <p15:presenceInfo xmlns:p15="http://schemas.microsoft.com/office/powerpoint/2012/main" userId="Leticia Irene Góm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CE9E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9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0002fe2c0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0002fe2c0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9074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0002fe2c0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0002fe2c0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1378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8/27/2025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Slide Number Placeholder 17">
            <a:extLst>
              <a:ext uri="{FF2B5EF4-FFF2-40B4-BE49-F238E27FC236}">
                <a16:creationId xmlns:a16="http://schemas.microsoft.com/office/drawing/2014/main" id="{7877BA72-2970-2B45-B829-495A96FF9FBC}"/>
              </a:ext>
            </a:extLst>
          </p:cNvPr>
          <p:cNvSpPr txBox="1">
            <a:spLocks/>
          </p:cNvSpPr>
          <p:nvPr userDrawn="1"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3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8/27/2025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>
                <a:solidFill>
                  <a:schemeClr val="tx2"/>
                </a:solidFill>
              </a:rPr>
              <a:t>ITBA     </a:t>
            </a:r>
            <a:r>
              <a:rPr lang="es-AR" sz="3600" smtClean="0">
                <a:solidFill>
                  <a:schemeClr val="tx2"/>
                </a:solidFill>
              </a:rPr>
              <a:t>2025-Q2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Query</a:t>
            </a:r>
            <a:r>
              <a:rPr lang="es-MX" sz="2800" dirty="0"/>
              <a:t> de un término</a:t>
            </a:r>
            <a:endParaRPr lang="es-AR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grpSp>
        <p:nvGrpSpPr>
          <p:cNvPr id="28" name="Grupo 27"/>
          <p:cNvGrpSpPr/>
          <p:nvPr/>
        </p:nvGrpSpPr>
        <p:grpSpPr>
          <a:xfrm>
            <a:off x="414574" y="2046552"/>
            <a:ext cx="2756263" cy="761268"/>
            <a:chOff x="548640" y="2928952"/>
            <a:chExt cx="2756263" cy="761268"/>
          </a:xfrm>
        </p:grpSpPr>
        <p:sp>
          <p:nvSpPr>
            <p:cNvPr id="29" name="Rectángulo 28"/>
            <p:cNvSpPr/>
            <p:nvPr/>
          </p:nvSpPr>
          <p:spPr>
            <a:xfrm>
              <a:off x="718457" y="3311397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MX" dirty="0"/>
                <a:t>s</a:t>
              </a:r>
              <a:r>
                <a:rPr lang="es-MX" dirty="0" smtClean="0"/>
                <a:t>tore,, </a:t>
              </a:r>
              <a:r>
                <a:rPr lang="es-MX" dirty="0" err="1" smtClean="0"/>
                <a:t>game</a:t>
              </a:r>
              <a:endParaRPr lang="es-MX" dirty="0"/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548640" y="2928952"/>
              <a:ext cx="1685077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0  (a.txt)</a:t>
              </a:r>
              <a:endParaRPr lang="es-MX" dirty="0" err="1" smtClean="0"/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457200" y="3153997"/>
            <a:ext cx="2746545" cy="748155"/>
            <a:chOff x="548640" y="2928952"/>
            <a:chExt cx="2746545" cy="748155"/>
          </a:xfrm>
        </p:grpSpPr>
        <p:sp>
          <p:nvSpPr>
            <p:cNvPr id="32" name="Rectángulo 31"/>
            <p:cNvSpPr/>
            <p:nvPr/>
          </p:nvSpPr>
          <p:spPr>
            <a:xfrm>
              <a:off x="708739" y="3298284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AR" dirty="0" smtClean="0"/>
                <a:t>video</a:t>
              </a:r>
              <a:endParaRPr lang="es-MX" dirty="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548640" y="2928952"/>
              <a:ext cx="1640193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1 (b.txt)</a:t>
              </a:r>
              <a:endParaRPr lang="es-MX" dirty="0" err="1" smtClean="0"/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397661" y="4428026"/>
            <a:ext cx="2731463" cy="748155"/>
            <a:chOff x="548640" y="2928952"/>
            <a:chExt cx="2731463" cy="748155"/>
          </a:xfrm>
        </p:grpSpPr>
        <p:sp>
          <p:nvSpPr>
            <p:cNvPr id="35" name="Rectángulo 34"/>
            <p:cNvSpPr/>
            <p:nvPr/>
          </p:nvSpPr>
          <p:spPr>
            <a:xfrm>
              <a:off x="693657" y="3298284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MX" dirty="0" err="1" smtClean="0"/>
                <a:t>game</a:t>
              </a:r>
              <a:endParaRPr lang="es-MX" dirty="0"/>
            </a:p>
          </p:txBody>
        </p:sp>
        <p:sp>
          <p:nvSpPr>
            <p:cNvPr id="36" name="CuadroTexto 35"/>
            <p:cNvSpPr txBox="1"/>
            <p:nvPr/>
          </p:nvSpPr>
          <p:spPr>
            <a:xfrm>
              <a:off x="548640" y="2928952"/>
              <a:ext cx="1946616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2 (c.txt)</a:t>
              </a:r>
              <a:endParaRPr lang="es-MX" dirty="0" err="1" smtClean="0"/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457200" y="5476390"/>
            <a:ext cx="2651760" cy="848210"/>
            <a:chOff x="548640" y="2928952"/>
            <a:chExt cx="2651760" cy="848210"/>
          </a:xfrm>
        </p:grpSpPr>
        <p:sp>
          <p:nvSpPr>
            <p:cNvPr id="38" name="Rectángulo 37"/>
            <p:cNvSpPr/>
            <p:nvPr/>
          </p:nvSpPr>
          <p:spPr>
            <a:xfrm>
              <a:off x="718457" y="3298284"/>
              <a:ext cx="2481943" cy="4788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 fontScale="92500" lnSpcReduction="10000"/>
            </a:bodyPr>
            <a:lstStyle/>
            <a:p>
              <a:pPr algn="just"/>
              <a:r>
                <a:rPr lang="es-MX" dirty="0" err="1"/>
                <a:t>G</a:t>
              </a:r>
              <a:r>
                <a:rPr lang="es-MX" dirty="0" err="1" smtClean="0"/>
                <a:t>ame</a:t>
              </a:r>
              <a:r>
                <a:rPr lang="es-MX" dirty="0" smtClean="0"/>
                <a:t> video, </a:t>
              </a:r>
            </a:p>
            <a:p>
              <a:pPr algn="just"/>
              <a:r>
                <a:rPr lang="es-MX" dirty="0"/>
                <a:t> </a:t>
              </a:r>
              <a:r>
                <a:rPr lang="es-MX" dirty="0" smtClean="0"/>
                <a:t> </a:t>
              </a:r>
              <a:r>
                <a:rPr lang="es-MX" dirty="0" err="1" smtClean="0"/>
                <a:t>review</a:t>
              </a:r>
              <a:r>
                <a:rPr lang="es-MX" dirty="0" smtClean="0"/>
                <a:t>    </a:t>
              </a:r>
              <a:r>
                <a:rPr lang="es-MX" dirty="0" err="1" smtClean="0"/>
                <a:t>game</a:t>
              </a:r>
              <a:r>
                <a:rPr lang="es-MX" dirty="0" smtClean="0"/>
                <a:t>.</a:t>
              </a:r>
              <a:endParaRPr lang="es-MX" dirty="0"/>
            </a:p>
          </p:txBody>
        </p:sp>
        <p:sp>
          <p:nvSpPr>
            <p:cNvPr id="39" name="CuadroTexto 38"/>
            <p:cNvSpPr txBox="1"/>
            <p:nvPr/>
          </p:nvSpPr>
          <p:spPr>
            <a:xfrm>
              <a:off x="548640" y="2928952"/>
              <a:ext cx="1653017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3 (d.txt)</a:t>
              </a:r>
              <a:endParaRPr lang="es-MX" dirty="0" err="1" smtClean="0"/>
            </a:p>
          </p:txBody>
        </p:sp>
      </p:grp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93551"/>
              </p:ext>
            </p:extLst>
          </p:nvPr>
        </p:nvGraphicFramePr>
        <p:xfrm>
          <a:off x="3298941" y="2919642"/>
          <a:ext cx="5641561" cy="29260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42072">
                  <a:extLst>
                    <a:ext uri="{9D8B030D-6E8A-4147-A177-3AD203B41FA5}">
                      <a16:colId xmlns:a16="http://schemas.microsoft.com/office/drawing/2014/main" val="1863135687"/>
                    </a:ext>
                  </a:extLst>
                </a:gridCol>
                <a:gridCol w="1595411">
                  <a:extLst>
                    <a:ext uri="{9D8B030D-6E8A-4147-A177-3AD203B41FA5}">
                      <a16:colId xmlns:a16="http://schemas.microsoft.com/office/drawing/2014/main" val="2779839686"/>
                    </a:ext>
                  </a:extLst>
                </a:gridCol>
                <a:gridCol w="1266467">
                  <a:extLst>
                    <a:ext uri="{9D8B030D-6E8A-4147-A177-3AD203B41FA5}">
                      <a16:colId xmlns:a16="http://schemas.microsoft.com/office/drawing/2014/main" val="3734670052"/>
                    </a:ext>
                  </a:extLst>
                </a:gridCol>
                <a:gridCol w="1437611">
                  <a:extLst>
                    <a:ext uri="{9D8B030D-6E8A-4147-A177-3AD203B41FA5}">
                      <a16:colId xmlns:a16="http://schemas.microsoft.com/office/drawing/2014/main" val="2395859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Value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term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Freq</a:t>
                      </a:r>
                      <a:r>
                        <a:rPr lang="es-AR" dirty="0" smtClean="0"/>
                        <a:t> en</a:t>
                      </a:r>
                      <a:r>
                        <a:rPr lang="es-AR" baseline="0" dirty="0" smtClean="0"/>
                        <a:t> </a:t>
                      </a:r>
                      <a:r>
                        <a:rPr lang="es-AR" baseline="0" dirty="0" err="1" smtClean="0"/>
                        <a:t>docs</a:t>
                      </a:r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AR" dirty="0" err="1" smtClean="0"/>
                        <a:t>Docid:freqs</a:t>
                      </a:r>
                      <a:r>
                        <a:rPr lang="es-AR" dirty="0" smtClean="0"/>
                        <a:t> in </a:t>
                      </a:r>
                      <a:r>
                        <a:rPr lang="es-AR" dirty="0" err="1" smtClean="0"/>
                        <a:t>docid</a:t>
                      </a:r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460368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r>
                        <a:rPr lang="es-AR" dirty="0" err="1" smtClean="0"/>
                        <a:t>game</a:t>
                      </a:r>
                      <a:endParaRPr lang="es-AR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681387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557070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41566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review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850665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s-AR" dirty="0" smtClean="0"/>
                        <a:t>store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393136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r>
                        <a:rPr lang="es-AR" dirty="0" smtClean="0"/>
                        <a:t>video</a:t>
                      </a:r>
                      <a:endParaRPr lang="es-A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5083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404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58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Query</a:t>
            </a:r>
            <a:r>
              <a:rPr lang="es-MX" sz="2800" dirty="0"/>
              <a:t> de un término</a:t>
            </a:r>
            <a:endParaRPr lang="es-AR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574765" y="4727037"/>
                <a:ext cx="5786846" cy="8082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dirty="0" smtClean="0"/>
                  <a:t>FormulaGlobal(</a:t>
                </a:r>
                <a:r>
                  <a:rPr lang="es-AR" dirty="0" err="1"/>
                  <a:t>DOC,query</a:t>
                </a:r>
                <a:r>
                  <a:rPr lang="es-AR" dirty="0"/>
                  <a:t>) </a:t>
                </a:r>
                <a:r>
                  <a:rPr lang="es-AR" b="1" dirty="0"/>
                  <a:t>= </a:t>
                </a:r>
              </a:p>
              <a:p>
                <a:r>
                  <a:rPr lang="es-AR" b="1" dirty="0"/>
                  <a:t>1 +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AR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A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AR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s-AR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+ #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𝒅𝒐𝒄𝒔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𝒆𝒏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𝒍𝒂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𝒄𝒐𝒍𝒆𝒄𝒄𝒊𝒐𝒏</m:t>
                            </m:r>
                          </m:num>
                          <m:den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+ #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𝒅𝒐𝒄𝒔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𝒒𝒖𝒆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𝒄𝒐𝒏𝒕𝒊𝒆𝒏𝒆𝒏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𝒕𝒆𝒓𝒎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s-AR" b="1" dirty="0"/>
                          <m:t>= 1 + </m:t>
                        </m:r>
                        <m:func>
                          <m:funcPr>
                            <m:ctrlPr>
                              <a:rPr lang="es-AR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s-A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A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s-AR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s-AR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AR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s-AR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AR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num>
                              <m:den>
                                <m:r>
                                  <a:rPr lang="es-AR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s-AR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AR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den>
                            </m:f>
                          </m:e>
                        </m:func>
                        <m:r>
                          <m:rPr>
                            <m:nor/>
                          </m:rPr>
                          <a:rPr lang="es-MX" dirty="0"/>
                          <m:t> </m:t>
                        </m:r>
                      </m:e>
                    </m:func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65" y="4727037"/>
                <a:ext cx="5786846" cy="808298"/>
              </a:xfrm>
              <a:prstGeom prst="rect">
                <a:avLst/>
              </a:prstGeom>
              <a:blipFill>
                <a:blip r:embed="rId2"/>
                <a:stretch>
                  <a:fillRect l="-842" t="-3759" b="-15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/>
          <p:cNvSpPr/>
          <p:nvPr/>
        </p:nvSpPr>
        <p:spPr>
          <a:xfrm>
            <a:off x="3798025" y="5618921"/>
            <a:ext cx="36434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/>
              <a:t>= </a:t>
            </a:r>
            <a:r>
              <a:rPr lang="es-MX" dirty="0">
                <a:solidFill>
                  <a:srgbClr val="7030A0"/>
                </a:solidFill>
              </a:rPr>
              <a:t>1.2231436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414574" y="2046552"/>
            <a:ext cx="168507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Docid</a:t>
            </a:r>
            <a:r>
              <a:rPr lang="es-AR" dirty="0" smtClean="0"/>
              <a:t> 0  (a.txt)</a:t>
            </a:r>
            <a:endParaRPr lang="es-MX" dirty="0" err="1" smtClean="0"/>
          </a:p>
        </p:txBody>
      </p:sp>
      <p:sp>
        <p:nvSpPr>
          <p:cNvPr id="33" name="CuadroTexto 32"/>
          <p:cNvSpPr txBox="1"/>
          <p:nvPr/>
        </p:nvSpPr>
        <p:spPr>
          <a:xfrm>
            <a:off x="425298" y="2615348"/>
            <a:ext cx="1640193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Docid</a:t>
            </a:r>
            <a:r>
              <a:rPr lang="es-AR" dirty="0" smtClean="0"/>
              <a:t> 1 (b.txt)</a:t>
            </a:r>
            <a:endParaRPr lang="es-MX" dirty="0" err="1" smtClean="0"/>
          </a:p>
        </p:txBody>
      </p:sp>
      <p:sp>
        <p:nvSpPr>
          <p:cNvPr id="36" name="CuadroTexto 35"/>
          <p:cNvSpPr txBox="1"/>
          <p:nvPr/>
        </p:nvSpPr>
        <p:spPr>
          <a:xfrm>
            <a:off x="414574" y="3103013"/>
            <a:ext cx="194661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err="1" smtClean="0"/>
              <a:t>Docid</a:t>
            </a:r>
            <a:r>
              <a:rPr lang="es-AR" dirty="0" smtClean="0"/>
              <a:t> 2 (c.txt)</a:t>
            </a:r>
            <a:endParaRPr lang="es-MX" dirty="0" err="1" smtClean="0"/>
          </a:p>
        </p:txBody>
      </p:sp>
      <p:sp>
        <p:nvSpPr>
          <p:cNvPr id="39" name="CuadroTexto 38"/>
          <p:cNvSpPr txBox="1"/>
          <p:nvPr/>
        </p:nvSpPr>
        <p:spPr>
          <a:xfrm>
            <a:off x="371476" y="3647514"/>
            <a:ext cx="16530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Docid</a:t>
            </a:r>
            <a:r>
              <a:rPr lang="es-AR" dirty="0" smtClean="0"/>
              <a:t> 3 (d.txt)</a:t>
            </a:r>
            <a:endParaRPr lang="es-MX" dirty="0" err="1" smtClean="0"/>
          </a:p>
        </p:txBody>
      </p:sp>
      <p:graphicFrame>
        <p:nvGraphicFramePr>
          <p:cNvPr id="19" name="Tab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7733"/>
              </p:ext>
            </p:extLst>
          </p:nvPr>
        </p:nvGraphicFramePr>
        <p:xfrm>
          <a:off x="2664239" y="1759164"/>
          <a:ext cx="5641561" cy="29260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42072">
                  <a:extLst>
                    <a:ext uri="{9D8B030D-6E8A-4147-A177-3AD203B41FA5}">
                      <a16:colId xmlns:a16="http://schemas.microsoft.com/office/drawing/2014/main" val="1863135687"/>
                    </a:ext>
                  </a:extLst>
                </a:gridCol>
                <a:gridCol w="1595411">
                  <a:extLst>
                    <a:ext uri="{9D8B030D-6E8A-4147-A177-3AD203B41FA5}">
                      <a16:colId xmlns:a16="http://schemas.microsoft.com/office/drawing/2014/main" val="2779839686"/>
                    </a:ext>
                  </a:extLst>
                </a:gridCol>
                <a:gridCol w="1266467">
                  <a:extLst>
                    <a:ext uri="{9D8B030D-6E8A-4147-A177-3AD203B41FA5}">
                      <a16:colId xmlns:a16="http://schemas.microsoft.com/office/drawing/2014/main" val="3734670052"/>
                    </a:ext>
                  </a:extLst>
                </a:gridCol>
                <a:gridCol w="1437611">
                  <a:extLst>
                    <a:ext uri="{9D8B030D-6E8A-4147-A177-3AD203B41FA5}">
                      <a16:colId xmlns:a16="http://schemas.microsoft.com/office/drawing/2014/main" val="2395859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Value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term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Freq</a:t>
                      </a:r>
                      <a:r>
                        <a:rPr lang="es-AR" dirty="0" smtClean="0"/>
                        <a:t> en</a:t>
                      </a:r>
                      <a:r>
                        <a:rPr lang="es-AR" baseline="0" dirty="0" smtClean="0"/>
                        <a:t> </a:t>
                      </a:r>
                      <a:r>
                        <a:rPr lang="es-AR" baseline="0" dirty="0" err="1" smtClean="0"/>
                        <a:t>docs</a:t>
                      </a:r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AR" dirty="0" err="1" smtClean="0"/>
                        <a:t>Docid:freqs</a:t>
                      </a:r>
                      <a:r>
                        <a:rPr lang="es-AR" dirty="0" smtClean="0"/>
                        <a:t> in </a:t>
                      </a:r>
                      <a:r>
                        <a:rPr lang="es-AR" dirty="0" err="1" smtClean="0"/>
                        <a:t>docid</a:t>
                      </a:r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460368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r>
                        <a:rPr lang="es-AR" dirty="0" err="1" smtClean="0"/>
                        <a:t>game</a:t>
                      </a:r>
                      <a:endParaRPr lang="es-AR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681387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557070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41566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review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850665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s-AR" dirty="0" smtClean="0"/>
                        <a:t>store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393136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r>
                        <a:rPr lang="es-AR" dirty="0" smtClean="0"/>
                        <a:t>video</a:t>
                      </a:r>
                      <a:endParaRPr lang="es-A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5083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404633"/>
                  </a:ext>
                </a:extLst>
              </a:tr>
            </a:tbl>
          </a:graphicData>
        </a:graphic>
      </p:graphicFrame>
      <p:sp>
        <p:nvSpPr>
          <p:cNvPr id="3" name="Rectángulo redondeado 2"/>
          <p:cNvSpPr/>
          <p:nvPr/>
        </p:nvSpPr>
        <p:spPr>
          <a:xfrm>
            <a:off x="5630091" y="2046552"/>
            <a:ext cx="2769326" cy="26804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" name="Conector recto 8"/>
          <p:cNvCxnSpPr/>
          <p:nvPr/>
        </p:nvCxnSpPr>
        <p:spPr>
          <a:xfrm>
            <a:off x="3997234" y="2081424"/>
            <a:ext cx="14891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59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Query</a:t>
            </a:r>
            <a:r>
              <a:rPr lang="es-MX" sz="2800" dirty="0"/>
              <a:t> de un término</a:t>
            </a:r>
            <a:endParaRPr lang="es-AR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Ahora para aquellos documentos que </a:t>
            </a:r>
            <a:r>
              <a:rPr lang="es-AR" dirty="0" err="1" smtClean="0"/>
              <a:t>matchearon</a:t>
            </a:r>
            <a:r>
              <a:rPr lang="es-AR" dirty="0" smtClean="0"/>
              <a:t> la consulta calcular la </a:t>
            </a:r>
            <a:r>
              <a:rPr lang="es-AR" dirty="0" err="1" smtClean="0"/>
              <a:t>FormulaLocal</a:t>
            </a:r>
            <a:endParaRPr lang="es-AR" dirty="0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Ahora sí usa la otra parte de la información indexada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85" y="4025536"/>
            <a:ext cx="7715315" cy="58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3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Query</a:t>
            </a:r>
            <a:r>
              <a:rPr lang="es-MX" sz="2800" dirty="0"/>
              <a:t> de un término</a:t>
            </a:r>
            <a:endParaRPr lang="es-AR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cxnSp>
        <p:nvCxnSpPr>
          <p:cNvPr id="21" name="Conector recto 20"/>
          <p:cNvCxnSpPr/>
          <p:nvPr/>
        </p:nvCxnSpPr>
        <p:spPr>
          <a:xfrm>
            <a:off x="397661" y="3131393"/>
            <a:ext cx="2979246" cy="5751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o 21"/>
          <p:cNvGrpSpPr/>
          <p:nvPr/>
        </p:nvGrpSpPr>
        <p:grpSpPr>
          <a:xfrm>
            <a:off x="414574" y="2046552"/>
            <a:ext cx="2756263" cy="761268"/>
            <a:chOff x="548640" y="2928952"/>
            <a:chExt cx="2756263" cy="761268"/>
          </a:xfrm>
        </p:grpSpPr>
        <p:sp>
          <p:nvSpPr>
            <p:cNvPr id="23" name="Rectángulo 22"/>
            <p:cNvSpPr/>
            <p:nvPr/>
          </p:nvSpPr>
          <p:spPr>
            <a:xfrm>
              <a:off x="718457" y="3311397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MX" dirty="0"/>
                <a:t>s</a:t>
              </a:r>
              <a:r>
                <a:rPr lang="es-MX" dirty="0" smtClean="0"/>
                <a:t>tore,, </a:t>
              </a:r>
              <a:r>
                <a:rPr lang="es-MX" dirty="0" err="1" smtClean="0"/>
                <a:t>game</a:t>
              </a:r>
              <a:endParaRPr lang="es-MX" dirty="0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548640" y="2928952"/>
              <a:ext cx="1685077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0  (a.txt)</a:t>
              </a:r>
              <a:endParaRPr lang="es-MX" dirty="0" err="1" smtClean="0"/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397661" y="4428026"/>
            <a:ext cx="2731463" cy="748155"/>
            <a:chOff x="548640" y="2928952"/>
            <a:chExt cx="2731463" cy="748155"/>
          </a:xfrm>
        </p:grpSpPr>
        <p:sp>
          <p:nvSpPr>
            <p:cNvPr id="29" name="Rectángulo 28"/>
            <p:cNvSpPr/>
            <p:nvPr/>
          </p:nvSpPr>
          <p:spPr>
            <a:xfrm>
              <a:off x="693657" y="3298284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MX" dirty="0" err="1" smtClean="0"/>
                <a:t>game</a:t>
              </a:r>
              <a:endParaRPr lang="es-MX" dirty="0"/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548640" y="2928952"/>
              <a:ext cx="1946616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2 (c.txt)</a:t>
              </a:r>
              <a:endParaRPr lang="es-MX" dirty="0" err="1" smtClean="0"/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377561" y="5508142"/>
            <a:ext cx="2651760" cy="848210"/>
            <a:chOff x="548640" y="2928952"/>
            <a:chExt cx="2651760" cy="848210"/>
          </a:xfrm>
        </p:grpSpPr>
        <p:sp>
          <p:nvSpPr>
            <p:cNvPr id="32" name="Rectángulo 31"/>
            <p:cNvSpPr/>
            <p:nvPr/>
          </p:nvSpPr>
          <p:spPr>
            <a:xfrm>
              <a:off x="718457" y="3298284"/>
              <a:ext cx="2481943" cy="4788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 fontScale="92500" lnSpcReduction="10000"/>
            </a:bodyPr>
            <a:lstStyle/>
            <a:p>
              <a:pPr algn="just"/>
              <a:r>
                <a:rPr lang="es-MX" dirty="0" err="1"/>
                <a:t>G</a:t>
              </a:r>
              <a:r>
                <a:rPr lang="es-MX" dirty="0" err="1" smtClean="0"/>
                <a:t>ame</a:t>
              </a:r>
              <a:r>
                <a:rPr lang="es-MX" dirty="0" smtClean="0"/>
                <a:t> video, </a:t>
              </a:r>
            </a:p>
            <a:p>
              <a:pPr algn="just"/>
              <a:r>
                <a:rPr lang="es-MX" dirty="0"/>
                <a:t> </a:t>
              </a:r>
              <a:r>
                <a:rPr lang="es-MX" dirty="0" smtClean="0"/>
                <a:t> </a:t>
              </a:r>
              <a:r>
                <a:rPr lang="es-MX" dirty="0" err="1" smtClean="0"/>
                <a:t>review</a:t>
              </a:r>
              <a:r>
                <a:rPr lang="es-MX" dirty="0" smtClean="0"/>
                <a:t>    </a:t>
              </a:r>
              <a:r>
                <a:rPr lang="es-MX" dirty="0" err="1" smtClean="0"/>
                <a:t>game</a:t>
              </a:r>
              <a:r>
                <a:rPr lang="es-MX" dirty="0" smtClean="0"/>
                <a:t>.</a:t>
              </a:r>
              <a:endParaRPr lang="es-MX" dirty="0"/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548640" y="2928952"/>
              <a:ext cx="1653017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3 (d.txt)</a:t>
              </a:r>
              <a:endParaRPr lang="es-MX" dirty="0" err="1" smtClean="0"/>
            </a:p>
          </p:txBody>
        </p:sp>
      </p:grp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915213"/>
              </p:ext>
            </p:extLst>
          </p:nvPr>
        </p:nvGraphicFramePr>
        <p:xfrm>
          <a:off x="3274141" y="2734976"/>
          <a:ext cx="5641561" cy="29260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42072">
                  <a:extLst>
                    <a:ext uri="{9D8B030D-6E8A-4147-A177-3AD203B41FA5}">
                      <a16:colId xmlns:a16="http://schemas.microsoft.com/office/drawing/2014/main" val="1863135687"/>
                    </a:ext>
                  </a:extLst>
                </a:gridCol>
                <a:gridCol w="1595411">
                  <a:extLst>
                    <a:ext uri="{9D8B030D-6E8A-4147-A177-3AD203B41FA5}">
                      <a16:colId xmlns:a16="http://schemas.microsoft.com/office/drawing/2014/main" val="2779839686"/>
                    </a:ext>
                  </a:extLst>
                </a:gridCol>
                <a:gridCol w="1266467">
                  <a:extLst>
                    <a:ext uri="{9D8B030D-6E8A-4147-A177-3AD203B41FA5}">
                      <a16:colId xmlns:a16="http://schemas.microsoft.com/office/drawing/2014/main" val="3734670052"/>
                    </a:ext>
                  </a:extLst>
                </a:gridCol>
                <a:gridCol w="1437611">
                  <a:extLst>
                    <a:ext uri="{9D8B030D-6E8A-4147-A177-3AD203B41FA5}">
                      <a16:colId xmlns:a16="http://schemas.microsoft.com/office/drawing/2014/main" val="2395859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Value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term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Freq</a:t>
                      </a:r>
                      <a:r>
                        <a:rPr lang="es-AR" dirty="0" smtClean="0"/>
                        <a:t> en</a:t>
                      </a:r>
                      <a:r>
                        <a:rPr lang="es-AR" baseline="0" dirty="0" smtClean="0"/>
                        <a:t> </a:t>
                      </a:r>
                      <a:r>
                        <a:rPr lang="es-AR" baseline="0" dirty="0" err="1" smtClean="0"/>
                        <a:t>docs</a:t>
                      </a:r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AR" dirty="0" err="1" smtClean="0"/>
                        <a:t>Docid:freqs</a:t>
                      </a:r>
                      <a:r>
                        <a:rPr lang="es-AR" dirty="0" smtClean="0"/>
                        <a:t> in </a:t>
                      </a:r>
                      <a:r>
                        <a:rPr lang="es-AR" dirty="0" err="1" smtClean="0"/>
                        <a:t>docid</a:t>
                      </a:r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460368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r>
                        <a:rPr lang="es-AR" dirty="0" err="1" smtClean="0"/>
                        <a:t>game</a:t>
                      </a:r>
                      <a:endParaRPr lang="es-AR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681387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557070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41566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review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850665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s-AR" dirty="0" smtClean="0"/>
                        <a:t>store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393136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r>
                        <a:rPr lang="es-AR" dirty="0" smtClean="0"/>
                        <a:t>video</a:t>
                      </a:r>
                      <a:endParaRPr lang="es-A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5083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404633"/>
                  </a:ext>
                </a:extLst>
              </a:tr>
            </a:tbl>
          </a:graphicData>
        </a:graphic>
      </p:graphicFrame>
      <p:grpSp>
        <p:nvGrpSpPr>
          <p:cNvPr id="25" name="Grupo 24"/>
          <p:cNvGrpSpPr/>
          <p:nvPr/>
        </p:nvGrpSpPr>
        <p:grpSpPr>
          <a:xfrm>
            <a:off x="457200" y="3153997"/>
            <a:ext cx="2746545" cy="748155"/>
            <a:chOff x="548640" y="2928952"/>
            <a:chExt cx="2746545" cy="748155"/>
          </a:xfrm>
        </p:grpSpPr>
        <p:sp>
          <p:nvSpPr>
            <p:cNvPr id="26" name="Rectángulo 25"/>
            <p:cNvSpPr/>
            <p:nvPr/>
          </p:nvSpPr>
          <p:spPr>
            <a:xfrm>
              <a:off x="708739" y="3298284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AR" dirty="0" smtClean="0"/>
                <a:t>video</a:t>
              </a:r>
              <a:endParaRPr lang="es-MX" dirty="0"/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548640" y="2928952"/>
              <a:ext cx="1640193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1 (b.txt)</a:t>
              </a:r>
              <a:endParaRPr lang="es-MX" dirty="0" err="1" smtClean="0"/>
            </a:p>
          </p:txBody>
        </p:sp>
      </p:grpSp>
      <p:sp>
        <p:nvSpPr>
          <p:cNvPr id="36" name="Rectángulo redondeado 35"/>
          <p:cNvSpPr/>
          <p:nvPr/>
        </p:nvSpPr>
        <p:spPr>
          <a:xfrm>
            <a:off x="4572000" y="2668967"/>
            <a:ext cx="1681387" cy="29920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7" name="Conector recto 36"/>
          <p:cNvCxnSpPr/>
          <p:nvPr/>
        </p:nvCxnSpPr>
        <p:spPr>
          <a:xfrm flipV="1">
            <a:off x="6253387" y="3030583"/>
            <a:ext cx="2433413" cy="443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47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Query</a:t>
            </a:r>
            <a:r>
              <a:rPr lang="es-MX" sz="2800" dirty="0"/>
              <a:t> de un término</a:t>
            </a:r>
            <a:endParaRPr lang="es-AR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  <p:sp>
        <p:nvSpPr>
          <p:cNvPr id="6" name="Marcador de número de diapositiva 3"/>
          <p:cNvSpPr txBox="1">
            <a:spLocks/>
          </p:cNvSpPr>
          <p:nvPr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/>
              <p:cNvSpPr/>
              <p:nvPr/>
            </p:nvSpPr>
            <p:spPr>
              <a:xfrm>
                <a:off x="5207725" y="4333675"/>
                <a:ext cx="767966" cy="656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b="1" dirty="0" smtClean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AR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s-AR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rad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19" name="Rectá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725" y="4333675"/>
                <a:ext cx="767966" cy="656013"/>
              </a:xfrm>
              <a:prstGeom prst="rect">
                <a:avLst/>
              </a:prstGeom>
              <a:blipFill>
                <a:blip r:embed="rId2"/>
                <a:stretch>
                  <a:fillRect l="-634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/>
              <p:cNvSpPr/>
              <p:nvPr/>
            </p:nvSpPr>
            <p:spPr>
              <a:xfrm>
                <a:off x="5207725" y="3231423"/>
                <a:ext cx="3263153" cy="963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dirty="0" smtClean="0"/>
                  <a:t>FormulaLocal(DOC</a:t>
                </a:r>
                <a:r>
                  <a:rPr lang="es-AR" sz="1200" dirty="0" smtClean="0"/>
                  <a:t>0</a:t>
                </a:r>
                <a:r>
                  <a:rPr lang="es-AR" dirty="0" smtClean="0"/>
                  <a:t>,query</a:t>
                </a:r>
                <a:r>
                  <a:rPr lang="es-AR" dirty="0"/>
                  <a:t>) </a:t>
                </a:r>
                <a:r>
                  <a:rPr lang="es-AR" b="1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AR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s-AR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 #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𝒇𝒓𝒆𝒒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𝒕𝒆𝒓𝒎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𝒊𝒏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𝑫𝑶𝑪</m:t>
                            </m:r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𝒕𝒆𝒓𝒎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𝒆𝒙𝒊𝒔𝒕𝒆𝒏𝒕𝒆𝒔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𝒆𝒏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𝑫𝑶𝑪</m:t>
                            </m:r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den>
                        </m:f>
                      </m:e>
                    </m:rad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20" name="Rectá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725" y="3231423"/>
                <a:ext cx="3263153" cy="963790"/>
              </a:xfrm>
              <a:prstGeom prst="rect">
                <a:avLst/>
              </a:prstGeom>
              <a:blipFill>
                <a:blip r:embed="rId3"/>
                <a:stretch>
                  <a:fillRect l="-1493" t="-3165" r="-18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/>
              <p:cNvSpPr/>
              <p:nvPr/>
            </p:nvSpPr>
            <p:spPr>
              <a:xfrm>
                <a:off x="6015582" y="4333675"/>
                <a:ext cx="180578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b="1" dirty="0" smtClean="0"/>
                  <a:t>= </a:t>
                </a:r>
                <a14:m>
                  <m:oMath xmlns:m="http://schemas.openxmlformats.org/officeDocument/2006/math">
                    <m:r>
                      <a:rPr lang="es-A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A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AR" b="1" i="1" smtClean="0">
                        <a:latin typeface="Cambria Math" panose="02040503050406030204" pitchFamily="18" charset="0"/>
                      </a:rPr>
                      <m:t>𝟕𝟎𝟕𝟏𝟎𝟔𝟕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21" name="Rectá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582" y="4333675"/>
                <a:ext cx="1805789" cy="369332"/>
              </a:xfrm>
              <a:prstGeom prst="rect">
                <a:avLst/>
              </a:prstGeom>
              <a:blipFill>
                <a:blip r:embed="rId4"/>
                <a:stretch>
                  <a:fillRect l="-3041" t="-10000" b="-2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uadroTexto 23"/>
          <p:cNvSpPr txBox="1"/>
          <p:nvPr/>
        </p:nvSpPr>
        <p:spPr>
          <a:xfrm>
            <a:off x="457200" y="3278440"/>
            <a:ext cx="168507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Docid</a:t>
            </a:r>
            <a:r>
              <a:rPr lang="es-AR" dirty="0" smtClean="0"/>
              <a:t> 0  (a.txt)</a:t>
            </a:r>
            <a:endParaRPr lang="es-MX" dirty="0" err="1" smtClean="0"/>
          </a:p>
        </p:txBody>
      </p:sp>
      <p:sp>
        <p:nvSpPr>
          <p:cNvPr id="30" name="CuadroTexto 29"/>
          <p:cNvSpPr txBox="1"/>
          <p:nvPr/>
        </p:nvSpPr>
        <p:spPr>
          <a:xfrm>
            <a:off x="397661" y="4428026"/>
            <a:ext cx="194661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err="1" smtClean="0"/>
              <a:t>Docid</a:t>
            </a:r>
            <a:r>
              <a:rPr lang="es-AR" dirty="0" smtClean="0"/>
              <a:t> 2 (c.txt)</a:t>
            </a:r>
            <a:endParaRPr lang="es-MX" dirty="0" err="1" smtClean="0"/>
          </a:p>
        </p:txBody>
      </p:sp>
      <p:sp>
        <p:nvSpPr>
          <p:cNvPr id="33" name="CuadroTexto 32"/>
          <p:cNvSpPr txBox="1"/>
          <p:nvPr/>
        </p:nvSpPr>
        <p:spPr>
          <a:xfrm>
            <a:off x="457200" y="5476390"/>
            <a:ext cx="16530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Docid</a:t>
            </a:r>
            <a:r>
              <a:rPr lang="es-AR" dirty="0" smtClean="0"/>
              <a:t> 3 (d.txt)</a:t>
            </a:r>
            <a:endParaRPr lang="es-MX" dirty="0" err="1" smtClean="0"/>
          </a:p>
        </p:txBody>
      </p:sp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59456"/>
              </p:ext>
            </p:extLst>
          </p:nvPr>
        </p:nvGraphicFramePr>
        <p:xfrm>
          <a:off x="3366749" y="166881"/>
          <a:ext cx="5641561" cy="29260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42072">
                  <a:extLst>
                    <a:ext uri="{9D8B030D-6E8A-4147-A177-3AD203B41FA5}">
                      <a16:colId xmlns:a16="http://schemas.microsoft.com/office/drawing/2014/main" val="1863135687"/>
                    </a:ext>
                  </a:extLst>
                </a:gridCol>
                <a:gridCol w="1595411">
                  <a:extLst>
                    <a:ext uri="{9D8B030D-6E8A-4147-A177-3AD203B41FA5}">
                      <a16:colId xmlns:a16="http://schemas.microsoft.com/office/drawing/2014/main" val="2779839686"/>
                    </a:ext>
                  </a:extLst>
                </a:gridCol>
                <a:gridCol w="1266467">
                  <a:extLst>
                    <a:ext uri="{9D8B030D-6E8A-4147-A177-3AD203B41FA5}">
                      <a16:colId xmlns:a16="http://schemas.microsoft.com/office/drawing/2014/main" val="3734670052"/>
                    </a:ext>
                  </a:extLst>
                </a:gridCol>
                <a:gridCol w="1437611">
                  <a:extLst>
                    <a:ext uri="{9D8B030D-6E8A-4147-A177-3AD203B41FA5}">
                      <a16:colId xmlns:a16="http://schemas.microsoft.com/office/drawing/2014/main" val="2395859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Value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term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Freq</a:t>
                      </a:r>
                      <a:r>
                        <a:rPr lang="es-AR" dirty="0" smtClean="0"/>
                        <a:t> en</a:t>
                      </a:r>
                      <a:r>
                        <a:rPr lang="es-AR" baseline="0" dirty="0" smtClean="0"/>
                        <a:t> </a:t>
                      </a:r>
                      <a:r>
                        <a:rPr lang="es-AR" baseline="0" dirty="0" err="1" smtClean="0"/>
                        <a:t>docs</a:t>
                      </a:r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AR" dirty="0" err="1" smtClean="0"/>
                        <a:t>Docid:freqs</a:t>
                      </a:r>
                      <a:r>
                        <a:rPr lang="es-AR" dirty="0" smtClean="0"/>
                        <a:t> in </a:t>
                      </a:r>
                      <a:r>
                        <a:rPr lang="es-AR" dirty="0" err="1" smtClean="0"/>
                        <a:t>docid</a:t>
                      </a:r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460368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r>
                        <a:rPr lang="es-AR" dirty="0" err="1" smtClean="0"/>
                        <a:t>game</a:t>
                      </a:r>
                      <a:endParaRPr lang="es-AR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681387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557070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41566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review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850665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s-AR" dirty="0" smtClean="0"/>
                        <a:t>store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393136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r>
                        <a:rPr lang="es-AR" dirty="0" smtClean="0"/>
                        <a:t>video</a:t>
                      </a:r>
                      <a:endParaRPr lang="es-A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5083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404633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3291840" y="418011"/>
            <a:ext cx="5852160" cy="12811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Rectángulo redondeado 26"/>
          <p:cNvSpPr/>
          <p:nvPr/>
        </p:nvSpPr>
        <p:spPr>
          <a:xfrm>
            <a:off x="4632959" y="522892"/>
            <a:ext cx="1645920" cy="25700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279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Query</a:t>
            </a:r>
            <a:r>
              <a:rPr lang="es-MX" sz="2800" dirty="0"/>
              <a:t> de un término</a:t>
            </a:r>
            <a:endParaRPr lang="es-AR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ángulo 16"/>
              <p:cNvSpPr/>
              <p:nvPr/>
            </p:nvSpPr>
            <p:spPr>
              <a:xfrm>
                <a:off x="2761286" y="3278440"/>
                <a:ext cx="592551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dirty="0" smtClean="0"/>
                  <a:t>Score(DOC</a:t>
                </a:r>
                <a:r>
                  <a:rPr lang="es-AR" sz="1200" dirty="0" smtClean="0"/>
                  <a:t>0</a:t>
                </a:r>
                <a:r>
                  <a:rPr lang="es-AR" dirty="0" smtClean="0"/>
                  <a:t>,query</a:t>
                </a:r>
                <a:r>
                  <a:rPr lang="es-AR" dirty="0"/>
                  <a:t>) </a:t>
                </a:r>
                <a:r>
                  <a:rPr lang="es-AR" b="1" dirty="0" smtClean="0"/>
                  <a:t>= </a:t>
                </a:r>
                <a14:m>
                  <m:oMath xmlns:m="http://schemas.openxmlformats.org/officeDocument/2006/math">
                    <m:r>
                      <a:rPr lang="es-AR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AR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s-AR" b="1" i="1">
                        <a:latin typeface="Cambria Math" panose="02040503050406030204" pitchFamily="18" charset="0"/>
                      </a:rPr>
                      <m:t>𝟕𝟎𝟕𝟏𝟎𝟔𝟕</m:t>
                    </m:r>
                  </m:oMath>
                </a14:m>
                <a:r>
                  <a:rPr lang="es-MX" dirty="0" smtClean="0"/>
                  <a:t>7  </a:t>
                </a:r>
                <a:r>
                  <a:rPr lang="es-AR" b="1" dirty="0" smtClean="0"/>
                  <a:t> * </a:t>
                </a:r>
                <a:r>
                  <a:rPr lang="es-MX" dirty="0" smtClean="0"/>
                  <a:t> </a:t>
                </a:r>
                <a:r>
                  <a:rPr lang="es-MX" b="1" dirty="0">
                    <a:solidFill>
                      <a:srgbClr val="7030A0"/>
                    </a:solidFill>
                  </a:rPr>
                  <a:t>1.2231436</a:t>
                </a:r>
                <a:r>
                  <a:rPr lang="es-AR" b="1" dirty="0">
                    <a:solidFill>
                      <a:srgbClr val="7030A0"/>
                    </a:solidFill>
                  </a:rPr>
                  <a:t> </a:t>
                </a:r>
                <a:endParaRPr lang="es-MX" b="1" dirty="0">
                  <a:solidFill>
                    <a:srgbClr val="7030A0"/>
                  </a:solidFill>
                </a:endParaRPr>
              </a:p>
              <a:p>
                <a:r>
                  <a:rPr lang="es-MX" dirty="0" smtClean="0">
                    <a:solidFill>
                      <a:srgbClr val="0070C0"/>
                    </a:solidFill>
                  </a:rPr>
                  <a:t>                                   = </a:t>
                </a:r>
                <a:r>
                  <a:rPr lang="es-MX" b="1" dirty="0">
                    <a:solidFill>
                      <a:srgbClr val="0070C0"/>
                    </a:solidFill>
                  </a:rPr>
                  <a:t>0.8648931</a:t>
                </a:r>
              </a:p>
              <a:p>
                <a:r>
                  <a:rPr lang="es-AR" b="1" dirty="0" smtClean="0"/>
                  <a:t> </a:t>
                </a:r>
                <a:endParaRPr lang="es-MX" dirty="0"/>
              </a:p>
            </p:txBody>
          </p:sp>
        </mc:Choice>
        <mc:Fallback xmlns="">
          <p:sp>
            <p:nvSpPr>
              <p:cNvPr id="17" name="Rectá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286" y="3278440"/>
                <a:ext cx="5925514" cy="923330"/>
              </a:xfrm>
              <a:prstGeom prst="rect">
                <a:avLst/>
              </a:prstGeom>
              <a:blipFill>
                <a:blip r:embed="rId2"/>
                <a:stretch>
                  <a:fillRect l="-926" t="-397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uadroTexto 20"/>
          <p:cNvSpPr txBox="1"/>
          <p:nvPr/>
        </p:nvSpPr>
        <p:spPr>
          <a:xfrm>
            <a:off x="457200" y="3278440"/>
            <a:ext cx="168507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Docid</a:t>
            </a:r>
            <a:r>
              <a:rPr lang="es-AR" dirty="0" smtClean="0"/>
              <a:t> 0  (a.txt)</a:t>
            </a:r>
            <a:endParaRPr lang="es-MX" dirty="0" err="1" smtClean="0"/>
          </a:p>
        </p:txBody>
      </p:sp>
      <p:sp>
        <p:nvSpPr>
          <p:cNvPr id="22" name="CuadroTexto 21"/>
          <p:cNvSpPr txBox="1"/>
          <p:nvPr/>
        </p:nvSpPr>
        <p:spPr>
          <a:xfrm>
            <a:off x="397661" y="4428026"/>
            <a:ext cx="194661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err="1" smtClean="0"/>
              <a:t>Docid</a:t>
            </a:r>
            <a:r>
              <a:rPr lang="es-AR" dirty="0" smtClean="0"/>
              <a:t> 2 (c.txt)</a:t>
            </a:r>
            <a:endParaRPr lang="es-MX" dirty="0" err="1" smtClean="0"/>
          </a:p>
        </p:txBody>
      </p:sp>
      <p:sp>
        <p:nvSpPr>
          <p:cNvPr id="23" name="CuadroTexto 22"/>
          <p:cNvSpPr txBox="1"/>
          <p:nvPr/>
        </p:nvSpPr>
        <p:spPr>
          <a:xfrm>
            <a:off x="457200" y="5476390"/>
            <a:ext cx="16530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Docid</a:t>
            </a:r>
            <a:r>
              <a:rPr lang="es-AR" dirty="0" smtClean="0"/>
              <a:t> 3 (d.txt)</a:t>
            </a:r>
            <a:endParaRPr lang="es-MX" dirty="0" err="1" smtClean="0"/>
          </a:p>
        </p:txBody>
      </p:sp>
    </p:spTree>
    <p:extLst>
      <p:ext uri="{BB962C8B-B14F-4D97-AF65-F5344CB8AC3E}">
        <p14:creationId xmlns:p14="http://schemas.microsoft.com/office/powerpoint/2010/main" val="386715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Query</a:t>
            </a:r>
            <a:r>
              <a:rPr lang="es-MX" sz="2800" dirty="0"/>
              <a:t> de un término</a:t>
            </a:r>
            <a:endParaRPr lang="es-AR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  <p:sp>
        <p:nvSpPr>
          <p:cNvPr id="6" name="Marcador de número de diapositiva 3"/>
          <p:cNvSpPr txBox="1">
            <a:spLocks/>
          </p:cNvSpPr>
          <p:nvPr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4" name="CuadroTexto 23"/>
          <p:cNvSpPr txBox="1"/>
          <p:nvPr/>
        </p:nvSpPr>
        <p:spPr>
          <a:xfrm>
            <a:off x="457200" y="3278440"/>
            <a:ext cx="168507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Docid</a:t>
            </a:r>
            <a:r>
              <a:rPr lang="es-AR" dirty="0" smtClean="0"/>
              <a:t> 0  (a.txt)</a:t>
            </a:r>
            <a:endParaRPr lang="es-MX" dirty="0" err="1" smtClean="0"/>
          </a:p>
        </p:txBody>
      </p:sp>
      <p:sp>
        <p:nvSpPr>
          <p:cNvPr id="30" name="CuadroTexto 29"/>
          <p:cNvSpPr txBox="1"/>
          <p:nvPr/>
        </p:nvSpPr>
        <p:spPr>
          <a:xfrm>
            <a:off x="397661" y="4428026"/>
            <a:ext cx="194661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err="1" smtClean="0"/>
              <a:t>Docid</a:t>
            </a:r>
            <a:r>
              <a:rPr lang="es-AR" dirty="0" smtClean="0"/>
              <a:t> 2 (c.txt)</a:t>
            </a:r>
            <a:endParaRPr lang="es-MX" dirty="0" err="1" smtClean="0"/>
          </a:p>
        </p:txBody>
      </p:sp>
      <p:sp>
        <p:nvSpPr>
          <p:cNvPr id="33" name="CuadroTexto 32"/>
          <p:cNvSpPr txBox="1"/>
          <p:nvPr/>
        </p:nvSpPr>
        <p:spPr>
          <a:xfrm>
            <a:off x="457200" y="5476390"/>
            <a:ext cx="16530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Docid</a:t>
            </a:r>
            <a:r>
              <a:rPr lang="es-AR" dirty="0" smtClean="0"/>
              <a:t> 3 (d.txt)</a:t>
            </a:r>
            <a:endParaRPr lang="es-MX" dirty="0" err="1" smtClean="0"/>
          </a:p>
        </p:txBody>
      </p:sp>
      <p:graphicFrame>
        <p:nvGraphicFramePr>
          <p:cNvPr id="26" name="Tabla 25"/>
          <p:cNvGraphicFramePr>
            <a:graphicFrameLocks noGrp="1"/>
          </p:cNvGraphicFramePr>
          <p:nvPr/>
        </p:nvGraphicFramePr>
        <p:xfrm>
          <a:off x="3366749" y="166881"/>
          <a:ext cx="5641561" cy="29260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42072">
                  <a:extLst>
                    <a:ext uri="{9D8B030D-6E8A-4147-A177-3AD203B41FA5}">
                      <a16:colId xmlns:a16="http://schemas.microsoft.com/office/drawing/2014/main" val="1863135687"/>
                    </a:ext>
                  </a:extLst>
                </a:gridCol>
                <a:gridCol w="1595411">
                  <a:extLst>
                    <a:ext uri="{9D8B030D-6E8A-4147-A177-3AD203B41FA5}">
                      <a16:colId xmlns:a16="http://schemas.microsoft.com/office/drawing/2014/main" val="2779839686"/>
                    </a:ext>
                  </a:extLst>
                </a:gridCol>
                <a:gridCol w="1266467">
                  <a:extLst>
                    <a:ext uri="{9D8B030D-6E8A-4147-A177-3AD203B41FA5}">
                      <a16:colId xmlns:a16="http://schemas.microsoft.com/office/drawing/2014/main" val="3734670052"/>
                    </a:ext>
                  </a:extLst>
                </a:gridCol>
                <a:gridCol w="1437611">
                  <a:extLst>
                    <a:ext uri="{9D8B030D-6E8A-4147-A177-3AD203B41FA5}">
                      <a16:colId xmlns:a16="http://schemas.microsoft.com/office/drawing/2014/main" val="2395859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Value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term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Freq</a:t>
                      </a:r>
                      <a:r>
                        <a:rPr lang="es-AR" dirty="0" smtClean="0"/>
                        <a:t> en</a:t>
                      </a:r>
                      <a:r>
                        <a:rPr lang="es-AR" baseline="0" dirty="0" smtClean="0"/>
                        <a:t> </a:t>
                      </a:r>
                      <a:r>
                        <a:rPr lang="es-AR" baseline="0" dirty="0" err="1" smtClean="0"/>
                        <a:t>docs</a:t>
                      </a:r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AR" dirty="0" err="1" smtClean="0"/>
                        <a:t>Docid:freqs</a:t>
                      </a:r>
                      <a:r>
                        <a:rPr lang="es-AR" dirty="0" smtClean="0"/>
                        <a:t> in </a:t>
                      </a:r>
                      <a:r>
                        <a:rPr lang="es-AR" dirty="0" err="1" smtClean="0"/>
                        <a:t>docid</a:t>
                      </a:r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460368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r>
                        <a:rPr lang="es-AR" dirty="0" err="1" smtClean="0"/>
                        <a:t>game</a:t>
                      </a:r>
                      <a:endParaRPr lang="es-AR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681387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557070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41566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review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850665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s-AR" dirty="0" smtClean="0"/>
                        <a:t>store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393136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r>
                        <a:rPr lang="es-AR" dirty="0" smtClean="0"/>
                        <a:t>video</a:t>
                      </a:r>
                      <a:endParaRPr lang="es-A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5083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404633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3291840" y="418011"/>
            <a:ext cx="5852160" cy="12811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Rectángulo redondeado 26"/>
          <p:cNvSpPr/>
          <p:nvPr/>
        </p:nvSpPr>
        <p:spPr>
          <a:xfrm>
            <a:off x="4632959" y="522892"/>
            <a:ext cx="1645920" cy="25700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/>
              <p:cNvSpPr/>
              <p:nvPr/>
            </p:nvSpPr>
            <p:spPr>
              <a:xfrm>
                <a:off x="5247687" y="4675107"/>
                <a:ext cx="799929" cy="656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b="1" dirty="0" smtClean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AR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s-AR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e>
                    </m:rad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14" name="Rectá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687" y="4675107"/>
                <a:ext cx="799929" cy="656013"/>
              </a:xfrm>
              <a:prstGeom prst="rect">
                <a:avLst/>
              </a:prstGeom>
              <a:blipFill>
                <a:blip r:embed="rId2"/>
                <a:stretch>
                  <a:fillRect l="-687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ángulo 14"/>
          <p:cNvSpPr/>
          <p:nvPr/>
        </p:nvSpPr>
        <p:spPr>
          <a:xfrm>
            <a:off x="6031038" y="4867316"/>
            <a:ext cx="7908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/>
              <a:t>= </a:t>
            </a:r>
            <a:r>
              <a:rPr lang="es-MX" dirty="0" smtClean="0"/>
              <a:t>1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/>
              <p:cNvSpPr/>
              <p:nvPr/>
            </p:nvSpPr>
            <p:spPr>
              <a:xfrm>
                <a:off x="2726556" y="4428026"/>
                <a:ext cx="4572000" cy="96379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s-AR" dirty="0" smtClean="0"/>
                  <a:t>FormulaLocal(DOC</a:t>
                </a:r>
                <a:r>
                  <a:rPr lang="es-AR" sz="1200" dirty="0" smtClean="0"/>
                  <a:t>2</a:t>
                </a:r>
                <a:r>
                  <a:rPr lang="es-AR" dirty="0" smtClean="0"/>
                  <a:t>,query</a:t>
                </a:r>
                <a:r>
                  <a:rPr lang="es-AR" dirty="0"/>
                  <a:t>) </a:t>
                </a:r>
                <a:r>
                  <a:rPr lang="es-AR" b="1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AR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s-AR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 #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𝒇𝒓𝒆𝒒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𝒕𝒆𝒓𝒎</m:t>
                            </m:r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𝒊𝒏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𝑫𝑶𝑪</m:t>
                            </m:r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𝒕𝒆𝒓𝒎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𝒆𝒙𝒊𝒔𝒕𝒆𝒏𝒕𝒆𝒔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𝒆𝒏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𝑫𝑶𝑪</m:t>
                            </m:r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rad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16" name="Rectá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556" y="4428026"/>
                <a:ext cx="4572000" cy="963790"/>
              </a:xfrm>
              <a:prstGeom prst="rect">
                <a:avLst/>
              </a:prstGeom>
              <a:blipFill>
                <a:blip r:embed="rId3"/>
                <a:stretch>
                  <a:fillRect l="-1067" t="-316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63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Query</a:t>
            </a:r>
            <a:r>
              <a:rPr lang="es-MX" sz="2800" dirty="0"/>
              <a:t> de un término</a:t>
            </a:r>
            <a:endParaRPr lang="es-AR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  <p:sp>
        <p:nvSpPr>
          <p:cNvPr id="21" name="CuadroTexto 20"/>
          <p:cNvSpPr txBox="1"/>
          <p:nvPr/>
        </p:nvSpPr>
        <p:spPr>
          <a:xfrm>
            <a:off x="457200" y="3278440"/>
            <a:ext cx="168507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Docid</a:t>
            </a:r>
            <a:r>
              <a:rPr lang="es-AR" dirty="0" smtClean="0"/>
              <a:t> 0  (a.txt)</a:t>
            </a:r>
            <a:endParaRPr lang="es-MX" dirty="0" err="1" smtClean="0"/>
          </a:p>
        </p:txBody>
      </p:sp>
      <p:sp>
        <p:nvSpPr>
          <p:cNvPr id="22" name="CuadroTexto 21"/>
          <p:cNvSpPr txBox="1"/>
          <p:nvPr/>
        </p:nvSpPr>
        <p:spPr>
          <a:xfrm>
            <a:off x="397661" y="4428026"/>
            <a:ext cx="194661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err="1" smtClean="0"/>
              <a:t>Docid</a:t>
            </a:r>
            <a:r>
              <a:rPr lang="es-AR" dirty="0" smtClean="0"/>
              <a:t> 2 (c.txt)</a:t>
            </a:r>
            <a:endParaRPr lang="es-MX" dirty="0" err="1" smtClean="0"/>
          </a:p>
        </p:txBody>
      </p:sp>
      <p:sp>
        <p:nvSpPr>
          <p:cNvPr id="23" name="CuadroTexto 22"/>
          <p:cNvSpPr txBox="1"/>
          <p:nvPr/>
        </p:nvSpPr>
        <p:spPr>
          <a:xfrm>
            <a:off x="457200" y="5476390"/>
            <a:ext cx="16530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Docid</a:t>
            </a:r>
            <a:r>
              <a:rPr lang="es-AR" dirty="0" smtClean="0"/>
              <a:t> 3 (d.txt)</a:t>
            </a:r>
            <a:endParaRPr lang="es-MX" dirty="0" err="1" smtClean="0"/>
          </a:p>
        </p:txBody>
      </p:sp>
      <p:sp>
        <p:nvSpPr>
          <p:cNvPr id="8" name="Rectángulo 7"/>
          <p:cNvSpPr/>
          <p:nvPr/>
        </p:nvSpPr>
        <p:spPr>
          <a:xfrm>
            <a:off x="2739868" y="4428026"/>
            <a:ext cx="5946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Score(DOC</a:t>
            </a:r>
            <a:r>
              <a:rPr lang="es-AR" sz="1200" dirty="0" smtClean="0"/>
              <a:t>2</a:t>
            </a:r>
            <a:r>
              <a:rPr lang="es-AR" dirty="0" smtClean="0"/>
              <a:t>,query</a:t>
            </a:r>
            <a:r>
              <a:rPr lang="es-AR" dirty="0"/>
              <a:t>) </a:t>
            </a:r>
            <a:r>
              <a:rPr lang="es-AR" b="1" dirty="0" smtClean="0"/>
              <a:t>= 1 * </a:t>
            </a:r>
            <a:r>
              <a:rPr lang="es-MX" dirty="0">
                <a:solidFill>
                  <a:srgbClr val="7030A0"/>
                </a:solidFill>
              </a:rPr>
              <a:t>1.2231436</a:t>
            </a:r>
            <a:r>
              <a:rPr lang="es-MX" dirty="0" smtClean="0"/>
              <a:t> = </a:t>
            </a:r>
            <a:r>
              <a:rPr lang="es-MX" b="1" dirty="0">
                <a:solidFill>
                  <a:srgbClr val="0070C0"/>
                </a:solidFill>
              </a:rPr>
              <a:t>1.2231436</a:t>
            </a:r>
            <a:r>
              <a:rPr lang="es-AR" b="1" dirty="0" smtClean="0">
                <a:solidFill>
                  <a:srgbClr val="0070C0"/>
                </a:solidFill>
              </a:rPr>
              <a:t> </a:t>
            </a:r>
            <a:endParaRPr lang="es-MX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91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Query</a:t>
            </a:r>
            <a:r>
              <a:rPr lang="es-MX" sz="2800" dirty="0"/>
              <a:t> de un término</a:t>
            </a:r>
            <a:endParaRPr lang="es-AR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  <p:sp>
        <p:nvSpPr>
          <p:cNvPr id="6" name="Marcador de número de diapositiva 3"/>
          <p:cNvSpPr txBox="1">
            <a:spLocks/>
          </p:cNvSpPr>
          <p:nvPr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4" name="CuadroTexto 23"/>
          <p:cNvSpPr txBox="1"/>
          <p:nvPr/>
        </p:nvSpPr>
        <p:spPr>
          <a:xfrm>
            <a:off x="457200" y="3278440"/>
            <a:ext cx="168507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Docid</a:t>
            </a:r>
            <a:r>
              <a:rPr lang="es-AR" dirty="0" smtClean="0"/>
              <a:t> 0  (a.txt)</a:t>
            </a:r>
            <a:endParaRPr lang="es-MX" dirty="0" err="1" smtClean="0"/>
          </a:p>
        </p:txBody>
      </p:sp>
      <p:sp>
        <p:nvSpPr>
          <p:cNvPr id="30" name="CuadroTexto 29"/>
          <p:cNvSpPr txBox="1"/>
          <p:nvPr/>
        </p:nvSpPr>
        <p:spPr>
          <a:xfrm>
            <a:off x="397661" y="4428026"/>
            <a:ext cx="194661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err="1" smtClean="0"/>
              <a:t>Docid</a:t>
            </a:r>
            <a:r>
              <a:rPr lang="es-AR" dirty="0" smtClean="0"/>
              <a:t> 2 (c.txt)</a:t>
            </a:r>
            <a:endParaRPr lang="es-MX" dirty="0" err="1" smtClean="0"/>
          </a:p>
        </p:txBody>
      </p:sp>
      <p:sp>
        <p:nvSpPr>
          <p:cNvPr id="33" name="CuadroTexto 32"/>
          <p:cNvSpPr txBox="1"/>
          <p:nvPr/>
        </p:nvSpPr>
        <p:spPr>
          <a:xfrm>
            <a:off x="457200" y="5476390"/>
            <a:ext cx="16530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Docid</a:t>
            </a:r>
            <a:r>
              <a:rPr lang="es-AR" dirty="0" smtClean="0"/>
              <a:t> 3 (d.txt)</a:t>
            </a:r>
            <a:endParaRPr lang="es-MX" dirty="0" err="1" smtClean="0"/>
          </a:p>
        </p:txBody>
      </p:sp>
      <p:graphicFrame>
        <p:nvGraphicFramePr>
          <p:cNvPr id="26" name="Tabla 25"/>
          <p:cNvGraphicFramePr>
            <a:graphicFrameLocks noGrp="1"/>
          </p:cNvGraphicFramePr>
          <p:nvPr/>
        </p:nvGraphicFramePr>
        <p:xfrm>
          <a:off x="3366749" y="166881"/>
          <a:ext cx="5641561" cy="29260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42072">
                  <a:extLst>
                    <a:ext uri="{9D8B030D-6E8A-4147-A177-3AD203B41FA5}">
                      <a16:colId xmlns:a16="http://schemas.microsoft.com/office/drawing/2014/main" val="1863135687"/>
                    </a:ext>
                  </a:extLst>
                </a:gridCol>
                <a:gridCol w="1595411">
                  <a:extLst>
                    <a:ext uri="{9D8B030D-6E8A-4147-A177-3AD203B41FA5}">
                      <a16:colId xmlns:a16="http://schemas.microsoft.com/office/drawing/2014/main" val="2779839686"/>
                    </a:ext>
                  </a:extLst>
                </a:gridCol>
                <a:gridCol w="1266467">
                  <a:extLst>
                    <a:ext uri="{9D8B030D-6E8A-4147-A177-3AD203B41FA5}">
                      <a16:colId xmlns:a16="http://schemas.microsoft.com/office/drawing/2014/main" val="3734670052"/>
                    </a:ext>
                  </a:extLst>
                </a:gridCol>
                <a:gridCol w="1437611">
                  <a:extLst>
                    <a:ext uri="{9D8B030D-6E8A-4147-A177-3AD203B41FA5}">
                      <a16:colId xmlns:a16="http://schemas.microsoft.com/office/drawing/2014/main" val="2395859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Value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term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Freq</a:t>
                      </a:r>
                      <a:r>
                        <a:rPr lang="es-AR" dirty="0" smtClean="0"/>
                        <a:t> en</a:t>
                      </a:r>
                      <a:r>
                        <a:rPr lang="es-AR" baseline="0" dirty="0" smtClean="0"/>
                        <a:t> </a:t>
                      </a:r>
                      <a:r>
                        <a:rPr lang="es-AR" baseline="0" dirty="0" err="1" smtClean="0"/>
                        <a:t>docs</a:t>
                      </a:r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AR" dirty="0" err="1" smtClean="0"/>
                        <a:t>Docid:freqs</a:t>
                      </a:r>
                      <a:r>
                        <a:rPr lang="es-AR" dirty="0" smtClean="0"/>
                        <a:t> in </a:t>
                      </a:r>
                      <a:r>
                        <a:rPr lang="es-AR" dirty="0" err="1" smtClean="0"/>
                        <a:t>docid</a:t>
                      </a:r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460368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r>
                        <a:rPr lang="es-AR" dirty="0" err="1" smtClean="0"/>
                        <a:t>game</a:t>
                      </a:r>
                      <a:endParaRPr lang="es-AR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681387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557070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41566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review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850665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s-AR" dirty="0" smtClean="0"/>
                        <a:t>store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393136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r>
                        <a:rPr lang="es-AR" dirty="0" smtClean="0"/>
                        <a:t>video</a:t>
                      </a:r>
                      <a:endParaRPr lang="es-A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5083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404633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3291840" y="418011"/>
            <a:ext cx="5852160" cy="12811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Rectángulo redondeado 26"/>
          <p:cNvSpPr/>
          <p:nvPr/>
        </p:nvSpPr>
        <p:spPr>
          <a:xfrm>
            <a:off x="4632959" y="522892"/>
            <a:ext cx="1645920" cy="25700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/>
              <p:cNvSpPr/>
              <p:nvPr/>
            </p:nvSpPr>
            <p:spPr>
              <a:xfrm>
                <a:off x="5404757" y="5700339"/>
                <a:ext cx="845255" cy="656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b="1" dirty="0" smtClean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AR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s-AR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e>
                    </m:rad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20" name="Rectá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757" y="5700339"/>
                <a:ext cx="845255" cy="656013"/>
              </a:xfrm>
              <a:prstGeom prst="rect">
                <a:avLst/>
              </a:prstGeom>
              <a:blipFill>
                <a:blip r:embed="rId2"/>
                <a:stretch>
                  <a:fillRect l="-65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ángulo 20"/>
              <p:cNvSpPr/>
              <p:nvPr/>
            </p:nvSpPr>
            <p:spPr>
              <a:xfrm>
                <a:off x="2752997" y="5392562"/>
                <a:ext cx="4572000" cy="96379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s-AR" dirty="0" smtClean="0"/>
                  <a:t>FormulaLocal(DOC</a:t>
                </a:r>
                <a:r>
                  <a:rPr lang="es-AR" sz="1200" dirty="0" smtClean="0"/>
                  <a:t>3</a:t>
                </a:r>
                <a:r>
                  <a:rPr lang="es-AR" dirty="0" smtClean="0"/>
                  <a:t>,query</a:t>
                </a:r>
                <a:r>
                  <a:rPr lang="es-AR" dirty="0"/>
                  <a:t>) </a:t>
                </a:r>
                <a:r>
                  <a:rPr lang="es-AR" b="1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AR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s-AR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 #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𝒇𝒓𝒆𝒒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𝒕𝒆𝒓𝒎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𝒊𝒏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𝑫𝑶𝑪</m:t>
                            </m:r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𝒕𝒆𝒓𝒎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𝒆𝒙𝒊𝒔𝒕𝒆𝒏𝒕𝒆𝒔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𝒆𝒏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𝑫𝑶𝑪</m:t>
                            </m:r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</m:e>
                    </m:rad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21" name="Rectá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997" y="5392562"/>
                <a:ext cx="4572000" cy="963790"/>
              </a:xfrm>
              <a:prstGeom prst="rect">
                <a:avLst/>
              </a:prstGeom>
              <a:blipFill>
                <a:blip r:embed="rId3"/>
                <a:stretch>
                  <a:fillRect l="-1200" t="-379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/>
              <p:cNvSpPr/>
              <p:nvPr/>
            </p:nvSpPr>
            <p:spPr>
              <a:xfrm>
                <a:off x="6122146" y="5691591"/>
                <a:ext cx="84525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b="1" dirty="0" smtClean="0"/>
                  <a:t>= </a:t>
                </a:r>
                <a14:m>
                  <m:oMath xmlns:m="http://schemas.openxmlformats.org/officeDocument/2006/math">
                    <m:r>
                      <a:rPr lang="es-A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A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AR" b="1" i="1" smtClean="0">
                        <a:latin typeface="Cambria Math" panose="02040503050406030204" pitchFamily="18" charset="0"/>
                      </a:rPr>
                      <m:t>𝟕𝟎𝟕𝟏𝟎𝟔𝟕𝟕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22" name="Rectá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146" y="5691591"/>
                <a:ext cx="845255" cy="646331"/>
              </a:xfrm>
              <a:prstGeom prst="rect">
                <a:avLst/>
              </a:prstGeom>
              <a:blipFill>
                <a:blip r:embed="rId4"/>
                <a:stretch>
                  <a:fillRect l="-5755" t="-5660" r="-769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2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Query</a:t>
            </a:r>
            <a:r>
              <a:rPr lang="es-MX" sz="2800" dirty="0"/>
              <a:t> de un término</a:t>
            </a:r>
            <a:endParaRPr lang="es-AR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  <p:sp>
        <p:nvSpPr>
          <p:cNvPr id="21" name="CuadroTexto 20"/>
          <p:cNvSpPr txBox="1"/>
          <p:nvPr/>
        </p:nvSpPr>
        <p:spPr>
          <a:xfrm>
            <a:off x="457200" y="3278440"/>
            <a:ext cx="168507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Docid</a:t>
            </a:r>
            <a:r>
              <a:rPr lang="es-AR" dirty="0" smtClean="0"/>
              <a:t> 0  (a.txt)</a:t>
            </a:r>
            <a:endParaRPr lang="es-MX" dirty="0" err="1" smtClean="0"/>
          </a:p>
        </p:txBody>
      </p:sp>
      <p:sp>
        <p:nvSpPr>
          <p:cNvPr id="22" name="CuadroTexto 21"/>
          <p:cNvSpPr txBox="1"/>
          <p:nvPr/>
        </p:nvSpPr>
        <p:spPr>
          <a:xfrm>
            <a:off x="397661" y="4428026"/>
            <a:ext cx="194661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 err="1" smtClean="0"/>
              <a:t>Docid</a:t>
            </a:r>
            <a:r>
              <a:rPr lang="es-AR" dirty="0" smtClean="0"/>
              <a:t> 2 (c.txt)</a:t>
            </a:r>
            <a:endParaRPr lang="es-MX" dirty="0" err="1" smtClean="0"/>
          </a:p>
        </p:txBody>
      </p:sp>
      <p:sp>
        <p:nvSpPr>
          <p:cNvPr id="23" name="CuadroTexto 22"/>
          <p:cNvSpPr txBox="1"/>
          <p:nvPr/>
        </p:nvSpPr>
        <p:spPr>
          <a:xfrm>
            <a:off x="457200" y="5476390"/>
            <a:ext cx="16530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Docid</a:t>
            </a:r>
            <a:r>
              <a:rPr lang="es-AR" dirty="0" smtClean="0"/>
              <a:t> 3 (d.txt)</a:t>
            </a:r>
            <a:endParaRPr lang="es-MX" dirty="0" err="1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ángulo 8"/>
              <p:cNvSpPr/>
              <p:nvPr/>
            </p:nvSpPr>
            <p:spPr>
              <a:xfrm>
                <a:off x="2749732" y="5414129"/>
                <a:ext cx="593706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dirty="0" smtClean="0"/>
                  <a:t>Score(DOC</a:t>
                </a:r>
                <a:r>
                  <a:rPr lang="es-AR" sz="1200" dirty="0"/>
                  <a:t>3</a:t>
                </a:r>
                <a:r>
                  <a:rPr lang="es-AR" dirty="0" smtClean="0"/>
                  <a:t>,query</a:t>
                </a:r>
                <a:r>
                  <a:rPr lang="es-AR" dirty="0"/>
                  <a:t>) </a:t>
                </a:r>
                <a:r>
                  <a:rPr lang="es-AR" b="1" dirty="0" smtClean="0"/>
                  <a:t>= </a:t>
                </a:r>
                <a14:m>
                  <m:oMath xmlns:m="http://schemas.openxmlformats.org/officeDocument/2006/math">
                    <m:r>
                      <a:rPr lang="es-AR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AR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s-AR" b="1" i="1">
                        <a:latin typeface="Cambria Math" panose="02040503050406030204" pitchFamily="18" charset="0"/>
                      </a:rPr>
                      <m:t>𝟕𝟎𝟕𝟏𝟎𝟔𝟕𝟕</m:t>
                    </m:r>
                    <m:r>
                      <a:rPr lang="es-AR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b="1" dirty="0" smtClean="0"/>
                  <a:t> * </a:t>
                </a:r>
                <a:r>
                  <a:rPr lang="es-MX" dirty="0">
                    <a:solidFill>
                      <a:srgbClr val="7030A0"/>
                    </a:solidFill>
                  </a:rPr>
                  <a:t>1.2231436</a:t>
                </a:r>
                <a:r>
                  <a:rPr lang="es-MX" dirty="0" smtClean="0"/>
                  <a:t> = </a:t>
                </a:r>
                <a:r>
                  <a:rPr lang="es-MX" b="1" dirty="0" smtClean="0">
                    <a:solidFill>
                      <a:srgbClr val="0070C0"/>
                    </a:solidFill>
                  </a:rPr>
                  <a:t>0.8648931</a:t>
                </a:r>
              </a:p>
              <a:p>
                <a:r>
                  <a:rPr lang="es-AR" b="1" dirty="0" smtClean="0"/>
                  <a:t> </a:t>
                </a:r>
                <a:endParaRPr lang="es-MX" dirty="0"/>
              </a:p>
            </p:txBody>
          </p:sp>
        </mc:Choice>
        <mc:Fallback xmlns="">
          <p:sp>
            <p:nvSpPr>
              <p:cNvPr id="9" name="Rectá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732" y="5414129"/>
                <a:ext cx="5937068" cy="923330"/>
              </a:xfrm>
              <a:prstGeom prst="rect">
                <a:avLst/>
              </a:prstGeom>
              <a:blipFill>
                <a:blip r:embed="rId2"/>
                <a:stretch>
                  <a:fillRect l="-821" t="-32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2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Lucene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AR" i="1" dirty="0" smtClean="0">
                <a:solidFill>
                  <a:srgbClr val="00B050"/>
                </a:solidFill>
              </a:rPr>
              <a:t>Concepto de documento, campos.</a:t>
            </a:r>
          </a:p>
          <a:p>
            <a:r>
              <a:rPr lang="es-AR" i="1" dirty="0" smtClean="0">
                <a:solidFill>
                  <a:srgbClr val="00B050"/>
                </a:solidFill>
              </a:rPr>
              <a:t>Almacenamiento en </a:t>
            </a:r>
            <a:r>
              <a:rPr lang="es-AR" i="1" dirty="0" err="1" smtClean="0">
                <a:solidFill>
                  <a:srgbClr val="00B050"/>
                </a:solidFill>
              </a:rPr>
              <a:t>Lucene</a:t>
            </a:r>
            <a:r>
              <a:rPr lang="es-AR" i="1" dirty="0" smtClean="0">
                <a:solidFill>
                  <a:srgbClr val="00B050"/>
                </a:solidFill>
              </a:rPr>
              <a:t>: en el índice y fuera del índice</a:t>
            </a:r>
          </a:p>
          <a:p>
            <a:r>
              <a:rPr lang="es-AR" i="1" dirty="0" smtClean="0">
                <a:solidFill>
                  <a:srgbClr val="00B050"/>
                </a:solidFill>
              </a:rPr>
              <a:t>Aplicaciones</a:t>
            </a:r>
          </a:p>
          <a:p>
            <a:pPr lvl="1"/>
            <a:r>
              <a:rPr lang="es-AR" i="1" dirty="0" err="1" smtClean="0">
                <a:solidFill>
                  <a:srgbClr val="00B050"/>
                </a:solidFill>
              </a:rPr>
              <a:t>IndexBuilder</a:t>
            </a:r>
            <a:r>
              <a:rPr lang="es-AR" i="1" dirty="0" smtClean="0">
                <a:solidFill>
                  <a:srgbClr val="00B050"/>
                </a:solidFill>
              </a:rPr>
              <a:t>  (creación de los documentos)</a:t>
            </a:r>
          </a:p>
          <a:p>
            <a:pPr lvl="1"/>
            <a:r>
              <a:rPr lang="es-AR" i="1" dirty="0" err="1" smtClean="0">
                <a:solidFill>
                  <a:srgbClr val="00B050"/>
                </a:solidFill>
              </a:rPr>
              <a:t>TheSearcher</a:t>
            </a:r>
            <a:r>
              <a:rPr lang="es-AR" i="1" dirty="0" smtClean="0">
                <a:solidFill>
                  <a:srgbClr val="00B050"/>
                </a:solidFill>
              </a:rPr>
              <a:t> (búsqueda de documentos)</a:t>
            </a:r>
          </a:p>
          <a:p>
            <a:r>
              <a:rPr lang="es-AR" i="1" dirty="0" err="1" smtClean="0">
                <a:solidFill>
                  <a:srgbClr val="00B050"/>
                </a:solidFill>
              </a:rPr>
              <a:t>Query</a:t>
            </a:r>
            <a:r>
              <a:rPr lang="es-AR" i="1" dirty="0" smtClean="0">
                <a:solidFill>
                  <a:srgbClr val="00B050"/>
                </a:solidFill>
              </a:rPr>
              <a:t>:</a:t>
            </a:r>
          </a:p>
          <a:p>
            <a:pPr lvl="1"/>
            <a:r>
              <a:rPr lang="es-AR" i="1" dirty="0" smtClean="0">
                <a:solidFill>
                  <a:srgbClr val="00B050"/>
                </a:solidFill>
              </a:rPr>
              <a:t>API</a:t>
            </a:r>
          </a:p>
          <a:p>
            <a:pPr lvl="1"/>
            <a:r>
              <a:rPr lang="es-AR" i="1" dirty="0" err="1" smtClean="0">
                <a:solidFill>
                  <a:srgbClr val="00B050"/>
                </a:solidFill>
              </a:rPr>
              <a:t>QueryBuilder</a:t>
            </a:r>
            <a:endParaRPr lang="es-AR" i="1" dirty="0" smtClean="0">
              <a:solidFill>
                <a:srgbClr val="00B050"/>
              </a:solidFill>
            </a:endParaRPr>
          </a:p>
          <a:p>
            <a:r>
              <a:rPr lang="es-AR" i="1" dirty="0" smtClean="0">
                <a:solidFill>
                  <a:srgbClr val="00B050"/>
                </a:solidFill>
              </a:rPr>
              <a:t>Formas de separar en </a:t>
            </a:r>
            <a:r>
              <a:rPr lang="es-AR" i="1" dirty="0" err="1" smtClean="0">
                <a:solidFill>
                  <a:srgbClr val="00B050"/>
                </a:solidFill>
              </a:rPr>
              <a:t>tokens</a:t>
            </a:r>
            <a:endParaRPr lang="es-AR" i="1" dirty="0" smtClean="0">
              <a:solidFill>
                <a:srgbClr val="00B050"/>
              </a:solidFill>
            </a:endParaRPr>
          </a:p>
          <a:p>
            <a:r>
              <a:rPr lang="es-AR" dirty="0" smtClean="0">
                <a:solidFill>
                  <a:srgbClr val="00B050"/>
                </a:solidFill>
              </a:rPr>
              <a:t>Ranking de documentos</a:t>
            </a:r>
          </a:p>
          <a:p>
            <a:endParaRPr lang="es-AR" dirty="0" smtClean="0"/>
          </a:p>
          <a:p>
            <a:endParaRPr lang="es-AR" dirty="0"/>
          </a:p>
          <a:p>
            <a:pPr lvl="1"/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7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Query</a:t>
            </a:r>
            <a:r>
              <a:rPr lang="es-MX" sz="2800" dirty="0"/>
              <a:t> de un término</a:t>
            </a:r>
            <a:endParaRPr lang="es-AR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57200" y="1967232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s-AR" dirty="0" smtClean="0"/>
              <a:t>Dado que tenemos:</a:t>
            </a:r>
          </a:p>
          <a:p>
            <a:r>
              <a:rPr lang="es-AR" dirty="0" smtClean="0"/>
              <a:t>Score(DOC</a:t>
            </a:r>
            <a:r>
              <a:rPr lang="es-AR" sz="1800" dirty="0" smtClean="0"/>
              <a:t>0</a:t>
            </a:r>
            <a:r>
              <a:rPr lang="es-AR" dirty="0" smtClean="0"/>
              <a:t>,query) </a:t>
            </a:r>
            <a:r>
              <a:rPr lang="es-AR" b="1" dirty="0" smtClean="0"/>
              <a:t>= </a:t>
            </a:r>
            <a:r>
              <a:rPr lang="es-MX" b="1" dirty="0" smtClean="0">
                <a:solidFill>
                  <a:srgbClr val="0070C0"/>
                </a:solidFill>
              </a:rPr>
              <a:t>0.8648931</a:t>
            </a:r>
            <a:endParaRPr lang="es-AR" b="1" dirty="0" smtClean="0"/>
          </a:p>
          <a:p>
            <a:r>
              <a:rPr lang="es-AR" dirty="0" smtClean="0"/>
              <a:t>Score(DOC</a:t>
            </a:r>
            <a:r>
              <a:rPr lang="es-AR" sz="1800" dirty="0" smtClean="0"/>
              <a:t>2</a:t>
            </a:r>
            <a:r>
              <a:rPr lang="es-AR" dirty="0" smtClean="0"/>
              <a:t>,query) </a:t>
            </a:r>
            <a:r>
              <a:rPr lang="es-AR" b="1" dirty="0" smtClean="0"/>
              <a:t>= </a:t>
            </a:r>
            <a:r>
              <a:rPr lang="es-MX" b="1" dirty="0" smtClean="0">
                <a:solidFill>
                  <a:srgbClr val="0070C0"/>
                </a:solidFill>
              </a:rPr>
              <a:t>1.2231436</a:t>
            </a:r>
          </a:p>
          <a:p>
            <a:r>
              <a:rPr lang="es-AR" dirty="0" smtClean="0"/>
              <a:t>Score(DOC</a:t>
            </a:r>
            <a:r>
              <a:rPr lang="es-AR" sz="1800" dirty="0" smtClean="0"/>
              <a:t>3</a:t>
            </a:r>
            <a:r>
              <a:rPr lang="es-AR" dirty="0" smtClean="0"/>
              <a:t>,query) </a:t>
            </a:r>
            <a:r>
              <a:rPr lang="es-AR" b="1" dirty="0" smtClean="0"/>
              <a:t>= </a:t>
            </a:r>
            <a:r>
              <a:rPr lang="es-MX" b="1" dirty="0" smtClean="0">
                <a:solidFill>
                  <a:srgbClr val="0070C0"/>
                </a:solidFill>
              </a:rPr>
              <a:t>0.8648931</a:t>
            </a:r>
          </a:p>
          <a:p>
            <a:pPr marL="0" indent="0">
              <a:buFont typeface="Wingdings 2"/>
              <a:buNone/>
            </a:pPr>
            <a:endParaRPr lang="es-MX" b="1" dirty="0" smtClean="0">
              <a:solidFill>
                <a:srgbClr val="0070C0"/>
              </a:solidFill>
            </a:endParaRPr>
          </a:p>
          <a:p>
            <a:pPr marL="0" indent="0">
              <a:buFont typeface="Wingdings 2"/>
              <a:buNone/>
            </a:pPr>
            <a:r>
              <a:rPr lang="es-MX" sz="2400" b="1" dirty="0" smtClean="0">
                <a:solidFill>
                  <a:srgbClr val="0070C0"/>
                </a:solidFill>
              </a:rPr>
              <a:t>O sea, aparecen ordenados descendentemente por score:</a:t>
            </a:r>
          </a:p>
          <a:p>
            <a:pPr marL="0" indent="0">
              <a:buFont typeface="Wingdings 2"/>
              <a:buNone/>
            </a:pPr>
            <a:r>
              <a:rPr lang="es-MX" b="1" dirty="0" smtClean="0">
                <a:solidFill>
                  <a:srgbClr val="0070C0"/>
                </a:solidFill>
              </a:rPr>
              <a:t>Doc2</a:t>
            </a:r>
          </a:p>
          <a:p>
            <a:pPr marL="0" indent="0">
              <a:buFont typeface="Wingdings 2"/>
              <a:buNone/>
            </a:pPr>
            <a:r>
              <a:rPr lang="es-MX" b="1" dirty="0" smtClean="0">
                <a:solidFill>
                  <a:srgbClr val="0070C0"/>
                </a:solidFill>
              </a:rPr>
              <a:t>Doc0    </a:t>
            </a:r>
          </a:p>
          <a:p>
            <a:pPr marL="0" indent="0">
              <a:buFont typeface="Wingdings 2"/>
              <a:buNone/>
            </a:pPr>
            <a:r>
              <a:rPr lang="es-MX" b="1" dirty="0" smtClean="0">
                <a:solidFill>
                  <a:srgbClr val="0070C0"/>
                </a:solidFill>
              </a:rPr>
              <a:t>Doc3</a:t>
            </a:r>
            <a:r>
              <a:rPr lang="es-AR" b="1" dirty="0" smtClean="0">
                <a:solidFill>
                  <a:srgbClr val="0070C0"/>
                </a:solidFill>
              </a:rPr>
              <a:t> </a:t>
            </a:r>
          </a:p>
          <a:p>
            <a:pPr marL="0" indent="0">
              <a:buFont typeface="Wingdings 2"/>
              <a:buNone/>
            </a:pPr>
            <a:endParaRPr lang="es-AR" dirty="0" smtClean="0"/>
          </a:p>
        </p:txBody>
      </p:sp>
      <p:sp>
        <p:nvSpPr>
          <p:cNvPr id="6" name="Flecha izquierda y arriba 5"/>
          <p:cNvSpPr/>
          <p:nvPr/>
        </p:nvSpPr>
        <p:spPr>
          <a:xfrm rot="18384685">
            <a:off x="1201030" y="5290691"/>
            <a:ext cx="652422" cy="600657"/>
          </a:xfrm>
          <a:prstGeom prst="left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 </a:t>
            </a:r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1962571" y="5406353"/>
            <a:ext cx="1583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O al revés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759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Query</a:t>
            </a:r>
            <a:r>
              <a:rPr lang="es-MX" sz="2800" dirty="0"/>
              <a:t> de un </a:t>
            </a:r>
            <a:r>
              <a:rPr lang="es-MX" sz="2800" dirty="0" smtClean="0"/>
              <a:t>término modificado por fórmula</a:t>
            </a:r>
            <a:endParaRPr lang="es-AR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457200" y="1967232"/>
            <a:ext cx="8229600" cy="438912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/>
              <a:buNone/>
            </a:pPr>
            <a:r>
              <a:rPr lang="es-AR" dirty="0" smtClean="0"/>
              <a:t>Si tenemos que el </a:t>
            </a:r>
            <a:r>
              <a:rPr lang="es-AR" dirty="0" err="1" smtClean="0"/>
              <a:t>query</a:t>
            </a:r>
            <a:r>
              <a:rPr lang="es-AR" dirty="0" smtClean="0"/>
              <a:t> usa un solo término modificado por </a:t>
            </a:r>
            <a:r>
              <a:rPr lang="es-AR" dirty="0" err="1" smtClean="0"/>
              <a:t>FuzzySearch</a:t>
            </a:r>
            <a:r>
              <a:rPr lang="es-AR" dirty="0" smtClean="0"/>
              <a:t>, </a:t>
            </a:r>
            <a:r>
              <a:rPr lang="es-AR" dirty="0" err="1" smtClean="0"/>
              <a:t>Range</a:t>
            </a:r>
            <a:r>
              <a:rPr lang="es-AR" dirty="0" smtClean="0"/>
              <a:t>, </a:t>
            </a:r>
            <a:r>
              <a:rPr lang="es-AR" dirty="0" err="1" smtClean="0"/>
              <a:t>Prefix</a:t>
            </a:r>
            <a:r>
              <a:rPr lang="es-AR" dirty="0" smtClean="0"/>
              <a:t>, </a:t>
            </a:r>
            <a:r>
              <a:rPr lang="es-AR" dirty="0" err="1" smtClean="0"/>
              <a:t>Wildcard</a:t>
            </a:r>
            <a:r>
              <a:rPr lang="es-AR" dirty="0" smtClean="0"/>
              <a:t> : se devuelve como score 1 a los documentos que </a:t>
            </a:r>
            <a:r>
              <a:rPr lang="es-AR" smtClean="0"/>
              <a:t>matchean</a:t>
            </a:r>
            <a:endParaRPr lang="es-AR" dirty="0" smtClean="0"/>
          </a:p>
          <a:p>
            <a:pPr marL="0" indent="0" algn="just">
              <a:buFont typeface="Wingdings 2"/>
              <a:buNone/>
            </a:pPr>
            <a:endParaRPr lang="es-AR" b="1" dirty="0">
              <a:solidFill>
                <a:srgbClr val="0070C0"/>
              </a:solidFill>
            </a:endParaRPr>
          </a:p>
          <a:p>
            <a:pPr marL="0" indent="0" algn="just">
              <a:buFont typeface="Wingdings 2"/>
              <a:buNone/>
            </a:pPr>
            <a:r>
              <a:rPr lang="es-AR" b="1" dirty="0" err="1" smtClean="0">
                <a:solidFill>
                  <a:srgbClr val="0070C0"/>
                </a:solidFill>
              </a:rPr>
              <a:t>Ej</a:t>
            </a:r>
            <a:r>
              <a:rPr lang="es-AR" b="1" dirty="0" smtClean="0">
                <a:solidFill>
                  <a:srgbClr val="0070C0"/>
                </a:solidFill>
              </a:rPr>
              <a:t>: </a:t>
            </a:r>
            <a:r>
              <a:rPr lang="es-AR" b="1" dirty="0" err="1" smtClean="0">
                <a:solidFill>
                  <a:srgbClr val="0070C0"/>
                </a:solidFill>
              </a:rPr>
              <a:t>query</a:t>
            </a:r>
            <a:r>
              <a:rPr lang="es-AR" b="1" dirty="0" smtClean="0">
                <a:solidFill>
                  <a:srgbClr val="0070C0"/>
                </a:solidFill>
              </a:rPr>
              <a:t>=</a:t>
            </a:r>
            <a:r>
              <a:rPr lang="es-AR" b="1" dirty="0" err="1" smtClean="0">
                <a:solidFill>
                  <a:srgbClr val="0070C0"/>
                </a:solidFill>
              </a:rPr>
              <a:t>ga</a:t>
            </a:r>
            <a:r>
              <a:rPr lang="es-AR" b="1" dirty="0" smtClean="0">
                <a:solidFill>
                  <a:srgbClr val="0070C0"/>
                </a:solidFill>
              </a:rPr>
              <a:t>*  sobre los mismos </a:t>
            </a:r>
            <a:r>
              <a:rPr lang="es-AR" b="1" dirty="0" err="1" smtClean="0">
                <a:solidFill>
                  <a:srgbClr val="0070C0"/>
                </a:solidFill>
              </a:rPr>
              <a:t>docs</a:t>
            </a:r>
            <a:endParaRPr lang="es-AR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AR" dirty="0"/>
              <a:t>Dado que tenemos:</a:t>
            </a:r>
          </a:p>
          <a:p>
            <a:r>
              <a:rPr lang="es-AR" dirty="0"/>
              <a:t>Score(DOC</a:t>
            </a:r>
            <a:r>
              <a:rPr lang="es-AR" sz="2800" dirty="0"/>
              <a:t>0</a:t>
            </a:r>
            <a:r>
              <a:rPr lang="es-AR" dirty="0"/>
              <a:t>,query) </a:t>
            </a:r>
            <a:r>
              <a:rPr lang="es-AR" b="1" dirty="0"/>
              <a:t>= </a:t>
            </a:r>
            <a:r>
              <a:rPr lang="es-AR" b="1" dirty="0" smtClean="0">
                <a:solidFill>
                  <a:srgbClr val="0070C0"/>
                </a:solidFill>
              </a:rPr>
              <a:t>1</a:t>
            </a:r>
            <a:endParaRPr lang="es-AR" b="1" dirty="0"/>
          </a:p>
          <a:p>
            <a:r>
              <a:rPr lang="es-AR" dirty="0"/>
              <a:t>Score(DOC</a:t>
            </a:r>
            <a:r>
              <a:rPr lang="es-AR" sz="2800" dirty="0"/>
              <a:t>2</a:t>
            </a:r>
            <a:r>
              <a:rPr lang="es-AR" dirty="0"/>
              <a:t>,query) </a:t>
            </a:r>
            <a:r>
              <a:rPr lang="es-AR" b="1" dirty="0"/>
              <a:t>= </a:t>
            </a:r>
            <a:r>
              <a:rPr lang="es-MX" b="1" dirty="0" smtClean="0">
                <a:solidFill>
                  <a:srgbClr val="0070C0"/>
                </a:solidFill>
              </a:rPr>
              <a:t>1</a:t>
            </a:r>
            <a:endParaRPr lang="es-MX" b="1" dirty="0">
              <a:solidFill>
                <a:srgbClr val="0070C0"/>
              </a:solidFill>
            </a:endParaRPr>
          </a:p>
          <a:p>
            <a:r>
              <a:rPr lang="es-AR" dirty="0"/>
              <a:t>Score(DOC</a:t>
            </a:r>
            <a:r>
              <a:rPr lang="es-AR" sz="2800" dirty="0"/>
              <a:t>3</a:t>
            </a:r>
            <a:r>
              <a:rPr lang="es-AR" dirty="0"/>
              <a:t>,query) </a:t>
            </a:r>
            <a:r>
              <a:rPr lang="es-AR" b="1" dirty="0"/>
              <a:t>= </a:t>
            </a:r>
            <a:r>
              <a:rPr lang="es-MX" b="1" dirty="0" smtClean="0">
                <a:solidFill>
                  <a:srgbClr val="0070C0"/>
                </a:solidFill>
              </a:rPr>
              <a:t>1</a:t>
            </a:r>
            <a:endParaRPr lang="es-MX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s-MX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MX" sz="3600" b="1" dirty="0">
                <a:solidFill>
                  <a:srgbClr val="0070C0"/>
                </a:solidFill>
              </a:rPr>
              <a:t>O sea, aparecen </a:t>
            </a:r>
            <a:r>
              <a:rPr lang="es-MX" sz="3600" b="1" dirty="0" smtClean="0">
                <a:solidFill>
                  <a:srgbClr val="0070C0"/>
                </a:solidFill>
              </a:rPr>
              <a:t>los 3 </a:t>
            </a:r>
            <a:r>
              <a:rPr lang="es-MX" sz="3600" b="1" dirty="0" err="1" smtClean="0">
                <a:solidFill>
                  <a:srgbClr val="0070C0"/>
                </a:solidFill>
              </a:rPr>
              <a:t>matching</a:t>
            </a:r>
            <a:r>
              <a:rPr lang="es-MX" sz="3600" b="1" dirty="0" smtClean="0">
                <a:solidFill>
                  <a:srgbClr val="0070C0"/>
                </a:solidFill>
              </a:rPr>
              <a:t> (el score no sirve para ordenar)</a:t>
            </a:r>
            <a:endParaRPr lang="es-MX" sz="3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MX" b="1" dirty="0" smtClean="0">
                <a:solidFill>
                  <a:srgbClr val="0070C0"/>
                </a:solidFill>
              </a:rPr>
              <a:t>Doc0</a:t>
            </a:r>
            <a:endParaRPr lang="es-MX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MX" b="1" dirty="0" smtClean="0">
                <a:solidFill>
                  <a:srgbClr val="0070C0"/>
                </a:solidFill>
              </a:rPr>
              <a:t>Doc2    </a:t>
            </a:r>
            <a:endParaRPr lang="es-MX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s-MX" b="1" dirty="0">
                <a:solidFill>
                  <a:srgbClr val="0070C0"/>
                </a:solidFill>
              </a:rPr>
              <a:t>Doc3</a:t>
            </a:r>
            <a:r>
              <a:rPr lang="es-AR" b="1" dirty="0">
                <a:solidFill>
                  <a:srgbClr val="0070C0"/>
                </a:solidFill>
              </a:rPr>
              <a:t> </a:t>
            </a:r>
          </a:p>
          <a:p>
            <a:pPr marL="0" indent="0" algn="just">
              <a:buFont typeface="Wingdings 2"/>
              <a:buNone/>
            </a:pPr>
            <a:endParaRPr lang="es-AR" b="1" dirty="0" smtClean="0">
              <a:solidFill>
                <a:srgbClr val="0070C0"/>
              </a:solidFill>
            </a:endParaRPr>
          </a:p>
          <a:p>
            <a:pPr marL="0" indent="0" algn="just">
              <a:buFont typeface="Wingdings 2"/>
              <a:buNone/>
            </a:pPr>
            <a:endParaRPr lang="es-AR" b="1" dirty="0" smtClean="0">
              <a:solidFill>
                <a:srgbClr val="0070C0"/>
              </a:solidFill>
            </a:endParaRPr>
          </a:p>
          <a:p>
            <a:pPr marL="0" indent="0">
              <a:buFont typeface="Wingdings 2"/>
              <a:buNone/>
            </a:pP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45267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2800" dirty="0" err="1" smtClean="0"/>
              <a:t>Query</a:t>
            </a:r>
            <a:r>
              <a:rPr lang="es-AR" sz="2800" dirty="0" smtClean="0"/>
              <a:t> </a:t>
            </a:r>
            <a:r>
              <a:rPr lang="es-AR" sz="2800" dirty="0" err="1" smtClean="0"/>
              <a:t>Multi</a:t>
            </a:r>
            <a:r>
              <a:rPr lang="es-AR" sz="2800" dirty="0" smtClean="0"/>
              <a:t>-término</a:t>
            </a:r>
            <a:endParaRPr lang="es-A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s-AR" dirty="0" smtClean="0"/>
                  <a:t>¿ Cómo calcula el score si la consulta incluye más de un término? </a:t>
                </a:r>
              </a:p>
              <a:p>
                <a:pPr marL="0" indent="0">
                  <a:buNone/>
                </a:pPr>
                <a:r>
                  <a:rPr lang="es-AR" dirty="0" smtClean="0"/>
                  <a:t>Para aquellos documentos que </a:t>
                </a:r>
                <a:r>
                  <a:rPr lang="es-AR" dirty="0" err="1" smtClean="0"/>
                  <a:t>matchearon</a:t>
                </a:r>
                <a:r>
                  <a:rPr lang="es-AR" dirty="0" smtClean="0"/>
                  <a:t> la consulta les aplica la siguiente fórmula:</a:t>
                </a:r>
              </a:p>
              <a:p>
                <a:pPr marL="0" indent="0">
                  <a:buNone/>
                </a:pPr>
                <a:endParaRPr lang="es-AR" dirty="0" smtClean="0"/>
              </a:p>
              <a:p>
                <a:pPr marL="0" indent="0">
                  <a:buNone/>
                </a:pPr>
                <a:r>
                  <a:rPr lang="es-AR" dirty="0">
                    <a:solidFill>
                      <a:srgbClr val="C00000"/>
                    </a:solidFill>
                  </a:rPr>
                  <a:t>Score(</a:t>
                </a:r>
                <a:r>
                  <a:rPr lang="es-AR" dirty="0" err="1">
                    <a:solidFill>
                      <a:srgbClr val="C00000"/>
                    </a:solidFill>
                  </a:rPr>
                  <a:t>DOC</a:t>
                </a:r>
                <a:r>
                  <a:rPr lang="es-AR" sz="2000" dirty="0" err="1">
                    <a:solidFill>
                      <a:srgbClr val="C00000"/>
                    </a:solidFill>
                  </a:rPr>
                  <a:t>i</a:t>
                </a:r>
                <a:r>
                  <a:rPr lang="es-AR" sz="2400" dirty="0">
                    <a:solidFill>
                      <a:srgbClr val="C00000"/>
                    </a:solidFill>
                  </a:rPr>
                  <a:t>, </a:t>
                </a:r>
                <a:r>
                  <a:rPr lang="es-AR" sz="2400" dirty="0" err="1">
                    <a:solidFill>
                      <a:srgbClr val="C00000"/>
                    </a:solidFill>
                  </a:rPr>
                  <a:t>query</a:t>
                </a:r>
                <a:r>
                  <a:rPr lang="es-AR" dirty="0">
                    <a:solidFill>
                      <a:srgbClr val="C00000"/>
                    </a:solidFill>
                  </a:rPr>
                  <a:t>) </a:t>
                </a:r>
                <a:r>
                  <a:rPr lang="es-AR" dirty="0"/>
                  <a:t>= </a:t>
                </a:r>
                <a:endParaRPr lang="es-A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A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𝑒𝑟𝑚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𝑞𝑢𝑒𝑟𝑦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𝑡𝑖𝑒𝑛𝑒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𝑁𝑂𝑇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es-AR" dirty="0">
                              <a:solidFill>
                                <a:srgbClr val="0070C0"/>
                              </a:solidFill>
                            </a:rPr>
                            <m:t>FormulaLocal</m:t>
                          </m:r>
                          <m:r>
                            <m:rPr>
                              <m:nor/>
                            </m:rPr>
                            <a:rPr lang="es-AR" dirty="0">
                              <a:solidFill>
                                <a:srgbClr val="0070C0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AR" dirty="0">
                              <a:solidFill>
                                <a:srgbClr val="0070C0"/>
                              </a:solidFill>
                            </a:rPr>
                            <m:t>DOC</m:t>
                          </m:r>
                          <m:r>
                            <m:rPr>
                              <m:nor/>
                            </m:rPr>
                            <a:rPr lang="es-AR" sz="2400" dirty="0">
                              <a:solidFill>
                                <a:srgbClr val="0070C0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s-AR" dirty="0">
                              <a:solidFill>
                                <a:srgbClr val="0070C0"/>
                              </a:solidFill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s-AR" b="0" i="0" dirty="0" smtClean="0">
                              <a:solidFill>
                                <a:srgbClr val="0070C0"/>
                              </a:solidFill>
                            </a:rPr>
                            <m:t>term</m:t>
                          </m:r>
                          <m:r>
                            <m:rPr>
                              <m:nor/>
                            </m:rPr>
                            <a:rPr lang="es-AR" dirty="0">
                              <a:solidFill>
                                <a:srgbClr val="0070C0"/>
                              </a:solidFill>
                            </a:rPr>
                            <m:t>) ∗ </m:t>
                          </m:r>
                          <m:r>
                            <m:rPr>
                              <m:nor/>
                            </m:rPr>
                            <a:rPr lang="es-AR" dirty="0">
                              <a:solidFill>
                                <a:srgbClr val="7030A0"/>
                              </a:solidFill>
                            </a:rPr>
                            <m:t>FormulaGlobal</m:t>
                          </m:r>
                          <m:r>
                            <m:rPr>
                              <m:nor/>
                            </m:rPr>
                            <a:rPr lang="es-AR" dirty="0">
                              <a:solidFill>
                                <a:srgbClr val="7030A0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s-AR" dirty="0">
                              <a:solidFill>
                                <a:srgbClr val="7030A0"/>
                              </a:solidFill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s-AR" dirty="0">
                              <a:solidFill>
                                <a:srgbClr val="7030A0"/>
                              </a:solidFill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s-AR" b="0" i="0" dirty="0" smtClean="0">
                              <a:solidFill>
                                <a:srgbClr val="7030A0"/>
                              </a:solidFill>
                            </a:rPr>
                            <m:t>term</m:t>
                          </m:r>
                          <m:r>
                            <m:rPr>
                              <m:nor/>
                            </m:rPr>
                            <a:rPr lang="es-AR" dirty="0"/>
                            <m:t>)</m:t>
                          </m:r>
                        </m:e>
                      </m:nary>
                    </m:oMath>
                  </m:oMathPara>
                </a14:m>
                <a:endParaRPr lang="es-AR" dirty="0"/>
              </a:p>
              <a:p>
                <a:pPr marL="0" indent="0">
                  <a:buNone/>
                </a:pPr>
                <a:r>
                  <a:rPr lang="es-AR" dirty="0" smtClean="0"/>
                  <a:t> </a:t>
                </a:r>
                <a:endParaRPr lang="es-AR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s-AR" dirty="0" smtClean="0"/>
                  <a:t>O sea, se hace la sumatoria del cálculos parciales de los scores de cada término participante en la </a:t>
                </a:r>
                <a:r>
                  <a:rPr lang="es-AR" dirty="0" err="1" smtClean="0"/>
                  <a:t>query</a:t>
                </a:r>
                <a:r>
                  <a:rPr lang="es-AR" dirty="0" smtClean="0"/>
                  <a:t>, siempre que no esté modificado por NOT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 smtClean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194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163900" y="648109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2-C </a:t>
            </a:r>
            <a:br>
              <a:rPr lang="es-419" dirty="0" smtClean="0"/>
            </a:br>
            <a:r>
              <a:rPr lang="es-419" dirty="0" err="1" smtClean="0"/>
              <a:t>Ejer</a:t>
            </a:r>
            <a:r>
              <a:rPr lang="es-419" dirty="0" smtClean="0"/>
              <a:t> 8</a:t>
            </a:r>
            <a:endParaRPr dirty="0"/>
          </a:p>
        </p:txBody>
      </p:sp>
      <p:sp>
        <p:nvSpPr>
          <p:cNvPr id="151" name="Google Shape;151;p24"/>
          <p:cNvSpPr txBox="1">
            <a:spLocks noGrp="1"/>
          </p:cNvSpPr>
          <p:nvPr>
            <p:ph type="subTitle" idx="1"/>
          </p:nvPr>
        </p:nvSpPr>
        <p:spPr>
          <a:xfrm>
            <a:off x="339390" y="280531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AR" dirty="0">
              <a:solidFill>
                <a:srgbClr val="00B050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s-AR" sz="1800" dirty="0" err="1" smtClean="0">
                <a:solidFill>
                  <a:schemeClr val="tx1"/>
                </a:solidFill>
              </a:rPr>
              <a:t>Query</a:t>
            </a:r>
            <a:r>
              <a:rPr lang="es-AR" sz="1800" dirty="0" smtClean="0">
                <a:solidFill>
                  <a:schemeClr val="tx1"/>
                </a:solidFill>
              </a:rPr>
              <a:t> </a:t>
            </a:r>
            <a:r>
              <a:rPr lang="es-AR" sz="1800" dirty="0" err="1" smtClean="0">
                <a:solidFill>
                  <a:schemeClr val="tx1"/>
                </a:solidFill>
              </a:rPr>
              <a:t>multi</a:t>
            </a:r>
            <a:r>
              <a:rPr lang="es-AR" sz="1800" dirty="0" smtClean="0">
                <a:solidFill>
                  <a:schemeClr val="tx1"/>
                </a:solidFill>
              </a:rPr>
              <a:t> término. </a:t>
            </a:r>
            <a:endParaRPr lang="es-AR" sz="1800" b="1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es-AR" sz="1800" dirty="0">
              <a:solidFill>
                <a:schemeClr val="tx1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23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6" name="Picture 5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248" y="4746614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4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Query</a:t>
            </a:r>
            <a:r>
              <a:rPr lang="es-MX" sz="2800" dirty="0" smtClean="0"/>
              <a:t> </a:t>
            </a:r>
            <a:r>
              <a:rPr lang="es-MX" sz="2800" dirty="0" err="1" smtClean="0"/>
              <a:t>Multi</a:t>
            </a:r>
            <a:r>
              <a:rPr lang="es-MX" sz="2800" dirty="0" smtClean="0"/>
              <a:t>-término</a:t>
            </a:r>
            <a:endParaRPr lang="es-AR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1886" y="1907160"/>
            <a:ext cx="8229600" cy="4389120"/>
          </a:xfrm>
        </p:spPr>
        <p:txBody>
          <a:bodyPr/>
          <a:lstStyle/>
          <a:p>
            <a:pPr marL="0" indent="0" algn="just">
              <a:buNone/>
            </a:pPr>
            <a:r>
              <a:rPr lang="es-AR" dirty="0" smtClean="0"/>
              <a:t>	Calcular el ranking de documentos  cuando se busca por el término “</a:t>
            </a:r>
            <a:r>
              <a:rPr lang="es-AR" dirty="0" err="1" smtClean="0"/>
              <a:t>game</a:t>
            </a:r>
            <a:r>
              <a:rPr lang="es-AR" dirty="0" smtClean="0"/>
              <a:t> AND NOT store” en la colección de documentos formados por el </a:t>
            </a:r>
            <a:r>
              <a:rPr lang="es-AR" dirty="0" err="1" smtClean="0"/>
              <a:t>field</a:t>
            </a:r>
            <a:r>
              <a:rPr lang="es-AR" dirty="0" smtClean="0"/>
              <a:t> “</a:t>
            </a:r>
            <a:r>
              <a:rPr lang="es-AR" dirty="0" err="1" smtClean="0"/>
              <a:t>content</a:t>
            </a:r>
            <a:r>
              <a:rPr lang="es-AR" dirty="0" smtClean="0"/>
              <a:t>”. La colección es la misma: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/>
          </a:p>
        </p:txBody>
      </p:sp>
      <p:grpSp>
        <p:nvGrpSpPr>
          <p:cNvPr id="17" name="Grupo 16"/>
          <p:cNvGrpSpPr/>
          <p:nvPr/>
        </p:nvGrpSpPr>
        <p:grpSpPr>
          <a:xfrm>
            <a:off x="457200" y="4168525"/>
            <a:ext cx="2756263" cy="761268"/>
            <a:chOff x="548640" y="2928952"/>
            <a:chExt cx="2756263" cy="761268"/>
          </a:xfrm>
        </p:grpSpPr>
        <p:sp>
          <p:nvSpPr>
            <p:cNvPr id="18" name="Rectángulo 17"/>
            <p:cNvSpPr/>
            <p:nvPr/>
          </p:nvSpPr>
          <p:spPr>
            <a:xfrm>
              <a:off x="718457" y="3311397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MX" dirty="0"/>
                <a:t>s</a:t>
              </a:r>
              <a:r>
                <a:rPr lang="es-MX" dirty="0" smtClean="0"/>
                <a:t>tore,, </a:t>
              </a:r>
              <a:r>
                <a:rPr lang="es-MX" dirty="0" err="1" smtClean="0"/>
                <a:t>game</a:t>
              </a:r>
              <a:endParaRPr lang="es-MX" dirty="0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548640" y="2928952"/>
              <a:ext cx="1685077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0  (a.txt)</a:t>
              </a:r>
              <a:endParaRPr lang="es-MX" dirty="0" err="1" smtClean="0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5677071" y="4215882"/>
            <a:ext cx="2746545" cy="748155"/>
            <a:chOff x="548640" y="2928952"/>
            <a:chExt cx="2746545" cy="748155"/>
          </a:xfrm>
        </p:grpSpPr>
        <p:sp>
          <p:nvSpPr>
            <p:cNvPr id="21" name="Rectángulo 20"/>
            <p:cNvSpPr/>
            <p:nvPr/>
          </p:nvSpPr>
          <p:spPr>
            <a:xfrm>
              <a:off x="708739" y="3298284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AR" dirty="0" smtClean="0"/>
                <a:t>video</a:t>
              </a:r>
              <a:endParaRPr lang="es-MX" dirty="0"/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548640" y="2928952"/>
              <a:ext cx="1640193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1 (b.txt)</a:t>
              </a:r>
              <a:endParaRPr lang="es-MX" dirty="0" err="1" smtClean="0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5692153" y="5319390"/>
            <a:ext cx="2731463" cy="748155"/>
            <a:chOff x="548640" y="2928952"/>
            <a:chExt cx="2731463" cy="748155"/>
          </a:xfrm>
        </p:grpSpPr>
        <p:sp>
          <p:nvSpPr>
            <p:cNvPr id="24" name="Rectángulo 23"/>
            <p:cNvSpPr/>
            <p:nvPr/>
          </p:nvSpPr>
          <p:spPr>
            <a:xfrm>
              <a:off x="693657" y="3298284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MX" dirty="0" err="1" smtClean="0"/>
                <a:t>game</a:t>
              </a:r>
              <a:endParaRPr lang="es-MX" dirty="0"/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548640" y="2928952"/>
              <a:ext cx="1946616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2 (c.txt)</a:t>
              </a:r>
              <a:endParaRPr lang="es-MX" dirty="0" err="1" smtClean="0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457200" y="5476390"/>
            <a:ext cx="2651760" cy="848210"/>
            <a:chOff x="548640" y="2928952"/>
            <a:chExt cx="2651760" cy="848210"/>
          </a:xfrm>
        </p:grpSpPr>
        <p:sp>
          <p:nvSpPr>
            <p:cNvPr id="27" name="Rectángulo 26"/>
            <p:cNvSpPr/>
            <p:nvPr/>
          </p:nvSpPr>
          <p:spPr>
            <a:xfrm>
              <a:off x="718457" y="3298284"/>
              <a:ext cx="2481943" cy="4788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 fontScale="92500" lnSpcReduction="10000"/>
            </a:bodyPr>
            <a:lstStyle/>
            <a:p>
              <a:pPr algn="just"/>
              <a:r>
                <a:rPr lang="es-MX" dirty="0" err="1"/>
                <a:t>G</a:t>
              </a:r>
              <a:r>
                <a:rPr lang="es-MX" dirty="0" err="1" smtClean="0"/>
                <a:t>ame</a:t>
              </a:r>
              <a:r>
                <a:rPr lang="es-MX" dirty="0" smtClean="0"/>
                <a:t> video, </a:t>
              </a:r>
            </a:p>
            <a:p>
              <a:pPr algn="just"/>
              <a:r>
                <a:rPr lang="es-MX" dirty="0"/>
                <a:t> </a:t>
              </a:r>
              <a:r>
                <a:rPr lang="es-MX" dirty="0" smtClean="0"/>
                <a:t> </a:t>
              </a:r>
              <a:r>
                <a:rPr lang="es-MX" dirty="0" err="1" smtClean="0"/>
                <a:t>review</a:t>
              </a:r>
              <a:r>
                <a:rPr lang="es-MX" dirty="0" smtClean="0"/>
                <a:t>    </a:t>
              </a:r>
              <a:r>
                <a:rPr lang="es-MX" dirty="0" err="1" smtClean="0"/>
                <a:t>game</a:t>
              </a:r>
              <a:r>
                <a:rPr lang="es-MX" dirty="0" smtClean="0"/>
                <a:t>.</a:t>
              </a:r>
              <a:endParaRPr lang="es-MX" dirty="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548640" y="2928952"/>
              <a:ext cx="1653017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3 (d.txt)</a:t>
              </a:r>
              <a:endParaRPr lang="es-MX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7500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457200" y="3063829"/>
            <a:ext cx="2756263" cy="761268"/>
            <a:chOff x="548640" y="2928952"/>
            <a:chExt cx="2756263" cy="761268"/>
          </a:xfrm>
        </p:grpSpPr>
        <p:sp>
          <p:nvSpPr>
            <p:cNvPr id="20" name="Rectángulo 19"/>
            <p:cNvSpPr/>
            <p:nvPr/>
          </p:nvSpPr>
          <p:spPr>
            <a:xfrm>
              <a:off x="718457" y="3311397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MX" dirty="0"/>
                <a:t>s</a:t>
              </a:r>
              <a:r>
                <a:rPr lang="es-MX" dirty="0" smtClean="0"/>
                <a:t>tore,, </a:t>
              </a:r>
              <a:r>
                <a:rPr lang="es-MX" dirty="0" err="1" smtClean="0"/>
                <a:t>game</a:t>
              </a:r>
              <a:endParaRPr lang="es-MX" dirty="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548640" y="2928952"/>
              <a:ext cx="1685077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0  (a.txt)</a:t>
              </a:r>
              <a:endParaRPr lang="es-MX" dirty="0" err="1" smtClean="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5677071" y="3111186"/>
            <a:ext cx="2746545" cy="748155"/>
            <a:chOff x="548640" y="2928952"/>
            <a:chExt cx="2746545" cy="748155"/>
          </a:xfrm>
        </p:grpSpPr>
        <p:sp>
          <p:nvSpPr>
            <p:cNvPr id="23" name="Rectángulo 22"/>
            <p:cNvSpPr/>
            <p:nvPr/>
          </p:nvSpPr>
          <p:spPr>
            <a:xfrm>
              <a:off x="708739" y="3298284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AR" dirty="0" smtClean="0"/>
                <a:t>video</a:t>
              </a:r>
              <a:endParaRPr lang="es-MX" dirty="0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548640" y="2928952"/>
              <a:ext cx="1640193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1 (b.txt)</a:t>
              </a:r>
              <a:endParaRPr lang="es-MX" dirty="0" err="1" smtClean="0"/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5692153" y="4214694"/>
            <a:ext cx="2731463" cy="748155"/>
            <a:chOff x="548640" y="2928952"/>
            <a:chExt cx="2731463" cy="748155"/>
          </a:xfrm>
        </p:grpSpPr>
        <p:sp>
          <p:nvSpPr>
            <p:cNvPr id="26" name="Rectángulo 25"/>
            <p:cNvSpPr/>
            <p:nvPr/>
          </p:nvSpPr>
          <p:spPr>
            <a:xfrm>
              <a:off x="693657" y="3298284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MX" dirty="0" err="1" smtClean="0"/>
                <a:t>game</a:t>
              </a:r>
              <a:endParaRPr lang="es-MX" dirty="0"/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548640" y="2928952"/>
              <a:ext cx="1946616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2 (c.txt)</a:t>
              </a:r>
              <a:endParaRPr lang="es-MX" dirty="0" err="1" smtClean="0"/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457200" y="4371694"/>
            <a:ext cx="2651760" cy="848210"/>
            <a:chOff x="548640" y="2928952"/>
            <a:chExt cx="2651760" cy="848210"/>
          </a:xfrm>
        </p:grpSpPr>
        <p:sp>
          <p:nvSpPr>
            <p:cNvPr id="29" name="Rectángulo 28"/>
            <p:cNvSpPr/>
            <p:nvPr/>
          </p:nvSpPr>
          <p:spPr>
            <a:xfrm>
              <a:off x="718457" y="3298284"/>
              <a:ext cx="2481943" cy="4788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 fontScale="92500" lnSpcReduction="10000"/>
            </a:bodyPr>
            <a:lstStyle/>
            <a:p>
              <a:pPr algn="just"/>
              <a:r>
                <a:rPr lang="es-MX" dirty="0" err="1"/>
                <a:t>G</a:t>
              </a:r>
              <a:r>
                <a:rPr lang="es-MX" dirty="0" err="1" smtClean="0"/>
                <a:t>ame</a:t>
              </a:r>
              <a:r>
                <a:rPr lang="es-MX" dirty="0" smtClean="0"/>
                <a:t> video, </a:t>
              </a:r>
            </a:p>
            <a:p>
              <a:pPr algn="just"/>
              <a:r>
                <a:rPr lang="es-MX" dirty="0"/>
                <a:t> </a:t>
              </a:r>
              <a:r>
                <a:rPr lang="es-MX" dirty="0" smtClean="0"/>
                <a:t> </a:t>
              </a:r>
              <a:r>
                <a:rPr lang="es-MX" dirty="0" err="1" smtClean="0"/>
                <a:t>review</a:t>
              </a:r>
              <a:r>
                <a:rPr lang="es-MX" dirty="0" smtClean="0"/>
                <a:t>    </a:t>
              </a:r>
              <a:r>
                <a:rPr lang="es-MX" dirty="0" err="1" smtClean="0"/>
                <a:t>game</a:t>
              </a:r>
              <a:r>
                <a:rPr lang="es-MX" dirty="0" smtClean="0"/>
                <a:t>.</a:t>
              </a:r>
              <a:endParaRPr lang="es-MX" dirty="0"/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548640" y="2928952"/>
              <a:ext cx="1653017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3 (d.txt)</a:t>
              </a:r>
              <a:endParaRPr lang="es-MX" dirty="0" err="1" smtClean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err="1" smtClean="0"/>
              <a:t>Rta</a:t>
            </a: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¿Cuáles son los documentos que </a:t>
            </a:r>
            <a:r>
              <a:rPr lang="es-AR" dirty="0" err="1" smtClean="0"/>
              <a:t>matchean</a:t>
            </a:r>
            <a:r>
              <a:rPr lang="es-AR" dirty="0" smtClean="0"/>
              <a:t> la </a:t>
            </a:r>
            <a:r>
              <a:rPr lang="es-AR" dirty="0" err="1" smtClean="0"/>
              <a:t>query</a:t>
            </a:r>
            <a:r>
              <a:rPr lang="es-AR" dirty="0" smtClean="0"/>
              <a:t>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  <p:cxnSp>
        <p:nvCxnSpPr>
          <p:cNvPr id="17" name="Conector recto 16"/>
          <p:cNvCxnSpPr/>
          <p:nvPr/>
        </p:nvCxnSpPr>
        <p:spPr>
          <a:xfrm>
            <a:off x="316634" y="3148742"/>
            <a:ext cx="3602223" cy="1052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5355772" y="3391666"/>
            <a:ext cx="3670412" cy="552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36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 smtClean="0"/>
              <a:t>El score debido al término “</a:t>
            </a:r>
            <a:r>
              <a:rPr lang="es-AR" dirty="0" err="1" smtClean="0"/>
              <a:t>game</a:t>
            </a:r>
            <a:r>
              <a:rPr lang="es-AR" dirty="0" smtClean="0"/>
              <a:t>” ya lo hemos calculado.</a:t>
            </a:r>
          </a:p>
          <a:p>
            <a:pPr marL="0" indent="0" algn="just">
              <a:buNone/>
            </a:pPr>
            <a:r>
              <a:rPr lang="es-AR" dirty="0" smtClean="0"/>
              <a:t>El score debido al término “store” no aplica a la fórmula de score porque está afectado por NOT. Obtendremos para esos 2 documentos los valores de score anteriores.</a:t>
            </a:r>
          </a:p>
          <a:p>
            <a:r>
              <a:rPr lang="es-AR" dirty="0"/>
              <a:t>Score(DOC</a:t>
            </a:r>
            <a:r>
              <a:rPr lang="es-AR" sz="2800" dirty="0"/>
              <a:t>2</a:t>
            </a:r>
            <a:r>
              <a:rPr lang="es-AR" dirty="0"/>
              <a:t>,query) </a:t>
            </a:r>
            <a:r>
              <a:rPr lang="es-AR" b="1" dirty="0"/>
              <a:t>= </a:t>
            </a:r>
            <a:r>
              <a:rPr lang="es-MX" b="1" dirty="0">
                <a:solidFill>
                  <a:srgbClr val="0070C0"/>
                </a:solidFill>
              </a:rPr>
              <a:t>1.2231436</a:t>
            </a:r>
          </a:p>
          <a:p>
            <a:r>
              <a:rPr lang="es-AR" dirty="0"/>
              <a:t>Score(DOC</a:t>
            </a:r>
            <a:r>
              <a:rPr lang="es-AR" sz="2800" dirty="0"/>
              <a:t>3</a:t>
            </a:r>
            <a:r>
              <a:rPr lang="es-AR" dirty="0"/>
              <a:t>,query) </a:t>
            </a:r>
            <a:r>
              <a:rPr lang="es-AR" b="1" dirty="0"/>
              <a:t>= </a:t>
            </a:r>
            <a:r>
              <a:rPr lang="es-MX" b="1" dirty="0">
                <a:solidFill>
                  <a:srgbClr val="0070C0"/>
                </a:solidFill>
              </a:rPr>
              <a:t>0.8648931</a:t>
            </a:r>
          </a:p>
          <a:p>
            <a:pPr marL="0" indent="0" algn="just">
              <a:buNone/>
            </a:pPr>
            <a:r>
              <a:rPr lang="es-AR" dirty="0" smtClean="0"/>
              <a:t>Y en el resultado primero aparece Doc2 y luego Doc3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2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Query</a:t>
            </a:r>
            <a:r>
              <a:rPr lang="es-MX" sz="2800" dirty="0" smtClean="0"/>
              <a:t> </a:t>
            </a:r>
            <a:r>
              <a:rPr lang="es-MX" sz="2800" dirty="0" err="1" smtClean="0"/>
              <a:t>Multi</a:t>
            </a:r>
            <a:r>
              <a:rPr lang="es-MX" sz="2800" dirty="0" smtClean="0"/>
              <a:t>-término</a:t>
            </a:r>
            <a:endParaRPr lang="es-AR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 smtClean="0"/>
              <a:t>	Calcular el ranking de documentos  cuando se busca por el término “</a:t>
            </a:r>
            <a:r>
              <a:rPr lang="es-AR" dirty="0" err="1" smtClean="0"/>
              <a:t>game</a:t>
            </a:r>
            <a:r>
              <a:rPr lang="es-AR" dirty="0" smtClean="0"/>
              <a:t> AND store” en la colección de documentos formados por el </a:t>
            </a:r>
            <a:r>
              <a:rPr lang="es-AR" dirty="0" err="1" smtClean="0"/>
              <a:t>field</a:t>
            </a:r>
            <a:r>
              <a:rPr lang="es-AR" dirty="0" smtClean="0"/>
              <a:t> “</a:t>
            </a:r>
            <a:r>
              <a:rPr lang="es-AR" dirty="0" err="1" smtClean="0"/>
              <a:t>content</a:t>
            </a:r>
            <a:r>
              <a:rPr lang="es-AR" dirty="0" smtClean="0"/>
              <a:t>”. La colección es la misma: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27</a:t>
            </a:fld>
            <a:endParaRPr lang="en-US"/>
          </a:p>
        </p:txBody>
      </p:sp>
      <p:grpSp>
        <p:nvGrpSpPr>
          <p:cNvPr id="17" name="Grupo 16"/>
          <p:cNvGrpSpPr/>
          <p:nvPr/>
        </p:nvGrpSpPr>
        <p:grpSpPr>
          <a:xfrm>
            <a:off x="457200" y="4168525"/>
            <a:ext cx="2756263" cy="761268"/>
            <a:chOff x="548640" y="2928952"/>
            <a:chExt cx="2756263" cy="761268"/>
          </a:xfrm>
        </p:grpSpPr>
        <p:sp>
          <p:nvSpPr>
            <p:cNvPr id="18" name="Rectángulo 17"/>
            <p:cNvSpPr/>
            <p:nvPr/>
          </p:nvSpPr>
          <p:spPr>
            <a:xfrm>
              <a:off x="718457" y="3311397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MX" dirty="0"/>
                <a:t>s</a:t>
              </a:r>
              <a:r>
                <a:rPr lang="es-MX" dirty="0" smtClean="0"/>
                <a:t>tore,, </a:t>
              </a:r>
              <a:r>
                <a:rPr lang="es-MX" dirty="0" err="1" smtClean="0"/>
                <a:t>game</a:t>
              </a:r>
              <a:endParaRPr lang="es-MX" dirty="0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548640" y="2928952"/>
              <a:ext cx="1685077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0  (a.txt)</a:t>
              </a:r>
              <a:endParaRPr lang="es-MX" dirty="0" err="1" smtClean="0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5677071" y="4215882"/>
            <a:ext cx="2746545" cy="748155"/>
            <a:chOff x="548640" y="2928952"/>
            <a:chExt cx="2746545" cy="748155"/>
          </a:xfrm>
        </p:grpSpPr>
        <p:sp>
          <p:nvSpPr>
            <p:cNvPr id="21" name="Rectángulo 20"/>
            <p:cNvSpPr/>
            <p:nvPr/>
          </p:nvSpPr>
          <p:spPr>
            <a:xfrm>
              <a:off x="708739" y="3298284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AR" dirty="0" smtClean="0"/>
                <a:t>video</a:t>
              </a:r>
              <a:endParaRPr lang="es-MX" dirty="0"/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548640" y="2928952"/>
              <a:ext cx="1640193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1 (b.txt)</a:t>
              </a:r>
              <a:endParaRPr lang="es-MX" dirty="0" err="1" smtClean="0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5692153" y="5319390"/>
            <a:ext cx="2731463" cy="748155"/>
            <a:chOff x="548640" y="2928952"/>
            <a:chExt cx="2731463" cy="748155"/>
          </a:xfrm>
        </p:grpSpPr>
        <p:sp>
          <p:nvSpPr>
            <p:cNvPr id="24" name="Rectángulo 23"/>
            <p:cNvSpPr/>
            <p:nvPr/>
          </p:nvSpPr>
          <p:spPr>
            <a:xfrm>
              <a:off x="693657" y="3298284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MX" dirty="0" err="1" smtClean="0"/>
                <a:t>game</a:t>
              </a:r>
              <a:endParaRPr lang="es-MX" dirty="0"/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548640" y="2928952"/>
              <a:ext cx="1946616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2 (c.txt)</a:t>
              </a:r>
              <a:endParaRPr lang="es-MX" dirty="0" err="1" smtClean="0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457200" y="5476390"/>
            <a:ext cx="2651760" cy="848210"/>
            <a:chOff x="548640" y="2928952"/>
            <a:chExt cx="2651760" cy="848210"/>
          </a:xfrm>
        </p:grpSpPr>
        <p:sp>
          <p:nvSpPr>
            <p:cNvPr id="27" name="Rectángulo 26"/>
            <p:cNvSpPr/>
            <p:nvPr/>
          </p:nvSpPr>
          <p:spPr>
            <a:xfrm>
              <a:off x="718457" y="3298284"/>
              <a:ext cx="2481943" cy="4788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 fontScale="92500" lnSpcReduction="10000"/>
            </a:bodyPr>
            <a:lstStyle/>
            <a:p>
              <a:pPr algn="just"/>
              <a:r>
                <a:rPr lang="es-MX" dirty="0" err="1"/>
                <a:t>G</a:t>
              </a:r>
              <a:r>
                <a:rPr lang="es-MX" dirty="0" err="1" smtClean="0"/>
                <a:t>ame</a:t>
              </a:r>
              <a:r>
                <a:rPr lang="es-MX" dirty="0" smtClean="0"/>
                <a:t> video, </a:t>
              </a:r>
            </a:p>
            <a:p>
              <a:pPr algn="just"/>
              <a:r>
                <a:rPr lang="es-MX" dirty="0"/>
                <a:t> </a:t>
              </a:r>
              <a:r>
                <a:rPr lang="es-MX" dirty="0" smtClean="0"/>
                <a:t> </a:t>
              </a:r>
              <a:r>
                <a:rPr lang="es-MX" dirty="0" err="1" smtClean="0"/>
                <a:t>review</a:t>
              </a:r>
              <a:r>
                <a:rPr lang="es-MX" dirty="0" smtClean="0"/>
                <a:t>    </a:t>
              </a:r>
              <a:r>
                <a:rPr lang="es-MX" dirty="0" err="1" smtClean="0"/>
                <a:t>game</a:t>
              </a:r>
              <a:r>
                <a:rPr lang="es-MX" dirty="0" smtClean="0"/>
                <a:t>.</a:t>
              </a:r>
              <a:endParaRPr lang="es-MX" dirty="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548640" y="2928952"/>
              <a:ext cx="1653017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3 (d.txt)</a:t>
              </a:r>
              <a:endParaRPr lang="es-MX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54070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Query</a:t>
            </a:r>
            <a:r>
              <a:rPr lang="es-MX" sz="2800" dirty="0"/>
              <a:t> </a:t>
            </a:r>
            <a:r>
              <a:rPr lang="es-MX" sz="2800" dirty="0" err="1"/>
              <a:t>Multi</a:t>
            </a:r>
            <a:r>
              <a:rPr lang="es-MX" sz="2800" dirty="0"/>
              <a:t>-término</a:t>
            </a:r>
            <a:endParaRPr lang="es-AR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err="1" smtClean="0"/>
              <a:t>Rta</a:t>
            </a: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¿Cuáles son los documentos que </a:t>
            </a:r>
            <a:r>
              <a:rPr lang="es-AR" dirty="0" err="1" smtClean="0"/>
              <a:t>matchean</a:t>
            </a:r>
            <a:r>
              <a:rPr lang="es-AR" dirty="0" smtClean="0"/>
              <a:t> la </a:t>
            </a:r>
            <a:r>
              <a:rPr lang="es-AR" dirty="0" err="1" smtClean="0"/>
              <a:t>query</a:t>
            </a:r>
            <a:r>
              <a:rPr lang="es-AR" dirty="0" smtClean="0"/>
              <a:t>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457200" y="3023556"/>
            <a:ext cx="2756263" cy="761268"/>
            <a:chOff x="548640" y="2928952"/>
            <a:chExt cx="2756263" cy="761268"/>
          </a:xfrm>
        </p:grpSpPr>
        <p:sp>
          <p:nvSpPr>
            <p:cNvPr id="21" name="Rectángulo 20"/>
            <p:cNvSpPr/>
            <p:nvPr/>
          </p:nvSpPr>
          <p:spPr>
            <a:xfrm>
              <a:off x="718457" y="3311397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MX" dirty="0"/>
                <a:t>s</a:t>
              </a:r>
              <a:r>
                <a:rPr lang="es-MX" dirty="0" smtClean="0"/>
                <a:t>tore,, </a:t>
              </a:r>
              <a:r>
                <a:rPr lang="es-MX" dirty="0" err="1" smtClean="0"/>
                <a:t>game</a:t>
              </a:r>
              <a:endParaRPr lang="es-MX" dirty="0"/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548640" y="2928952"/>
              <a:ext cx="1685077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0  (a.txt)</a:t>
              </a:r>
              <a:endParaRPr lang="es-MX" dirty="0" err="1" smtClean="0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5677071" y="3070913"/>
            <a:ext cx="2746545" cy="748155"/>
            <a:chOff x="548640" y="2928952"/>
            <a:chExt cx="2746545" cy="748155"/>
          </a:xfrm>
        </p:grpSpPr>
        <p:sp>
          <p:nvSpPr>
            <p:cNvPr id="24" name="Rectángulo 23"/>
            <p:cNvSpPr/>
            <p:nvPr/>
          </p:nvSpPr>
          <p:spPr>
            <a:xfrm>
              <a:off x="708739" y="3298284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AR" dirty="0" smtClean="0"/>
                <a:t>video</a:t>
              </a:r>
              <a:endParaRPr lang="es-MX" dirty="0"/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548640" y="2928952"/>
              <a:ext cx="1640193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1 (b.txt)</a:t>
              </a:r>
              <a:endParaRPr lang="es-MX" dirty="0" err="1" smtClean="0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5692153" y="4174421"/>
            <a:ext cx="2731463" cy="748155"/>
            <a:chOff x="548640" y="2928952"/>
            <a:chExt cx="2731463" cy="748155"/>
          </a:xfrm>
        </p:grpSpPr>
        <p:sp>
          <p:nvSpPr>
            <p:cNvPr id="27" name="Rectángulo 26"/>
            <p:cNvSpPr/>
            <p:nvPr/>
          </p:nvSpPr>
          <p:spPr>
            <a:xfrm>
              <a:off x="693657" y="3298284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MX" dirty="0" err="1" smtClean="0"/>
                <a:t>game</a:t>
              </a:r>
              <a:endParaRPr lang="es-MX" dirty="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548640" y="2928952"/>
              <a:ext cx="1946616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2 (c.txt)</a:t>
              </a:r>
              <a:endParaRPr lang="es-MX" dirty="0" err="1" smtClean="0"/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457200" y="4331421"/>
            <a:ext cx="2651760" cy="848210"/>
            <a:chOff x="548640" y="2928952"/>
            <a:chExt cx="2651760" cy="848210"/>
          </a:xfrm>
        </p:grpSpPr>
        <p:sp>
          <p:nvSpPr>
            <p:cNvPr id="30" name="Rectángulo 29"/>
            <p:cNvSpPr/>
            <p:nvPr/>
          </p:nvSpPr>
          <p:spPr>
            <a:xfrm>
              <a:off x="718457" y="3298284"/>
              <a:ext cx="2481943" cy="4788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 fontScale="92500" lnSpcReduction="10000"/>
            </a:bodyPr>
            <a:lstStyle/>
            <a:p>
              <a:pPr algn="just"/>
              <a:r>
                <a:rPr lang="es-MX" dirty="0" err="1"/>
                <a:t>G</a:t>
              </a:r>
              <a:r>
                <a:rPr lang="es-MX" dirty="0" err="1" smtClean="0"/>
                <a:t>ame</a:t>
              </a:r>
              <a:r>
                <a:rPr lang="es-MX" dirty="0" smtClean="0"/>
                <a:t> video, </a:t>
              </a:r>
            </a:p>
            <a:p>
              <a:pPr algn="just"/>
              <a:r>
                <a:rPr lang="es-MX" dirty="0"/>
                <a:t> </a:t>
              </a:r>
              <a:r>
                <a:rPr lang="es-MX" dirty="0" smtClean="0"/>
                <a:t> </a:t>
              </a:r>
              <a:r>
                <a:rPr lang="es-MX" dirty="0" err="1" smtClean="0"/>
                <a:t>review</a:t>
              </a:r>
              <a:r>
                <a:rPr lang="es-MX" dirty="0" smtClean="0"/>
                <a:t>    </a:t>
              </a:r>
              <a:r>
                <a:rPr lang="es-MX" dirty="0" err="1" smtClean="0"/>
                <a:t>game</a:t>
              </a:r>
              <a:r>
                <a:rPr lang="es-MX" dirty="0" smtClean="0"/>
                <a:t>.</a:t>
              </a:r>
              <a:endParaRPr lang="es-MX" dirty="0"/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548640" y="2928952"/>
              <a:ext cx="1653017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3 (d.txt)</a:t>
              </a:r>
              <a:endParaRPr lang="es-MX" dirty="0" err="1" smtClean="0"/>
            </a:p>
          </p:txBody>
        </p:sp>
      </p:grpSp>
      <p:cxnSp>
        <p:nvCxnSpPr>
          <p:cNvPr id="17" name="Conector recto 16"/>
          <p:cNvCxnSpPr/>
          <p:nvPr/>
        </p:nvCxnSpPr>
        <p:spPr>
          <a:xfrm>
            <a:off x="333626" y="4314056"/>
            <a:ext cx="3602223" cy="1052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5316334" y="4473901"/>
            <a:ext cx="3602223" cy="1052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>
            <a:off x="5355772" y="3391666"/>
            <a:ext cx="3670412" cy="552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8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Query</a:t>
            </a:r>
            <a:r>
              <a:rPr lang="es-MX" sz="2800" dirty="0"/>
              <a:t> </a:t>
            </a:r>
            <a:r>
              <a:rPr lang="es-MX" sz="2800" dirty="0" err="1" smtClean="0"/>
              <a:t>Multi</a:t>
            </a:r>
            <a:r>
              <a:rPr lang="es-MX" sz="2800" dirty="0" smtClean="0"/>
              <a:t>-término</a:t>
            </a:r>
            <a:endParaRPr lang="es-AR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1098327" y="2792003"/>
                <a:ext cx="7340279" cy="5312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dirty="0" smtClean="0"/>
                  <a:t>FormulaGlobal(</a:t>
                </a:r>
                <a:r>
                  <a:rPr lang="es-AR" dirty="0" err="1"/>
                  <a:t>DOC</a:t>
                </a:r>
                <a:r>
                  <a:rPr lang="es-AR" dirty="0" err="1" smtClean="0"/>
                  <a:t>,”store</a:t>
                </a:r>
                <a:r>
                  <a:rPr lang="es-AR" dirty="0" smtClean="0"/>
                  <a:t>”) </a:t>
                </a:r>
                <a:r>
                  <a:rPr lang="es-AR" b="1" dirty="0"/>
                  <a:t>= </a:t>
                </a:r>
                <a:r>
                  <a:rPr lang="es-AR" b="1" dirty="0" smtClean="0"/>
                  <a:t>1 + </a:t>
                </a:r>
                <a14:m>
                  <m:oMath xmlns:m="http://schemas.openxmlformats.org/officeDocument/2006/math">
                    <m:r>
                      <a:rPr lang="es-AR" b="1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s-AR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A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AR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s-AR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+ #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𝒅𝒐𝒄𝒔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𝒆𝒏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𝒍𝒂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𝒄𝒐𝒍𝒆𝒄𝒄𝒊𝒐𝒏</m:t>
                            </m:r>
                          </m:num>
                          <m:den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+ #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𝒅𝒐𝒄𝒔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𝒒𝒖𝒆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𝒄𝒐𝒏𝒕𝒊𝒆𝒏𝒆𝒏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 "</m:t>
                            </m:r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𝒔𝒕𝒐𝒓𝒆</m:t>
                            </m:r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</m:den>
                        </m:f>
                      </m:e>
                    </m:func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327" y="2792003"/>
                <a:ext cx="7340279" cy="531299"/>
              </a:xfrm>
              <a:prstGeom prst="rect">
                <a:avLst/>
              </a:prstGeom>
              <a:blipFill>
                <a:blip r:embed="rId2"/>
                <a:stretch>
                  <a:fillRect l="-664" b="-344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4215996" y="3411694"/>
                <a:ext cx="1623101" cy="4966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b="1" dirty="0" smtClean="0"/>
                  <a:t>= 1 </a:t>
                </a:r>
                <a:r>
                  <a:rPr lang="es-AR" b="1" dirty="0"/>
                  <a:t>+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AR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A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AR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s-AR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num>
                          <m:den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e>
                    </m:func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996" y="3411694"/>
                <a:ext cx="1623101" cy="496611"/>
              </a:xfrm>
              <a:prstGeom prst="rect">
                <a:avLst/>
              </a:prstGeom>
              <a:blipFill>
                <a:blip r:embed="rId3"/>
                <a:stretch>
                  <a:fillRect l="-3383" b="-740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 6"/>
          <p:cNvSpPr/>
          <p:nvPr/>
        </p:nvSpPr>
        <p:spPr>
          <a:xfrm>
            <a:off x="5839097" y="3411694"/>
            <a:ext cx="16231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 smtClean="0"/>
              <a:t>= </a:t>
            </a:r>
            <a:r>
              <a:rPr lang="es-MX" dirty="0" smtClean="0">
                <a:solidFill>
                  <a:srgbClr val="7030A0"/>
                </a:solidFill>
              </a:rPr>
              <a:t>1.9162907</a:t>
            </a:r>
            <a:endParaRPr lang="es-MX" dirty="0">
              <a:solidFill>
                <a:srgbClr val="7030A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57200" y="2299063"/>
            <a:ext cx="685591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Ya habíamos calculado el caso “</a:t>
            </a:r>
            <a:r>
              <a:rPr lang="es-AR" dirty="0" err="1" smtClean="0"/>
              <a:t>game</a:t>
            </a:r>
            <a:r>
              <a:rPr lang="es-AR" dirty="0" smtClean="0"/>
              <a:t>”. Ahora falta el caso “store”</a:t>
            </a: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061293"/>
              </p:ext>
            </p:extLst>
          </p:nvPr>
        </p:nvGraphicFramePr>
        <p:xfrm>
          <a:off x="1727020" y="3931920"/>
          <a:ext cx="5641561" cy="29260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42072">
                  <a:extLst>
                    <a:ext uri="{9D8B030D-6E8A-4147-A177-3AD203B41FA5}">
                      <a16:colId xmlns:a16="http://schemas.microsoft.com/office/drawing/2014/main" val="1863135687"/>
                    </a:ext>
                  </a:extLst>
                </a:gridCol>
                <a:gridCol w="1595411">
                  <a:extLst>
                    <a:ext uri="{9D8B030D-6E8A-4147-A177-3AD203B41FA5}">
                      <a16:colId xmlns:a16="http://schemas.microsoft.com/office/drawing/2014/main" val="2779839686"/>
                    </a:ext>
                  </a:extLst>
                </a:gridCol>
                <a:gridCol w="1266467">
                  <a:extLst>
                    <a:ext uri="{9D8B030D-6E8A-4147-A177-3AD203B41FA5}">
                      <a16:colId xmlns:a16="http://schemas.microsoft.com/office/drawing/2014/main" val="3734670052"/>
                    </a:ext>
                  </a:extLst>
                </a:gridCol>
                <a:gridCol w="1437611">
                  <a:extLst>
                    <a:ext uri="{9D8B030D-6E8A-4147-A177-3AD203B41FA5}">
                      <a16:colId xmlns:a16="http://schemas.microsoft.com/office/drawing/2014/main" val="2395859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Value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term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Freq</a:t>
                      </a:r>
                      <a:r>
                        <a:rPr lang="es-AR" dirty="0" smtClean="0"/>
                        <a:t> en</a:t>
                      </a:r>
                      <a:r>
                        <a:rPr lang="es-AR" baseline="0" dirty="0" smtClean="0"/>
                        <a:t> </a:t>
                      </a:r>
                      <a:r>
                        <a:rPr lang="es-AR" baseline="0" dirty="0" err="1" smtClean="0"/>
                        <a:t>docs</a:t>
                      </a:r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AR" dirty="0" err="1" smtClean="0"/>
                        <a:t>Docid:freqs</a:t>
                      </a:r>
                      <a:r>
                        <a:rPr lang="es-AR" dirty="0" smtClean="0"/>
                        <a:t> in </a:t>
                      </a:r>
                      <a:r>
                        <a:rPr lang="es-AR" dirty="0" err="1" smtClean="0"/>
                        <a:t>docid</a:t>
                      </a:r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460368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r>
                        <a:rPr lang="es-AR" dirty="0" err="1" smtClean="0"/>
                        <a:t>game</a:t>
                      </a:r>
                      <a:endParaRPr lang="es-AR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681387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557070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41566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review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850665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s-AR" dirty="0" smtClean="0"/>
                        <a:t>store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393136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r>
                        <a:rPr lang="es-AR" dirty="0" smtClean="0"/>
                        <a:t>video</a:t>
                      </a:r>
                      <a:endParaRPr lang="es-A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5083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404633"/>
                  </a:ext>
                </a:extLst>
              </a:tr>
            </a:tbl>
          </a:graphicData>
        </a:graphic>
      </p:graphicFrame>
      <p:sp>
        <p:nvSpPr>
          <p:cNvPr id="10" name="Rectángulo redondeado 9"/>
          <p:cNvSpPr/>
          <p:nvPr/>
        </p:nvSpPr>
        <p:spPr>
          <a:xfrm>
            <a:off x="4692872" y="4219308"/>
            <a:ext cx="2769326" cy="26804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1" name="Conector recto 10"/>
          <p:cNvCxnSpPr/>
          <p:nvPr/>
        </p:nvCxnSpPr>
        <p:spPr>
          <a:xfrm>
            <a:off x="3060015" y="4254180"/>
            <a:ext cx="148916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96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 smtClean="0"/>
              <a:t>Empecemos analizando cuál es la fórmula si la consulta está formada por </a:t>
            </a:r>
            <a:r>
              <a:rPr lang="es-AR" b="1" dirty="0" smtClean="0"/>
              <a:t>un solo término</a:t>
            </a:r>
            <a:r>
              <a:rPr lang="es-AR" dirty="0" smtClean="0"/>
              <a:t>. Es decir: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err="1" smtClean="0"/>
              <a:t>Query</a:t>
            </a:r>
            <a:r>
              <a:rPr lang="es-AR" dirty="0" smtClean="0"/>
              <a:t>= término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¿Cómo </a:t>
            </a:r>
            <a:r>
              <a:rPr lang="es-AR" dirty="0" err="1" smtClean="0"/>
              <a:t>rankear</a:t>
            </a:r>
            <a:r>
              <a:rPr lang="es-AR" dirty="0" smtClean="0"/>
              <a:t> a aquellos documentos que </a:t>
            </a:r>
            <a:r>
              <a:rPr lang="es-AR" dirty="0" err="1" smtClean="0"/>
              <a:t>matchean</a:t>
            </a:r>
            <a:r>
              <a:rPr lang="es-AR" dirty="0" smtClean="0"/>
              <a:t> con la consulta?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5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Query</a:t>
            </a:r>
            <a:r>
              <a:rPr lang="es-MX" sz="2800" dirty="0"/>
              <a:t> de </a:t>
            </a:r>
            <a:r>
              <a:rPr lang="es-MX" sz="2800" dirty="0" err="1"/>
              <a:t>M</a:t>
            </a:r>
            <a:r>
              <a:rPr lang="es-MX" sz="2800" dirty="0" err="1" smtClean="0"/>
              <a:t>uti</a:t>
            </a:r>
            <a:r>
              <a:rPr lang="es-MX" sz="2800" dirty="0" smtClean="0"/>
              <a:t>-término</a:t>
            </a:r>
            <a:endParaRPr lang="es-AR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/>
          </a:p>
        </p:txBody>
      </p:sp>
      <p:sp>
        <p:nvSpPr>
          <p:cNvPr id="6" name="Marcador de número de diapositiva 3"/>
          <p:cNvSpPr txBox="1">
            <a:spLocks/>
          </p:cNvSpPr>
          <p:nvPr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4" name="CuadroTexto 23"/>
          <p:cNvSpPr txBox="1"/>
          <p:nvPr/>
        </p:nvSpPr>
        <p:spPr>
          <a:xfrm>
            <a:off x="457200" y="3278440"/>
            <a:ext cx="168507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Docid</a:t>
            </a:r>
            <a:r>
              <a:rPr lang="es-AR" dirty="0" smtClean="0"/>
              <a:t> 0  (a.txt)</a:t>
            </a:r>
            <a:endParaRPr lang="es-MX" dirty="0" err="1" smtClean="0"/>
          </a:p>
        </p:txBody>
      </p:sp>
      <p:graphicFrame>
        <p:nvGraphicFramePr>
          <p:cNvPr id="26" name="Tabla 25"/>
          <p:cNvGraphicFramePr>
            <a:graphicFrameLocks noGrp="1"/>
          </p:cNvGraphicFramePr>
          <p:nvPr/>
        </p:nvGraphicFramePr>
        <p:xfrm>
          <a:off x="3366749" y="166881"/>
          <a:ext cx="5641561" cy="29260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42072">
                  <a:extLst>
                    <a:ext uri="{9D8B030D-6E8A-4147-A177-3AD203B41FA5}">
                      <a16:colId xmlns:a16="http://schemas.microsoft.com/office/drawing/2014/main" val="1863135687"/>
                    </a:ext>
                  </a:extLst>
                </a:gridCol>
                <a:gridCol w="1595411">
                  <a:extLst>
                    <a:ext uri="{9D8B030D-6E8A-4147-A177-3AD203B41FA5}">
                      <a16:colId xmlns:a16="http://schemas.microsoft.com/office/drawing/2014/main" val="2779839686"/>
                    </a:ext>
                  </a:extLst>
                </a:gridCol>
                <a:gridCol w="1266467">
                  <a:extLst>
                    <a:ext uri="{9D8B030D-6E8A-4147-A177-3AD203B41FA5}">
                      <a16:colId xmlns:a16="http://schemas.microsoft.com/office/drawing/2014/main" val="3734670052"/>
                    </a:ext>
                  </a:extLst>
                </a:gridCol>
                <a:gridCol w="1437611">
                  <a:extLst>
                    <a:ext uri="{9D8B030D-6E8A-4147-A177-3AD203B41FA5}">
                      <a16:colId xmlns:a16="http://schemas.microsoft.com/office/drawing/2014/main" val="23958590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Value</a:t>
                      </a:r>
                      <a:r>
                        <a:rPr lang="es-AR" dirty="0" smtClean="0"/>
                        <a:t> </a:t>
                      </a:r>
                      <a:r>
                        <a:rPr lang="es-AR" dirty="0" err="1" smtClean="0"/>
                        <a:t>term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Freq</a:t>
                      </a:r>
                      <a:r>
                        <a:rPr lang="es-AR" dirty="0" smtClean="0"/>
                        <a:t> en</a:t>
                      </a:r>
                      <a:r>
                        <a:rPr lang="es-AR" baseline="0" dirty="0" smtClean="0"/>
                        <a:t> </a:t>
                      </a:r>
                      <a:r>
                        <a:rPr lang="es-AR" baseline="0" dirty="0" err="1" smtClean="0"/>
                        <a:t>docs</a:t>
                      </a:r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AR" dirty="0" err="1" smtClean="0"/>
                        <a:t>Docid:freqs</a:t>
                      </a:r>
                      <a:r>
                        <a:rPr lang="es-AR" dirty="0" smtClean="0"/>
                        <a:t> in </a:t>
                      </a:r>
                      <a:r>
                        <a:rPr lang="es-AR" dirty="0" err="1" smtClean="0"/>
                        <a:t>docid</a:t>
                      </a:r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460368"/>
                  </a:ext>
                </a:extLst>
              </a:tr>
              <a:tr h="123613">
                <a:tc rowSpan="3">
                  <a:txBody>
                    <a:bodyPr/>
                    <a:lstStyle/>
                    <a:p>
                      <a:r>
                        <a:rPr lang="es-AR" dirty="0" err="1" smtClean="0"/>
                        <a:t>game</a:t>
                      </a:r>
                      <a:endParaRPr lang="es-AR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681387"/>
                  </a:ext>
                </a:extLst>
              </a:tr>
              <a:tr h="242147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557070"/>
                  </a:ext>
                </a:extLst>
              </a:tr>
              <a:tr h="123613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41566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review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850665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s-AR" dirty="0" smtClean="0"/>
                        <a:t>store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393136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r>
                        <a:rPr lang="es-AR" dirty="0" smtClean="0"/>
                        <a:t>video</a:t>
                      </a:r>
                      <a:endParaRPr lang="es-A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5083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404633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3291840" y="418011"/>
            <a:ext cx="5852160" cy="12811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Rectángulo redondeado 26"/>
          <p:cNvSpPr/>
          <p:nvPr/>
        </p:nvSpPr>
        <p:spPr>
          <a:xfrm>
            <a:off x="4632959" y="522892"/>
            <a:ext cx="1645920" cy="25700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/>
              <p:cNvSpPr/>
              <p:nvPr/>
            </p:nvSpPr>
            <p:spPr>
              <a:xfrm>
                <a:off x="5947465" y="3486881"/>
                <a:ext cx="767966" cy="6560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b="1" dirty="0" smtClean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AR" b="1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s-AR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rad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14" name="Rectá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465" y="3486881"/>
                <a:ext cx="767966" cy="656013"/>
              </a:xfrm>
              <a:prstGeom prst="rect">
                <a:avLst/>
              </a:prstGeom>
              <a:blipFill>
                <a:blip r:embed="rId2"/>
                <a:stretch>
                  <a:fillRect l="-714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/>
              <p:cNvSpPr/>
              <p:nvPr/>
            </p:nvSpPr>
            <p:spPr>
              <a:xfrm>
                <a:off x="2817223" y="3275882"/>
                <a:ext cx="3263153" cy="9637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dirty="0" smtClean="0"/>
                  <a:t>FormulaLocal(DOC</a:t>
                </a:r>
                <a:r>
                  <a:rPr lang="es-AR" sz="1200" dirty="0" smtClean="0"/>
                  <a:t>0</a:t>
                </a:r>
                <a:r>
                  <a:rPr lang="es-AR" dirty="0" smtClean="0"/>
                  <a:t>,”store”) </a:t>
                </a:r>
                <a:r>
                  <a:rPr lang="es-AR" b="1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AR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s-AR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 #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𝒇𝒓𝒆𝒒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("</m:t>
                            </m:r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𝒔𝒕𝒐𝒓𝒆</m:t>
                            </m:r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" 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𝒊𝒏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𝑫𝑶𝑪</m:t>
                            </m:r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𝒕𝒆𝒓𝒎𝒔</m:t>
                            </m:r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𝒆𝒙𝒊𝒔𝒕𝒆𝒏𝒕𝒆𝒔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𝒆𝒏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1" i="1">
                                <a:latin typeface="Cambria Math" panose="02040503050406030204" pitchFamily="18" charset="0"/>
                              </a:rPr>
                              <m:t>𝑫𝑶𝑪</m:t>
                            </m:r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den>
                        </m:f>
                      </m:e>
                    </m:rad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223" y="3275882"/>
                <a:ext cx="3263153" cy="963790"/>
              </a:xfrm>
              <a:prstGeom prst="rect">
                <a:avLst/>
              </a:prstGeom>
              <a:blipFill>
                <a:blip r:embed="rId3"/>
                <a:stretch>
                  <a:fillRect l="-1495" t="-316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/>
              <p:cNvSpPr/>
              <p:nvPr/>
            </p:nvSpPr>
            <p:spPr>
              <a:xfrm>
                <a:off x="6755322" y="3486881"/>
                <a:ext cx="180578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b="1" dirty="0" smtClean="0"/>
                  <a:t>= </a:t>
                </a:r>
                <a14:m>
                  <m:oMath xmlns:m="http://schemas.openxmlformats.org/officeDocument/2006/math">
                    <m:r>
                      <a:rPr lang="es-A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A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AR" b="1" i="1" smtClean="0">
                        <a:latin typeface="Cambria Math" panose="02040503050406030204" pitchFamily="18" charset="0"/>
                      </a:rPr>
                      <m:t>𝟕𝟎𝟕𝟏𝟎𝟔𝟕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16" name="Rectá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322" y="3486881"/>
                <a:ext cx="1805789" cy="369332"/>
              </a:xfrm>
              <a:prstGeom prst="rect">
                <a:avLst/>
              </a:prstGeom>
              <a:blipFill>
                <a:blip r:embed="rId4"/>
                <a:stretch>
                  <a:fillRect l="-2703" t="-9836" b="-2459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38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Query</a:t>
            </a:r>
            <a:r>
              <a:rPr lang="es-MX" sz="2800" dirty="0"/>
              <a:t> de </a:t>
            </a:r>
            <a:r>
              <a:rPr lang="es-MX" sz="2800" dirty="0" err="1" smtClean="0"/>
              <a:t>Multi</a:t>
            </a:r>
            <a:r>
              <a:rPr lang="es-MX" sz="2800" dirty="0" smtClean="0"/>
              <a:t>-término</a:t>
            </a:r>
            <a:endParaRPr lang="es-AR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/>
          </a:p>
        </p:txBody>
      </p:sp>
      <p:sp>
        <p:nvSpPr>
          <p:cNvPr id="21" name="CuadroTexto 20"/>
          <p:cNvSpPr txBox="1"/>
          <p:nvPr/>
        </p:nvSpPr>
        <p:spPr>
          <a:xfrm>
            <a:off x="457200" y="3278440"/>
            <a:ext cx="168507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err="1" smtClean="0"/>
              <a:t>Docid</a:t>
            </a:r>
            <a:r>
              <a:rPr lang="es-AR" dirty="0" smtClean="0"/>
              <a:t> 0  (a.txt)</a:t>
            </a:r>
            <a:endParaRPr lang="es-MX" dirty="0" err="1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2865789" y="3278440"/>
                <a:ext cx="5059011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AR" dirty="0" smtClean="0"/>
                  <a:t>Score(DOC</a:t>
                </a:r>
                <a:r>
                  <a:rPr lang="es-AR" sz="1200" dirty="0" smtClean="0"/>
                  <a:t>0</a:t>
                </a:r>
                <a:r>
                  <a:rPr lang="es-AR" dirty="0" smtClean="0"/>
                  <a:t>,query</a:t>
                </a:r>
                <a:r>
                  <a:rPr lang="es-AR" dirty="0"/>
                  <a:t>) </a:t>
                </a:r>
                <a:r>
                  <a:rPr lang="es-AR" b="1" dirty="0" smtClean="0"/>
                  <a:t>= </a:t>
                </a:r>
                <a14:m>
                  <m:oMath xmlns:m="http://schemas.openxmlformats.org/officeDocument/2006/math">
                    <m:r>
                      <a:rPr lang="es-AR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AR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s-AR" b="1" i="1">
                        <a:latin typeface="Cambria Math" panose="02040503050406030204" pitchFamily="18" charset="0"/>
                      </a:rPr>
                      <m:t>𝟕𝟎𝟕𝟏𝟎𝟔𝟕</m:t>
                    </m:r>
                  </m:oMath>
                </a14:m>
                <a:r>
                  <a:rPr lang="es-MX" dirty="0" smtClean="0"/>
                  <a:t>7 </a:t>
                </a:r>
                <a:r>
                  <a:rPr lang="es-AR" b="1" dirty="0" smtClean="0"/>
                  <a:t> * </a:t>
                </a:r>
                <a:r>
                  <a:rPr lang="es-MX" dirty="0" smtClean="0"/>
                  <a:t> </a:t>
                </a:r>
                <a:r>
                  <a:rPr lang="es-MX" dirty="0">
                    <a:solidFill>
                      <a:srgbClr val="7030A0"/>
                    </a:solidFill>
                  </a:rPr>
                  <a:t>1.9162907</a:t>
                </a:r>
              </a:p>
              <a:p>
                <a:r>
                  <a:rPr lang="es-MX" dirty="0" smtClean="0">
                    <a:solidFill>
                      <a:srgbClr val="0070C0"/>
                    </a:solidFill>
                  </a:rPr>
                  <a:t>                                    = </a:t>
                </a:r>
                <a:r>
                  <a:rPr lang="es-MX" b="1" dirty="0" smtClean="0">
                    <a:solidFill>
                      <a:srgbClr val="0070C0"/>
                    </a:solidFill>
                  </a:rPr>
                  <a:t>1.3550219</a:t>
                </a:r>
                <a:endParaRPr lang="es-MX" b="1" dirty="0">
                  <a:solidFill>
                    <a:srgbClr val="0070C0"/>
                  </a:solidFill>
                </a:endParaRPr>
              </a:p>
              <a:p>
                <a:r>
                  <a:rPr lang="es-AR" b="1" dirty="0" smtClean="0"/>
                  <a:t> </a:t>
                </a:r>
                <a:endParaRPr lang="es-MX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789" y="3278440"/>
                <a:ext cx="5059011" cy="923330"/>
              </a:xfrm>
              <a:prstGeom prst="rect">
                <a:avLst/>
              </a:prstGeom>
              <a:blipFill>
                <a:blip r:embed="rId2"/>
                <a:stretch>
                  <a:fillRect l="-964" t="-397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87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Query</a:t>
            </a:r>
            <a:r>
              <a:rPr lang="es-MX" sz="2800" dirty="0"/>
              <a:t> </a:t>
            </a:r>
            <a:r>
              <a:rPr lang="es-MX" sz="2800" dirty="0" err="1"/>
              <a:t>Multi</a:t>
            </a:r>
            <a:r>
              <a:rPr lang="es-MX" sz="2800" dirty="0"/>
              <a:t>-término</a:t>
            </a:r>
            <a:endParaRPr lang="es-AR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32</a:t>
            </a:fld>
            <a:endParaRPr lang="en-US"/>
          </a:p>
        </p:txBody>
      </p:sp>
      <p:sp>
        <p:nvSpPr>
          <p:cNvPr id="3" name="Rectángulo 2"/>
          <p:cNvSpPr/>
          <p:nvPr/>
        </p:nvSpPr>
        <p:spPr>
          <a:xfrm>
            <a:off x="457200" y="2264620"/>
            <a:ext cx="74155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Finalmente</a:t>
            </a:r>
          </a:p>
          <a:p>
            <a:endParaRPr lang="es-AR" dirty="0"/>
          </a:p>
          <a:p>
            <a:r>
              <a:rPr lang="es-AR" dirty="0" smtClean="0"/>
              <a:t>Score(DOC0</a:t>
            </a:r>
            <a:r>
              <a:rPr lang="es-AR" dirty="0"/>
              <a:t>,”game </a:t>
            </a:r>
            <a:r>
              <a:rPr lang="es-AR" dirty="0" smtClean="0"/>
              <a:t>AND </a:t>
            </a:r>
            <a:r>
              <a:rPr lang="es-AR" dirty="0"/>
              <a:t>store</a:t>
            </a:r>
            <a:r>
              <a:rPr lang="es-AR" dirty="0" smtClean="0"/>
              <a:t>”)= </a:t>
            </a:r>
            <a:r>
              <a:rPr lang="es-MX" b="1" dirty="0" smtClean="0">
                <a:solidFill>
                  <a:srgbClr val="0070C0"/>
                </a:solidFill>
              </a:rPr>
              <a:t>0.8648931 +  </a:t>
            </a:r>
            <a:r>
              <a:rPr lang="es-MX" b="1" dirty="0">
                <a:solidFill>
                  <a:srgbClr val="0070C0"/>
                </a:solidFill>
              </a:rPr>
              <a:t>1.3550219</a:t>
            </a:r>
          </a:p>
          <a:p>
            <a:r>
              <a:rPr lang="es-AR" b="1" dirty="0" smtClean="0"/>
              <a:t>=  </a:t>
            </a:r>
            <a:r>
              <a:rPr lang="es-AR" dirty="0" smtClean="0"/>
              <a:t>2,219915 </a:t>
            </a:r>
            <a:endParaRPr lang="es-AR" b="1" dirty="0"/>
          </a:p>
          <a:p>
            <a:r>
              <a:rPr lang="es-AR" dirty="0" smtClean="0"/>
              <a:t>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7778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Query</a:t>
            </a:r>
            <a:r>
              <a:rPr lang="es-MX" sz="2800" dirty="0" smtClean="0"/>
              <a:t> </a:t>
            </a:r>
            <a:r>
              <a:rPr lang="es-MX" sz="2800" dirty="0" err="1" smtClean="0"/>
              <a:t>Multi</a:t>
            </a:r>
            <a:r>
              <a:rPr lang="es-MX" sz="2800" dirty="0" smtClean="0"/>
              <a:t>-término</a:t>
            </a:r>
            <a:endParaRPr lang="es-AR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 smtClean="0"/>
              <a:t>	Calcular el ranking de documentos  cuando se busca por el término “</a:t>
            </a:r>
            <a:r>
              <a:rPr lang="es-AR" dirty="0" err="1" smtClean="0"/>
              <a:t>game</a:t>
            </a:r>
            <a:r>
              <a:rPr lang="es-AR" dirty="0" smtClean="0"/>
              <a:t> OR store” en la colección de documentos formados por el </a:t>
            </a:r>
            <a:r>
              <a:rPr lang="es-AR" dirty="0" err="1" smtClean="0"/>
              <a:t>field</a:t>
            </a:r>
            <a:r>
              <a:rPr lang="es-AR" dirty="0" smtClean="0"/>
              <a:t> “</a:t>
            </a:r>
            <a:r>
              <a:rPr lang="es-AR" dirty="0" err="1" smtClean="0"/>
              <a:t>content</a:t>
            </a:r>
            <a:r>
              <a:rPr lang="es-AR" dirty="0" smtClean="0"/>
              <a:t>”</a:t>
            </a:r>
          </a:p>
          <a:p>
            <a:pPr marL="0" indent="0">
              <a:buNone/>
            </a:pPr>
            <a:r>
              <a:rPr lang="es-AR" dirty="0" smtClean="0"/>
              <a:t>La colección es la misma: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33</a:t>
            </a:fld>
            <a:endParaRPr lang="en-US"/>
          </a:p>
        </p:txBody>
      </p:sp>
      <p:grpSp>
        <p:nvGrpSpPr>
          <p:cNvPr id="17" name="Grupo 16"/>
          <p:cNvGrpSpPr/>
          <p:nvPr/>
        </p:nvGrpSpPr>
        <p:grpSpPr>
          <a:xfrm>
            <a:off x="457200" y="4168525"/>
            <a:ext cx="2756263" cy="761268"/>
            <a:chOff x="548640" y="2928952"/>
            <a:chExt cx="2756263" cy="761268"/>
          </a:xfrm>
        </p:grpSpPr>
        <p:sp>
          <p:nvSpPr>
            <p:cNvPr id="18" name="Rectángulo 17"/>
            <p:cNvSpPr/>
            <p:nvPr/>
          </p:nvSpPr>
          <p:spPr>
            <a:xfrm>
              <a:off x="718457" y="3311397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MX" dirty="0"/>
                <a:t>s</a:t>
              </a:r>
              <a:r>
                <a:rPr lang="es-MX" dirty="0" smtClean="0"/>
                <a:t>tore,, </a:t>
              </a:r>
              <a:r>
                <a:rPr lang="es-MX" dirty="0" err="1" smtClean="0"/>
                <a:t>game</a:t>
              </a:r>
              <a:endParaRPr lang="es-MX" dirty="0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548640" y="2928952"/>
              <a:ext cx="1685077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0  (a.txt)</a:t>
              </a:r>
              <a:endParaRPr lang="es-MX" dirty="0" err="1" smtClean="0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5677071" y="4215882"/>
            <a:ext cx="2746545" cy="748155"/>
            <a:chOff x="548640" y="2928952"/>
            <a:chExt cx="2746545" cy="748155"/>
          </a:xfrm>
        </p:grpSpPr>
        <p:sp>
          <p:nvSpPr>
            <p:cNvPr id="21" name="Rectángulo 20"/>
            <p:cNvSpPr/>
            <p:nvPr/>
          </p:nvSpPr>
          <p:spPr>
            <a:xfrm>
              <a:off x="708739" y="3298284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AR" dirty="0" smtClean="0"/>
                <a:t>video</a:t>
              </a:r>
              <a:endParaRPr lang="es-MX" dirty="0"/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548640" y="2928952"/>
              <a:ext cx="1640193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1 (b.txt)</a:t>
              </a:r>
              <a:endParaRPr lang="es-MX" dirty="0" err="1" smtClean="0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5692153" y="5319390"/>
            <a:ext cx="2731463" cy="748155"/>
            <a:chOff x="548640" y="2928952"/>
            <a:chExt cx="2731463" cy="748155"/>
          </a:xfrm>
        </p:grpSpPr>
        <p:sp>
          <p:nvSpPr>
            <p:cNvPr id="24" name="Rectángulo 23"/>
            <p:cNvSpPr/>
            <p:nvPr/>
          </p:nvSpPr>
          <p:spPr>
            <a:xfrm>
              <a:off x="693657" y="3298284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MX" dirty="0" err="1" smtClean="0"/>
                <a:t>game</a:t>
              </a:r>
              <a:endParaRPr lang="es-MX" dirty="0"/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548640" y="2928952"/>
              <a:ext cx="1946616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2 (c.txt)</a:t>
              </a:r>
              <a:endParaRPr lang="es-MX" dirty="0" err="1" smtClean="0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457200" y="5476390"/>
            <a:ext cx="2651760" cy="848210"/>
            <a:chOff x="548640" y="2928952"/>
            <a:chExt cx="2651760" cy="848210"/>
          </a:xfrm>
        </p:grpSpPr>
        <p:sp>
          <p:nvSpPr>
            <p:cNvPr id="27" name="Rectángulo 26"/>
            <p:cNvSpPr/>
            <p:nvPr/>
          </p:nvSpPr>
          <p:spPr>
            <a:xfrm>
              <a:off x="718457" y="3298284"/>
              <a:ext cx="2481943" cy="4788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 fontScale="92500" lnSpcReduction="10000"/>
            </a:bodyPr>
            <a:lstStyle/>
            <a:p>
              <a:pPr algn="just"/>
              <a:r>
                <a:rPr lang="es-MX" dirty="0" err="1"/>
                <a:t>G</a:t>
              </a:r>
              <a:r>
                <a:rPr lang="es-MX" dirty="0" err="1" smtClean="0"/>
                <a:t>ame</a:t>
              </a:r>
              <a:r>
                <a:rPr lang="es-MX" dirty="0" smtClean="0"/>
                <a:t> video, </a:t>
              </a:r>
            </a:p>
            <a:p>
              <a:pPr algn="just"/>
              <a:r>
                <a:rPr lang="es-MX" dirty="0"/>
                <a:t> </a:t>
              </a:r>
              <a:r>
                <a:rPr lang="es-MX" dirty="0" smtClean="0"/>
                <a:t> </a:t>
              </a:r>
              <a:r>
                <a:rPr lang="es-MX" dirty="0" err="1" smtClean="0"/>
                <a:t>review</a:t>
              </a:r>
              <a:r>
                <a:rPr lang="es-MX" dirty="0" smtClean="0"/>
                <a:t>    </a:t>
              </a:r>
              <a:r>
                <a:rPr lang="es-MX" dirty="0" err="1" smtClean="0"/>
                <a:t>game</a:t>
              </a:r>
              <a:r>
                <a:rPr lang="es-MX" dirty="0" smtClean="0"/>
                <a:t>.</a:t>
              </a:r>
              <a:endParaRPr lang="es-MX" dirty="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548640" y="2928952"/>
              <a:ext cx="1653017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3 (d.txt)</a:t>
              </a:r>
              <a:endParaRPr lang="es-MX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48773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Query</a:t>
            </a:r>
            <a:r>
              <a:rPr lang="es-MX" sz="2800" dirty="0"/>
              <a:t> </a:t>
            </a:r>
            <a:r>
              <a:rPr lang="es-MX" sz="2800" dirty="0" err="1"/>
              <a:t>Multi</a:t>
            </a:r>
            <a:r>
              <a:rPr lang="es-MX" sz="2800" dirty="0"/>
              <a:t>-término</a:t>
            </a:r>
            <a:endParaRPr lang="es-AR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err="1" smtClean="0"/>
              <a:t>Rta</a:t>
            </a: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¿Cuáles son los documentos que </a:t>
            </a:r>
            <a:r>
              <a:rPr lang="es-AR" dirty="0" err="1" smtClean="0"/>
              <a:t>matchean</a:t>
            </a:r>
            <a:r>
              <a:rPr lang="es-AR" dirty="0" smtClean="0"/>
              <a:t> la </a:t>
            </a:r>
            <a:r>
              <a:rPr lang="es-AR" dirty="0" err="1" smtClean="0"/>
              <a:t>query</a:t>
            </a:r>
            <a:r>
              <a:rPr lang="es-AR" dirty="0" smtClean="0"/>
              <a:t>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34</a:t>
            </a:fld>
            <a:endParaRPr lang="en-US"/>
          </a:p>
        </p:txBody>
      </p:sp>
      <p:grpSp>
        <p:nvGrpSpPr>
          <p:cNvPr id="19" name="Grupo 18"/>
          <p:cNvGrpSpPr/>
          <p:nvPr/>
        </p:nvGrpSpPr>
        <p:grpSpPr>
          <a:xfrm>
            <a:off x="457200" y="3182986"/>
            <a:ext cx="2756263" cy="761268"/>
            <a:chOff x="548640" y="2928952"/>
            <a:chExt cx="2756263" cy="761268"/>
          </a:xfrm>
        </p:grpSpPr>
        <p:sp>
          <p:nvSpPr>
            <p:cNvPr id="20" name="Rectángulo 19"/>
            <p:cNvSpPr/>
            <p:nvPr/>
          </p:nvSpPr>
          <p:spPr>
            <a:xfrm>
              <a:off x="718457" y="3311397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MX" dirty="0"/>
                <a:t>s</a:t>
              </a:r>
              <a:r>
                <a:rPr lang="es-MX" dirty="0" smtClean="0"/>
                <a:t>tore,, </a:t>
              </a:r>
              <a:r>
                <a:rPr lang="es-MX" dirty="0" err="1" smtClean="0"/>
                <a:t>game</a:t>
              </a:r>
              <a:endParaRPr lang="es-MX" dirty="0"/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548640" y="2928952"/>
              <a:ext cx="1685077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0  (a.txt)</a:t>
              </a:r>
              <a:endParaRPr lang="es-MX" dirty="0" err="1" smtClean="0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5677071" y="3230343"/>
            <a:ext cx="2746545" cy="748155"/>
            <a:chOff x="548640" y="2928952"/>
            <a:chExt cx="2746545" cy="748155"/>
          </a:xfrm>
        </p:grpSpPr>
        <p:sp>
          <p:nvSpPr>
            <p:cNvPr id="23" name="Rectángulo 22"/>
            <p:cNvSpPr/>
            <p:nvPr/>
          </p:nvSpPr>
          <p:spPr>
            <a:xfrm>
              <a:off x="708739" y="3298284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AR" dirty="0" smtClean="0"/>
                <a:t>video</a:t>
              </a:r>
              <a:endParaRPr lang="es-MX" dirty="0"/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548640" y="2928952"/>
              <a:ext cx="1640193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1 (b.txt)</a:t>
              </a:r>
              <a:endParaRPr lang="es-MX" dirty="0" err="1" smtClean="0"/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5692153" y="4333851"/>
            <a:ext cx="2731463" cy="748155"/>
            <a:chOff x="548640" y="2928952"/>
            <a:chExt cx="2731463" cy="748155"/>
          </a:xfrm>
        </p:grpSpPr>
        <p:sp>
          <p:nvSpPr>
            <p:cNvPr id="26" name="Rectángulo 25"/>
            <p:cNvSpPr/>
            <p:nvPr/>
          </p:nvSpPr>
          <p:spPr>
            <a:xfrm>
              <a:off x="693657" y="3298284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MX" dirty="0" err="1" smtClean="0"/>
                <a:t>game</a:t>
              </a:r>
              <a:endParaRPr lang="es-MX" dirty="0"/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548640" y="2928952"/>
              <a:ext cx="1946616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2 (c.txt)</a:t>
              </a:r>
              <a:endParaRPr lang="es-MX" dirty="0" err="1" smtClean="0"/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457200" y="4490851"/>
            <a:ext cx="2651760" cy="848210"/>
            <a:chOff x="548640" y="2928952"/>
            <a:chExt cx="2651760" cy="848210"/>
          </a:xfrm>
        </p:grpSpPr>
        <p:sp>
          <p:nvSpPr>
            <p:cNvPr id="29" name="Rectángulo 28"/>
            <p:cNvSpPr/>
            <p:nvPr/>
          </p:nvSpPr>
          <p:spPr>
            <a:xfrm>
              <a:off x="718457" y="3298284"/>
              <a:ext cx="2481943" cy="4788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 fontScale="92500" lnSpcReduction="10000"/>
            </a:bodyPr>
            <a:lstStyle/>
            <a:p>
              <a:pPr algn="just"/>
              <a:r>
                <a:rPr lang="es-MX" dirty="0" err="1"/>
                <a:t>G</a:t>
              </a:r>
              <a:r>
                <a:rPr lang="es-MX" dirty="0" err="1" smtClean="0"/>
                <a:t>ame</a:t>
              </a:r>
              <a:r>
                <a:rPr lang="es-MX" dirty="0" smtClean="0"/>
                <a:t> video, </a:t>
              </a:r>
            </a:p>
            <a:p>
              <a:pPr algn="just"/>
              <a:r>
                <a:rPr lang="es-MX" dirty="0"/>
                <a:t> </a:t>
              </a:r>
              <a:r>
                <a:rPr lang="es-MX" dirty="0" smtClean="0"/>
                <a:t> </a:t>
              </a:r>
              <a:r>
                <a:rPr lang="es-MX" dirty="0" err="1" smtClean="0"/>
                <a:t>review</a:t>
              </a:r>
              <a:r>
                <a:rPr lang="es-MX" dirty="0" smtClean="0"/>
                <a:t>    </a:t>
              </a:r>
              <a:r>
                <a:rPr lang="es-MX" dirty="0" err="1" smtClean="0"/>
                <a:t>game</a:t>
              </a:r>
              <a:r>
                <a:rPr lang="es-MX" dirty="0" smtClean="0"/>
                <a:t>.</a:t>
              </a:r>
              <a:endParaRPr lang="es-MX" dirty="0"/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548640" y="2928952"/>
              <a:ext cx="1653017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3 (d.txt)</a:t>
              </a:r>
              <a:endParaRPr lang="es-MX" dirty="0" err="1" smtClean="0"/>
            </a:p>
          </p:txBody>
        </p:sp>
      </p:grpSp>
      <p:cxnSp>
        <p:nvCxnSpPr>
          <p:cNvPr id="18" name="Conector recto 17"/>
          <p:cNvCxnSpPr/>
          <p:nvPr/>
        </p:nvCxnSpPr>
        <p:spPr>
          <a:xfrm>
            <a:off x="5355772" y="3391666"/>
            <a:ext cx="3670412" cy="552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20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Query</a:t>
            </a:r>
            <a:r>
              <a:rPr lang="es-MX" sz="2800" dirty="0"/>
              <a:t> </a:t>
            </a:r>
            <a:r>
              <a:rPr lang="es-MX" sz="2800" dirty="0" err="1"/>
              <a:t>Multi</a:t>
            </a:r>
            <a:r>
              <a:rPr lang="es-MX" sz="2800" dirty="0"/>
              <a:t>-término</a:t>
            </a:r>
            <a:endParaRPr lang="es-AR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35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1137516" y="2243363"/>
            <a:ext cx="734027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El calculo de </a:t>
            </a:r>
            <a:r>
              <a:rPr lang="es-AR" dirty="0" err="1" smtClean="0"/>
              <a:t>FormulaGlobal</a:t>
            </a:r>
            <a:r>
              <a:rPr lang="es-AR" dirty="0" smtClean="0"/>
              <a:t>(</a:t>
            </a:r>
            <a:r>
              <a:rPr lang="es-AR" dirty="0" err="1" smtClean="0"/>
              <a:t>DOC,”store</a:t>
            </a:r>
            <a:r>
              <a:rPr lang="es-AR" dirty="0" smtClean="0"/>
              <a:t>”) </a:t>
            </a:r>
            <a:r>
              <a:rPr lang="es-AR" b="1" dirty="0" smtClean="0"/>
              <a:t>= </a:t>
            </a:r>
            <a:r>
              <a:rPr lang="es-MX" dirty="0" smtClean="0">
                <a:solidFill>
                  <a:srgbClr val="7030A0"/>
                </a:solidFill>
              </a:rPr>
              <a:t>1.9162907  YA LO TENIAMOS</a:t>
            </a:r>
          </a:p>
          <a:p>
            <a:endParaRPr lang="es-MX" dirty="0">
              <a:solidFill>
                <a:srgbClr val="7030A0"/>
              </a:solidFill>
            </a:endParaRPr>
          </a:p>
          <a:p>
            <a:endParaRPr lang="es-MX" dirty="0" smtClean="0">
              <a:solidFill>
                <a:srgbClr val="7030A0"/>
              </a:solidFill>
            </a:endParaRPr>
          </a:p>
          <a:p>
            <a:pPr algn="just"/>
            <a:r>
              <a:rPr lang="es-MX" dirty="0" smtClean="0">
                <a:solidFill>
                  <a:srgbClr val="7030A0"/>
                </a:solidFill>
              </a:rPr>
              <a:t>Falta calcular </a:t>
            </a:r>
            <a:r>
              <a:rPr lang="es-MX" dirty="0" err="1" smtClean="0">
                <a:solidFill>
                  <a:srgbClr val="7030A0"/>
                </a:solidFill>
              </a:rPr>
              <a:t>FormulaLocal</a:t>
            </a:r>
            <a:r>
              <a:rPr lang="es-MX" dirty="0" smtClean="0">
                <a:solidFill>
                  <a:srgbClr val="7030A0"/>
                </a:solidFill>
              </a:rPr>
              <a:t> para los nuevos </a:t>
            </a:r>
            <a:r>
              <a:rPr lang="es-MX" dirty="0" err="1" smtClean="0">
                <a:solidFill>
                  <a:srgbClr val="7030A0"/>
                </a:solidFill>
              </a:rPr>
              <a:t>docs</a:t>
            </a:r>
            <a:r>
              <a:rPr lang="es-MX" dirty="0" smtClean="0">
                <a:solidFill>
                  <a:srgbClr val="7030A0"/>
                </a:solidFill>
              </a:rPr>
              <a:t> (para doc0 ya lo teníamos)</a:t>
            </a:r>
          </a:p>
          <a:p>
            <a:endParaRPr lang="es-MX" dirty="0">
              <a:solidFill>
                <a:srgbClr val="7030A0"/>
              </a:solidFill>
            </a:endParaRPr>
          </a:p>
          <a:p>
            <a:r>
              <a:rPr lang="es-MX" dirty="0" smtClean="0">
                <a:solidFill>
                  <a:srgbClr val="7030A0"/>
                </a:solidFill>
              </a:rPr>
              <a:t>Como en doc3 y doc2 no estaba “store”, </a:t>
            </a:r>
          </a:p>
          <a:p>
            <a:r>
              <a:rPr lang="es-AR" dirty="0" err="1" smtClean="0"/>
              <a:t>FormulaLocal</a:t>
            </a:r>
            <a:r>
              <a:rPr lang="es-AR" dirty="0" smtClean="0"/>
              <a:t>(DOC3</a:t>
            </a:r>
            <a:r>
              <a:rPr lang="es-AR" dirty="0" smtClean="0"/>
              <a:t>,”</a:t>
            </a:r>
            <a:r>
              <a:rPr lang="es-AR" dirty="0"/>
              <a:t>store</a:t>
            </a:r>
            <a:r>
              <a:rPr lang="es-AR" dirty="0" smtClean="0"/>
              <a:t>”)= 0</a:t>
            </a:r>
          </a:p>
          <a:p>
            <a:r>
              <a:rPr lang="es-AR" dirty="0" err="1" smtClean="0"/>
              <a:t>FormulaLocal</a:t>
            </a:r>
            <a:r>
              <a:rPr lang="es-AR" dirty="0" smtClean="0"/>
              <a:t>(DOC2</a:t>
            </a:r>
            <a:r>
              <a:rPr lang="es-AR" dirty="0" smtClean="0"/>
              <a:t>,”</a:t>
            </a:r>
            <a:r>
              <a:rPr lang="es-AR" dirty="0"/>
              <a:t>store</a:t>
            </a:r>
            <a:r>
              <a:rPr lang="es-AR" dirty="0" smtClean="0"/>
              <a:t>”)= 0</a:t>
            </a:r>
          </a:p>
          <a:p>
            <a:endParaRPr lang="es-AR" dirty="0">
              <a:solidFill>
                <a:srgbClr val="7030A0"/>
              </a:solidFill>
            </a:endParaRPr>
          </a:p>
          <a:p>
            <a:pPr algn="just"/>
            <a:r>
              <a:rPr lang="es-AR" dirty="0" smtClean="0">
                <a:solidFill>
                  <a:srgbClr val="7030A0"/>
                </a:solidFill>
              </a:rPr>
              <a:t>Pero la parte de “</a:t>
            </a:r>
            <a:r>
              <a:rPr lang="es-AR" dirty="0" err="1" smtClean="0">
                <a:solidFill>
                  <a:srgbClr val="7030A0"/>
                </a:solidFill>
              </a:rPr>
              <a:t>game</a:t>
            </a:r>
            <a:r>
              <a:rPr lang="es-AR" dirty="0" smtClean="0">
                <a:solidFill>
                  <a:srgbClr val="7030A0"/>
                </a:solidFill>
              </a:rPr>
              <a:t>” si les da score (el que calculamos previamente)</a:t>
            </a:r>
            <a:endParaRPr lang="es-MX" dirty="0">
              <a:solidFill>
                <a:srgbClr val="7030A0"/>
              </a:solidFill>
            </a:endParaRPr>
          </a:p>
          <a:p>
            <a:r>
              <a:rPr lang="es-MX" dirty="0" smtClean="0">
                <a:solidFill>
                  <a:srgbClr val="7030A0"/>
                </a:solidFill>
              </a:rPr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651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Query</a:t>
            </a:r>
            <a:r>
              <a:rPr lang="es-MX" sz="2800" dirty="0"/>
              <a:t> </a:t>
            </a:r>
            <a:r>
              <a:rPr lang="es-MX" sz="2800" dirty="0" err="1"/>
              <a:t>Multi</a:t>
            </a:r>
            <a:r>
              <a:rPr lang="es-MX" sz="2800" dirty="0"/>
              <a:t>-término</a:t>
            </a:r>
            <a:endParaRPr lang="es-AR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36</a:t>
            </a:fld>
            <a:endParaRPr lang="en-US"/>
          </a:p>
        </p:txBody>
      </p:sp>
      <p:sp>
        <p:nvSpPr>
          <p:cNvPr id="3" name="Rectángulo 2"/>
          <p:cNvSpPr/>
          <p:nvPr/>
        </p:nvSpPr>
        <p:spPr>
          <a:xfrm>
            <a:off x="457200" y="2081741"/>
            <a:ext cx="794221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Finalmente</a:t>
            </a:r>
          </a:p>
          <a:p>
            <a:endParaRPr lang="es-AR" dirty="0"/>
          </a:p>
          <a:p>
            <a:r>
              <a:rPr lang="es-AR" dirty="0" smtClean="0"/>
              <a:t>Score(DOC0</a:t>
            </a:r>
            <a:r>
              <a:rPr lang="es-AR" dirty="0"/>
              <a:t>,”game </a:t>
            </a:r>
            <a:r>
              <a:rPr lang="es-AR" dirty="0" smtClean="0"/>
              <a:t>OR </a:t>
            </a:r>
            <a:r>
              <a:rPr lang="es-AR" dirty="0"/>
              <a:t>store</a:t>
            </a:r>
            <a:r>
              <a:rPr lang="es-AR" dirty="0" smtClean="0"/>
              <a:t>”)= </a:t>
            </a:r>
            <a:r>
              <a:rPr lang="es-MX" b="1" dirty="0" smtClean="0">
                <a:solidFill>
                  <a:srgbClr val="0070C0"/>
                </a:solidFill>
              </a:rPr>
              <a:t>0.8648931 +  1.3550219 </a:t>
            </a:r>
            <a:r>
              <a:rPr lang="es-AR" b="1" dirty="0" smtClean="0"/>
              <a:t>=  </a:t>
            </a:r>
            <a:r>
              <a:rPr lang="es-AR" dirty="0" smtClean="0"/>
              <a:t>2,219915</a:t>
            </a:r>
          </a:p>
          <a:p>
            <a:endParaRPr lang="es-AR" dirty="0"/>
          </a:p>
          <a:p>
            <a:r>
              <a:rPr lang="es-AR" dirty="0" smtClean="0"/>
              <a:t>Score(DOC2,”</a:t>
            </a:r>
            <a:r>
              <a:rPr lang="es-AR" dirty="0"/>
              <a:t>game OR store”)= </a:t>
            </a:r>
            <a:r>
              <a:rPr lang="es-MX" b="1" dirty="0" smtClean="0">
                <a:solidFill>
                  <a:srgbClr val="0070C0"/>
                </a:solidFill>
              </a:rPr>
              <a:t>1.2231436 </a:t>
            </a:r>
            <a:r>
              <a:rPr lang="es-MX" b="1" dirty="0">
                <a:solidFill>
                  <a:srgbClr val="0070C0"/>
                </a:solidFill>
              </a:rPr>
              <a:t>+  </a:t>
            </a:r>
            <a:r>
              <a:rPr lang="es-MX" b="1" dirty="0" smtClean="0">
                <a:solidFill>
                  <a:srgbClr val="0070C0"/>
                </a:solidFill>
              </a:rPr>
              <a:t>0 </a:t>
            </a:r>
            <a:r>
              <a:rPr lang="es-AR" b="1" dirty="0"/>
              <a:t>= </a:t>
            </a:r>
            <a:r>
              <a:rPr lang="es-MX" b="1" dirty="0"/>
              <a:t>1.2231436</a:t>
            </a:r>
            <a:r>
              <a:rPr lang="es-AR" dirty="0" smtClean="0"/>
              <a:t> </a:t>
            </a:r>
            <a:endParaRPr lang="es-AR" b="1" dirty="0"/>
          </a:p>
          <a:p>
            <a:endParaRPr lang="es-AR" dirty="0" smtClean="0"/>
          </a:p>
          <a:p>
            <a:r>
              <a:rPr lang="es-AR" dirty="0" smtClean="0"/>
              <a:t>Score(DOC3,”</a:t>
            </a:r>
            <a:r>
              <a:rPr lang="es-AR" dirty="0"/>
              <a:t>game OR store”)= </a:t>
            </a:r>
            <a:r>
              <a:rPr lang="es-MX" b="1" dirty="0">
                <a:solidFill>
                  <a:srgbClr val="0070C0"/>
                </a:solidFill>
              </a:rPr>
              <a:t>0.8648931 +  </a:t>
            </a:r>
            <a:r>
              <a:rPr lang="es-MX" b="1" dirty="0" smtClean="0">
                <a:solidFill>
                  <a:srgbClr val="0070C0"/>
                </a:solidFill>
              </a:rPr>
              <a:t>0 </a:t>
            </a:r>
            <a:r>
              <a:rPr lang="es-AR" b="1" dirty="0"/>
              <a:t>= </a:t>
            </a:r>
            <a:r>
              <a:rPr lang="es-MX" b="1" dirty="0"/>
              <a:t>0.8648931</a:t>
            </a:r>
            <a:r>
              <a:rPr lang="es-AR" dirty="0" smtClean="0"/>
              <a:t> </a:t>
            </a:r>
          </a:p>
          <a:p>
            <a:endParaRPr lang="es-AR" b="1" dirty="0"/>
          </a:p>
          <a:p>
            <a:r>
              <a:rPr lang="es-AR" b="1" dirty="0" smtClean="0"/>
              <a:t>Y </a:t>
            </a:r>
            <a:r>
              <a:rPr lang="es-AR" b="1" dirty="0" err="1" smtClean="0"/>
              <a:t>Rankean</a:t>
            </a:r>
            <a:r>
              <a:rPr lang="es-AR" b="1" dirty="0" smtClean="0"/>
              <a:t>:</a:t>
            </a:r>
          </a:p>
          <a:p>
            <a:endParaRPr lang="es-AR" b="1" dirty="0" smtClean="0"/>
          </a:p>
          <a:p>
            <a:r>
              <a:rPr lang="es-AR" b="1" dirty="0" smtClean="0"/>
              <a:t>Doc0</a:t>
            </a:r>
          </a:p>
          <a:p>
            <a:endParaRPr lang="es-AR" b="1" dirty="0" smtClean="0"/>
          </a:p>
          <a:p>
            <a:r>
              <a:rPr lang="es-AR" b="1" dirty="0" smtClean="0"/>
              <a:t>Doc2</a:t>
            </a:r>
          </a:p>
          <a:p>
            <a:endParaRPr lang="es-AR" b="1" dirty="0"/>
          </a:p>
          <a:p>
            <a:r>
              <a:rPr lang="es-AR" b="1" dirty="0" smtClean="0"/>
              <a:t>Doc3</a:t>
            </a:r>
            <a:r>
              <a:rPr lang="es-AR" dirty="0" smtClean="0"/>
              <a:t> </a:t>
            </a:r>
            <a:endParaRPr lang="es-AR" b="1" dirty="0"/>
          </a:p>
          <a:p>
            <a:r>
              <a:rPr lang="es-AR" dirty="0" smtClean="0"/>
              <a:t>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4787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dirty="0" smtClean="0"/>
              <a:t>Consideraciones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err="1" smtClean="0"/>
              <a:t>Lucene</a:t>
            </a:r>
            <a:r>
              <a:rPr lang="es-AR" dirty="0" smtClean="0"/>
              <a:t> es un excelente implementación para </a:t>
            </a:r>
            <a:r>
              <a:rPr lang="es-AR" dirty="0" err="1" smtClean="0"/>
              <a:t>Fulltext</a:t>
            </a:r>
            <a:r>
              <a:rPr lang="es-AR" dirty="0" smtClean="0"/>
              <a:t> </a:t>
            </a:r>
            <a:r>
              <a:rPr lang="es-AR" dirty="0" err="1" smtClean="0"/>
              <a:t>Retrieval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Permite que lo extendamos. </a:t>
            </a:r>
            <a:r>
              <a:rPr lang="es-AR" dirty="0" err="1" smtClean="0"/>
              <a:t>Ej</a:t>
            </a:r>
            <a:r>
              <a:rPr lang="es-AR" dirty="0" smtClean="0"/>
              <a:t>: podemos hacer una </a:t>
            </a:r>
            <a:r>
              <a:rPr lang="es-AR" dirty="0" err="1" smtClean="0"/>
              <a:t>Analyzer</a:t>
            </a:r>
            <a:r>
              <a:rPr lang="es-AR" dirty="0" smtClean="0"/>
              <a:t> que maneje </a:t>
            </a:r>
            <a:r>
              <a:rPr lang="es-AR" dirty="0" err="1" smtClean="0"/>
              <a:t>Metaphone</a:t>
            </a:r>
            <a:r>
              <a:rPr lang="es-AR" dirty="0" smtClean="0"/>
              <a:t> para ofrecer búsqueda fonética. 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b="1" dirty="0" err="1" smtClean="0"/>
              <a:t>Lucene</a:t>
            </a:r>
            <a:r>
              <a:rPr lang="es-AR" dirty="0" smtClean="0"/>
              <a:t> no ofrece escalabilidad. A medida que el conjunto de documentos crece o los clientes que realizan consultas crece, eso puede ser un problema.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Si se precisa un </a:t>
            </a:r>
            <a:r>
              <a:rPr lang="es-AR" dirty="0" err="1" smtClean="0"/>
              <a:t>backend</a:t>
            </a:r>
            <a:r>
              <a:rPr lang="es-AR" dirty="0" smtClean="0"/>
              <a:t> que permita escalabilidad, debemos usar  </a:t>
            </a:r>
            <a:r>
              <a:rPr lang="es-AR" b="1" dirty="0" err="1" smtClean="0"/>
              <a:t>Solr</a:t>
            </a:r>
            <a:r>
              <a:rPr lang="es-AR" dirty="0" smtClean="0"/>
              <a:t> o </a:t>
            </a:r>
            <a:r>
              <a:rPr lang="es-AR" b="1" dirty="0" err="1" smtClean="0"/>
              <a:t>Elasticsearch</a:t>
            </a:r>
            <a:r>
              <a:rPr lang="es-AR" dirty="0" smtClean="0"/>
              <a:t>. Ambos </a:t>
            </a:r>
            <a:r>
              <a:rPr lang="es-AR" dirty="0" err="1" smtClean="0"/>
              <a:t>frameworks</a:t>
            </a:r>
            <a:r>
              <a:rPr lang="es-AR" dirty="0" smtClean="0"/>
              <a:t> están construidos sobre </a:t>
            </a:r>
            <a:r>
              <a:rPr lang="es-AR" dirty="0" err="1" smtClean="0"/>
              <a:t>Lucene</a:t>
            </a:r>
            <a:r>
              <a:rPr lang="es-AR" dirty="0"/>
              <a:t> </a:t>
            </a:r>
            <a:r>
              <a:rPr lang="es-AR" dirty="0" smtClean="0"/>
              <a:t>pero permiten escalar ya que coordinan varias instancias de </a:t>
            </a:r>
            <a:r>
              <a:rPr lang="es-AR" dirty="0" err="1" smtClean="0"/>
              <a:t>Lucene</a:t>
            </a:r>
            <a:r>
              <a:rPr lang="es-AR" dirty="0" smtClean="0"/>
              <a:t>, las cuales pueden correr en diferentes computadoras (en un </a:t>
            </a:r>
            <a:r>
              <a:rPr lang="es-AR" dirty="0" err="1" smtClean="0"/>
              <a:t>cluster</a:t>
            </a:r>
            <a:r>
              <a:rPr lang="es-AR" dirty="0" smtClean="0"/>
              <a:t> de computadoras).</a:t>
            </a:r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1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5685" y="1907160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s-AR" dirty="0" err="1" smtClean="0"/>
              <a:t>Lucene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39</a:t>
            </a:fld>
            <a:endParaRPr lang="en-US"/>
          </a:p>
        </p:txBody>
      </p:sp>
      <p:pic>
        <p:nvPicPr>
          <p:cNvPr id="5" name="Imagen 4" descr="La Comunicación mediada por computadora: Objetivo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086" y="3533268"/>
            <a:ext cx="1219200" cy="1136904"/>
          </a:xfrm>
          <a:prstGeom prst="rect">
            <a:avLst/>
          </a:prstGeom>
        </p:spPr>
      </p:pic>
      <p:pic>
        <p:nvPicPr>
          <p:cNvPr id="7" name="Imagen 6" descr="Lupa Búsqueda Buscar · Imagen gratis e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074490"/>
            <a:ext cx="936171" cy="936171"/>
          </a:xfrm>
          <a:prstGeom prst="rect">
            <a:avLst/>
          </a:prstGeom>
        </p:spPr>
      </p:pic>
      <p:sp>
        <p:nvSpPr>
          <p:cNvPr id="8" name="Flecha abajo 7"/>
          <p:cNvSpPr/>
          <p:nvPr/>
        </p:nvSpPr>
        <p:spPr>
          <a:xfrm>
            <a:off x="4284617" y="3010661"/>
            <a:ext cx="457200" cy="522607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Disco magnético 8"/>
          <p:cNvSpPr/>
          <p:nvPr/>
        </p:nvSpPr>
        <p:spPr>
          <a:xfrm>
            <a:off x="5277394" y="3795395"/>
            <a:ext cx="1380308" cy="1468935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Index</a:t>
            </a:r>
            <a:r>
              <a:rPr lang="es-AR" dirty="0" smtClean="0"/>
              <a:t> </a:t>
            </a:r>
            <a:r>
              <a:rPr lang="es-AR" dirty="0" err="1" smtClean="0"/>
              <a:t>lucene</a:t>
            </a:r>
            <a:r>
              <a:rPr lang="es-AR" dirty="0" smtClean="0"/>
              <a:t>: doc1, doc2, doc3, doc4, doc5, doc6</a:t>
            </a:r>
          </a:p>
        </p:txBody>
      </p:sp>
      <p:sp>
        <p:nvSpPr>
          <p:cNvPr id="10" name="Disco magnético 9"/>
          <p:cNvSpPr/>
          <p:nvPr/>
        </p:nvSpPr>
        <p:spPr>
          <a:xfrm>
            <a:off x="7184570" y="3795396"/>
            <a:ext cx="1711235" cy="102479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Docs</a:t>
            </a:r>
            <a:r>
              <a:rPr lang="es-AR" dirty="0"/>
              <a:t>:</a:t>
            </a:r>
            <a:endParaRPr lang="es-AR" dirty="0" smtClean="0"/>
          </a:p>
          <a:p>
            <a:pPr algn="ctr"/>
            <a:r>
              <a:rPr lang="es-AR" dirty="0" smtClean="0"/>
              <a:t>Doc1, doc2, doc3, do4, doc5, doc6</a:t>
            </a:r>
          </a:p>
          <a:p>
            <a:pPr algn="ctr"/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427377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 smtClean="0"/>
              <a:t>Query</a:t>
            </a:r>
            <a:r>
              <a:rPr lang="es-MX" sz="2800" dirty="0" smtClean="0"/>
              <a:t> de un término</a:t>
            </a:r>
            <a:endParaRPr lang="es-MX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Dada una colección de N documentos D= {DOC</a:t>
            </a:r>
            <a:r>
              <a:rPr lang="es-AR" sz="2400" dirty="0" smtClean="0"/>
              <a:t>1</a:t>
            </a:r>
            <a:r>
              <a:rPr lang="es-AR" dirty="0" smtClean="0"/>
              <a:t>, DOC</a:t>
            </a:r>
            <a:r>
              <a:rPr lang="es-AR" sz="2400" dirty="0" smtClean="0"/>
              <a:t>2</a:t>
            </a:r>
            <a:r>
              <a:rPr lang="es-AR" dirty="0" smtClean="0"/>
              <a:t>, … </a:t>
            </a:r>
            <a:r>
              <a:rPr lang="es-AR" dirty="0" err="1" smtClean="0"/>
              <a:t>DOC</a:t>
            </a:r>
            <a:r>
              <a:rPr lang="es-AR" sz="2400" dirty="0" err="1" smtClean="0"/>
              <a:t>n</a:t>
            </a:r>
            <a:r>
              <a:rPr lang="es-AR" dirty="0" smtClean="0"/>
              <a:t>}  y una </a:t>
            </a:r>
            <a:r>
              <a:rPr lang="es-AR" dirty="0" err="1" smtClean="0"/>
              <a:t>query</a:t>
            </a:r>
            <a:r>
              <a:rPr lang="es-AR" dirty="0" smtClean="0"/>
              <a:t>=</a:t>
            </a:r>
            <a:r>
              <a:rPr lang="es-AR" dirty="0" err="1" smtClean="0"/>
              <a:t>term</a:t>
            </a:r>
            <a:r>
              <a:rPr lang="es-AR" dirty="0" smtClean="0"/>
              <a:t>, para aquellos documentos que </a:t>
            </a:r>
            <a:r>
              <a:rPr lang="es-AR" dirty="0" err="1" smtClean="0"/>
              <a:t>matchean</a:t>
            </a:r>
            <a:r>
              <a:rPr lang="es-AR" dirty="0" smtClean="0"/>
              <a:t> la consulta: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>
                <a:solidFill>
                  <a:srgbClr val="C00000"/>
                </a:solidFill>
              </a:rPr>
              <a:t>Score(</a:t>
            </a:r>
            <a:r>
              <a:rPr lang="es-AR" dirty="0" err="1" smtClean="0">
                <a:solidFill>
                  <a:srgbClr val="C00000"/>
                </a:solidFill>
              </a:rPr>
              <a:t>DOC</a:t>
            </a:r>
            <a:r>
              <a:rPr lang="es-AR" sz="2000" dirty="0" err="1" smtClean="0">
                <a:solidFill>
                  <a:srgbClr val="C00000"/>
                </a:solidFill>
              </a:rPr>
              <a:t>i</a:t>
            </a:r>
            <a:r>
              <a:rPr lang="es-AR" sz="2400" dirty="0" smtClean="0">
                <a:solidFill>
                  <a:srgbClr val="C00000"/>
                </a:solidFill>
              </a:rPr>
              <a:t>, </a:t>
            </a:r>
            <a:r>
              <a:rPr lang="es-AR" sz="2400" dirty="0" err="1" smtClean="0">
                <a:solidFill>
                  <a:srgbClr val="C00000"/>
                </a:solidFill>
              </a:rPr>
              <a:t>query</a:t>
            </a:r>
            <a:r>
              <a:rPr lang="es-AR" dirty="0" smtClean="0">
                <a:solidFill>
                  <a:srgbClr val="C00000"/>
                </a:solidFill>
              </a:rPr>
              <a:t>) </a:t>
            </a:r>
            <a:r>
              <a:rPr lang="es-AR" dirty="0" smtClean="0"/>
              <a:t>= </a:t>
            </a:r>
          </a:p>
          <a:p>
            <a:pPr marL="0" indent="0">
              <a:buNone/>
            </a:pPr>
            <a:r>
              <a:rPr lang="es-AR" dirty="0" err="1" smtClean="0">
                <a:solidFill>
                  <a:srgbClr val="0070C0"/>
                </a:solidFill>
              </a:rPr>
              <a:t>FormulaLocal</a:t>
            </a:r>
            <a:r>
              <a:rPr lang="es-AR" dirty="0" smtClean="0">
                <a:solidFill>
                  <a:srgbClr val="0070C0"/>
                </a:solidFill>
              </a:rPr>
              <a:t>(</a:t>
            </a:r>
            <a:r>
              <a:rPr lang="es-AR" dirty="0" err="1" smtClean="0">
                <a:solidFill>
                  <a:srgbClr val="0070C0"/>
                </a:solidFill>
              </a:rPr>
              <a:t>DOC</a:t>
            </a:r>
            <a:r>
              <a:rPr lang="es-AR" sz="2400" dirty="0" err="1" smtClean="0">
                <a:solidFill>
                  <a:srgbClr val="0070C0"/>
                </a:solidFill>
              </a:rPr>
              <a:t>i</a:t>
            </a:r>
            <a:r>
              <a:rPr lang="es-AR" dirty="0" err="1" smtClean="0">
                <a:solidFill>
                  <a:srgbClr val="0070C0"/>
                </a:solidFill>
              </a:rPr>
              <a:t>,term</a:t>
            </a:r>
            <a:r>
              <a:rPr lang="es-AR" dirty="0" smtClean="0">
                <a:solidFill>
                  <a:srgbClr val="0070C0"/>
                </a:solidFill>
              </a:rPr>
              <a:t>) * </a:t>
            </a:r>
            <a:r>
              <a:rPr lang="es-AR" dirty="0" err="1" smtClean="0">
                <a:solidFill>
                  <a:srgbClr val="7030A0"/>
                </a:solidFill>
              </a:rPr>
              <a:t>FormulaGlobal</a:t>
            </a:r>
            <a:r>
              <a:rPr lang="es-AR" dirty="0" smtClean="0">
                <a:solidFill>
                  <a:srgbClr val="7030A0"/>
                </a:solidFill>
              </a:rPr>
              <a:t>(D, </a:t>
            </a:r>
            <a:r>
              <a:rPr lang="es-AR" dirty="0" err="1" smtClean="0">
                <a:solidFill>
                  <a:srgbClr val="7030A0"/>
                </a:solidFill>
              </a:rPr>
              <a:t>term</a:t>
            </a:r>
            <a:r>
              <a:rPr lang="es-AR" dirty="0" smtClean="0"/>
              <a:t>) </a:t>
            </a:r>
            <a:endParaRPr lang="es-AR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0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5685" y="1907160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s-AR" dirty="0" err="1" smtClean="0"/>
              <a:t>Solr</a:t>
            </a:r>
            <a:r>
              <a:rPr lang="es-AR" dirty="0" smtClean="0"/>
              <a:t> / </a:t>
            </a:r>
            <a:r>
              <a:rPr lang="es-AR" dirty="0" err="1" smtClean="0"/>
              <a:t>Elasticsearch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40</a:t>
            </a:fld>
            <a:endParaRPr lang="en-US"/>
          </a:p>
        </p:txBody>
      </p:sp>
      <p:pic>
        <p:nvPicPr>
          <p:cNvPr id="5" name="Imagen 4" descr="La Comunicación mediada por computadora: Objetivo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086" y="3533268"/>
            <a:ext cx="1219200" cy="1136904"/>
          </a:xfrm>
          <a:prstGeom prst="rect">
            <a:avLst/>
          </a:prstGeom>
        </p:spPr>
      </p:pic>
      <p:pic>
        <p:nvPicPr>
          <p:cNvPr id="7" name="Imagen 6" descr="Lupa Búsqueda Buscar · Imagen gratis e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074490"/>
            <a:ext cx="936171" cy="936171"/>
          </a:xfrm>
          <a:prstGeom prst="rect">
            <a:avLst/>
          </a:prstGeom>
        </p:spPr>
      </p:pic>
      <p:sp>
        <p:nvSpPr>
          <p:cNvPr id="9" name="Disco magnético 8"/>
          <p:cNvSpPr/>
          <p:nvPr/>
        </p:nvSpPr>
        <p:spPr>
          <a:xfrm>
            <a:off x="315685" y="6108829"/>
            <a:ext cx="1055915" cy="61264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Index</a:t>
            </a:r>
            <a:r>
              <a:rPr lang="es-AR" dirty="0" smtClean="0"/>
              <a:t> </a:t>
            </a:r>
            <a:r>
              <a:rPr lang="es-AR" dirty="0" err="1" smtClean="0"/>
              <a:t>lucene</a:t>
            </a:r>
            <a:r>
              <a:rPr lang="es-AR" dirty="0" smtClean="0"/>
              <a:t> id1, id4</a:t>
            </a:r>
          </a:p>
        </p:txBody>
      </p:sp>
      <p:sp>
        <p:nvSpPr>
          <p:cNvPr id="10" name="Disco magnético 9"/>
          <p:cNvSpPr/>
          <p:nvPr/>
        </p:nvSpPr>
        <p:spPr>
          <a:xfrm>
            <a:off x="1547948" y="6160844"/>
            <a:ext cx="1103811" cy="61264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Docs</a:t>
            </a:r>
            <a:r>
              <a:rPr lang="es-AR" dirty="0" smtClean="0"/>
              <a:t>:</a:t>
            </a:r>
          </a:p>
          <a:p>
            <a:pPr algn="ctr"/>
            <a:r>
              <a:rPr lang="es-AR" dirty="0" smtClean="0"/>
              <a:t>Id1, id4</a:t>
            </a:r>
          </a:p>
          <a:p>
            <a:pPr algn="ctr"/>
            <a:endParaRPr lang="es-AR" dirty="0" smtClean="0"/>
          </a:p>
        </p:txBody>
      </p:sp>
      <p:pic>
        <p:nvPicPr>
          <p:cNvPr id="11" name="Imagen 10" descr="La Comunicación mediada por computadora: Objetivo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217" y="4949590"/>
            <a:ext cx="1219200" cy="1136904"/>
          </a:xfrm>
          <a:prstGeom prst="rect">
            <a:avLst/>
          </a:prstGeom>
        </p:spPr>
      </p:pic>
      <p:pic>
        <p:nvPicPr>
          <p:cNvPr id="12" name="Imagen 11" descr="La Comunicación mediada por computadora: Objetivo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49" y="4991953"/>
            <a:ext cx="1219200" cy="1136904"/>
          </a:xfrm>
          <a:prstGeom prst="rect">
            <a:avLst/>
          </a:prstGeom>
        </p:spPr>
      </p:pic>
      <p:pic>
        <p:nvPicPr>
          <p:cNvPr id="13" name="Imagen 12" descr="La Comunicación mediada por computadora: Objetivo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4829530"/>
            <a:ext cx="1219200" cy="1136904"/>
          </a:xfrm>
          <a:prstGeom prst="rect">
            <a:avLst/>
          </a:prstGeom>
        </p:spPr>
      </p:pic>
      <p:sp>
        <p:nvSpPr>
          <p:cNvPr id="14" name="Disco magnético 13"/>
          <p:cNvSpPr/>
          <p:nvPr/>
        </p:nvSpPr>
        <p:spPr>
          <a:xfrm>
            <a:off x="3461658" y="6157286"/>
            <a:ext cx="1127760" cy="61264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Index</a:t>
            </a:r>
            <a:r>
              <a:rPr lang="es-AR" dirty="0" smtClean="0"/>
              <a:t> </a:t>
            </a:r>
            <a:r>
              <a:rPr lang="es-AR" dirty="0" err="1" smtClean="0"/>
              <a:t>lucene</a:t>
            </a:r>
            <a:endParaRPr lang="es-AR" dirty="0" smtClean="0"/>
          </a:p>
          <a:p>
            <a:pPr algn="ctr"/>
            <a:r>
              <a:rPr lang="es-AR" dirty="0" smtClean="0"/>
              <a:t>Id2, id5</a:t>
            </a:r>
          </a:p>
        </p:txBody>
      </p:sp>
      <p:sp>
        <p:nvSpPr>
          <p:cNvPr id="15" name="Disco magnético 14"/>
          <p:cNvSpPr/>
          <p:nvPr/>
        </p:nvSpPr>
        <p:spPr>
          <a:xfrm>
            <a:off x="4741817" y="6157286"/>
            <a:ext cx="1103811" cy="61264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Docs</a:t>
            </a:r>
            <a:r>
              <a:rPr lang="es-AR" dirty="0" smtClean="0"/>
              <a:t>:</a:t>
            </a:r>
          </a:p>
          <a:p>
            <a:pPr algn="ctr"/>
            <a:r>
              <a:rPr lang="es-AR" dirty="0" smtClean="0"/>
              <a:t>Id2, id5</a:t>
            </a:r>
          </a:p>
          <a:p>
            <a:pPr algn="ctr"/>
            <a:endParaRPr lang="es-AR" dirty="0" smtClean="0"/>
          </a:p>
        </p:txBody>
      </p:sp>
      <p:sp>
        <p:nvSpPr>
          <p:cNvPr id="16" name="Disco magnético 15"/>
          <p:cNvSpPr/>
          <p:nvPr/>
        </p:nvSpPr>
        <p:spPr>
          <a:xfrm>
            <a:off x="6497684" y="6108829"/>
            <a:ext cx="1103811" cy="61264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Index</a:t>
            </a:r>
            <a:r>
              <a:rPr lang="es-AR" dirty="0" smtClean="0"/>
              <a:t> </a:t>
            </a:r>
            <a:r>
              <a:rPr lang="es-AR" dirty="0" err="1" smtClean="0"/>
              <a:t>lucene</a:t>
            </a:r>
            <a:r>
              <a:rPr lang="es-AR" dirty="0" smtClean="0"/>
              <a:t> id3, id6</a:t>
            </a:r>
          </a:p>
        </p:txBody>
      </p:sp>
      <p:sp>
        <p:nvSpPr>
          <p:cNvPr id="17" name="Disco magnético 16"/>
          <p:cNvSpPr/>
          <p:nvPr/>
        </p:nvSpPr>
        <p:spPr>
          <a:xfrm>
            <a:off x="7753894" y="6108829"/>
            <a:ext cx="1103811" cy="61264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Docs</a:t>
            </a:r>
            <a:r>
              <a:rPr lang="es-AR" dirty="0" smtClean="0"/>
              <a:t>:</a:t>
            </a:r>
          </a:p>
          <a:p>
            <a:pPr algn="ctr"/>
            <a:r>
              <a:rPr lang="es-AR" dirty="0" smtClean="0"/>
              <a:t>Id3, id6</a:t>
            </a:r>
          </a:p>
          <a:p>
            <a:pPr algn="ctr"/>
            <a:endParaRPr lang="es-AR" dirty="0" smtClean="0"/>
          </a:p>
        </p:txBody>
      </p:sp>
      <p:sp>
        <p:nvSpPr>
          <p:cNvPr id="18" name="Flecha arriba y abajo 17"/>
          <p:cNvSpPr/>
          <p:nvPr/>
        </p:nvSpPr>
        <p:spPr>
          <a:xfrm>
            <a:off x="4389120" y="3010661"/>
            <a:ext cx="352697" cy="522607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Flecha arriba y abajo 18"/>
          <p:cNvSpPr/>
          <p:nvPr/>
        </p:nvSpPr>
        <p:spPr>
          <a:xfrm>
            <a:off x="4433208" y="4497775"/>
            <a:ext cx="312420" cy="717224"/>
          </a:xfrm>
          <a:prstGeom prst="up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Flecha izquierda y arriba 22"/>
          <p:cNvSpPr/>
          <p:nvPr/>
        </p:nvSpPr>
        <p:spPr>
          <a:xfrm rot="16200000" flipV="1">
            <a:off x="2219985" y="3307129"/>
            <a:ext cx="934743" cy="2550084"/>
          </a:xfrm>
          <a:prstGeom prst="left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Flecha izquierda y arriba 23"/>
          <p:cNvSpPr/>
          <p:nvPr/>
        </p:nvSpPr>
        <p:spPr>
          <a:xfrm flipV="1">
            <a:off x="5116286" y="4114799"/>
            <a:ext cx="2439975" cy="931268"/>
          </a:xfrm>
          <a:prstGeom prst="left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907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Query</a:t>
            </a:r>
            <a:r>
              <a:rPr lang="es-MX" sz="2800" dirty="0"/>
              <a:t> de un término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AR" b="1" dirty="0" err="1"/>
              <a:t>FormulaLocal</a:t>
            </a:r>
            <a:r>
              <a:rPr lang="es-AR" dirty="0"/>
              <a:t>: quiere calcular que tan relevante es esa </a:t>
            </a:r>
            <a:r>
              <a:rPr lang="es-AR" dirty="0" err="1"/>
              <a:t>query</a:t>
            </a:r>
            <a:r>
              <a:rPr lang="es-AR" dirty="0"/>
              <a:t> respecto a un documento en particular a </a:t>
            </a:r>
            <a:r>
              <a:rPr lang="es-AR" dirty="0" err="1" smtClean="0"/>
              <a:t>rankear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MX" dirty="0" smtClean="0"/>
          </a:p>
          <a:p>
            <a:pPr algn="just"/>
            <a:r>
              <a:rPr lang="es-AR" dirty="0" smtClean="0"/>
              <a:t>¿Es lo mismo si el término aparece pocas veces en el documento que si aparece muchas veces? Intuitivamente si buscan un libro que explique sobre “algoritmos”, es lo mismo si lo menciona 1 vez que si lo menciona 100 veces?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dirty="0" smtClean="0"/>
              <a:t>Por otro lado, es lo mismo si el documento tiene pocos términos que si tiene más términos?</a:t>
            </a:r>
          </a:p>
          <a:p>
            <a:pPr marL="0" indent="0" algn="just">
              <a:buNone/>
            </a:pPr>
            <a:r>
              <a:rPr lang="es-AR" dirty="0" smtClean="0"/>
              <a:t>Intuitivamente, ¿es lo mismo si un </a:t>
            </a:r>
            <a:r>
              <a:rPr lang="es-AR" dirty="0" err="1" smtClean="0"/>
              <a:t>paper</a:t>
            </a:r>
            <a:r>
              <a:rPr lang="es-AR" dirty="0" smtClean="0"/>
              <a:t> tiene una sola página (</a:t>
            </a:r>
            <a:r>
              <a:rPr lang="es-AR" dirty="0" err="1" smtClean="0"/>
              <a:t>ej</a:t>
            </a:r>
            <a:r>
              <a:rPr lang="es-AR" dirty="0" smtClean="0"/>
              <a:t>: 200 términos en ella) y lo menciona 100 veces que si tiene 500 páginas  (</a:t>
            </a:r>
            <a:r>
              <a:rPr lang="es-AR" dirty="0" err="1" smtClean="0"/>
              <a:t>ej</a:t>
            </a:r>
            <a:r>
              <a:rPr lang="es-AR" dirty="0" smtClean="0"/>
              <a:t>: 100000 términos en ella) y también lo menciona 100 veces?  El primero parece ser más específico. O sea, el tamaño del documento es importante.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4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Query</a:t>
            </a:r>
            <a:r>
              <a:rPr lang="es-MX" sz="2800" dirty="0"/>
              <a:t> de un término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s-AR" dirty="0" smtClean="0"/>
                  <a:t>Teniendo en cuenta lo anterior, es de interés la frecuencia de la aparición del término en el documento normalizado por la longitud del mismo.</a:t>
                </a:r>
              </a:p>
              <a:p>
                <a:pPr marL="0" indent="0" algn="just">
                  <a:buNone/>
                </a:pPr>
                <a:endParaRPr lang="es-AR" dirty="0" smtClean="0"/>
              </a:p>
              <a:p>
                <a:pPr marL="0" indent="0">
                  <a:buNone/>
                </a:pPr>
                <a:r>
                  <a:rPr lang="es-AR" b="1" dirty="0" smtClean="0"/>
                  <a:t>En vez de calcular solo el cociente entre ambos, </a:t>
                </a:r>
                <a:r>
                  <a:rPr lang="es-AR" b="1" dirty="0" err="1" smtClean="0"/>
                  <a:t>Lucene</a:t>
                </a:r>
                <a:r>
                  <a:rPr lang="es-AR" b="1" dirty="0" smtClean="0"/>
                  <a:t> calcula la raíz cuadrada de dicho cociente porque considera que no es directamente proporcional la relevancia local. Esa fórmula queda:</a:t>
                </a:r>
              </a:p>
              <a:p>
                <a:pPr marL="0" indent="0">
                  <a:buNone/>
                </a:pPr>
                <a:endParaRPr lang="es-AR" b="1" dirty="0" smtClean="0"/>
              </a:p>
              <a:p>
                <a:pPr marL="0" indent="0">
                  <a:buNone/>
                </a:pPr>
                <a:r>
                  <a:rPr lang="es-AR" dirty="0" err="1" smtClean="0"/>
                  <a:t>FormulaLocal</a:t>
                </a:r>
                <a:r>
                  <a:rPr lang="es-AR" dirty="0" smtClean="0"/>
                  <a:t>(</a:t>
                </a:r>
                <a:r>
                  <a:rPr lang="es-AR" dirty="0" err="1" smtClean="0"/>
                  <a:t>DOC</a:t>
                </a:r>
                <a:r>
                  <a:rPr lang="es-AR" sz="2000" dirty="0" err="1" smtClean="0"/>
                  <a:t>i</a:t>
                </a:r>
                <a:r>
                  <a:rPr lang="es-AR" dirty="0" err="1" smtClean="0"/>
                  <a:t>,query</a:t>
                </a:r>
                <a:r>
                  <a:rPr lang="es-AR" dirty="0"/>
                  <a:t>) </a:t>
                </a:r>
                <a:r>
                  <a:rPr lang="es-AR" b="1" dirty="0" smtClean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AR" sz="18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s-AR" sz="18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sz="1800" b="1" i="1" smtClean="0">
                                <a:latin typeface="Cambria Math" panose="02040503050406030204" pitchFamily="18" charset="0"/>
                              </a:rPr>
                              <m:t> #</m:t>
                            </m:r>
                            <m:r>
                              <a:rPr lang="es-AR" sz="1800" b="1" i="1" smtClean="0">
                                <a:latin typeface="Cambria Math" panose="02040503050406030204" pitchFamily="18" charset="0"/>
                              </a:rPr>
                              <m:t>𝒇𝒓𝒆𝒒</m:t>
                            </m:r>
                            <m:r>
                              <a:rPr lang="es-AR" sz="1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AR" sz="1800" b="1" i="1" smtClean="0">
                                <a:latin typeface="Cambria Math" panose="02040503050406030204" pitchFamily="18" charset="0"/>
                              </a:rPr>
                              <m:t>𝒕𝒆𝒓𝒎</m:t>
                            </m:r>
                            <m:r>
                              <a:rPr lang="es-AR" sz="1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sz="1800" b="1" i="1" smtClean="0">
                                <a:latin typeface="Cambria Math" panose="02040503050406030204" pitchFamily="18" charset="0"/>
                              </a:rPr>
                              <m:t>𝒊𝒏</m:t>
                            </m:r>
                            <m:r>
                              <a:rPr lang="es-AR" sz="1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sz="1800" b="1" i="1" smtClean="0">
                                <a:latin typeface="Cambria Math" panose="02040503050406030204" pitchFamily="18" charset="0"/>
                              </a:rPr>
                              <m:t>𝑫𝑶𝑪𝒊</m:t>
                            </m:r>
                            <m:r>
                              <a:rPr lang="es-AR" sz="1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s-AR" sz="1800" b="1" i="1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es-AR" sz="1800" b="1" i="1" smtClean="0">
                                <a:latin typeface="Cambria Math" panose="02040503050406030204" pitchFamily="18" charset="0"/>
                              </a:rPr>
                              <m:t>𝒕𝒆𝒓𝒎</m:t>
                            </m:r>
                            <m:r>
                              <a:rPr lang="es-AR" sz="1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sz="1800" b="1" i="1" smtClean="0">
                                <a:latin typeface="Cambria Math" panose="02040503050406030204" pitchFamily="18" charset="0"/>
                              </a:rPr>
                              <m:t>𝒆𝒙𝒊𝒔𝒕𝒆𝒏𝒕𝒆𝒔</m:t>
                            </m:r>
                            <m:r>
                              <a:rPr lang="es-AR" sz="1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sz="1800" b="1" i="1" smtClean="0">
                                <a:latin typeface="Cambria Math" panose="02040503050406030204" pitchFamily="18" charset="0"/>
                              </a:rPr>
                              <m:t>𝒆𝒏</m:t>
                            </m:r>
                            <m:r>
                              <a:rPr lang="es-AR" sz="1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sz="1800" b="1" i="1" smtClean="0">
                                <a:latin typeface="Cambria Math" panose="02040503050406030204" pitchFamily="18" charset="0"/>
                              </a:rPr>
                              <m:t>𝑫𝑶𝑪𝒊</m:t>
                            </m:r>
                          </m:den>
                        </m:f>
                      </m:e>
                    </m:rad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361" r="-1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7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Query</a:t>
            </a:r>
            <a:r>
              <a:rPr lang="es-MX" sz="2800" dirty="0"/>
              <a:t> de un término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AR" b="1" dirty="0" smtClean="0"/>
                  <a:t>FormulaGlobal</a:t>
                </a:r>
                <a:r>
                  <a:rPr lang="es-AR" dirty="0" smtClean="0"/>
                  <a:t>: </a:t>
                </a:r>
                <a:r>
                  <a:rPr lang="es-AR" dirty="0"/>
                  <a:t>quiere calcular que tan relevante es esa </a:t>
                </a:r>
                <a:r>
                  <a:rPr lang="es-AR" dirty="0" err="1"/>
                  <a:t>query</a:t>
                </a:r>
                <a:r>
                  <a:rPr lang="es-AR" dirty="0"/>
                  <a:t> respecto a </a:t>
                </a:r>
                <a:r>
                  <a:rPr lang="es-AR" dirty="0" smtClean="0"/>
                  <a:t>la colección de documentos existente</a:t>
                </a:r>
                <a:r>
                  <a:rPr lang="es-MX" dirty="0" smtClean="0"/>
                  <a:t>. Tampoco se quiere linealidad y por eso se aplica un logaritmo.</a:t>
                </a:r>
              </a:p>
              <a:p>
                <a:pPr marL="0" indent="0">
                  <a:buNone/>
                </a:pPr>
                <a:endParaRPr lang="es-AR" b="1" dirty="0"/>
              </a:p>
              <a:p>
                <a:pPr marL="0" indent="0">
                  <a:buNone/>
                </a:pPr>
                <a:r>
                  <a:rPr lang="es-AR" dirty="0" err="1" smtClean="0"/>
                  <a:t>FormulaGlobal</a:t>
                </a:r>
                <a:r>
                  <a:rPr lang="es-AR" dirty="0" smtClean="0"/>
                  <a:t>(</a:t>
                </a:r>
                <a:r>
                  <a:rPr lang="es-AR" dirty="0" err="1" smtClean="0"/>
                  <a:t>DOC,query</a:t>
                </a:r>
                <a:r>
                  <a:rPr lang="es-AR" dirty="0"/>
                  <a:t>) </a:t>
                </a:r>
                <a:r>
                  <a:rPr lang="es-AR" b="1" dirty="0" smtClean="0"/>
                  <a:t>= </a:t>
                </a:r>
              </a:p>
              <a:p>
                <a:pPr marL="0" indent="0">
                  <a:buNone/>
                </a:pPr>
                <a:r>
                  <a:rPr lang="es-AR" b="1" dirty="0" smtClean="0"/>
                  <a:t>1 +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AR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A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A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s-AR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+ #</m:t>
                            </m:r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𝒅𝒐𝒄𝒔</m:t>
                            </m:r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𝒆𝒏</m:t>
                            </m:r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𝒍𝒂</m:t>
                            </m:r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𝒄𝒐𝒍𝒆𝒄𝒄𝒊𝒐𝒏</m:t>
                            </m:r>
                          </m:num>
                          <m:den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+ #</m:t>
                            </m:r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𝒅𝒐𝒄𝒔</m:t>
                            </m:r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𝒒𝒖𝒆</m:t>
                            </m:r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𝒄𝒐𝒏𝒕𝒊𝒆𝒏𝒆𝒏</m:t>
                            </m:r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b="1" i="1" smtClean="0">
                                <a:latin typeface="Cambria Math" panose="02040503050406030204" pitchFamily="18" charset="0"/>
                              </a:rPr>
                              <m:t>𝒕𝒆𝒓𝒎</m:t>
                            </m:r>
                          </m:den>
                        </m:f>
                      </m:e>
                    </m:func>
                  </m:oMath>
                </a14:m>
                <a:endParaRPr lang="es-MX" dirty="0" smtClean="0"/>
              </a:p>
              <a:p>
                <a:pPr marL="0" indent="0">
                  <a:buNone/>
                </a:pPr>
                <a:endParaRPr lang="es-MX" dirty="0" smtClean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89" r="-1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9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163900" y="648109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2-C </a:t>
            </a:r>
            <a:br>
              <a:rPr lang="es-419" dirty="0" smtClean="0"/>
            </a:br>
            <a:r>
              <a:rPr lang="es-419" dirty="0" err="1" smtClean="0"/>
              <a:t>Ejer</a:t>
            </a:r>
            <a:r>
              <a:rPr lang="es-419" dirty="0" smtClean="0"/>
              <a:t> 7</a:t>
            </a:r>
            <a:endParaRPr dirty="0"/>
          </a:p>
        </p:txBody>
      </p:sp>
      <p:sp>
        <p:nvSpPr>
          <p:cNvPr id="151" name="Google Shape;151;p24"/>
          <p:cNvSpPr txBox="1">
            <a:spLocks noGrp="1"/>
          </p:cNvSpPr>
          <p:nvPr>
            <p:ph type="subTitle" idx="1"/>
          </p:nvPr>
        </p:nvSpPr>
        <p:spPr>
          <a:xfrm>
            <a:off x="339390" y="280531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AR" dirty="0">
              <a:solidFill>
                <a:srgbClr val="00B050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s-AR" sz="1800" dirty="0" err="1" smtClean="0">
                <a:solidFill>
                  <a:schemeClr val="tx1"/>
                </a:solidFill>
              </a:rPr>
              <a:t>Query</a:t>
            </a:r>
            <a:r>
              <a:rPr lang="es-AR" sz="1800" dirty="0" smtClean="0">
                <a:solidFill>
                  <a:schemeClr val="tx1"/>
                </a:solidFill>
              </a:rPr>
              <a:t> de un solo término. </a:t>
            </a:r>
            <a:endParaRPr lang="es-AR" sz="1800" b="1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es-AR" sz="1800" dirty="0">
              <a:solidFill>
                <a:schemeClr val="tx1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6" name="Picture 5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248" y="4746614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Query</a:t>
            </a:r>
            <a:r>
              <a:rPr lang="es-MX" sz="2800" dirty="0"/>
              <a:t> de un término</a:t>
            </a:r>
            <a:endParaRPr lang="es-AR" sz="28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 smtClean="0"/>
              <a:t>	Calcular el ranking de documentos  cuando se busca por el término “</a:t>
            </a:r>
            <a:r>
              <a:rPr lang="es-AR" dirty="0" err="1" smtClean="0"/>
              <a:t>game</a:t>
            </a:r>
            <a:r>
              <a:rPr lang="es-AR" dirty="0" smtClean="0"/>
              <a:t>” en la colección de documentos formados por el </a:t>
            </a:r>
            <a:r>
              <a:rPr lang="es-AR" dirty="0" err="1" smtClean="0"/>
              <a:t>field</a:t>
            </a:r>
            <a:r>
              <a:rPr lang="es-AR" dirty="0" smtClean="0"/>
              <a:t> “</a:t>
            </a:r>
            <a:r>
              <a:rPr lang="es-AR" dirty="0" err="1" smtClean="0"/>
              <a:t>content</a:t>
            </a:r>
            <a:r>
              <a:rPr lang="es-AR" dirty="0" smtClean="0"/>
              <a:t>”</a:t>
            </a:r>
          </a:p>
          <a:p>
            <a:pPr marL="0" indent="0">
              <a:buNone/>
            </a:pPr>
            <a:r>
              <a:rPr lang="es-AR" dirty="0" smtClean="0"/>
              <a:t>La colección es: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grpSp>
        <p:nvGrpSpPr>
          <p:cNvPr id="17" name="Grupo 16"/>
          <p:cNvGrpSpPr/>
          <p:nvPr/>
        </p:nvGrpSpPr>
        <p:grpSpPr>
          <a:xfrm>
            <a:off x="457200" y="4168525"/>
            <a:ext cx="2756263" cy="761268"/>
            <a:chOff x="548640" y="2928952"/>
            <a:chExt cx="2756263" cy="761268"/>
          </a:xfrm>
        </p:grpSpPr>
        <p:sp>
          <p:nvSpPr>
            <p:cNvPr id="18" name="Rectángulo 17"/>
            <p:cNvSpPr/>
            <p:nvPr/>
          </p:nvSpPr>
          <p:spPr>
            <a:xfrm>
              <a:off x="718457" y="3311397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MX" dirty="0"/>
                <a:t>s</a:t>
              </a:r>
              <a:r>
                <a:rPr lang="es-MX" dirty="0" smtClean="0"/>
                <a:t>tore,, </a:t>
              </a:r>
              <a:r>
                <a:rPr lang="es-MX" dirty="0" err="1" smtClean="0"/>
                <a:t>game</a:t>
              </a:r>
              <a:endParaRPr lang="es-MX" dirty="0"/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548640" y="2928952"/>
              <a:ext cx="1685077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0  (a.txt)</a:t>
              </a:r>
              <a:endParaRPr lang="es-MX" dirty="0" err="1" smtClean="0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5677071" y="4215882"/>
            <a:ext cx="2746545" cy="748155"/>
            <a:chOff x="548640" y="2928952"/>
            <a:chExt cx="2746545" cy="748155"/>
          </a:xfrm>
        </p:grpSpPr>
        <p:sp>
          <p:nvSpPr>
            <p:cNvPr id="21" name="Rectángulo 20"/>
            <p:cNvSpPr/>
            <p:nvPr/>
          </p:nvSpPr>
          <p:spPr>
            <a:xfrm>
              <a:off x="708739" y="3298284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AR" dirty="0" smtClean="0"/>
                <a:t>video</a:t>
              </a:r>
              <a:endParaRPr lang="es-MX" dirty="0"/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548640" y="2928952"/>
              <a:ext cx="1640193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1 (b.txt)</a:t>
              </a:r>
              <a:endParaRPr lang="es-MX" dirty="0" err="1" smtClean="0"/>
            </a:p>
          </p:txBody>
        </p:sp>
      </p:grpSp>
      <p:grpSp>
        <p:nvGrpSpPr>
          <p:cNvPr id="23" name="Grupo 22"/>
          <p:cNvGrpSpPr/>
          <p:nvPr/>
        </p:nvGrpSpPr>
        <p:grpSpPr>
          <a:xfrm>
            <a:off x="5692153" y="5319390"/>
            <a:ext cx="2731463" cy="748155"/>
            <a:chOff x="548640" y="2928952"/>
            <a:chExt cx="2731463" cy="748155"/>
          </a:xfrm>
        </p:grpSpPr>
        <p:sp>
          <p:nvSpPr>
            <p:cNvPr id="24" name="Rectángulo 23"/>
            <p:cNvSpPr/>
            <p:nvPr/>
          </p:nvSpPr>
          <p:spPr>
            <a:xfrm>
              <a:off x="693657" y="3298284"/>
              <a:ext cx="2586446" cy="37882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/>
            </a:bodyPr>
            <a:lstStyle/>
            <a:p>
              <a:pPr algn="just"/>
              <a:r>
                <a:rPr lang="es-MX" dirty="0" err="1" smtClean="0"/>
                <a:t>game</a:t>
              </a:r>
              <a:endParaRPr lang="es-MX" dirty="0"/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548640" y="2928952"/>
              <a:ext cx="1946616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2 (c.txt)</a:t>
              </a:r>
              <a:endParaRPr lang="es-MX" dirty="0" err="1" smtClean="0"/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457200" y="5476390"/>
            <a:ext cx="2651760" cy="848210"/>
            <a:chOff x="548640" y="2928952"/>
            <a:chExt cx="2651760" cy="848210"/>
          </a:xfrm>
        </p:grpSpPr>
        <p:sp>
          <p:nvSpPr>
            <p:cNvPr id="27" name="Rectángulo 26"/>
            <p:cNvSpPr/>
            <p:nvPr/>
          </p:nvSpPr>
          <p:spPr>
            <a:xfrm>
              <a:off x="718457" y="3298284"/>
              <a:ext cx="2481943" cy="4788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t" anchorCtr="0">
              <a:normAutofit fontScale="92500" lnSpcReduction="10000"/>
            </a:bodyPr>
            <a:lstStyle/>
            <a:p>
              <a:pPr algn="just"/>
              <a:r>
                <a:rPr lang="es-MX" dirty="0" err="1"/>
                <a:t>G</a:t>
              </a:r>
              <a:r>
                <a:rPr lang="es-MX" dirty="0" err="1" smtClean="0"/>
                <a:t>ame</a:t>
              </a:r>
              <a:r>
                <a:rPr lang="es-MX" dirty="0" smtClean="0"/>
                <a:t> video, </a:t>
              </a:r>
            </a:p>
            <a:p>
              <a:pPr algn="just"/>
              <a:r>
                <a:rPr lang="es-MX" dirty="0"/>
                <a:t> </a:t>
              </a:r>
              <a:r>
                <a:rPr lang="es-MX" dirty="0" smtClean="0"/>
                <a:t> </a:t>
              </a:r>
              <a:r>
                <a:rPr lang="es-MX" dirty="0" err="1" smtClean="0"/>
                <a:t>review</a:t>
              </a:r>
              <a:r>
                <a:rPr lang="es-MX" dirty="0" smtClean="0"/>
                <a:t>    </a:t>
              </a:r>
              <a:r>
                <a:rPr lang="es-MX" dirty="0" err="1" smtClean="0"/>
                <a:t>game</a:t>
              </a:r>
              <a:r>
                <a:rPr lang="es-MX" dirty="0" smtClean="0"/>
                <a:t>.</a:t>
              </a:r>
              <a:endParaRPr lang="es-MX" dirty="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548640" y="2928952"/>
              <a:ext cx="1653017" cy="36933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s-AR" dirty="0" err="1" smtClean="0"/>
                <a:t>Docid</a:t>
              </a:r>
              <a:r>
                <a:rPr lang="es-AR" dirty="0" smtClean="0"/>
                <a:t> 3 (d.txt)</a:t>
              </a:r>
              <a:endParaRPr lang="es-MX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07612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63507</TotalTime>
  <Words>2250</Words>
  <Application>Microsoft Office PowerPoint</Application>
  <PresentationFormat>Presentación en pantalla (4:3)</PresentationFormat>
  <Paragraphs>558</Paragraphs>
  <Slides>40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9" baseType="lpstr">
      <vt:lpstr>Arial</vt:lpstr>
      <vt:lpstr>Calibri</vt:lpstr>
      <vt:lpstr>Cambria Math</vt:lpstr>
      <vt:lpstr>Century Gothic</vt:lpstr>
      <vt:lpstr>Consolas</vt:lpstr>
      <vt:lpstr>Palatino Linotype</vt:lpstr>
      <vt:lpstr>Roboto</vt:lpstr>
      <vt:lpstr>Wingdings 2</vt:lpstr>
      <vt:lpstr>Presentation on brainstorming</vt:lpstr>
      <vt:lpstr>Estructura de Datos y Algoritmos</vt:lpstr>
      <vt:lpstr>Lucene</vt:lpstr>
      <vt:lpstr>Presentación de PowerPoint</vt:lpstr>
      <vt:lpstr>Query de un término</vt:lpstr>
      <vt:lpstr>Query de un término</vt:lpstr>
      <vt:lpstr>Query de un término</vt:lpstr>
      <vt:lpstr>Query de un término</vt:lpstr>
      <vt:lpstr>TP 2-C  Ejer 7</vt:lpstr>
      <vt:lpstr>Query de un término</vt:lpstr>
      <vt:lpstr>Query de un término</vt:lpstr>
      <vt:lpstr>Query de un término</vt:lpstr>
      <vt:lpstr>Query de un término</vt:lpstr>
      <vt:lpstr>Query de un término</vt:lpstr>
      <vt:lpstr>Query de un término</vt:lpstr>
      <vt:lpstr>Query de un término</vt:lpstr>
      <vt:lpstr>Query de un término</vt:lpstr>
      <vt:lpstr>Query de un término</vt:lpstr>
      <vt:lpstr>Query de un término</vt:lpstr>
      <vt:lpstr>Query de un término</vt:lpstr>
      <vt:lpstr>Query de un término</vt:lpstr>
      <vt:lpstr>Query de un término modificado por fórmula</vt:lpstr>
      <vt:lpstr>Query Multi-término</vt:lpstr>
      <vt:lpstr>TP 2-C  Ejer 8</vt:lpstr>
      <vt:lpstr>Query Multi-término</vt:lpstr>
      <vt:lpstr>Presentación de PowerPoint</vt:lpstr>
      <vt:lpstr>Presentación de PowerPoint</vt:lpstr>
      <vt:lpstr>Query Multi-término</vt:lpstr>
      <vt:lpstr>Query Multi-término</vt:lpstr>
      <vt:lpstr>Query Multi-término</vt:lpstr>
      <vt:lpstr>Query de Muti-término</vt:lpstr>
      <vt:lpstr>Query de Multi-término</vt:lpstr>
      <vt:lpstr>Query Multi-término</vt:lpstr>
      <vt:lpstr>Query Multi-término</vt:lpstr>
      <vt:lpstr>Query Multi-término</vt:lpstr>
      <vt:lpstr>Query Multi-término</vt:lpstr>
      <vt:lpstr>Query Multi-término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Invitado</cp:lastModifiedBy>
  <cp:revision>787</cp:revision>
  <dcterms:created xsi:type="dcterms:W3CDTF">2019-02-21T18:33:09Z</dcterms:created>
  <dcterms:modified xsi:type="dcterms:W3CDTF">2025-08-27T12:42:31Z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